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6" r:id="rId10"/>
    <p:sldId id="268" r:id="rId11"/>
    <p:sldId id="270" r:id="rId12"/>
    <p:sldId id="269" r:id="rId13"/>
    <p:sldId id="267" r:id="rId14"/>
    <p:sldId id="264" r:id="rId15"/>
    <p:sldId id="275" r:id="rId16"/>
    <p:sldId id="271" r:id="rId17"/>
    <p:sldId id="272" r:id="rId18"/>
    <p:sldId id="273" r:id="rId19"/>
    <p:sldId id="274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37623-48ED-4511-86D3-84AE27BB143A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149A7-74A2-4EA5-B762-945E20D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149A7-74A2-4EA5-B762-945E20DA6F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1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3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C4AB32C-E8FC-4C58-A69C-36B4D827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11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C4AB32C-E8FC-4C58-A69C-36B4D827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91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97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744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DmitryBaranovskiy/raphael/master/raphael-min.j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Raphael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199" y="3232003"/>
            <a:ext cx="8229600" cy="569120"/>
          </a:xfrm>
        </p:spPr>
        <p:txBody>
          <a:bodyPr/>
          <a:lstStyle/>
          <a:p>
            <a:r>
              <a:rPr lang="en-US" dirty="0" smtClean="0"/>
              <a:t>A framework to create SVG graphics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1300" y="1210290"/>
            <a:ext cx="8686800" cy="1579920"/>
          </a:xfrm>
        </p:spPr>
        <p:txBody>
          <a:bodyPr/>
          <a:lstStyle/>
          <a:p>
            <a:r>
              <a:rPr lang="en-US" dirty="0" smtClean="0"/>
              <a:t>Shapes created with Raphael have settable properties</a:t>
            </a:r>
          </a:p>
          <a:p>
            <a:pPr lvl="1"/>
            <a:r>
              <a:rPr lang="en-US" sz="2800" dirty="0" smtClean="0"/>
              <a:t>To change fill color, stroke, etc…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46100" y="3086100"/>
            <a:ext cx="8077200" cy="2246769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rect</a:t>
            </a:r>
            <a:r>
              <a:rPr lang="en-US" dirty="0" smtClean="0"/>
              <a:t> = </a:t>
            </a:r>
            <a:r>
              <a:rPr lang="en-US" dirty="0" err="1" smtClean="0"/>
              <a:t>paper.rect</a:t>
            </a:r>
            <a:r>
              <a:rPr lang="en-US" dirty="0" smtClean="0"/>
              <a:t>(50, 90, 180, 80);</a:t>
            </a:r>
          </a:p>
          <a:p>
            <a:r>
              <a:rPr lang="en-US" dirty="0" err="1"/>
              <a:t>rect.attr</a:t>
            </a:r>
            <a:r>
              <a:rPr lang="en-US" dirty="0"/>
              <a:t>({</a:t>
            </a:r>
          </a:p>
          <a:p>
            <a:r>
              <a:rPr lang="en-US" dirty="0" smtClean="0"/>
              <a:t>  fill</a:t>
            </a:r>
            <a:r>
              <a:rPr lang="en-US" dirty="0"/>
              <a:t>: 'purple',</a:t>
            </a:r>
          </a:p>
          <a:p>
            <a:r>
              <a:rPr lang="en-US" dirty="0" smtClean="0"/>
              <a:t>  stroke</a:t>
            </a:r>
            <a:r>
              <a:rPr lang="en-US" dirty="0"/>
              <a:t>: 'blue',</a:t>
            </a:r>
          </a:p>
          <a:p>
            <a:r>
              <a:rPr lang="en-US" dirty="0" smtClean="0"/>
              <a:t>  'stroke-width</a:t>
            </a:r>
            <a:r>
              <a:rPr lang="en-US" dirty="0"/>
              <a:t>': 10</a:t>
            </a:r>
          </a:p>
          <a:p>
            <a:r>
              <a:rPr lang="en-US" dirty="0" smtClean="0"/>
              <a:t>})</a:t>
            </a:r>
          </a:p>
          <a:p>
            <a:r>
              <a:rPr lang="en-US" dirty="0" smtClean="0"/>
              <a:t>.</a:t>
            </a:r>
            <a:r>
              <a:rPr lang="en-US" dirty="0"/>
              <a:t>rotate(25, 170, 140);</a:t>
            </a:r>
          </a:p>
        </p:txBody>
      </p:sp>
    </p:spTree>
    <p:extLst>
      <p:ext uri="{BB962C8B-B14F-4D97-AF65-F5344CB8AC3E}">
        <p14:creationId xmlns:p14="http://schemas.microsoft.com/office/powerpoint/2010/main" val="165863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1300" y="1210290"/>
            <a:ext cx="8686800" cy="1579920"/>
          </a:xfrm>
        </p:spPr>
        <p:txBody>
          <a:bodyPr/>
          <a:lstStyle/>
          <a:p>
            <a:r>
              <a:rPr lang="en-US" dirty="0" smtClean="0"/>
              <a:t>Shapes created with Raphael have settable properties</a:t>
            </a:r>
          </a:p>
          <a:p>
            <a:pPr lvl="1"/>
            <a:r>
              <a:rPr lang="en-US" sz="2800" dirty="0" smtClean="0"/>
              <a:t>To change fill color, stroke, etc…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46100" y="3086100"/>
            <a:ext cx="8077200" cy="2246769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rect</a:t>
            </a:r>
            <a:r>
              <a:rPr lang="en-US" dirty="0" smtClean="0"/>
              <a:t> = </a:t>
            </a:r>
            <a:r>
              <a:rPr lang="en-US" dirty="0" err="1" smtClean="0"/>
              <a:t>paper.rect</a:t>
            </a:r>
            <a:r>
              <a:rPr lang="en-US" dirty="0" smtClean="0"/>
              <a:t>(50, 90, 180, 80);</a:t>
            </a:r>
          </a:p>
          <a:p>
            <a:r>
              <a:rPr lang="en-US" dirty="0" err="1" smtClean="0"/>
              <a:t>rect.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attr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fill</a:t>
            </a:r>
            <a:r>
              <a:rPr lang="en-US" dirty="0"/>
              <a:t>: 'purple',</a:t>
            </a:r>
          </a:p>
          <a:p>
            <a:r>
              <a:rPr lang="en-US" dirty="0" smtClean="0"/>
              <a:t>  stroke</a:t>
            </a:r>
            <a:r>
              <a:rPr lang="en-US" dirty="0"/>
              <a:t>: 'blue',</a:t>
            </a:r>
          </a:p>
          <a:p>
            <a:r>
              <a:rPr lang="en-US" dirty="0" smtClean="0"/>
              <a:t>  'stroke-width</a:t>
            </a:r>
            <a:r>
              <a:rPr lang="en-US" dirty="0"/>
              <a:t>': 10</a:t>
            </a:r>
          </a:p>
          <a:p>
            <a:r>
              <a:rPr lang="en-US" dirty="0" smtClean="0"/>
              <a:t>})</a:t>
            </a:r>
          </a:p>
          <a:p>
            <a:r>
              <a:rPr lang="en-US" dirty="0" smtClean="0"/>
              <a:t>.</a:t>
            </a:r>
            <a:r>
              <a:rPr lang="en-US" dirty="0"/>
              <a:t>rotate(25, 170, 140);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38981" y="3598168"/>
            <a:ext cx="2412619" cy="953453"/>
          </a:xfrm>
          <a:prstGeom prst="wedgeRoundRectCallout">
            <a:avLst>
              <a:gd name="adj1" fmla="val -71818"/>
              <a:gd name="adj2" fmla="val -296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sz="2000" b="1" dirty="0" err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() methods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gets an object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03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1300" y="1210290"/>
            <a:ext cx="8686800" cy="1579920"/>
          </a:xfrm>
        </p:spPr>
        <p:txBody>
          <a:bodyPr/>
          <a:lstStyle/>
          <a:p>
            <a:r>
              <a:rPr lang="en-US" dirty="0" smtClean="0"/>
              <a:t>Shapes created with Raphael have settable properties</a:t>
            </a:r>
          </a:p>
          <a:p>
            <a:pPr lvl="1"/>
            <a:r>
              <a:rPr lang="en-US" sz="2800" dirty="0" smtClean="0"/>
              <a:t>To change fill color, stroke, etc…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46100" y="3086100"/>
            <a:ext cx="8077200" cy="2246769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rect</a:t>
            </a:r>
            <a:r>
              <a:rPr lang="en-US" dirty="0" smtClean="0"/>
              <a:t> = </a:t>
            </a:r>
            <a:r>
              <a:rPr lang="en-US" dirty="0" err="1" smtClean="0"/>
              <a:t>paper.rect</a:t>
            </a:r>
            <a:r>
              <a:rPr lang="en-US" dirty="0" smtClean="0"/>
              <a:t>(50, 90, 180, 80);</a:t>
            </a:r>
          </a:p>
          <a:p>
            <a:r>
              <a:rPr lang="en-US" dirty="0" err="1" smtClean="0"/>
              <a:t>rect.attr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fill</a:t>
            </a:r>
            <a:r>
              <a:rPr lang="en-US" dirty="0"/>
              <a:t>: 'purple',</a:t>
            </a:r>
          </a:p>
          <a:p>
            <a:r>
              <a:rPr lang="en-US" dirty="0" smtClean="0"/>
              <a:t>  stroke</a:t>
            </a:r>
            <a:r>
              <a:rPr lang="en-US" dirty="0"/>
              <a:t>: 'blue',</a:t>
            </a:r>
          </a:p>
          <a:p>
            <a:r>
              <a:rPr lang="en-US" dirty="0" smtClean="0"/>
              <a:t>  'stroke-width</a:t>
            </a:r>
            <a:r>
              <a:rPr lang="en-US" dirty="0"/>
              <a:t>': 10</a:t>
            </a:r>
          </a:p>
          <a:p>
            <a:r>
              <a:rPr lang="en-US" dirty="0" smtClean="0"/>
              <a:t>})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rotate</a:t>
            </a:r>
            <a:r>
              <a:rPr lang="en-US" dirty="0"/>
              <a:t>(25, 170, 140);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38981" y="3598168"/>
            <a:ext cx="2412619" cy="953453"/>
          </a:xfrm>
          <a:prstGeom prst="wedgeRoundRectCallout">
            <a:avLst>
              <a:gd name="adj1" fmla="val -71818"/>
              <a:gd name="adj2" fmla="val -296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sz="2000" b="1" dirty="0" err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() methods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gets an object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165790" y="4379416"/>
            <a:ext cx="2412619" cy="953453"/>
          </a:xfrm>
          <a:prstGeom prst="wedgeRoundRectCallout">
            <a:avLst>
              <a:gd name="adj1" fmla="val -69712"/>
              <a:gd name="adj2" fmla="val 1829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Method calls can be chained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Shape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Raphael 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Grouping elements </a:t>
            </a:r>
            <a:r>
              <a:rPr lang="en-US" dirty="0" smtClean="0"/>
              <a:t>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Raphael Sets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in Raphael allow to change the attributes of a group of elements at once</a:t>
            </a:r>
          </a:p>
          <a:p>
            <a:pPr lvl="1"/>
            <a:r>
              <a:rPr lang="en-US" dirty="0" smtClean="0"/>
              <a:t>The shapes can be of any type:</a:t>
            </a:r>
          </a:p>
          <a:p>
            <a:pPr lvl="2"/>
            <a:r>
              <a:rPr lang="en-US" dirty="0" smtClean="0"/>
              <a:t>Rects</a:t>
            </a:r>
          </a:p>
          <a:p>
            <a:pPr lvl="2"/>
            <a:r>
              <a:rPr lang="en-US" dirty="0" smtClean="0"/>
              <a:t>Circles</a:t>
            </a:r>
          </a:p>
          <a:p>
            <a:pPr lvl="2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31476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Raphael Sets: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0900"/>
            <a:ext cx="8686800" cy="1003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3000" dirty="0" smtClean="0"/>
              <a:t>Change the </a:t>
            </a:r>
            <a:r>
              <a:rPr lang="en-US" sz="3000" dirty="0" err="1" smtClean="0"/>
              <a:t>attr</a:t>
            </a:r>
            <a:r>
              <a:rPr lang="en-US" sz="3000" dirty="0" smtClean="0"/>
              <a:t> of a group of elements at once</a:t>
            </a:r>
          </a:p>
          <a:p>
            <a:pPr marL="871538" lvl="1" indent="-51435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Start a set with </a:t>
            </a:r>
            <a:r>
              <a:rPr lang="en-US" sz="2800" dirty="0" err="1" smtClean="0"/>
              <a:t>setStart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400" y="19431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paper.setStart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112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Raphael Sets: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0900"/>
            <a:ext cx="8686800" cy="1003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3000" dirty="0" smtClean="0"/>
              <a:t>Change the </a:t>
            </a:r>
            <a:r>
              <a:rPr lang="en-US" sz="3000" dirty="0" err="1" smtClean="0"/>
              <a:t>attr</a:t>
            </a:r>
            <a:r>
              <a:rPr lang="en-US" sz="3000" dirty="0" smtClean="0"/>
              <a:t> of a group of elements at once</a:t>
            </a:r>
          </a:p>
          <a:p>
            <a:pPr marL="871538" lvl="1" indent="-51435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Start a set with </a:t>
            </a:r>
            <a:r>
              <a:rPr lang="en-US" sz="2800" dirty="0" err="1" smtClean="0"/>
              <a:t>setStart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927410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paper.setStart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err="1" smtClean="0"/>
              <a:t>paper.circle</a:t>
            </a:r>
            <a:r>
              <a:rPr lang="en-US" dirty="0" smtClean="0"/>
              <a:t>(75</a:t>
            </a:r>
            <a:r>
              <a:rPr lang="en-US" dirty="0"/>
              <a:t>, 85, 75);</a:t>
            </a:r>
          </a:p>
          <a:p>
            <a:r>
              <a:rPr lang="en-US" dirty="0" err="1" smtClean="0"/>
              <a:t>paper.rect</a:t>
            </a:r>
            <a:r>
              <a:rPr lang="en-US" dirty="0" smtClean="0"/>
              <a:t>(160</a:t>
            </a:r>
            <a:r>
              <a:rPr lang="en-US" dirty="0"/>
              <a:t>, 85, 75, 45);</a:t>
            </a:r>
          </a:p>
          <a:p>
            <a:r>
              <a:rPr lang="en-US" dirty="0" err="1" smtClean="0"/>
              <a:t>paper.text</a:t>
            </a:r>
            <a:r>
              <a:rPr lang="en-US" dirty="0" smtClean="0"/>
              <a:t>(10</a:t>
            </a:r>
            <a:r>
              <a:rPr lang="en-US" dirty="0"/>
              <a:t>, 200, 'This is the text</a:t>
            </a:r>
            <a:r>
              <a:rPr lang="en-US" dirty="0" smtClean="0"/>
              <a:t>');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400" y="19431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paper.setStart</a:t>
            </a:r>
            <a:r>
              <a:rPr lang="en-US" dirty="0" smtClean="0"/>
              <a:t>();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28600" y="2432110"/>
            <a:ext cx="8686800" cy="4953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1538" lvl="1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 smtClean="0"/>
              <a:t>Add the shapes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402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Raphael Sets: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0900"/>
            <a:ext cx="8686800" cy="1003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3000" dirty="0" smtClean="0"/>
              <a:t>Change the </a:t>
            </a:r>
            <a:r>
              <a:rPr lang="en-US" sz="3000" dirty="0" err="1" smtClean="0"/>
              <a:t>attr</a:t>
            </a:r>
            <a:r>
              <a:rPr lang="en-US" sz="3000" dirty="0" smtClean="0"/>
              <a:t> of a group of elements at once</a:t>
            </a:r>
          </a:p>
          <a:p>
            <a:pPr marL="871538" lvl="1" indent="-51435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Start a set with </a:t>
            </a:r>
            <a:r>
              <a:rPr lang="en-US" sz="2800" dirty="0" err="1" smtClean="0"/>
              <a:t>setStart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927410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paper.setStart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err="1" smtClean="0"/>
              <a:t>paper.circle</a:t>
            </a:r>
            <a:r>
              <a:rPr lang="en-US" dirty="0" smtClean="0"/>
              <a:t>(75</a:t>
            </a:r>
            <a:r>
              <a:rPr lang="en-US" dirty="0"/>
              <a:t>, 85, 75);</a:t>
            </a:r>
          </a:p>
          <a:p>
            <a:r>
              <a:rPr lang="en-US" dirty="0" err="1" smtClean="0"/>
              <a:t>paper.rect</a:t>
            </a:r>
            <a:r>
              <a:rPr lang="en-US" dirty="0" smtClean="0"/>
              <a:t>(160</a:t>
            </a:r>
            <a:r>
              <a:rPr lang="en-US" dirty="0"/>
              <a:t>, 85, 75, 45);</a:t>
            </a:r>
          </a:p>
          <a:p>
            <a:r>
              <a:rPr lang="en-US" dirty="0" err="1" smtClean="0"/>
              <a:t>paper.text</a:t>
            </a:r>
            <a:r>
              <a:rPr lang="en-US" dirty="0" smtClean="0"/>
              <a:t>(10</a:t>
            </a:r>
            <a:r>
              <a:rPr lang="en-US" dirty="0"/>
              <a:t>, 200, 'This is the text</a:t>
            </a:r>
            <a:r>
              <a:rPr lang="en-US" dirty="0" smtClean="0"/>
              <a:t>');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400" y="19431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paper.setStart</a:t>
            </a:r>
            <a:r>
              <a:rPr lang="en-US" dirty="0" smtClean="0"/>
              <a:t>();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28600" y="2432110"/>
            <a:ext cx="8686800" cy="4953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1538" lvl="1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 smtClean="0"/>
              <a:t>Add the shapes</a:t>
            </a:r>
            <a:endParaRPr lang="en-US" sz="28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33400" y="4847749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set = </a:t>
            </a:r>
            <a:r>
              <a:rPr lang="en-US" dirty="0" err="1" smtClean="0"/>
              <a:t>setFinish</a:t>
            </a:r>
            <a:r>
              <a:rPr lang="en-US" dirty="0" smtClean="0"/>
              <a:t>();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228600" y="4314349"/>
            <a:ext cx="8686800" cy="4953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1538" lvl="1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Finish the set and save it in variable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165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Raphael Sets: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0900"/>
            <a:ext cx="8686800" cy="1003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3000" dirty="0" smtClean="0"/>
              <a:t>Change the </a:t>
            </a:r>
            <a:r>
              <a:rPr lang="en-US" sz="3000" dirty="0" err="1" smtClean="0"/>
              <a:t>attr</a:t>
            </a:r>
            <a:r>
              <a:rPr lang="en-US" sz="3000" dirty="0" smtClean="0"/>
              <a:t> of a group of elements at once</a:t>
            </a:r>
          </a:p>
          <a:p>
            <a:pPr marL="871538" lvl="1" indent="-51435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Start a set with </a:t>
            </a:r>
            <a:r>
              <a:rPr lang="en-US" sz="2800" dirty="0" err="1" smtClean="0"/>
              <a:t>setStart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927410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paper.setStart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err="1" smtClean="0"/>
              <a:t>paper.circle</a:t>
            </a:r>
            <a:r>
              <a:rPr lang="en-US" dirty="0" smtClean="0"/>
              <a:t>(75</a:t>
            </a:r>
            <a:r>
              <a:rPr lang="en-US" dirty="0"/>
              <a:t>, 85, 75);</a:t>
            </a:r>
          </a:p>
          <a:p>
            <a:r>
              <a:rPr lang="en-US" dirty="0" err="1" smtClean="0"/>
              <a:t>paper.rect</a:t>
            </a:r>
            <a:r>
              <a:rPr lang="en-US" dirty="0" smtClean="0"/>
              <a:t>(160</a:t>
            </a:r>
            <a:r>
              <a:rPr lang="en-US" dirty="0"/>
              <a:t>, 85, 75, 45);</a:t>
            </a:r>
          </a:p>
          <a:p>
            <a:r>
              <a:rPr lang="en-US" dirty="0" err="1" smtClean="0"/>
              <a:t>paper.text</a:t>
            </a:r>
            <a:r>
              <a:rPr lang="en-US" dirty="0" smtClean="0"/>
              <a:t>(10</a:t>
            </a:r>
            <a:r>
              <a:rPr lang="en-US" dirty="0"/>
              <a:t>, 200, 'This is the text</a:t>
            </a:r>
            <a:r>
              <a:rPr lang="en-US" dirty="0" smtClean="0"/>
              <a:t>');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400" y="19431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paper.setStart</a:t>
            </a:r>
            <a:r>
              <a:rPr lang="en-US" dirty="0" smtClean="0"/>
              <a:t>();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28600" y="2432110"/>
            <a:ext cx="8686800" cy="4953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1538" lvl="1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 smtClean="0"/>
              <a:t>Add the shapes</a:t>
            </a:r>
            <a:endParaRPr lang="en-US" sz="28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33400" y="4847749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set = </a:t>
            </a:r>
            <a:r>
              <a:rPr lang="en-US" dirty="0" err="1" smtClean="0"/>
              <a:t>setFinish</a:t>
            </a:r>
            <a:r>
              <a:rPr lang="en-US" dirty="0" smtClean="0"/>
              <a:t>();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228600" y="4314349"/>
            <a:ext cx="8686800" cy="4953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1538" lvl="1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Finish the set and save it in variable</a:t>
            </a:r>
            <a:endParaRPr lang="en-US" sz="2800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33400" y="5853688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set.attr</a:t>
            </a:r>
            <a:r>
              <a:rPr lang="en-US" dirty="0" smtClean="0"/>
              <a:t>({ … });</a:t>
            </a: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228600" y="5294888"/>
            <a:ext cx="8686800" cy="4953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1538" lvl="1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 smtClean="0"/>
              <a:t>Set properties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845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Raphael</a:t>
            </a:r>
          </a:p>
          <a:p>
            <a:pPr lvl="1"/>
            <a:r>
              <a:rPr lang="en-US" dirty="0" smtClean="0"/>
              <a:t>Overview and setup</a:t>
            </a:r>
          </a:p>
          <a:p>
            <a:r>
              <a:rPr lang="en-US" dirty="0" smtClean="0"/>
              <a:t>Raphael features</a:t>
            </a:r>
          </a:p>
          <a:p>
            <a:pPr lvl="1"/>
            <a:r>
              <a:rPr lang="en-US" dirty="0" smtClean="0"/>
              <a:t>Creating shapes</a:t>
            </a:r>
          </a:p>
          <a:p>
            <a:pPr lvl="1"/>
            <a:r>
              <a:rPr lang="en-US" dirty="0" smtClean="0"/>
              <a:t>Setting attributes</a:t>
            </a:r>
          </a:p>
          <a:p>
            <a:pPr lvl="1"/>
            <a:r>
              <a:rPr lang="en-US" dirty="0" smtClean="0"/>
              <a:t>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Raphael Sets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Raphael for SVG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00050">
              <a:buFont typeface="+mj-lt"/>
              <a:buAutoNum type="arabicPeriod"/>
            </a:pPr>
            <a:r>
              <a:rPr lang="en-US" sz="2800" dirty="0" smtClean="0"/>
              <a:t>Create the following images using Raphael:</a:t>
            </a:r>
          </a:p>
          <a:p>
            <a:pPr marL="514350" indent="-400050">
              <a:buFont typeface="+mj-lt"/>
              <a:buAutoNum type="arabicPeriod"/>
            </a:pPr>
            <a:endParaRPr lang="en-US" sz="2800" dirty="0"/>
          </a:p>
          <a:p>
            <a:pPr marL="514350" indent="-400050">
              <a:buFont typeface="+mj-lt"/>
              <a:buAutoNum type="arabicPeriod"/>
            </a:pPr>
            <a:endParaRPr lang="en-US" sz="2800" dirty="0" smtClean="0"/>
          </a:p>
          <a:p>
            <a:pPr marL="514350" indent="-400050">
              <a:buFont typeface="+mj-lt"/>
              <a:buAutoNum type="arabicPeriod"/>
            </a:pPr>
            <a:endParaRPr lang="en-US" sz="2800" dirty="0"/>
          </a:p>
          <a:p>
            <a:pPr marL="514350" indent="-400050">
              <a:buFont typeface="+mj-lt"/>
              <a:buAutoNum type="arabicPeriod"/>
            </a:pPr>
            <a:r>
              <a:rPr lang="en-US" sz="2800" smtClean="0"/>
              <a:t>Create </a:t>
            </a:r>
            <a:r>
              <a:rPr lang="en-US" sz="2800" dirty="0" smtClean="0"/>
              <a:t>a spiral with Raphael</a:t>
            </a:r>
          </a:p>
          <a:p>
            <a:pPr marL="746125" lvl="1" indent="-231775"/>
            <a:r>
              <a:rPr lang="en-US" sz="2600" dirty="0" smtClean="0"/>
              <a:t>*Hint: use many circles </a:t>
            </a:r>
            <a:br>
              <a:rPr lang="en-US" sz="2600" dirty="0" smtClean="0"/>
            </a:br>
            <a:r>
              <a:rPr lang="en-US" sz="2600" dirty="0" smtClean="0"/>
              <a:t>with radius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1px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developer.nokia.com/images/uploads/Telerik_brandmark_color_with_tagline_Bl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638299"/>
            <a:ext cx="3530070" cy="12668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028" name="Picture 4" descr="http://upload.wikimedia.org/wikipedia/commons/9/93/Solid_color_You_Tube_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31" t="-6015" r="-3231" b="-6015"/>
          <a:stretch/>
        </p:blipFill>
        <p:spPr bwMode="auto">
          <a:xfrm>
            <a:off x="5256967" y="1638298"/>
            <a:ext cx="3002904" cy="12668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500" t="9238" r="56905" b="34762"/>
          <a:stretch/>
        </p:blipFill>
        <p:spPr>
          <a:xfrm>
            <a:off x="5256967" y="3422340"/>
            <a:ext cx="3002904" cy="2952688"/>
          </a:xfrm>
          <a:prstGeom prst="roundRect">
            <a:avLst>
              <a:gd name="adj" fmla="val 1711"/>
            </a:avLst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93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Raphael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 and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Raphael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5765800"/>
          </a:xfrm>
        </p:spPr>
        <p:txBody>
          <a:bodyPr/>
          <a:lstStyle/>
          <a:p>
            <a:r>
              <a:rPr lang="en-US" dirty="0" smtClean="0"/>
              <a:t>Raphael is a JavaScript framework for working with SVG shapes</a:t>
            </a:r>
          </a:p>
          <a:p>
            <a:pPr lvl="1"/>
            <a:r>
              <a:rPr lang="en-US" dirty="0" smtClean="0"/>
              <a:t>Dynamically, with JavaScript</a:t>
            </a:r>
          </a:p>
          <a:p>
            <a:r>
              <a:rPr lang="en-US" dirty="0" smtClean="0"/>
              <a:t>Setting up Raphael: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Download the </a:t>
            </a:r>
            <a:r>
              <a:rPr lang="en-US" dirty="0"/>
              <a:t>script </a:t>
            </a:r>
            <a:r>
              <a:rPr lang="en-US" dirty="0" smtClean="0"/>
              <a:t>from </a:t>
            </a:r>
            <a:r>
              <a:rPr lang="en-US" dirty="0" smtClean="0">
                <a:hlinkClick r:id="rId2"/>
              </a:rPr>
              <a:t>the site</a:t>
            </a:r>
            <a:endParaRPr lang="en-US" sz="1800" dirty="0" smtClean="0"/>
          </a:p>
          <a:p>
            <a:pPr marL="871538" lvl="1" indent="-514350">
              <a:buFont typeface="+mj-lt"/>
              <a:buAutoNum type="arabicPeriod"/>
            </a:pPr>
            <a:r>
              <a:rPr lang="en-US" dirty="0"/>
              <a:t>Include the </a:t>
            </a:r>
            <a:r>
              <a:rPr lang="en-US" dirty="0" smtClean="0"/>
              <a:t>script into the HTML page:</a:t>
            </a:r>
          </a:p>
          <a:p>
            <a:pPr marL="871538" lvl="1" indent="-514350">
              <a:spcBef>
                <a:spcPts val="3600"/>
              </a:spcBef>
              <a:buFont typeface="+mj-lt"/>
              <a:buAutoNum type="arabicPeriod"/>
            </a:pPr>
            <a:r>
              <a:rPr lang="en-US" dirty="0" smtClean="0"/>
              <a:t>Instantiate Raphael object:</a:t>
            </a:r>
          </a:p>
          <a:p>
            <a:pPr marL="871538" lvl="1" indent="-514350">
              <a:spcBef>
                <a:spcPts val="3600"/>
              </a:spcBef>
              <a:buFont typeface="+mj-lt"/>
              <a:buAutoNum type="arabicPeriod"/>
            </a:pPr>
            <a:r>
              <a:rPr lang="en-US" dirty="0" smtClean="0"/>
              <a:t>Ready to go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2450" y="4471085"/>
            <a:ext cx="8039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='scripts/raphael-min.js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'&gt;&lt;/script&gt;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552450" y="5550585"/>
            <a:ext cx="8039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paper = Raphael(10, 10, 500, 500);</a:t>
            </a:r>
          </a:p>
        </p:txBody>
      </p:sp>
    </p:spTree>
    <p:extLst>
      <p:ext uri="{BB962C8B-B14F-4D97-AF65-F5344CB8AC3E}">
        <p14:creationId xmlns:p14="http://schemas.microsoft.com/office/powerpoint/2010/main" val="17421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Raphael Setup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2894123"/>
            <a:ext cx="7924800" cy="685800"/>
          </a:xfrm>
        </p:spPr>
        <p:txBody>
          <a:bodyPr/>
          <a:lstStyle/>
          <a:p>
            <a:r>
              <a:rPr lang="en-US" dirty="0" smtClean="0"/>
              <a:t>Raphael Shapes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0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Raphael Shapes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56311"/>
            <a:ext cx="8686800" cy="1244600"/>
          </a:xfrm>
        </p:spPr>
        <p:txBody>
          <a:bodyPr/>
          <a:lstStyle/>
          <a:p>
            <a:r>
              <a:rPr lang="en-US" dirty="0" smtClean="0"/>
              <a:t>Raphael has all the basic shapes:</a:t>
            </a:r>
          </a:p>
          <a:p>
            <a:pPr lvl="1"/>
            <a:r>
              <a:rPr lang="en-US" dirty="0" err="1" smtClean="0"/>
              <a:t>Rect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2450" y="2688896"/>
            <a:ext cx="8039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paper.rect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(x, y, width, height);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28600" y="3114406"/>
            <a:ext cx="8686800" cy="640605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Circle: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2450" y="3720741"/>
            <a:ext cx="8039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circle =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paper.circle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(cx, cy, radius);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228600" y="4166731"/>
            <a:ext cx="8686800" cy="640605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Path: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2450" y="4773066"/>
            <a:ext cx="8039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path =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paper.path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(points);</a:t>
            </a:r>
          </a:p>
        </p:txBody>
      </p:sp>
    </p:spTree>
    <p:extLst>
      <p:ext uri="{BB962C8B-B14F-4D97-AF65-F5344CB8AC3E}">
        <p14:creationId xmlns:p14="http://schemas.microsoft.com/office/powerpoint/2010/main" val="34322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Raphael Shapes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9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35301"/>
            <a:ext cx="7924800" cy="685800"/>
          </a:xfrm>
        </p:spPr>
        <p:txBody>
          <a:bodyPr/>
          <a:lstStyle/>
          <a:p>
            <a:r>
              <a:rPr lang="en-US" dirty="0" smtClean="0"/>
              <a:t>Shape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243</TotalTime>
  <Words>595</Words>
  <Application>Microsoft Office PowerPoint</Application>
  <PresentationFormat>Презентация на цял екран (4:3)</PresentationFormat>
  <Paragraphs>133</Paragraphs>
  <Slides>22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3" baseType="lpstr">
      <vt:lpstr>Telerik Academy theme</vt:lpstr>
      <vt:lpstr>Raphael</vt:lpstr>
      <vt:lpstr>Table of Contents</vt:lpstr>
      <vt:lpstr>Raphael</vt:lpstr>
      <vt:lpstr>Raphael </vt:lpstr>
      <vt:lpstr>Raphael Setup</vt:lpstr>
      <vt:lpstr>Raphael Shapes</vt:lpstr>
      <vt:lpstr>Raphael Shapes</vt:lpstr>
      <vt:lpstr>Raphael Shapes</vt:lpstr>
      <vt:lpstr>Shape Properties</vt:lpstr>
      <vt:lpstr>Shape Properties</vt:lpstr>
      <vt:lpstr>Shape Properties</vt:lpstr>
      <vt:lpstr>Shape Properties</vt:lpstr>
      <vt:lpstr>Shape Properties</vt:lpstr>
      <vt:lpstr>Raphael Sets</vt:lpstr>
      <vt:lpstr>Raphael Sets</vt:lpstr>
      <vt:lpstr>Raphael Sets: Example</vt:lpstr>
      <vt:lpstr>Raphael Sets: Example</vt:lpstr>
      <vt:lpstr>Raphael Sets: Example</vt:lpstr>
      <vt:lpstr>Raphael Sets: Example</vt:lpstr>
      <vt:lpstr>Raphael Sets</vt:lpstr>
      <vt:lpstr>Raphael for SVG</vt:lpstr>
      <vt:lpstr>Homework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Raphael JS</dc:title>
  <dc:creator>Doncho Minkov</dc:creator>
  <cp:lastModifiedBy>BoBBy</cp:lastModifiedBy>
  <cp:revision>42</cp:revision>
  <dcterms:created xsi:type="dcterms:W3CDTF">2014-05-26T13:14:58Z</dcterms:created>
  <dcterms:modified xsi:type="dcterms:W3CDTF">2014-06-08T10:33:17Z</dcterms:modified>
</cp:coreProperties>
</file>