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4"/>
  </p:notesMasterIdLst>
  <p:handoutMasterIdLst>
    <p:handoutMasterId r:id="rId45"/>
  </p:handoutMasterIdLst>
  <p:sldIdLst>
    <p:sldId id="320" r:id="rId2"/>
    <p:sldId id="322" r:id="rId3"/>
    <p:sldId id="323" r:id="rId4"/>
    <p:sldId id="324" r:id="rId5"/>
    <p:sldId id="325" r:id="rId6"/>
    <p:sldId id="326" r:id="rId7"/>
    <p:sldId id="327" r:id="rId8"/>
    <p:sldId id="328" r:id="rId9"/>
    <p:sldId id="329" r:id="rId10"/>
    <p:sldId id="331" r:id="rId11"/>
    <p:sldId id="332" r:id="rId12"/>
    <p:sldId id="367" r:id="rId13"/>
    <p:sldId id="368" r:id="rId14"/>
    <p:sldId id="370" r:id="rId15"/>
    <p:sldId id="369" r:id="rId16"/>
    <p:sldId id="372" r:id="rId17"/>
    <p:sldId id="373" r:id="rId18"/>
    <p:sldId id="374" r:id="rId19"/>
    <p:sldId id="333" r:id="rId20"/>
    <p:sldId id="387" r:id="rId21"/>
    <p:sldId id="375" r:id="rId22"/>
    <p:sldId id="334" r:id="rId23"/>
    <p:sldId id="335" r:id="rId24"/>
    <p:sldId id="379" r:id="rId25"/>
    <p:sldId id="377" r:id="rId26"/>
    <p:sldId id="380" r:id="rId27"/>
    <p:sldId id="376" r:id="rId28"/>
    <p:sldId id="382" r:id="rId29"/>
    <p:sldId id="336" r:id="rId30"/>
    <p:sldId id="388" r:id="rId31"/>
    <p:sldId id="340" r:id="rId32"/>
    <p:sldId id="389" r:id="rId33"/>
    <p:sldId id="390" r:id="rId34"/>
    <p:sldId id="391" r:id="rId35"/>
    <p:sldId id="392" r:id="rId36"/>
    <p:sldId id="394" r:id="rId37"/>
    <p:sldId id="393" r:id="rId38"/>
    <p:sldId id="358" r:id="rId39"/>
    <p:sldId id="383" r:id="rId40"/>
    <p:sldId id="384" r:id="rId41"/>
    <p:sldId id="386" r:id="rId42"/>
    <p:sldId id="363" r:id="rId43"/>
  </p:sldIdLst>
  <p:sldSz cx="9144000" cy="6858000" type="screen4x3"/>
  <p:notesSz cx="6881813" cy="9296400"/>
  <p:custDataLst>
    <p:tags r:id="rId46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9BCC00"/>
    <a:srgbClr val="9ED000"/>
    <a:srgbClr val="F4FCD8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879" autoAdjust="0"/>
    <p:restoredTop sz="94468" autoAdjust="0"/>
  </p:normalViewPr>
  <p:slideViewPr>
    <p:cSldViewPr>
      <p:cViewPr varScale="1">
        <p:scale>
          <a:sx n="85" d="100"/>
          <a:sy n="85" d="100"/>
        </p:scale>
        <p:origin x="-79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gs" Target="tags/tag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12/6/2014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12/6/2014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7765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z="1200" dirty="0" smtClean="0">
              <a:solidFill>
                <a:srgbClr val="000000"/>
              </a:solidFill>
              <a:latin typeface="Lucida Grande" charset="0"/>
              <a:ea typeface="Lucida Grande" charset="0"/>
              <a:cs typeface="Lucida Grande" charset="0"/>
              <a:sym typeface="Lucida Grande" charset="0"/>
            </a:endParaRPr>
          </a:p>
          <a:p>
            <a:pPr eaLnBrk="1" hangingPunct="1"/>
            <a:r>
              <a:rPr lang="en-US" sz="1200" dirty="0" smtClean="0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Talking Points:</a:t>
            </a:r>
          </a:p>
          <a:p>
            <a:pPr eaLnBrk="1" hangingPunct="1"/>
            <a:endParaRPr lang="en-US" sz="1200" dirty="0" smtClean="0">
              <a:solidFill>
                <a:srgbClr val="000000"/>
              </a:solidFill>
              <a:latin typeface="Lucida Grande" charset="0"/>
              <a:ea typeface="Lucida Grande" charset="0"/>
              <a:cs typeface="Lucida Grande" charset="0"/>
              <a:sym typeface="Lucida Grande" charset="0"/>
            </a:endParaRPr>
          </a:p>
          <a:p>
            <a:pPr eaLnBrk="1" hangingPunct="1">
              <a:buClr>
                <a:srgbClr val="000000"/>
              </a:buClr>
              <a:buFontTx/>
              <a:buChar char="•"/>
            </a:pPr>
            <a:r>
              <a:rPr lang="en-US" sz="1200" dirty="0" smtClean="0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You can choose to self host files - this is including jQuery in the scripts folder in Visual Studio.</a:t>
            </a:r>
          </a:p>
          <a:p>
            <a:pPr eaLnBrk="1" hangingPunct="1">
              <a:buClr>
                <a:srgbClr val="000000"/>
              </a:buClr>
              <a:buFontTx/>
              <a:buChar char="•"/>
            </a:pPr>
            <a:r>
              <a:rPr lang="en-US" sz="1200" dirty="0" smtClean="0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Can also just include jQuery from a CDN - simply change the script reference to point to jQuery on the CDN</a:t>
            </a:r>
          </a:p>
          <a:p>
            <a:pPr eaLnBrk="1" hangingPunct="1">
              <a:buClr>
                <a:srgbClr val="000000"/>
              </a:buClr>
              <a:buFontTx/>
              <a:buChar char="•"/>
            </a:pPr>
            <a:r>
              <a:rPr lang="en-US" sz="1200" dirty="0" smtClean="0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Can be faster loading and client browser may already have jQuery file cached</a:t>
            </a:r>
          </a:p>
          <a:p>
            <a:pPr eaLnBrk="1" hangingPunct="1">
              <a:buClr>
                <a:srgbClr val="000000"/>
              </a:buClr>
              <a:buFontTx/>
              <a:buChar char="•"/>
            </a:pPr>
            <a:r>
              <a:rPr lang="en-US" sz="1200" dirty="0" smtClean="0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Be careful! If the CDN goes down your site may also go down.</a:t>
            </a:r>
          </a:p>
          <a:p>
            <a:pPr eaLnBrk="1" hangingPunct="1">
              <a:buClr>
                <a:srgbClr val="000000"/>
              </a:buClr>
              <a:buFontTx/>
              <a:buChar char="•"/>
            </a:pPr>
            <a:r>
              <a:rPr lang="en-US" sz="1200" dirty="0" smtClean="0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Source version is human readable.</a:t>
            </a:r>
          </a:p>
          <a:p>
            <a:pPr eaLnBrk="1" hangingPunct="1">
              <a:buClr>
                <a:srgbClr val="000000"/>
              </a:buClr>
              <a:buFontTx/>
              <a:buChar char="•"/>
            </a:pPr>
            <a:r>
              <a:rPr lang="en-US" sz="1200" dirty="0" smtClean="0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Always include the minified version for your production code.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2069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828800"/>
            <a:ext cx="81534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4213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  <p:sldLayoutId id="2147483705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hyperlink" Target="http://academy.telerik.com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learn.jquery.com/using-jquery-core/selecting-elements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2.png"/><Relationship Id="rId4" Type="http://schemas.openxmlformats.org/officeDocument/2006/relationships/image" Target="../media/image21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25.png"/><Relationship Id="rId2" Type="http://schemas.openxmlformats.org/officeDocument/2006/relationships/hyperlink" Target="http://html5course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27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query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ajax.microsoft.com/ajax/jquery/jquery-2.1.1.min.js" TargetMode="External"/><Relationship Id="rId4" Type="http://schemas.openxmlformats.org/officeDocument/2006/relationships/hyperlink" Target="http://code.jquery.com/jquery-2.1.1.min.js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6" Type="http://schemas.microsoft.com/office/2007/relationships/hdphoto" Target="../media/hdphoto3.wdp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808355"/>
            <a:ext cx="8229600" cy="1524000"/>
          </a:xfrm>
        </p:spPr>
        <p:txBody>
          <a:bodyPr/>
          <a:lstStyle/>
          <a:p>
            <a:r>
              <a:rPr lang="en-US" dirty="0" smtClean="0"/>
              <a:t>jQuery Overview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898" y="3361684"/>
            <a:ext cx="8229600" cy="569120"/>
          </a:xfrm>
        </p:spPr>
        <p:txBody>
          <a:bodyPr/>
          <a:lstStyle/>
          <a:p>
            <a:r>
              <a:rPr lang="en-US" dirty="0" smtClean="0"/>
              <a:t>Unleash the Power of jQuery</a:t>
            </a:r>
            <a:endParaRPr lang="en-US" dirty="0"/>
          </a:p>
        </p:txBody>
      </p:sp>
      <p:pic>
        <p:nvPicPr>
          <p:cNvPr id="1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4784886"/>
            <a:ext cx="1476780" cy="1611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391087"/>
            <a:ext cx="4114800" cy="1209113"/>
          </a:xfrm>
          <a:prstGeom prst="rect">
            <a:avLst/>
          </a:prstGeom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446043">
            <a:off x="-7636" y="1597819"/>
            <a:ext cx="2983374" cy="940411"/>
          </a:xfrm>
          <a:prstGeom prst="roundRect">
            <a:avLst/>
          </a:prstGeom>
          <a:noFill/>
          <a:ln>
            <a:noFill/>
          </a:ln>
          <a:effectLst>
            <a:glow rad="139700">
              <a:schemeClr val="tx2">
                <a:lumMod val="60000"/>
                <a:lumOff val="40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6" descr="http://www.webaxes.com/wp-content/uploads/2010/04/o3-AJAX.png"/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550024">
            <a:off x="4229256" y="4497742"/>
            <a:ext cx="1485900" cy="14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8" descr="http://designreviver.com/wp-content/uploads/2010/09/jquery-visialized.png"/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932" y="4578322"/>
            <a:ext cx="2800077" cy="1802465"/>
          </a:xfrm>
          <a:prstGeom prst="roundRect">
            <a:avLst>
              <a:gd name="adj" fmla="val 10313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3"/>
          <p:cNvPicPr>
            <a:picLocks noChangeAspect="1" noChangeArrowheads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5037" y="320978"/>
            <a:ext cx="2036563" cy="14873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457199" y="5496290"/>
            <a:ext cx="4221209" cy="400110"/>
          </a:xfrm>
        </p:spPr>
        <p:txBody>
          <a:bodyPr/>
          <a:lstStyle/>
          <a:p>
            <a:r>
              <a:rPr lang="en-US" sz="2000" dirty="0" smtClean="0"/>
              <a:t>Learning &amp; Development Team</a:t>
            </a:r>
            <a:endParaRPr lang="en-US" sz="2000" dirty="0"/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457199" y="5801090"/>
            <a:ext cx="3990513" cy="369332"/>
          </a:xfrm>
        </p:spPr>
        <p:txBody>
          <a:bodyPr/>
          <a:lstStyle/>
          <a:p>
            <a:r>
              <a:rPr lang="en-US" sz="1800" dirty="0" smtClean="0">
                <a:hlinkClick r:id="rId9"/>
              </a:rPr>
              <a:t>http://academy.telerik.com</a:t>
            </a:r>
            <a:r>
              <a:rPr lang="en-US" sz="1800" dirty="0" smtClean="0"/>
              <a:t> 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457199" y="5121647"/>
            <a:ext cx="3990513" cy="461665"/>
          </a:xfrm>
        </p:spPr>
        <p:txBody>
          <a:bodyPr/>
          <a:lstStyle/>
          <a:p>
            <a:r>
              <a:rPr lang="en-US" sz="2400" dirty="0" smtClean="0"/>
              <a:t>Telerik Software Academy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828800" y="76200"/>
            <a:ext cx="7162800" cy="914400"/>
          </a:xfrm>
        </p:spPr>
        <p:txBody>
          <a:bodyPr/>
          <a:lstStyle/>
          <a:p>
            <a:r>
              <a:rPr lang="en-US" dirty="0"/>
              <a:t>Selection with jQuery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2362200"/>
          </a:xfrm>
        </p:spPr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en-US" dirty="0" smtClean="0">
                <a:latin typeface="+mj-lt"/>
                <a:cs typeface="Helvetica" charset="0"/>
                <a:sym typeface="Helvetica" charset="0"/>
              </a:rPr>
              <a:t>Selecting items with jQuery</a:t>
            </a:r>
          </a:p>
          <a:p>
            <a:pPr lvl="1" eaLnBrk="1" hangingPunct="1">
              <a:lnSpc>
                <a:spcPct val="100000"/>
              </a:lnSpc>
            </a:pPr>
            <a:r>
              <a:rPr lang="en-US" dirty="0" smtClean="0">
                <a:latin typeface="+mj-lt"/>
                <a:cs typeface="Helvetica" charset="0"/>
                <a:sym typeface="Helvetica" charset="0"/>
              </a:rPr>
              <a:t>Almost always returns a collection of the items</a:t>
            </a:r>
          </a:p>
          <a:p>
            <a:pPr lvl="2" eaLnBrk="1" hangingPunct="1">
              <a:lnSpc>
                <a:spcPct val="100000"/>
              </a:lnSpc>
            </a:pPr>
            <a:r>
              <a:rPr lang="en-US" dirty="0" smtClean="0">
                <a:latin typeface="+mj-lt"/>
                <a:cs typeface="Helvetica" charset="0"/>
                <a:sym typeface="Helvetica" charset="0"/>
              </a:rPr>
              <a:t>Even if there is only one item</a:t>
            </a:r>
          </a:p>
          <a:p>
            <a:pPr lvl="1" eaLnBrk="1" hangingPunct="1">
              <a:lnSpc>
                <a:spcPct val="100000"/>
              </a:lnSpc>
            </a:pPr>
            <a:r>
              <a:rPr lang="en-US" dirty="0" smtClean="0">
                <a:latin typeface="+mj-lt"/>
                <a:cs typeface="Helvetica" charset="0"/>
                <a:sym typeface="Helvetica" charset="0"/>
              </a:rPr>
              <a:t>Can be stored in a variable or used right away</a:t>
            </a:r>
          </a:p>
          <a:p>
            <a:pPr lvl="1" eaLnBrk="1" hangingPunct="1">
              <a:lnSpc>
                <a:spcPct val="100000"/>
              </a:lnSpc>
            </a:pPr>
            <a:r>
              <a:rPr lang="en-US" dirty="0" smtClean="0">
                <a:latin typeface="+mj-lt"/>
                <a:cs typeface="Helvetica" charset="0"/>
                <a:sym typeface="Helvetica" charset="0"/>
              </a:rPr>
              <a:t>The usage of the elements is always the same, no matter whether a single or many elements</a:t>
            </a:r>
          </a:p>
          <a:p>
            <a:pPr lvl="1" eaLnBrk="1" hangingPunct="1">
              <a:lnSpc>
                <a:spcPct val="100000"/>
              </a:lnSpc>
            </a:pPr>
            <a:endParaRPr lang="en-US" dirty="0">
              <a:latin typeface="+mj-lt"/>
              <a:cs typeface="Helvetica" charset="0"/>
              <a:sym typeface="Helvetica" charset="0"/>
            </a:endParaRPr>
          </a:p>
          <a:p>
            <a:pPr lvl="1" eaLnBrk="1" hangingPunct="1">
              <a:lnSpc>
                <a:spcPct val="100000"/>
              </a:lnSpc>
            </a:pPr>
            <a:endParaRPr lang="en-US" dirty="0" smtClean="0">
              <a:latin typeface="+mj-lt"/>
              <a:cs typeface="Helvetica" charset="0"/>
              <a:sym typeface="Helvetica" charset="0"/>
            </a:endParaRPr>
          </a:p>
          <a:p>
            <a:pPr eaLnBrk="1" hangingPunct="1">
              <a:lnSpc>
                <a:spcPct val="100000"/>
              </a:lnSpc>
            </a:pPr>
            <a:r>
              <a:rPr lang="en-US" dirty="0" smtClean="0">
                <a:latin typeface="+mj-lt"/>
                <a:cs typeface="Helvetica" charset="0"/>
                <a:sym typeface="Helvetica" charset="0"/>
              </a:rPr>
              <a:t>More at: </a:t>
            </a:r>
            <a:r>
              <a:rPr lang="en-US" dirty="0">
                <a:hlinkClick r:id="rId2"/>
              </a:rPr>
              <a:t>http://learn.jquery.com/using-jquery-core/selecting-elements/</a:t>
            </a:r>
            <a:endParaRPr lang="en-US" dirty="0" smtClean="0">
              <a:latin typeface="+mj-lt"/>
              <a:cs typeface="Helvetica" charset="0"/>
              <a:sym typeface="Helvetica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14400" y="4267200"/>
            <a:ext cx="693420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select the item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$("#something").hide();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$(".widgets").fade(1);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268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4889937"/>
            <a:ext cx="7924800" cy="685800"/>
          </a:xfrm>
        </p:spPr>
        <p:txBody>
          <a:bodyPr/>
          <a:lstStyle/>
          <a:p>
            <a:r>
              <a:rPr lang="en-US" dirty="0"/>
              <a:t>Selection with jQuery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56792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7" name="Picture 2" descr="http://www.fever18.com/wp-content/uploads/2010/12/what-is-htm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5200" y="1066800"/>
            <a:ext cx="4635500" cy="3476626"/>
          </a:xfrm>
          <a:prstGeom prst="roundRect">
            <a:avLst>
              <a:gd name="adj" fmla="val 4423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4420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DOM Traversal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Traversing the nodes of the DOM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679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 Traversal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5105400"/>
          </a:xfrm>
        </p:spPr>
        <p:txBody>
          <a:bodyPr/>
          <a:lstStyle/>
          <a:p>
            <a:r>
              <a:rPr lang="en-US" dirty="0" smtClean="0"/>
              <a:t>As with plain JavaScript, the DOM can be traversed with jQuery</a:t>
            </a:r>
          </a:p>
          <a:p>
            <a:pPr lvl="1"/>
            <a:r>
              <a:rPr lang="en-US" dirty="0" smtClean="0"/>
              <a:t>Properties for:</a:t>
            </a:r>
          </a:p>
          <a:p>
            <a:pPr lvl="2"/>
            <a:r>
              <a:rPr lang="en-US" dirty="0" smtClean="0"/>
              <a:t>Next and previous siblings</a:t>
            </a:r>
          </a:p>
          <a:p>
            <a:pPr lvl="2"/>
            <a:r>
              <a:rPr lang="en-US" dirty="0" smtClean="0"/>
              <a:t>Parents and children</a:t>
            </a:r>
          </a:p>
        </p:txBody>
      </p:sp>
    </p:spTree>
    <p:extLst>
      <p:ext uri="{BB962C8B-B14F-4D97-AF65-F5344CB8AC3E}">
        <p14:creationId xmlns:p14="http://schemas.microsoft.com/office/powerpoint/2010/main" val="4114541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5000" y="152400"/>
            <a:ext cx="7086600" cy="838200"/>
          </a:xfrm>
        </p:spPr>
        <p:txBody>
          <a:bodyPr/>
          <a:lstStyle/>
          <a:p>
            <a:r>
              <a:rPr lang="en-US" dirty="0" smtClean="0"/>
              <a:t>DOM Traversal:</a:t>
            </a:r>
            <a:br>
              <a:rPr lang="en-US" dirty="0" smtClean="0"/>
            </a:br>
            <a:r>
              <a:rPr lang="en-US" dirty="0" smtClean="0"/>
              <a:t>Next and Previous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447800"/>
            <a:ext cx="8686800" cy="2369880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 err="1" smtClean="0"/>
              <a:t>jQuery.next</a:t>
            </a:r>
            <a:r>
              <a:rPr lang="en-US" dirty="0" smtClean="0"/>
              <a:t>(), </a:t>
            </a:r>
            <a:r>
              <a:rPr lang="en-US" dirty="0" err="1" smtClean="0"/>
              <a:t>jQuery.prev</a:t>
            </a:r>
            <a:r>
              <a:rPr lang="en-US" dirty="0" smtClean="0"/>
              <a:t>()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Returns the next/</a:t>
            </a:r>
            <a:r>
              <a:rPr lang="en-US" dirty="0" err="1" smtClean="0"/>
              <a:t>prev</a:t>
            </a:r>
            <a:r>
              <a:rPr lang="en-US" dirty="0" smtClean="0"/>
              <a:t> sibling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Returns an HTML element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Not a [text] node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228600" y="3893880"/>
            <a:ext cx="4381500" cy="1477328"/>
          </a:xfrm>
        </p:spPr>
        <p:txBody>
          <a:bodyPr/>
          <a:lstStyle/>
          <a:p>
            <a:r>
              <a:rPr lang="it-IT" sz="1800" dirty="0" smtClean="0"/>
              <a:t>&lt;</a:t>
            </a:r>
            <a:r>
              <a:rPr lang="it-IT" sz="1800" dirty="0"/>
              <a:t>ul&gt;</a:t>
            </a:r>
          </a:p>
          <a:p>
            <a:r>
              <a:rPr lang="it-IT" sz="1800" dirty="0" smtClean="0"/>
              <a:t>  </a:t>
            </a:r>
            <a:r>
              <a:rPr lang="it-IT" sz="1800" dirty="0"/>
              <a:t>&lt;li&gt;Item 1&lt;/li&gt;</a:t>
            </a:r>
          </a:p>
          <a:p>
            <a:r>
              <a:rPr lang="it-IT" sz="1800" dirty="0" smtClean="0"/>
              <a:t>  </a:t>
            </a:r>
            <a:r>
              <a:rPr lang="it-IT" sz="1800" dirty="0"/>
              <a:t>&lt;li&gt;Item 2&lt;/li&gt;</a:t>
            </a:r>
          </a:p>
          <a:p>
            <a:r>
              <a:rPr lang="it-IT" sz="1800" dirty="0" smtClean="0"/>
              <a:t>  </a:t>
            </a:r>
            <a:r>
              <a:rPr lang="it-IT" sz="1800" dirty="0"/>
              <a:t>&lt;</a:t>
            </a:r>
            <a:r>
              <a:rPr lang="it-IT" sz="1800" dirty="0" smtClean="0"/>
              <a:t>li&gt;Item </a:t>
            </a:r>
            <a:r>
              <a:rPr lang="it-IT" sz="1800" dirty="0"/>
              <a:t>3&lt;/li</a:t>
            </a:r>
            <a:r>
              <a:rPr lang="it-IT" sz="1800" dirty="0" smtClean="0"/>
              <a:t>&gt;</a:t>
            </a:r>
          </a:p>
          <a:p>
            <a:r>
              <a:rPr lang="it-IT" sz="1800" dirty="0" smtClean="0"/>
              <a:t>&lt;/</a:t>
            </a:r>
            <a:r>
              <a:rPr lang="it-IT" sz="1800" dirty="0"/>
              <a:t>ul&gt;</a:t>
            </a:r>
            <a:endParaRPr lang="en-US" sz="1800" dirty="0"/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4800600" y="3893880"/>
            <a:ext cx="4114800" cy="14773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800" dirty="0"/>
              <a:t>var </a:t>
            </a:r>
            <a:r>
              <a:rPr lang="it-IT" sz="1800" dirty="0" smtClean="0"/>
              <a:t>$first </a:t>
            </a:r>
            <a:r>
              <a:rPr lang="it-IT" sz="1800" dirty="0"/>
              <a:t>= $("li").first();</a:t>
            </a:r>
          </a:p>
          <a:p>
            <a:r>
              <a:rPr lang="it-IT" sz="1800" dirty="0"/>
              <a:t>log</a:t>
            </a:r>
            <a:r>
              <a:rPr lang="it-IT" sz="1800" dirty="0" smtClean="0"/>
              <a:t>($first</a:t>
            </a:r>
            <a:r>
              <a:rPr lang="it-IT" sz="1800" dirty="0"/>
              <a:t>);</a:t>
            </a:r>
          </a:p>
          <a:p>
            <a:r>
              <a:rPr lang="it-IT" sz="1800" dirty="0"/>
              <a:t>//logs "Item 1"</a:t>
            </a:r>
          </a:p>
          <a:p>
            <a:r>
              <a:rPr lang="it-IT" sz="1800" dirty="0"/>
              <a:t>log</a:t>
            </a:r>
            <a:r>
              <a:rPr lang="it-IT" sz="1800" dirty="0" smtClean="0"/>
              <a:t>($first.next</a:t>
            </a:r>
            <a:r>
              <a:rPr lang="it-IT" sz="1800" dirty="0"/>
              <a:t>());</a:t>
            </a:r>
          </a:p>
          <a:p>
            <a:r>
              <a:rPr lang="it-IT" sz="1800" dirty="0"/>
              <a:t>//logs "Item 2</a:t>
            </a:r>
            <a:r>
              <a:rPr lang="it-IT" sz="1800" dirty="0" smtClean="0"/>
              <a:t>"</a:t>
            </a:r>
            <a:endParaRPr lang="it-IT" sz="1800" dirty="0"/>
          </a:p>
        </p:txBody>
      </p:sp>
    </p:spTree>
    <p:extLst>
      <p:ext uri="{BB962C8B-B14F-4D97-AF65-F5344CB8AC3E}">
        <p14:creationId xmlns:p14="http://schemas.microsoft.com/office/powerpoint/2010/main" val="3130616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Next/</a:t>
            </a:r>
            <a:r>
              <a:rPr lang="en-US" dirty="0" err="1" smtClean="0"/>
              <a:t>Prev</a:t>
            </a:r>
            <a:r>
              <a:rPr lang="en-US" dirty="0" smtClean="0"/>
              <a:t> Siblings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056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5000" y="152400"/>
            <a:ext cx="7086600" cy="838200"/>
          </a:xfrm>
        </p:spPr>
        <p:txBody>
          <a:bodyPr/>
          <a:lstStyle/>
          <a:p>
            <a:r>
              <a:rPr lang="en-US" dirty="0"/>
              <a:t>DOM Traversal:</a:t>
            </a:r>
            <a:br>
              <a:rPr lang="en-US" dirty="0"/>
            </a:br>
            <a:r>
              <a:rPr lang="en-US" dirty="0" smtClean="0"/>
              <a:t>Parent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66700" y="1295400"/>
            <a:ext cx="8686800" cy="2877711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 err="1" smtClean="0"/>
              <a:t>jQuery.parent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Returns the parent of the element</a:t>
            </a:r>
          </a:p>
          <a:p>
            <a:r>
              <a:rPr lang="en-US" dirty="0" err="1" smtClean="0"/>
              <a:t>jQuery.parents</a:t>
            </a:r>
            <a:r>
              <a:rPr lang="en-US" dirty="0" smtClean="0"/>
              <a:t>(selector)</a:t>
            </a:r>
          </a:p>
          <a:p>
            <a:pPr lvl="1"/>
            <a:r>
              <a:rPr lang="en-US" dirty="0" smtClean="0"/>
              <a:t>Returns the first parent that matches the selector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228600" y="4168676"/>
            <a:ext cx="4343400" cy="2308324"/>
          </a:xfrm>
        </p:spPr>
        <p:txBody>
          <a:bodyPr/>
          <a:lstStyle/>
          <a:p>
            <a:r>
              <a:rPr lang="it-IT" sz="1800" dirty="0" smtClean="0"/>
              <a:t>&lt;div </a:t>
            </a:r>
            <a:r>
              <a:rPr lang="it-IT" sz="1800" dirty="0"/>
              <a:t>id="wrapper"&gt;</a:t>
            </a:r>
          </a:p>
          <a:p>
            <a:r>
              <a:rPr lang="it-IT" sz="1800" dirty="0" smtClean="0"/>
              <a:t> &lt;ul </a:t>
            </a:r>
            <a:r>
              <a:rPr lang="it-IT" sz="1800" dirty="0"/>
              <a:t>id="items-list"&gt;</a:t>
            </a:r>
          </a:p>
          <a:p>
            <a:r>
              <a:rPr lang="it-IT" sz="1800" dirty="0"/>
              <a:t> </a:t>
            </a:r>
            <a:r>
              <a:rPr lang="it-IT" sz="1800" dirty="0" smtClean="0"/>
              <a:t> &lt;</a:t>
            </a:r>
            <a:r>
              <a:rPr lang="it-IT" sz="1800" dirty="0"/>
              <a:t>li&gt;Item 1&lt;/li&gt;</a:t>
            </a:r>
          </a:p>
          <a:p>
            <a:r>
              <a:rPr lang="it-IT" sz="1800" dirty="0"/>
              <a:t>  </a:t>
            </a:r>
            <a:r>
              <a:rPr lang="it-IT" sz="1800" dirty="0" smtClean="0"/>
              <a:t>&lt;</a:t>
            </a:r>
            <a:r>
              <a:rPr lang="it-IT" sz="1800" dirty="0"/>
              <a:t>li&gt;Item 2&lt;/li&gt;</a:t>
            </a:r>
          </a:p>
          <a:p>
            <a:r>
              <a:rPr lang="it-IT" sz="1800" dirty="0"/>
              <a:t>  </a:t>
            </a:r>
            <a:r>
              <a:rPr lang="it-IT" sz="1800" dirty="0" smtClean="0"/>
              <a:t>&lt;</a:t>
            </a:r>
            <a:r>
              <a:rPr lang="it-IT" sz="1800" dirty="0"/>
              <a:t>li class="special"&gt;Item 3&lt;/li&gt;</a:t>
            </a:r>
          </a:p>
          <a:p>
            <a:r>
              <a:rPr lang="it-IT" sz="1800" dirty="0" smtClean="0"/>
              <a:t>  &lt;</a:t>
            </a:r>
            <a:r>
              <a:rPr lang="it-IT" sz="1800" dirty="0"/>
              <a:t>li&gt;Item 4&lt;/li&gt;</a:t>
            </a:r>
          </a:p>
          <a:p>
            <a:r>
              <a:rPr lang="it-IT" sz="1800" dirty="0" smtClean="0"/>
              <a:t> &lt;/</a:t>
            </a:r>
            <a:r>
              <a:rPr lang="it-IT" sz="1800" dirty="0"/>
              <a:t>ul&gt;</a:t>
            </a:r>
          </a:p>
          <a:p>
            <a:r>
              <a:rPr lang="it-IT" sz="1800" dirty="0" smtClean="0"/>
              <a:t>&lt;/</a:t>
            </a:r>
            <a:r>
              <a:rPr lang="it-IT" sz="1800" dirty="0"/>
              <a:t>div&gt;</a:t>
            </a:r>
            <a:endParaRPr lang="en-US" sz="1800" dirty="0"/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4724400" y="4168676"/>
            <a:ext cx="4205612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800" dirty="0" smtClean="0"/>
              <a:t>var $node </a:t>
            </a:r>
            <a:r>
              <a:rPr lang="it-IT" sz="1800" dirty="0"/>
              <a:t>= </a:t>
            </a:r>
            <a:r>
              <a:rPr lang="it-IT" sz="1800" dirty="0" smtClean="0"/>
              <a:t>$(".</a:t>
            </a:r>
            <a:r>
              <a:rPr lang="it-IT" sz="1800" dirty="0"/>
              <a:t>special</a:t>
            </a:r>
            <a:r>
              <a:rPr lang="it-IT" sz="1800" dirty="0" smtClean="0"/>
              <a:t>");</a:t>
            </a:r>
          </a:p>
          <a:p>
            <a:r>
              <a:rPr lang="it-IT" sz="1800" dirty="0" smtClean="0"/>
              <a:t>$node.parent</a:t>
            </a:r>
            <a:r>
              <a:rPr lang="it-IT" sz="1800" dirty="0"/>
              <a:t>().attr("id</a:t>
            </a:r>
            <a:r>
              <a:rPr lang="it-IT" sz="1800" dirty="0" smtClean="0"/>
              <a:t>");</a:t>
            </a:r>
            <a:r>
              <a:rPr lang="it-IT" sz="1800" dirty="0"/>
              <a:t> </a:t>
            </a:r>
            <a:r>
              <a:rPr lang="it-IT" sz="1800" dirty="0" smtClean="0"/>
              <a:t/>
            </a:r>
            <a:br>
              <a:rPr lang="it-IT" sz="1800" dirty="0" smtClean="0"/>
            </a:br>
            <a:r>
              <a:rPr lang="it-IT" sz="1800" dirty="0" smtClean="0"/>
              <a:t>//</a:t>
            </a:r>
            <a:r>
              <a:rPr lang="it-IT" sz="1800" dirty="0"/>
              <a:t>logs "items-list"</a:t>
            </a:r>
            <a:endParaRPr lang="it-IT" sz="1800" dirty="0" smtClean="0"/>
          </a:p>
          <a:p>
            <a:r>
              <a:rPr lang="it-IT" sz="1800" dirty="0" smtClean="0"/>
              <a:t>$node.parents</a:t>
            </a:r>
            <a:r>
              <a:rPr lang="it-IT" sz="1800" dirty="0"/>
              <a:t>("div").attr("id</a:t>
            </a:r>
            <a:r>
              <a:rPr lang="it-IT" sz="1800" dirty="0" smtClean="0"/>
              <a:t>");</a:t>
            </a:r>
            <a:endParaRPr lang="it-IT" sz="1800" dirty="0"/>
          </a:p>
          <a:p>
            <a:r>
              <a:rPr lang="it-IT" sz="1800" dirty="0"/>
              <a:t>//logs </a:t>
            </a:r>
            <a:r>
              <a:rPr lang="it-IT" sz="1800" dirty="0" smtClean="0"/>
              <a:t>"wrapper"</a:t>
            </a:r>
          </a:p>
          <a:p>
            <a:r>
              <a:rPr lang="it-IT" sz="1800" dirty="0" smtClean="0"/>
              <a:t>$node.parents</a:t>
            </a:r>
            <a:r>
              <a:rPr lang="it-IT" sz="1800" dirty="0"/>
              <a:t>("#wrapper</a:t>
            </a:r>
            <a:r>
              <a:rPr lang="it-IT" sz="1800" dirty="0" smtClean="0"/>
              <a:t>")</a:t>
            </a:r>
            <a:br>
              <a:rPr lang="it-IT" sz="1800" dirty="0" smtClean="0"/>
            </a:br>
            <a:r>
              <a:rPr lang="it-IT" sz="1800" dirty="0" smtClean="0"/>
              <a:t>     .attr</a:t>
            </a:r>
            <a:r>
              <a:rPr lang="it-IT" sz="1800" dirty="0"/>
              <a:t>("id</a:t>
            </a:r>
            <a:r>
              <a:rPr lang="it-IT" sz="1800" dirty="0" smtClean="0"/>
              <a:t>");</a:t>
            </a:r>
          </a:p>
          <a:p>
            <a:r>
              <a:rPr lang="it-IT" sz="1800" dirty="0" smtClean="0"/>
              <a:t>/logs "wrapper"</a:t>
            </a:r>
            <a:endParaRPr lang="it-IT" sz="1800" dirty="0"/>
          </a:p>
        </p:txBody>
      </p:sp>
    </p:spTree>
    <p:extLst>
      <p:ext uri="{BB962C8B-B14F-4D97-AF65-F5344CB8AC3E}">
        <p14:creationId xmlns:p14="http://schemas.microsoft.com/office/powerpoint/2010/main" val="3901067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Parent Element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90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Altering the DOM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Adding and removing DOM elements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845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Elements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2518638"/>
          </a:xfrm>
        </p:spPr>
        <p:txBody>
          <a:bodyPr/>
          <a:lstStyle/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3200" dirty="0" smtClean="0">
                <a:latin typeface="+mj-lt"/>
                <a:cs typeface="Helvetica" charset="0"/>
                <a:sym typeface="Helvetica" charset="0"/>
              </a:rPr>
              <a:t>Adding elements can</a:t>
            </a:r>
          </a:p>
          <a:p>
            <a:pPr lvl="1" eaLnBrk="1" hangingPunct="1"/>
            <a:r>
              <a:rPr lang="en-US" sz="3200" dirty="0" smtClean="0">
                <a:latin typeface="+mj-lt"/>
                <a:cs typeface="Helvetica" charset="0"/>
                <a:sym typeface="Helvetica" charset="0"/>
              </a:rPr>
              <a:t> be done on the fly</a:t>
            </a:r>
          </a:p>
          <a:p>
            <a:pPr lvl="1" eaLnBrk="1" hangingPunct="1">
              <a:lnSpc>
                <a:spcPct val="100000"/>
              </a:lnSpc>
            </a:pP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Helvetica" charset="0"/>
              </a:rPr>
              <a:t>jQuery.appendTo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Helvetica" charset="0"/>
              </a:rPr>
              <a:t>()</a:t>
            </a:r>
            <a:r>
              <a:rPr lang="en-US" sz="3200" dirty="0">
                <a:latin typeface="+mj-lt"/>
                <a:cs typeface="Helvetica" charset="0"/>
                <a:sym typeface="Helvetica" charset="0"/>
              </a:rPr>
              <a:t>/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Helvetica" charset="0"/>
              </a:rPr>
              <a:t>prependTo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Helvetica" charset="0"/>
              </a:rPr>
              <a:t>()</a:t>
            </a:r>
          </a:p>
          <a:p>
            <a:pPr lvl="1" eaLnBrk="1" hangingPunct="1">
              <a:lnSpc>
                <a:spcPct val="100000"/>
              </a:lnSpc>
            </a:pP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Helvetica" charset="0"/>
              </a:rPr>
              <a:t>jQuery.append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Helvetica" charset="0"/>
              </a:rPr>
              <a:t>()</a:t>
            </a:r>
            <a:r>
              <a:rPr lang="en-US" sz="3200" dirty="0">
                <a:latin typeface="+mj-lt"/>
                <a:cs typeface="Helvetica" charset="0"/>
                <a:sym typeface="Helvetica" charset="0"/>
              </a:rPr>
              <a:t>/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Helvetica" charset="0"/>
              </a:rPr>
              <a:t>prepend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Helvetica" charset="0"/>
              </a:rPr>
              <a:t>()</a:t>
            </a:r>
            <a:endParaRPr lang="en-US" dirty="0" smtClean="0">
              <a:latin typeface="+mj-lt"/>
              <a:cs typeface="Helvetica" charset="0"/>
              <a:sym typeface="Helvetica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47486" y="4331977"/>
            <a:ext cx="7649028" cy="707886"/>
          </a:xfrm>
        </p:spPr>
        <p:txBody>
          <a:bodyPr/>
          <a:lstStyle/>
          <a:p>
            <a:r>
              <a:rPr lang="en-US" dirty="0" smtClean="0"/>
              <a:t>$('&lt;</a:t>
            </a:r>
            <a:r>
              <a:rPr lang="en-US" dirty="0"/>
              <a:t>ul&gt;&lt;li&gt;Hello&lt;/li&gt;&lt;/ul</a:t>
            </a:r>
            <a:r>
              <a:rPr lang="en-US" dirty="0" smtClean="0"/>
              <a:t>&gt;').appendTo('body');</a:t>
            </a:r>
          </a:p>
          <a:p>
            <a:r>
              <a:rPr lang="en-US" dirty="0" smtClean="0"/>
              <a:t>$("body").prepend("&lt;h1&gt;header&lt;/h1&gt;");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>
              <a:defRPr/>
            </a:pPr>
            <a:fld id="{58452FF4-89E3-4D1B-9927-2DBDC00E58D7}" type="slidenum">
              <a:rPr lang="en-US" sz="1100"/>
              <a:pPr algn="r">
                <a:defRPr/>
              </a:pPr>
              <a:t>19</a:t>
            </a:fld>
            <a:endParaRPr lang="en-US" sz="1100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60518">
            <a:off x="7407114" y="4936248"/>
            <a:ext cx="1264968" cy="1595224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lumMod val="50000"/>
                <a:alpha val="6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2791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pPr marL="304785" indent="-304785" eaLnBrk="1" hangingPunct="1">
              <a:lnSpc>
                <a:spcPct val="95000"/>
              </a:lnSpc>
            </a:pPr>
            <a:r>
              <a:rPr lang="en-US" dirty="0" smtClean="0"/>
              <a:t>What is jQuery?</a:t>
            </a:r>
          </a:p>
          <a:p>
            <a:pPr marL="304785" indent="-304785" eaLnBrk="1" hangingPunct="1">
              <a:lnSpc>
                <a:spcPct val="95000"/>
              </a:lnSpc>
            </a:pPr>
            <a:r>
              <a:rPr lang="en-US" dirty="0" smtClean="0"/>
              <a:t>jQuery </a:t>
            </a:r>
            <a:r>
              <a:rPr lang="en-US" dirty="0"/>
              <a:t>Fundamentals</a:t>
            </a:r>
          </a:p>
          <a:p>
            <a:pPr marL="666716" lvl="1" indent="-304785" eaLnBrk="1" hangingPunct="1">
              <a:lnSpc>
                <a:spcPct val="95000"/>
              </a:lnSpc>
            </a:pPr>
            <a:r>
              <a:rPr lang="en-US" dirty="0" smtClean="0"/>
              <a:t>Selectors</a:t>
            </a:r>
          </a:p>
          <a:p>
            <a:pPr marL="666716" lvl="1" indent="-304785" eaLnBrk="1" hangingPunct="1">
              <a:lnSpc>
                <a:spcPct val="95000"/>
              </a:lnSpc>
            </a:pPr>
            <a:r>
              <a:rPr lang="en-US" dirty="0" smtClean="0"/>
              <a:t>DOM </a:t>
            </a:r>
            <a:r>
              <a:rPr lang="en-US" dirty="0"/>
              <a:t>Manipulation</a:t>
            </a:r>
          </a:p>
          <a:p>
            <a:pPr marL="666716" lvl="1" indent="-304785" eaLnBrk="1" hangingPunct="1">
              <a:lnSpc>
                <a:spcPct val="95000"/>
              </a:lnSpc>
            </a:pPr>
            <a:r>
              <a:rPr lang="en-US" dirty="0" smtClean="0"/>
              <a:t>DOM Altering</a:t>
            </a:r>
          </a:p>
          <a:p>
            <a:pPr marL="666716" lvl="1" indent="-304785" eaLnBrk="1" hangingPunct="1">
              <a:lnSpc>
                <a:spcPct val="95000"/>
              </a:lnSpc>
            </a:pPr>
            <a:r>
              <a:rPr lang="en-US" dirty="0" smtClean="0"/>
              <a:t>jQuery DOM elements</a:t>
            </a:r>
            <a:endParaRPr lang="en-US" dirty="0"/>
          </a:p>
          <a:p>
            <a:pPr marL="304785" indent="-304785" eaLnBrk="1" hangingPunct="1">
              <a:lnSpc>
                <a:spcPct val="95000"/>
              </a:lnSpc>
            </a:pPr>
            <a:r>
              <a:rPr lang="en-US" dirty="0" smtClean="0"/>
              <a:t>AJAX</a:t>
            </a:r>
            <a:endParaRPr lang="en-US" dirty="0"/>
          </a:p>
          <a:p>
            <a:pPr marL="666716" lvl="1" indent="-304785" eaLnBrk="1" hangingPunct="1">
              <a:lnSpc>
                <a:spcPct val="95000"/>
              </a:lnSpc>
            </a:pPr>
            <a:r>
              <a:rPr lang="en-US" dirty="0" smtClean="0"/>
              <a:t>jQuery AJAX </a:t>
            </a:r>
            <a:r>
              <a:rPr lang="en-US" dirty="0"/>
              <a:t>Methods</a:t>
            </a:r>
          </a:p>
          <a:p>
            <a:pPr marL="666716" lvl="1" indent="-304785" eaLnBrk="1" hangingPunct="1">
              <a:lnSpc>
                <a:spcPct val="95000"/>
              </a:lnSpc>
            </a:pPr>
            <a:r>
              <a:rPr lang="en-US" dirty="0" smtClean="0"/>
              <a:t>Executing AJAX Requests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2050" name="Picture 2" descr="http://t0.gstatic.com/images?q=tbn:ANd9GcSOhIpLZpMVyaj2216C0pf5moi79kSzxAquFn4kzUbsGIi_pm2DOQ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2514600"/>
            <a:ext cx="2590800" cy="2237509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8025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elements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69939" y="2286000"/>
            <a:ext cx="8686800" cy="584775"/>
          </a:xfrm>
        </p:spPr>
        <p:txBody>
          <a:bodyPr/>
          <a:lstStyle/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3200" dirty="0" smtClean="0">
                <a:latin typeface="+mj-lt"/>
                <a:cs typeface="Helvetica" charset="0"/>
                <a:sym typeface="Helvetica" charset="0"/>
              </a:rPr>
              <a:t>Creating new elements is also easy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5800" y="2971800"/>
            <a:ext cx="7649028" cy="707886"/>
          </a:xfrm>
        </p:spPr>
        <p:txBody>
          <a:bodyPr/>
          <a:lstStyle/>
          <a:p>
            <a:r>
              <a:rPr lang="en-US" dirty="0" err="1" smtClean="0"/>
              <a:t>var</a:t>
            </a:r>
            <a:r>
              <a:rPr lang="en-US" dirty="0" smtClean="0"/>
              <a:t> $</a:t>
            </a:r>
            <a:r>
              <a:rPr lang="en-US" dirty="0" err="1" smtClean="0"/>
              <a:t>divElement</a:t>
            </a:r>
            <a:r>
              <a:rPr lang="en-US" dirty="0" smtClean="0"/>
              <a:t> = $('&lt;</a:t>
            </a:r>
            <a:r>
              <a:rPr lang="en-US" dirty="0"/>
              <a:t>div</a:t>
            </a:r>
            <a:r>
              <a:rPr lang="en-US" dirty="0" smtClean="0"/>
              <a:t>&gt;');</a:t>
            </a:r>
          </a:p>
          <a:p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smtClean="0"/>
              <a:t>$</a:t>
            </a:r>
            <a:r>
              <a:rPr lang="en-US" dirty="0" err="1" smtClean="0"/>
              <a:t>anotherDivElement</a:t>
            </a:r>
            <a:r>
              <a:rPr lang="en-US" dirty="0" smtClean="0"/>
              <a:t> </a:t>
            </a:r>
            <a:r>
              <a:rPr lang="en-US" dirty="0"/>
              <a:t>= $('&lt;</a:t>
            </a:r>
            <a:r>
              <a:rPr lang="en-US" dirty="0" smtClean="0"/>
              <a:t>div /&gt;');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>
              <a:defRPr/>
            </a:pPr>
            <a:fld id="{58452FF4-89E3-4D1B-9927-2DBDC00E58D7}" type="slidenum">
              <a:rPr lang="en-US" sz="1100"/>
              <a:pPr algn="r">
                <a:defRPr/>
              </a:pPr>
              <a:t>20</a:t>
            </a:fld>
            <a:endParaRPr lang="en-US" sz="1100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60518">
            <a:off x="7407114" y="4936248"/>
            <a:ext cx="1264968" cy="1595224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lumMod val="50000"/>
                <a:alpha val="6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8587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Adding Elements to the DOM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609600" y="40790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07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33400" y="2437685"/>
            <a:ext cx="8077200" cy="2477601"/>
          </a:xfrm>
        </p:spPr>
        <p:txBody>
          <a:bodyPr/>
          <a:lstStyle/>
          <a:p>
            <a:pPr eaLnBrk="1" hangingPunct="1"/>
            <a:r>
              <a:rPr lang="en-US" dirty="0"/>
              <a:t>// Before</a:t>
            </a:r>
          </a:p>
          <a:p>
            <a:pPr eaLnBrk="1" hangingPunct="1"/>
            <a:r>
              <a:rPr lang="en-US" dirty="0"/>
              <a:t>&lt;div&gt;</a:t>
            </a:r>
          </a:p>
          <a:p>
            <a:pPr eaLnBrk="1" hangingPunct="1"/>
            <a:r>
              <a:rPr lang="en-US" dirty="0"/>
              <a:t>  &lt;p&gt;Red&lt;/p&gt; </a:t>
            </a:r>
          </a:p>
          <a:p>
            <a:pPr eaLnBrk="1" hangingPunct="1"/>
            <a:r>
              <a:rPr lang="en-US" dirty="0"/>
              <a:t>  &lt;p&gt;Green&lt;/p&gt;</a:t>
            </a:r>
          </a:p>
          <a:p>
            <a:pPr eaLnBrk="1" hangingPunct="1"/>
            <a:r>
              <a:rPr lang="en-US" dirty="0"/>
              <a:t>&lt;/div</a:t>
            </a:r>
            <a:r>
              <a:rPr lang="en-US" dirty="0" smtClean="0"/>
              <a:t>&gt;</a:t>
            </a:r>
            <a:endParaRPr lang="en-US" dirty="0"/>
          </a:p>
          <a:p>
            <a:pPr eaLnBrk="1" hangingPunct="1">
              <a:spcBef>
                <a:spcPts val="1800"/>
              </a:spcBef>
            </a:pPr>
            <a:r>
              <a:rPr lang="en-US" dirty="0"/>
              <a:t>// Removing </a:t>
            </a:r>
            <a:r>
              <a:rPr lang="en-US" dirty="0" smtClean="0"/>
              <a:t>elements</a:t>
            </a:r>
          </a:p>
          <a:p>
            <a:pPr eaLnBrk="1" hangingPunct="1"/>
            <a:r>
              <a:rPr lang="en-US" dirty="0" smtClean="0"/>
              <a:t>$('p').</a:t>
            </a:r>
            <a:r>
              <a:rPr lang="en-US" dirty="0"/>
              <a:t>remove</a:t>
            </a:r>
            <a:r>
              <a:rPr lang="en-US" dirty="0" smtClean="0"/>
              <a:t>();</a:t>
            </a:r>
            <a:endParaRPr lang="en-US" dirty="0"/>
          </a:p>
        </p:txBody>
      </p:sp>
      <p:sp>
        <p:nvSpPr>
          <p:cNvPr id="8" name="Text Placeholder 3"/>
          <p:cNvSpPr txBox="1">
            <a:spLocks/>
          </p:cNvSpPr>
          <p:nvPr/>
        </p:nvSpPr>
        <p:spPr>
          <a:xfrm>
            <a:off x="838200" y="3099137"/>
            <a:ext cx="1816100" cy="6287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Removing Elements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>
              <a:defRPr/>
            </a:pPr>
            <a:fld id="{58452FF4-89E3-4D1B-9927-2DBDC00E58D7}" type="slidenum">
              <a:rPr lang="en-US" sz="1100"/>
              <a:pPr algn="r">
                <a:defRPr/>
              </a:pPr>
              <a:t>22</a:t>
            </a:fld>
            <a:endParaRPr lang="en-US" sz="1100" dirty="0"/>
          </a:p>
        </p:txBody>
      </p:sp>
      <p:sp>
        <p:nvSpPr>
          <p:cNvPr id="6" name="Content Placeholder 4"/>
          <p:cNvSpPr>
            <a:spLocks noGrp="1"/>
          </p:cNvSpPr>
          <p:nvPr>
            <p:ph idx="1"/>
          </p:nvPr>
        </p:nvSpPr>
        <p:spPr>
          <a:xfrm>
            <a:off x="228600" y="978694"/>
            <a:ext cx="8686800" cy="1231106"/>
          </a:xfrm>
        </p:spPr>
        <p:txBody>
          <a:bodyPr/>
          <a:lstStyle/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3200" dirty="0" smtClean="0">
                <a:latin typeface="+mj-lt"/>
                <a:cs typeface="Helvetica" charset="0"/>
                <a:sym typeface="Helvetica" charset="0"/>
              </a:rPr>
              <a:t>You </a:t>
            </a:r>
            <a:r>
              <a:rPr lang="en-US" sz="3200" dirty="0">
                <a:latin typeface="+mj-lt"/>
                <a:cs typeface="Helvetica" charset="0"/>
                <a:sym typeface="Helvetica" charset="0"/>
              </a:rPr>
              <a:t>can also remove elements from the </a:t>
            </a:r>
            <a:r>
              <a:rPr lang="en-US" sz="3200" dirty="0" smtClean="0">
                <a:latin typeface="+mj-lt"/>
                <a:cs typeface="Helvetica" charset="0"/>
                <a:sym typeface="Helvetica" charset="0"/>
              </a:rPr>
              <a:t>DOM</a:t>
            </a:r>
          </a:p>
          <a:p>
            <a:pPr lvl="1" eaLnBrk="1" hangingPunct="1">
              <a:lnSpc>
                <a:spcPct val="100000"/>
              </a:lnSpc>
            </a:pPr>
            <a:r>
              <a:rPr lang="en-US" dirty="0" smtClean="0">
                <a:latin typeface="+mj-lt"/>
                <a:cs typeface="Helvetica" charset="0"/>
                <a:sym typeface="Helvetica" charset="0"/>
              </a:rPr>
              <a:t>Just as easy</a:t>
            </a:r>
            <a:endParaRPr lang="en-US" dirty="0">
              <a:latin typeface="+mj-lt"/>
              <a:cs typeface="Helvetica" charset="0"/>
              <a:sym typeface="Helvetica" charset="0"/>
            </a:endParaRPr>
          </a:p>
        </p:txBody>
      </p:sp>
      <p:sp>
        <p:nvSpPr>
          <p:cNvPr id="7" name="Text Placeholder 3"/>
          <p:cNvSpPr txBox="1">
            <a:spLocks/>
          </p:cNvSpPr>
          <p:nvPr/>
        </p:nvSpPr>
        <p:spPr>
          <a:xfrm>
            <a:off x="533400" y="5232737"/>
            <a:ext cx="807720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dirty="0" smtClean="0"/>
              <a:t>// After</a:t>
            </a:r>
          </a:p>
          <a:p>
            <a:pPr eaLnBrk="1" hangingPunct="1"/>
            <a:r>
              <a:rPr lang="en-US" dirty="0" smtClean="0"/>
              <a:t>&lt;div&gt;</a:t>
            </a:r>
          </a:p>
          <a:p>
            <a:pPr eaLnBrk="1" hangingPunct="1"/>
            <a:r>
              <a:rPr lang="en-US" dirty="0" smtClean="0"/>
              <a:t>&lt;/div&gt;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259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Removing Elements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609600" y="35456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1026" name="Picture 2" descr="http://t2.gstatic.com/images?q=tbn:ANd9GcQMzcz-q5-u_u9t-_R40jmeSBWlmVPgy17W2c32-9QnGyeWCfz5&amp;t=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30906">
            <a:off x="5131926" y="4267345"/>
            <a:ext cx="2779718" cy="1925213"/>
          </a:xfrm>
          <a:prstGeom prst="roundRect">
            <a:avLst>
              <a:gd name="adj" fmla="val 8416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upload.wikimedia.org/wikipedia/commons/thumb/8/80/Selection.svg/558px-Selection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04264">
            <a:off x="6035347" y="287702"/>
            <a:ext cx="1877404" cy="2018714"/>
          </a:xfrm>
          <a:prstGeom prst="rect">
            <a:avLst/>
          </a:prstGeom>
          <a:noFill/>
          <a:effectLst>
            <a:glow rad="101600">
              <a:schemeClr val="accent4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wphostingdiscount.com/wp-content/uploads/2010/05/choose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34744">
            <a:off x="1016771" y="4173155"/>
            <a:ext cx="3013626" cy="2007076"/>
          </a:xfrm>
          <a:prstGeom prst="roundRect">
            <a:avLst>
              <a:gd name="adj" fmla="val 7532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56543">
            <a:off x="1421638" y="520838"/>
            <a:ext cx="3347065" cy="1670960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4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32573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jQuery Extended DOM Elements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850480"/>
            <a:ext cx="7924800" cy="56912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005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jQuery Objects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4001095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Selected with jQuery DOM elements</a:t>
            </a:r>
            <a:r>
              <a:rPr lang="en-US" dirty="0"/>
              <a:t> </a:t>
            </a:r>
            <a:r>
              <a:rPr lang="en-US" dirty="0" smtClean="0"/>
              <a:t>are NOT pure DOM elements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They are extended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Have additional properties and methods</a:t>
            </a:r>
          </a:p>
          <a:p>
            <a:pPr lvl="2">
              <a:lnSpc>
                <a:spcPct val="100000"/>
              </a:lnSpc>
            </a:pPr>
            <a:r>
              <a:rPr lang="en-US" sz="2600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addClass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 smtClean="0"/>
              <a:t>, </a:t>
            </a:r>
            <a:r>
              <a:rPr lang="en-US" sz="2600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removeClass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 smtClean="0"/>
              <a:t>, </a:t>
            </a:r>
            <a:r>
              <a:rPr lang="en-US" sz="2600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toogleClass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lvl="2">
              <a:lnSpc>
                <a:spcPct val="100000"/>
              </a:lnSpc>
            </a:pP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on(event, callback)</a:t>
            </a:r>
            <a:r>
              <a:rPr lang="en-US" dirty="0"/>
              <a:t> </a:t>
            </a:r>
            <a:r>
              <a:rPr lang="en-US" dirty="0" smtClean="0"/>
              <a:t>for attaching events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animate(), fade(), etc…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533400" y="5181600"/>
            <a:ext cx="8077200" cy="1015663"/>
          </a:xfrm>
        </p:spPr>
        <p:txBody>
          <a:bodyPr/>
          <a:lstStyle/>
          <a:p>
            <a:r>
              <a:rPr lang="en-US" dirty="0" smtClean="0"/>
              <a:t>//Parsing a regular DOM element to jQuery Element</a:t>
            </a:r>
          </a:p>
          <a:p>
            <a:r>
              <a:rPr lang="en-US" dirty="0" smtClean="0"/>
              <a:t>var content = </a:t>
            </a:r>
            <a:r>
              <a:rPr lang="en-US" dirty="0" err="1" smtClean="0"/>
              <a:t>document.createElement</a:t>
            </a:r>
            <a:r>
              <a:rPr lang="en-US" dirty="0" smtClean="0"/>
              <a:t>("div");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 $</a:t>
            </a:r>
            <a:r>
              <a:rPr lang="en-US" dirty="0"/>
              <a:t>c</a:t>
            </a:r>
            <a:r>
              <a:rPr lang="en-US" dirty="0" smtClean="0"/>
              <a:t>ontent = $(content);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26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 of jQuery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4062907"/>
          </a:xfrm>
        </p:spPr>
        <p:txBody>
          <a:bodyPr/>
          <a:lstStyle/>
          <a:p>
            <a:r>
              <a:rPr lang="en-US" dirty="0" smtClean="0"/>
              <a:t>jQuery elements extend regular DOM elements</a:t>
            </a:r>
          </a:p>
          <a:p>
            <a:r>
              <a:rPr lang="en-US" dirty="0" smtClean="0"/>
              <a:t>Methods for altering the elements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jQuery.css("color", "#f3f")</a:t>
            </a:r>
          </a:p>
          <a:p>
            <a:pPr lvl="1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jQuery.html()</a:t>
            </a:r>
            <a:r>
              <a:rPr lang="en-US" dirty="0"/>
              <a:t> </a:t>
            </a:r>
            <a:r>
              <a:rPr lang="en-US" dirty="0" smtClean="0"/>
              <a:t>returns the </a:t>
            </a:r>
            <a:r>
              <a:rPr lang="en-US" dirty="0" err="1" smtClean="0"/>
              <a:t>innerHTML</a:t>
            </a:r>
            <a:endParaRPr lang="en-US" dirty="0" smtClean="0"/>
          </a:p>
          <a:p>
            <a:pPr lvl="2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jQuery.html(content)</a:t>
            </a:r>
            <a:r>
              <a:rPr lang="en-US" dirty="0" smtClean="0"/>
              <a:t> sets the </a:t>
            </a:r>
            <a:r>
              <a:rPr lang="en-US" dirty="0" err="1" smtClean="0"/>
              <a:t>innerHTML</a:t>
            </a:r>
            <a:endParaRPr lang="en-US" dirty="0" smtClean="0"/>
          </a:p>
          <a:p>
            <a:pPr lvl="1"/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jQuery.text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(content)</a:t>
            </a:r>
            <a:r>
              <a:rPr lang="en-US" dirty="0" smtClean="0"/>
              <a:t> sets the </a:t>
            </a:r>
            <a:r>
              <a:rPr lang="en-US" dirty="0" err="1" smtClean="0"/>
              <a:t>innerHTML</a:t>
            </a:r>
            <a:r>
              <a:rPr lang="en-US" dirty="0" smtClean="0"/>
              <a:t>, by escaping the content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004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Properties of jQuery Elements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38504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52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jQuery Events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Cross-browser events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474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4"/>
          <p:cNvSpPr txBox="1">
            <a:spLocks/>
          </p:cNvSpPr>
          <p:nvPr/>
        </p:nvSpPr>
        <p:spPr>
          <a:xfrm>
            <a:off x="152400" y="1160264"/>
            <a:ext cx="8686800" cy="2369880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="1" kern="1200" baseline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3200" dirty="0" smtClean="0">
                <a:latin typeface="+mj-lt"/>
                <a:ea typeface="Lucida Grande" charset="0"/>
                <a:cs typeface="Lucida Grande" charset="0"/>
                <a:sym typeface="Lucida Grande" charset="0"/>
              </a:rPr>
              <a:t>jQuery has a convenient way for attaching and detaching events</a:t>
            </a:r>
          </a:p>
          <a:p>
            <a:pPr lvl="1" eaLnBrk="1" hangingPunct="1">
              <a:lnSpc>
                <a:spcPct val="100000"/>
              </a:lnSpc>
            </a:pPr>
            <a:r>
              <a:rPr lang="en-US" sz="3200" dirty="0" smtClean="0">
                <a:latin typeface="+mj-lt"/>
                <a:ea typeface="Lucida Grande" charset="0"/>
                <a:cs typeface="Lucida Grande" charset="0"/>
                <a:sym typeface="Lucida Grande" charset="0"/>
              </a:rPr>
              <a:t>Works cross-browser</a:t>
            </a:r>
          </a:p>
          <a:p>
            <a:pPr lvl="1" eaLnBrk="1" hangingPunct="1">
              <a:lnSpc>
                <a:spcPct val="100000"/>
              </a:lnSpc>
            </a:pPr>
            <a:r>
              <a:rPr lang="en-US" sz="3200" dirty="0">
                <a:latin typeface="+mj-lt"/>
                <a:ea typeface="Lucida Grande" charset="0"/>
                <a:cs typeface="Lucida Grande" charset="0"/>
                <a:sym typeface="Lucida Grande" charset="0"/>
              </a:rPr>
              <a:t>Using methods </a:t>
            </a:r>
            <a:r>
              <a:rPr lang="en-US" sz="32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ea typeface="Lucida Grande" charset="0"/>
                <a:cs typeface="Consolas" panose="020B0609020204030204" pitchFamily="49" charset="0"/>
                <a:sym typeface="Lucida Grande" charset="0"/>
              </a:rPr>
              <a:t>on()</a:t>
            </a:r>
            <a:r>
              <a:rPr lang="en-US" sz="3200" dirty="0" smtClean="0">
                <a:latin typeface="+mj-lt"/>
                <a:ea typeface="Lucida Grande" charset="0"/>
                <a:cs typeface="Lucida Grande" charset="0"/>
                <a:sym typeface="Lucida Grande" charset="0"/>
              </a:rPr>
              <a:t> </a:t>
            </a:r>
            <a:r>
              <a:rPr lang="en-US" sz="3200" dirty="0">
                <a:latin typeface="+mj-lt"/>
                <a:ea typeface="Lucida Grande" charset="0"/>
                <a:cs typeface="Lucida Grande" charset="0"/>
                <a:sym typeface="Lucida Grande" charset="0"/>
              </a:rPr>
              <a:t>and </a:t>
            </a:r>
            <a:r>
              <a:rPr lang="en-US" sz="32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ea typeface="Lucida Grande" charset="0"/>
                <a:cs typeface="Consolas" panose="020B0609020204030204" pitchFamily="49" charset="0"/>
                <a:sym typeface="Lucida Grande" charset="0"/>
              </a:rPr>
              <a:t>off()</a:t>
            </a:r>
            <a:endParaRPr lang="en-US" sz="3200" dirty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ea typeface="Lucida Grande" charset="0"/>
              <a:cs typeface="Consolas" panose="020B0609020204030204" pitchFamily="49" charset="0"/>
              <a:sym typeface="Lucida Grande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jQuery Events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85800" y="3699808"/>
            <a:ext cx="7772400" cy="1631216"/>
          </a:xfrm>
        </p:spPr>
        <p:txBody>
          <a:bodyPr/>
          <a:lstStyle/>
          <a:p>
            <a:pPr eaLnBrk="1" hangingPunct="1"/>
            <a:r>
              <a:rPr lang="en-US" noProof="1" smtClean="0"/>
              <a:t>function onButtonClick(){</a:t>
            </a:r>
          </a:p>
          <a:p>
            <a:pPr eaLnBrk="1" hangingPunct="1"/>
            <a:r>
              <a:rPr lang="en-US" noProof="1" smtClean="0"/>
              <a:t>  $(".selected").removeClass("selected");</a:t>
            </a:r>
          </a:p>
          <a:p>
            <a:pPr eaLnBrk="1" hangingPunct="1"/>
            <a:r>
              <a:rPr lang="en-US" noProof="1"/>
              <a:t> </a:t>
            </a:r>
            <a:r>
              <a:rPr lang="en-US" noProof="1" smtClean="0"/>
              <a:t> $(this).addClass("selected");</a:t>
            </a:r>
          </a:p>
          <a:p>
            <a:pPr eaLnBrk="1" hangingPunct="1"/>
            <a:r>
              <a:rPr lang="en-US" noProof="1"/>
              <a:t>}</a:t>
            </a:r>
            <a:endParaRPr lang="en-US" noProof="1" smtClean="0"/>
          </a:p>
          <a:p>
            <a:pPr eaLnBrk="1" hangingPunct="1"/>
            <a:r>
              <a:rPr lang="en-US" noProof="1" smtClean="0"/>
              <a:t>$("a.button").on("click", onButtonClick);</a:t>
            </a:r>
            <a:endParaRPr lang="en-US" noProof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>
              <a:defRPr/>
            </a:pPr>
            <a:fld id="{58452FF4-89E3-4D1B-9927-2DBDC00E58D7}" type="slidenum">
              <a:rPr lang="en-US" sz="1100"/>
              <a:pPr algn="r">
                <a:defRPr/>
              </a:pPr>
              <a:t>29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564815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609600" y="990600"/>
            <a:ext cx="7924800" cy="685800"/>
          </a:xfrm>
        </p:spPr>
        <p:txBody>
          <a:bodyPr/>
          <a:lstStyle/>
          <a:p>
            <a:r>
              <a:rPr lang="en-US" dirty="0" smtClean="0"/>
              <a:t>What is jQuery?</a:t>
            </a:r>
            <a:endParaRPr lang="en-US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609600" y="1755776"/>
            <a:ext cx="7924800" cy="569120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dirty="0"/>
              <a:t>The world’s most popular JavaScript library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571" y="2971800"/>
            <a:ext cx="5742858" cy="2619048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440595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4"/>
          <p:cNvSpPr txBox="1">
            <a:spLocks/>
          </p:cNvSpPr>
          <p:nvPr/>
        </p:nvSpPr>
        <p:spPr>
          <a:xfrm>
            <a:off x="152400" y="1447800"/>
            <a:ext cx="8686800" cy="2508379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="1" kern="1200" baseline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3200" dirty="0" smtClean="0">
                <a:latin typeface="+mj-lt"/>
                <a:ea typeface="Lucida Grande" charset="0"/>
                <a:cs typeface="Lucida Grande" charset="0"/>
                <a:sym typeface="Lucida Grande" charset="0"/>
              </a:rPr>
              <a:t>Optimize the event</a:t>
            </a:r>
          </a:p>
          <a:p>
            <a:pPr lvl="1" eaLnBrk="1" hangingPunct="1"/>
            <a:r>
              <a:rPr lang="en-US" sz="3200" dirty="0" smtClean="0">
                <a:ea typeface="Lucida Grande" charset="0"/>
                <a:cs typeface="Lucida Grande" charset="0"/>
                <a:sym typeface="Lucida Grande" charset="0"/>
              </a:rPr>
              <a:t>Add it </a:t>
            </a:r>
            <a:r>
              <a:rPr lang="en-US" sz="3200" dirty="0">
                <a:ea typeface="Lucida Grande" charset="0"/>
                <a:cs typeface="Lucida Grande" charset="0"/>
                <a:sym typeface="Lucida Grande" charset="0"/>
              </a:rPr>
              <a:t>on the parent </a:t>
            </a:r>
            <a:r>
              <a:rPr lang="en-US" sz="3200" dirty="0" smtClean="0">
                <a:ea typeface="Lucida Grande" charset="0"/>
                <a:cs typeface="Lucida Grande" charset="0"/>
                <a:sym typeface="Lucida Grande" charset="0"/>
              </a:rPr>
              <a:t>element</a:t>
            </a:r>
          </a:p>
          <a:p>
            <a:pPr lvl="1" eaLnBrk="1" hangingPunct="1"/>
            <a:r>
              <a:rPr lang="en-US" sz="3200" dirty="0" smtClean="0">
                <a:ea typeface="Lucida Grande" charset="0"/>
                <a:cs typeface="Consolas" panose="020B0609020204030204" pitchFamily="49" charset="0"/>
                <a:sym typeface="Lucida Grande" charset="0"/>
              </a:rPr>
              <a:t>A bit different syntax</a:t>
            </a:r>
            <a:endParaRPr lang="en-US" sz="3200" dirty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ea typeface="Lucida Grande" charset="0"/>
              <a:cs typeface="Consolas" panose="020B0609020204030204" pitchFamily="49" charset="0"/>
              <a:sym typeface="Lucida Grande" charset="0"/>
            </a:endParaRPr>
          </a:p>
          <a:p>
            <a:pPr lvl="1" eaLnBrk="1" hangingPunct="1"/>
            <a:endParaRPr lang="en-US" sz="3200" dirty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ea typeface="Lucida Grande" charset="0"/>
              <a:cs typeface="Consolas" panose="020B0609020204030204" pitchFamily="49" charset="0"/>
              <a:sym typeface="Lucida Grande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jQuery Events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85800" y="3505200"/>
            <a:ext cx="7772400" cy="1938992"/>
          </a:xfrm>
        </p:spPr>
        <p:txBody>
          <a:bodyPr/>
          <a:lstStyle/>
          <a:p>
            <a:pPr eaLnBrk="1" hangingPunct="1"/>
            <a:r>
              <a:rPr lang="en-US" noProof="1" smtClean="0"/>
              <a:t>function onListItemClick(){</a:t>
            </a:r>
          </a:p>
          <a:p>
            <a:pPr eaLnBrk="1" hangingPunct="1"/>
            <a:r>
              <a:rPr lang="en-US" noProof="1" smtClean="0"/>
              <a:t>  $(".selected").removeClass("selected");</a:t>
            </a:r>
          </a:p>
          <a:p>
            <a:pPr eaLnBrk="1" hangingPunct="1"/>
            <a:r>
              <a:rPr lang="en-US" noProof="1" smtClean="0"/>
              <a:t>  $(this).addClass("selected");</a:t>
            </a:r>
          </a:p>
          <a:p>
            <a:pPr eaLnBrk="1" hangingPunct="1"/>
            <a:r>
              <a:rPr lang="en-US" noProof="1" smtClean="0"/>
              <a:t>}</a:t>
            </a:r>
          </a:p>
          <a:p>
            <a:pPr eaLnBrk="1" hangingPunct="1"/>
            <a:endParaRPr lang="en-US" noProof="1" smtClean="0"/>
          </a:p>
          <a:p>
            <a:pPr eaLnBrk="1" hangingPunct="1"/>
            <a:r>
              <a:rPr lang="en-US" noProof="1" smtClean="0"/>
              <a:t>$("ul").on("click", "li", </a:t>
            </a:r>
            <a:r>
              <a:rPr lang="en-US" noProof="1"/>
              <a:t>onListItemClick);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>
              <a:defRPr/>
            </a:pPr>
            <a:fld id="{58452FF4-89E3-4D1B-9927-2DBDC00E58D7}" type="slidenum">
              <a:rPr lang="en-US" sz="1100"/>
              <a:pPr algn="r">
                <a:defRPr/>
              </a:pPr>
              <a:t>30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004021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609600" y="1600200"/>
            <a:ext cx="7924800" cy="685800"/>
          </a:xfrm>
        </p:spPr>
        <p:txBody>
          <a:bodyPr/>
          <a:lstStyle/>
          <a:p>
            <a:r>
              <a:rPr lang="en-US" dirty="0" smtClean="0"/>
              <a:t>jQuery Event Handlers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609600" y="2326479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pic>
        <p:nvPicPr>
          <p:cNvPr id="3074" name="Picture 2" descr="http://img.ehowcdn.com/article-new/ehow/images/a08/c9/5c/remove-event-handler-tinymce-800x8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100" y="3124200"/>
            <a:ext cx="5257800" cy="2857500"/>
          </a:xfrm>
          <a:prstGeom prst="rect">
            <a:avLst/>
          </a:prstGeom>
          <a:noFill/>
          <a:effectLst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0462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jQuery Chaining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Call after call, after call…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2183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jQuery Chaining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chaining paradigm is as follows:</a:t>
            </a:r>
          </a:p>
          <a:p>
            <a:pPr lvl="1"/>
            <a:r>
              <a:rPr lang="en-US" dirty="0" smtClean="0"/>
              <a:t>If a method should return result -&gt; Ok, return it</a:t>
            </a:r>
          </a:p>
          <a:p>
            <a:pPr lvl="1"/>
            <a:r>
              <a:rPr lang="en-US" dirty="0" smtClean="0"/>
              <a:t>If a method should NOT return a result </a:t>
            </a:r>
            <a:br>
              <a:rPr lang="en-US" dirty="0" smtClean="0"/>
            </a:br>
            <a:r>
              <a:rPr lang="en-US" dirty="0" smtClean="0"/>
              <a:t>-&gt; return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</a:p>
          <a:p>
            <a:r>
              <a:rPr lang="en-US" dirty="0"/>
              <a:t>jQuery </a:t>
            </a:r>
            <a:r>
              <a:rPr lang="en-US" dirty="0" smtClean="0"/>
              <a:t>implements this paradigm, so methods can be chained to one another: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685800" y="4495800"/>
            <a:ext cx="7772400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eaLnBrk="1" hangingPunct="1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eaLnBrk="0" hangingPunct="0">
              <a:spcBef>
                <a:spcPct val="20000"/>
              </a:spcBef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2pPr>
            <a:lvl3pPr marL="922338" indent="-273050" eaLnBrk="0" hangingPunct="0">
              <a:spcBef>
                <a:spcPct val="20000"/>
              </a:spcBef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3pPr>
            <a:lvl4pPr marL="1187450" indent="-228600" eaLnBrk="0" hangingPunct="0">
              <a:spcBef>
                <a:spcPct val="20000"/>
              </a:spcBef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4pPr>
            <a:lvl5pPr marL="1425575" indent="-228600" eaLnBrk="0" hangingPunct="0">
              <a:spcBef>
                <a:spcPct val="20000"/>
              </a:spcBef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>
                <a:solidFill>
                  <a:schemeClr val="tx1"/>
                </a:solidFill>
                <a:latin typeface="+mn-lt"/>
              </a:defRPr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>
                <a:solidFill>
                  <a:schemeClr val="tx1"/>
                </a:solidFill>
                <a:latin typeface="+mn-lt"/>
              </a:defRPr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>
                <a:solidFill>
                  <a:schemeClr val="tx1"/>
                </a:solidFill>
                <a:latin typeface="+mn-lt"/>
              </a:defRPr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noProof="1" smtClean="0"/>
              <a:t>$('&lt;button /&gt;')</a:t>
            </a:r>
          </a:p>
          <a:p>
            <a:r>
              <a:rPr lang="en-US" noProof="1" smtClean="0"/>
              <a:t>  .addClass('btn-success')</a:t>
            </a:r>
          </a:p>
          <a:p>
            <a:r>
              <a:rPr lang="en-US" noProof="1"/>
              <a:t> </a:t>
            </a:r>
            <a:r>
              <a:rPr lang="en-US" noProof="1" smtClean="0"/>
              <a:t> .html('Click me for success')</a:t>
            </a:r>
          </a:p>
          <a:p>
            <a:r>
              <a:rPr lang="en-US" noProof="1"/>
              <a:t> </a:t>
            </a:r>
            <a:r>
              <a:rPr lang="en-US" noProof="1" smtClean="0"/>
              <a:t> .on('click', onSuccessButtonClick)</a:t>
            </a:r>
          </a:p>
          <a:p>
            <a:r>
              <a:rPr lang="en-US" noProof="1"/>
              <a:t> </a:t>
            </a:r>
            <a:r>
              <a:rPr lang="en-US" noProof="1" smtClean="0"/>
              <a:t> .appendTo(document.body);</a:t>
            </a:r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4665033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jQuery Chaining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5862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jQuery AJAX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Creating HTTP requests with jQuery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1987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jQuery AJAX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29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AJAX</a:t>
            </a:r>
            <a:r>
              <a:rPr lang="en-US" sz="2900" dirty="0" smtClean="0"/>
              <a:t> stands for </a:t>
            </a:r>
            <a:r>
              <a:rPr lang="en-US" sz="29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Asynchronous JavaScript and XML</a:t>
            </a:r>
          </a:p>
          <a:p>
            <a:pPr lvl="1">
              <a:lnSpc>
                <a:spcPct val="100000"/>
              </a:lnSpc>
            </a:pPr>
            <a:r>
              <a:rPr lang="en-US" sz="2700" dirty="0" smtClean="0"/>
              <a:t>Meaning asynchronously get data from a remote place and render it dynamically</a:t>
            </a:r>
          </a:p>
          <a:p>
            <a:pPr>
              <a:lnSpc>
                <a:spcPct val="100000"/>
              </a:lnSpc>
            </a:pPr>
            <a:r>
              <a:rPr lang="en-US" sz="2900" dirty="0"/>
              <a:t>jQuery provides some methods for AJAX</a:t>
            </a:r>
          </a:p>
          <a:p>
            <a:pPr lvl="1">
              <a:lnSpc>
                <a:spcPct val="100000"/>
              </a:lnSpc>
            </a:pPr>
            <a:r>
              <a:rPr lang="en-US" sz="27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jQuery.ajax</a:t>
            </a:r>
            <a:r>
              <a:rPr lang="en-US" sz="27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(options)</a:t>
            </a:r>
            <a:r>
              <a:rPr lang="en-US" sz="2700" dirty="0"/>
              <a:t> – HTTP request with full control (headers, data, method, etc…)</a:t>
            </a:r>
          </a:p>
          <a:p>
            <a:pPr lvl="1">
              <a:lnSpc>
                <a:spcPct val="100000"/>
              </a:lnSpc>
            </a:pPr>
            <a:r>
              <a:rPr lang="en-US" sz="27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jQuery.get</a:t>
            </a:r>
            <a:r>
              <a:rPr lang="en-US" sz="27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7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url</a:t>
            </a:r>
            <a:r>
              <a:rPr lang="en-US" sz="27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700" dirty="0"/>
              <a:t> – HTTP GET request</a:t>
            </a:r>
          </a:p>
          <a:p>
            <a:pPr lvl="1">
              <a:lnSpc>
                <a:spcPct val="100000"/>
              </a:lnSpc>
            </a:pPr>
            <a:r>
              <a:rPr lang="en-US" sz="27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jQuery.post</a:t>
            </a:r>
            <a:r>
              <a:rPr lang="en-US" sz="27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7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url</a:t>
            </a:r>
            <a:r>
              <a:rPr lang="en-US" sz="27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700" dirty="0"/>
              <a:t> – HTTP POST request</a:t>
            </a:r>
          </a:p>
          <a:p>
            <a:pPr lvl="1">
              <a:lnSpc>
                <a:spcPct val="100000"/>
              </a:lnSpc>
            </a:pPr>
            <a:r>
              <a:rPr lang="en-US" sz="27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jQuery(selector).load(</a:t>
            </a:r>
            <a:r>
              <a:rPr lang="en-US" sz="27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url</a:t>
            </a:r>
            <a:r>
              <a:rPr lang="en-US" sz="27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700" dirty="0"/>
              <a:t> – loads the contents from the </a:t>
            </a:r>
            <a:r>
              <a:rPr lang="en-US" sz="2700" dirty="0" err="1" smtClean="0"/>
              <a:t>url</a:t>
            </a:r>
            <a:r>
              <a:rPr lang="en-US" sz="2700" dirty="0" smtClean="0"/>
              <a:t> inside </a:t>
            </a:r>
            <a:r>
              <a:rPr lang="en-US" sz="2700" dirty="0"/>
              <a:t>the selected </a:t>
            </a:r>
            <a:r>
              <a:rPr lang="en-US" sz="2700" dirty="0" smtClean="0"/>
              <a:t>node</a:t>
            </a:r>
            <a:endParaRPr lang="en-US" sz="2700" dirty="0"/>
          </a:p>
        </p:txBody>
      </p:sp>
    </p:spTree>
    <p:extLst>
      <p:ext uri="{BB962C8B-B14F-4D97-AF65-F5344CB8AC3E}">
        <p14:creationId xmlns:p14="http://schemas.microsoft.com/office/powerpoint/2010/main" val="981475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jQuery AJAX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69010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090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 smtClean="0"/>
              <a:t>jQuery Overview</a:t>
            </a:r>
            <a:endParaRPr lang="bg-BG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748416" y="2971799"/>
            <a:ext cx="5642984" cy="1219201"/>
          </a:xfrm>
        </p:spPr>
        <p:txBody>
          <a:bodyPr wrap="none" lIns="0" tIns="0" rIns="0" bIns="0" anchor="ctr" anchorCtr="0"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 smtClean="0"/>
              <a:t>Questions?</a:t>
            </a:r>
            <a:endParaRPr lang="en-US" sz="7200" dirty="0"/>
          </a:p>
        </p:txBody>
      </p:sp>
      <p:sp>
        <p:nvSpPr>
          <p:cNvPr id="6" name="TextBox 5"/>
          <p:cNvSpPr txBox="1"/>
          <p:nvPr/>
        </p:nvSpPr>
        <p:spPr>
          <a:xfrm rot="12041701" flipH="1">
            <a:off x="7298514" y="4376807"/>
            <a:ext cx="949687" cy="180395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r>
              <a:rPr lang="en-US" sz="115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 rot="2456848" flipH="1">
            <a:off x="968763" y="4574331"/>
            <a:ext cx="859648" cy="240465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4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4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 rot="9535351" flipH="1">
            <a:off x="793612" y="1974335"/>
            <a:ext cx="949687" cy="140141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 rot="16938170" flipH="1">
            <a:off x="4905823" y="1007426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 rot="19836951" flipH="1">
            <a:off x="7434275" y="1104110"/>
            <a:ext cx="949687" cy="249299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56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56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 rot="2233443" flipH="1">
            <a:off x="2277485" y="1202946"/>
            <a:ext cx="584096" cy="9243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 rot="8530737" flipH="1">
            <a:off x="4871755" y="4604327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 rot="12627025" flipH="1">
            <a:off x="2726518" y="4222010"/>
            <a:ext cx="584096" cy="62616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 rot="1186146" flipH="1">
            <a:off x="6185957" y="4166602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 rot="19460650" flipH="1">
            <a:off x="3142397" y="2204058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/>
          <p:cNvSpPr txBox="1"/>
          <p:nvPr/>
        </p:nvSpPr>
        <p:spPr>
          <a:xfrm rot="18277140" flipH="1">
            <a:off x="438513" y="3116670"/>
            <a:ext cx="891282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74555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sz="2800" dirty="0" smtClean="0"/>
              <a:t>Create a slider control using jQuery</a:t>
            </a:r>
          </a:p>
          <a:p>
            <a:pPr lvl="1"/>
            <a:r>
              <a:rPr lang="en-US" sz="2600" dirty="0" smtClean="0"/>
              <a:t>The slider can have many slides</a:t>
            </a:r>
          </a:p>
          <a:p>
            <a:pPr lvl="1"/>
            <a:r>
              <a:rPr lang="en-US" sz="2600" dirty="0" smtClean="0"/>
              <a:t>Only one slide is visible at a time</a:t>
            </a:r>
          </a:p>
          <a:p>
            <a:pPr lvl="1"/>
            <a:r>
              <a:rPr lang="en-US" sz="2600" dirty="0" smtClean="0"/>
              <a:t>Each slide contains HTML code</a:t>
            </a:r>
          </a:p>
          <a:p>
            <a:pPr lvl="2"/>
            <a:r>
              <a:rPr lang="en-US" sz="2400" dirty="0" smtClean="0"/>
              <a:t>i.e. it can contain images, forms, </a:t>
            </a:r>
            <a:r>
              <a:rPr lang="en-US" sz="2400" dirty="0" err="1" smtClean="0"/>
              <a:t>divs</a:t>
            </a:r>
            <a:r>
              <a:rPr lang="en-US" sz="2400" dirty="0" smtClean="0"/>
              <a:t>, headers, links, etc…</a:t>
            </a:r>
          </a:p>
          <a:p>
            <a:pPr lvl="1"/>
            <a:r>
              <a:rPr lang="en-US" sz="2600" dirty="0" smtClean="0"/>
              <a:t>Implement functionality for changing the visible slide after 5 seconds</a:t>
            </a:r>
          </a:p>
          <a:p>
            <a:pPr lvl="1"/>
            <a:r>
              <a:rPr lang="en-US" sz="2600" dirty="0" smtClean="0"/>
              <a:t>Create buttons for next and previous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790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jQuery?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562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jQuery is a cross-browser JavaScript library </a:t>
            </a:r>
            <a:endParaRPr lang="en-US" dirty="0" smtClean="0"/>
          </a:p>
          <a:p>
            <a:pPr lvl="1">
              <a:lnSpc>
                <a:spcPct val="90000"/>
              </a:lnSpc>
            </a:pPr>
            <a:r>
              <a:rPr lang="en-US" dirty="0" smtClean="0"/>
              <a:t>Designed </a:t>
            </a:r>
            <a:r>
              <a:rPr lang="en-US" dirty="0"/>
              <a:t>to simplify the client-side scripting of </a:t>
            </a:r>
            <a:r>
              <a:rPr lang="en-US" dirty="0" smtClean="0"/>
              <a:t>HTML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The </a:t>
            </a:r>
            <a:r>
              <a:rPr lang="en-US" dirty="0"/>
              <a:t>most popular JavaScript library in use </a:t>
            </a:r>
            <a:r>
              <a:rPr lang="en-US" dirty="0" smtClean="0"/>
              <a:t>today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Free</a:t>
            </a:r>
            <a:r>
              <a:rPr lang="en-US" dirty="0"/>
              <a:t>, open source </a:t>
            </a:r>
            <a:r>
              <a:rPr lang="en-US" dirty="0" smtClean="0"/>
              <a:t>software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 smtClean="0"/>
              <a:t>jQuery's </a:t>
            </a:r>
            <a:r>
              <a:rPr lang="en-US" dirty="0"/>
              <a:t>syntax is designed to make it easier </a:t>
            </a:r>
            <a:r>
              <a:rPr lang="en-US" dirty="0" smtClean="0"/>
              <a:t>to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Navigate </a:t>
            </a:r>
            <a:r>
              <a:rPr lang="en-US" dirty="0"/>
              <a:t>a </a:t>
            </a:r>
            <a:r>
              <a:rPr lang="en-US" dirty="0" smtClean="0"/>
              <a:t>document and select</a:t>
            </a:r>
            <a:r>
              <a:rPr lang="en-US" dirty="0"/>
              <a:t> </a:t>
            </a:r>
            <a:r>
              <a:rPr lang="en-US" dirty="0" smtClean="0"/>
              <a:t>DOM elements 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Create</a:t>
            </a:r>
            <a:r>
              <a:rPr lang="en-US" dirty="0"/>
              <a:t> </a:t>
            </a:r>
            <a:r>
              <a:rPr lang="en-US" dirty="0" smtClean="0"/>
              <a:t>animations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 smtClean="0"/>
              <a:t>Handle</a:t>
            </a:r>
            <a:r>
              <a:rPr lang="en-US" dirty="0"/>
              <a:t> </a:t>
            </a:r>
            <a:r>
              <a:rPr lang="en-US" dirty="0" smtClean="0"/>
              <a:t>events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455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92100" indent="-292100">
              <a:buFont typeface="+mj-lt"/>
              <a:buAutoNum type="arabicPeriod" startAt="2"/>
            </a:pPr>
            <a:r>
              <a:rPr lang="en-US" sz="2800" dirty="0" smtClean="0"/>
              <a:t>Using jQuery implement functionality to insert a DOM element before or after another element</a:t>
            </a:r>
          </a:p>
          <a:p>
            <a:pPr marL="292100" indent="-292100">
              <a:buFont typeface="+mj-lt"/>
              <a:buAutoNum type="arabicPeriod" startAt="2"/>
            </a:pPr>
            <a:r>
              <a:rPr lang="en-US" sz="2800" dirty="0"/>
              <a:t>By given an array of students, generate a table that represents these </a:t>
            </a:r>
            <a:r>
              <a:rPr lang="en-US" sz="2800" dirty="0" smtClean="0"/>
              <a:t>students</a:t>
            </a:r>
          </a:p>
          <a:p>
            <a:pPr lvl="1"/>
            <a:r>
              <a:rPr lang="en-US" sz="2600" dirty="0" smtClean="0"/>
              <a:t>Each student has first name,</a:t>
            </a:r>
            <a:br>
              <a:rPr lang="en-US" sz="2600" dirty="0" smtClean="0"/>
            </a:br>
            <a:r>
              <a:rPr lang="en-US" sz="2600" dirty="0" smtClean="0"/>
              <a:t>last name and grade</a:t>
            </a:r>
          </a:p>
          <a:p>
            <a:pPr lvl="1"/>
            <a:r>
              <a:rPr lang="en-US" sz="2600" dirty="0" smtClean="0"/>
              <a:t>Use jQuery</a:t>
            </a:r>
            <a:endParaRPr lang="en-US" sz="2600" dirty="0"/>
          </a:p>
          <a:p>
            <a:pPr marL="292100" indent="-292100">
              <a:buFont typeface="+mj-lt"/>
              <a:buAutoNum type="arabicPeriod" startAt="2"/>
            </a:pPr>
            <a:r>
              <a:rPr lang="en-US" sz="2800" dirty="0" smtClean="0"/>
              <a:t>Implement functionality to change the background color of a web page</a:t>
            </a:r>
          </a:p>
          <a:p>
            <a:pPr lvl="1"/>
            <a:r>
              <a:rPr lang="en-US" sz="2600" dirty="0" smtClean="0"/>
              <a:t>i.e. select a color from a color picker and set this color as the background color of the page</a:t>
            </a:r>
            <a:endParaRPr lang="en-US" sz="2600" dirty="0"/>
          </a:p>
          <a:p>
            <a:pPr marL="292100" indent="-292100">
              <a:buFont typeface="+mj-lt"/>
              <a:buAutoNum type="arabicPeriod" startAt="2"/>
            </a:pP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824" b="12000"/>
          <a:stretch/>
        </p:blipFill>
        <p:spPr>
          <a:xfrm>
            <a:off x="5715000" y="2743200"/>
            <a:ext cx="2362200" cy="1676400"/>
          </a:xfrm>
          <a:prstGeom prst="roundRect">
            <a:avLst>
              <a:gd name="adj" fmla="val 2273"/>
            </a:avLst>
          </a:prstGeom>
        </p:spPr>
      </p:pic>
    </p:spTree>
    <p:extLst>
      <p:ext uri="{BB962C8B-B14F-4D97-AF65-F5344CB8AC3E}">
        <p14:creationId xmlns:p14="http://schemas.microsoft.com/office/powerpoint/2010/main" val="1251805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92100" indent="-292100">
              <a:buFont typeface="+mj-lt"/>
              <a:buAutoNum type="arabicPeriod" startAt="5"/>
            </a:pPr>
            <a:r>
              <a:rPr lang="en-US" sz="2800" dirty="0" smtClean="0"/>
              <a:t>*Implement a GridView control</a:t>
            </a:r>
          </a:p>
          <a:p>
            <a:pPr lvl="1"/>
            <a:r>
              <a:rPr lang="en-US" sz="2600" dirty="0" smtClean="0"/>
              <a:t>Rows can be added dynamically</a:t>
            </a:r>
          </a:p>
          <a:p>
            <a:pPr lvl="1"/>
            <a:r>
              <a:rPr lang="en-US" sz="2600" dirty="0" smtClean="0"/>
              <a:t>A header row can be added dynamically</a:t>
            </a:r>
          </a:p>
          <a:p>
            <a:pPr lvl="2"/>
            <a:r>
              <a:rPr lang="en-US" sz="2400" dirty="0" smtClean="0"/>
              <a:t>Each GridView can have at most one header row</a:t>
            </a:r>
          </a:p>
          <a:p>
            <a:pPr lvl="1"/>
            <a:r>
              <a:rPr lang="en-US" sz="2600" dirty="0" smtClean="0"/>
              <a:t>Each row can have  a nested GridView</a:t>
            </a:r>
          </a:p>
          <a:p>
            <a:pPr lvl="2"/>
            <a:r>
              <a:rPr lang="en-US" sz="2400" dirty="0"/>
              <a:t>Each GridView can have at most </a:t>
            </a:r>
            <a:r>
              <a:rPr lang="en-US" sz="2400" dirty="0" smtClean="0"/>
              <a:t>one </a:t>
            </a:r>
            <a:r>
              <a:rPr lang="en-US" sz="2400" smtClean="0"/>
              <a:t>nested GridView</a:t>
            </a:r>
            <a:endParaRPr lang="en-US" sz="2400" dirty="0"/>
          </a:p>
          <a:p>
            <a:pPr lvl="2"/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990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"Web Design with HTML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5</a:t>
            </a:r>
            <a:r>
              <a:rPr lang="en-US" dirty="0" smtClean="0"/>
              <a:t>, CSS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3</a:t>
            </a:r>
            <a:r>
              <a:rPr lang="en-US" dirty="0" smtClean="0"/>
              <a:t> and JavaScript" course 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2" tooltip="&quot;Web Design with HTML 5, CSS 3 and JavaScript&quot; course @ Telerik Academy"/>
              </a:rPr>
              <a:t>html5course.telerik.com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 descr="http://academy.telerik.com" title="Telerik Software Academy - free Training for Ninja Developers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2349" y="5029200"/>
            <a:ext cx="1466851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 descr="http://academy.telerik.com/" title="Telerik Software Academy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8941" y="28194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 descr="http://facebook.com/TelerikAcademy" title="Telerik Software Academy @ Facebook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2100" y="4228275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 descr="http://html5course.telerik.com" title="Web Design with HTML5, CSS and JavaScript Free Course">
            <a:hlinkClick r:id="rId2" tooltip="&quot;Web Design with HTML 5, CSS 3 and JavaScript&quot; course @ Telerik Academy"/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6499" y="1026915"/>
            <a:ext cx="1230302" cy="979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2380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jQuery?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jQuery </a:t>
            </a:r>
            <a:r>
              <a:rPr lang="en-US" dirty="0"/>
              <a:t>also provides capabilities for developers to create </a:t>
            </a:r>
            <a:r>
              <a:rPr lang="en-US" dirty="0" smtClean="0"/>
              <a:t>plugins for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Low-level interaction and animation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Advanced effects and high-level, theme-able widgets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Creation of powerful and dynamic web pages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Microsoft adopted jQuery within</a:t>
            </a:r>
            <a:r>
              <a:rPr lang="en-US" dirty="0"/>
              <a:t> Visual </a:t>
            </a:r>
            <a:r>
              <a:rPr lang="en-US" dirty="0" smtClean="0"/>
              <a:t>Studio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Uses in </a:t>
            </a:r>
            <a:r>
              <a:rPr lang="en-US" dirty="0"/>
              <a:t>Microsoft's ASP.NET AJAX </a:t>
            </a:r>
            <a:r>
              <a:rPr lang="en-US" dirty="0" smtClean="0"/>
              <a:t>Framework </a:t>
            </a:r>
            <a:r>
              <a:rPr lang="en-US" dirty="0"/>
              <a:t>and ASP.NET MVC </a:t>
            </a:r>
            <a:r>
              <a:rPr lang="en-US" dirty="0" smtClean="0"/>
              <a:t>Framework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925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jQuery is So Popular?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pPr>
              <a:lnSpc>
                <a:spcPct val="95000"/>
              </a:lnSpc>
            </a:pPr>
            <a:r>
              <a:rPr lang="en-US" dirty="0">
                <a:sym typeface="Lucida Grande" charset="0"/>
              </a:rPr>
              <a:t>Easy to learn </a:t>
            </a:r>
          </a:p>
          <a:p>
            <a:pPr lvl="1">
              <a:lnSpc>
                <a:spcPct val="95000"/>
              </a:lnSpc>
            </a:pPr>
            <a:r>
              <a:rPr lang="en-US" dirty="0" smtClean="0">
                <a:sym typeface="Lucida Grande" charset="0"/>
              </a:rPr>
              <a:t>Fluent </a:t>
            </a:r>
            <a:r>
              <a:rPr lang="en-US" dirty="0">
                <a:sym typeface="Lucida Grande" charset="0"/>
              </a:rPr>
              <a:t>programming </a:t>
            </a:r>
            <a:r>
              <a:rPr lang="en-US" dirty="0" smtClean="0">
                <a:sym typeface="Lucida Grande" charset="0"/>
              </a:rPr>
              <a:t>style</a:t>
            </a:r>
          </a:p>
          <a:p>
            <a:pPr>
              <a:lnSpc>
                <a:spcPct val="95000"/>
              </a:lnSpc>
            </a:pPr>
            <a:r>
              <a:rPr lang="en-US" dirty="0" smtClean="0">
                <a:sym typeface="Lucida Grande" charset="0"/>
              </a:rPr>
              <a:t>Easy </a:t>
            </a:r>
            <a:r>
              <a:rPr lang="en-US" dirty="0">
                <a:sym typeface="Lucida Grande" charset="0"/>
              </a:rPr>
              <a:t>to </a:t>
            </a:r>
            <a:r>
              <a:rPr lang="en-US" dirty="0" smtClean="0">
                <a:sym typeface="Lucida Grande" charset="0"/>
              </a:rPr>
              <a:t>extend</a:t>
            </a:r>
          </a:p>
          <a:p>
            <a:pPr lvl="1">
              <a:lnSpc>
                <a:spcPct val="95000"/>
              </a:lnSpc>
            </a:pPr>
            <a:r>
              <a:rPr lang="en-US" dirty="0" smtClean="0">
                <a:sym typeface="Lucida Grande" charset="0"/>
              </a:rPr>
              <a:t>You </a:t>
            </a:r>
            <a:r>
              <a:rPr lang="en-US" dirty="0">
                <a:sym typeface="Lucida Grande" charset="0"/>
              </a:rPr>
              <a:t>create new jQuery plugins by creating new JavaScript </a:t>
            </a:r>
            <a:r>
              <a:rPr lang="en-US" dirty="0" smtClean="0">
                <a:sym typeface="Lucida Grande" charset="0"/>
              </a:rPr>
              <a:t>functions</a:t>
            </a:r>
            <a:endParaRPr lang="en-US" dirty="0">
              <a:sym typeface="Lucida Grande" charset="0"/>
            </a:endParaRPr>
          </a:p>
          <a:p>
            <a:pPr>
              <a:lnSpc>
                <a:spcPct val="95000"/>
              </a:lnSpc>
            </a:pPr>
            <a:r>
              <a:rPr lang="en-US" dirty="0">
                <a:sym typeface="Lucida Grande" charset="0"/>
              </a:rPr>
              <a:t>Powerful DOM Selection </a:t>
            </a:r>
            <a:endParaRPr lang="en-US" dirty="0" smtClean="0">
              <a:sym typeface="Lucida Grande" charset="0"/>
            </a:endParaRPr>
          </a:p>
          <a:p>
            <a:pPr lvl="1">
              <a:lnSpc>
                <a:spcPct val="95000"/>
              </a:lnSpc>
            </a:pPr>
            <a:r>
              <a:rPr lang="en-US" dirty="0" smtClean="0">
                <a:sym typeface="Lucida Grande" charset="0"/>
              </a:rPr>
              <a:t>Powered </a:t>
            </a:r>
            <a:r>
              <a:rPr lang="en-US" dirty="0">
                <a:sym typeface="Lucida Grande" charset="0"/>
              </a:rPr>
              <a:t>by CSS 3.0</a:t>
            </a:r>
          </a:p>
          <a:p>
            <a:pPr>
              <a:lnSpc>
                <a:spcPct val="95000"/>
              </a:lnSpc>
            </a:pPr>
            <a:r>
              <a:rPr lang="en-US" dirty="0" smtClean="0">
                <a:sym typeface="Lucida Grande" charset="0"/>
              </a:rPr>
              <a:t>Lightweight</a:t>
            </a:r>
            <a:endParaRPr lang="en-US" dirty="0">
              <a:sym typeface="Lucida Grande" charset="0"/>
            </a:endParaRPr>
          </a:p>
          <a:p>
            <a:pPr>
              <a:lnSpc>
                <a:spcPct val="95000"/>
              </a:lnSpc>
            </a:pPr>
            <a:r>
              <a:rPr lang="en-US" dirty="0">
                <a:sym typeface="Lucida Grande" charset="0"/>
              </a:rPr>
              <a:t>Community Support </a:t>
            </a:r>
            <a:endParaRPr lang="en-US" dirty="0" smtClean="0">
              <a:sym typeface="Lucida Grande" charset="0"/>
            </a:endParaRPr>
          </a:p>
          <a:p>
            <a:pPr lvl="1">
              <a:lnSpc>
                <a:spcPct val="95000"/>
              </a:lnSpc>
            </a:pPr>
            <a:r>
              <a:rPr lang="en-US" dirty="0" smtClean="0">
                <a:sym typeface="Lucida Grande" charset="0"/>
              </a:rPr>
              <a:t>Large </a:t>
            </a:r>
            <a:r>
              <a:rPr lang="en-US" dirty="0">
                <a:sym typeface="Lucida Grande" charset="0"/>
              </a:rPr>
              <a:t>community of developers and </a:t>
            </a:r>
            <a:r>
              <a:rPr lang="en-US" dirty="0" smtClean="0">
                <a:sym typeface="Lucida Grande" charset="0"/>
              </a:rPr>
              <a:t>geeks</a:t>
            </a:r>
            <a:endParaRPr lang="en-US" dirty="0">
              <a:sym typeface="Lucida Grande" charset="0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486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700" dirty="0" smtClean="0"/>
              <a:t>How to Add jQuery to a Web Site?</a:t>
            </a:r>
            <a:endParaRPr lang="en-US" sz="37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2400" y="914400"/>
            <a:ext cx="8839200" cy="5715000"/>
          </a:xfrm>
        </p:spPr>
        <p:txBody>
          <a:bodyPr/>
          <a:lstStyle/>
          <a:p>
            <a:pPr marL="487338" indent="-487338" eaLnBrk="1" hangingPunct="1">
              <a:lnSpc>
                <a:spcPct val="100000"/>
              </a:lnSpc>
              <a:spcBef>
                <a:spcPts val="400"/>
              </a:spcBef>
            </a:pPr>
            <a:r>
              <a:rPr lang="en-US" dirty="0"/>
              <a:t>Download </a:t>
            </a:r>
            <a:r>
              <a:rPr lang="en-US" dirty="0" smtClean="0"/>
              <a:t>jQuery files from</a:t>
            </a:r>
          </a:p>
          <a:p>
            <a:pPr marL="835001" lvl="1" indent="-487338" eaLnBrk="1" hangingPunct="1">
              <a:lnSpc>
                <a:spcPct val="100000"/>
              </a:lnSpc>
              <a:spcBef>
                <a:spcPts val="400"/>
              </a:spcBef>
            </a:pPr>
            <a:r>
              <a:rPr lang="en-US" dirty="0" smtClean="0">
                <a:hlinkClick r:id="rId3"/>
              </a:rPr>
              <a:t>http://www.jquery.com</a:t>
            </a:r>
            <a:endParaRPr lang="en-US" dirty="0" smtClean="0"/>
          </a:p>
          <a:p>
            <a:pPr marL="487338" indent="-487338" eaLnBrk="1" hangingPunct="1">
              <a:lnSpc>
                <a:spcPct val="100000"/>
              </a:lnSpc>
              <a:spcBef>
                <a:spcPts val="400"/>
              </a:spcBef>
            </a:pPr>
            <a:r>
              <a:rPr lang="en-US" dirty="0" smtClean="0"/>
              <a:t>Self hosted</a:t>
            </a:r>
          </a:p>
          <a:p>
            <a:pPr marL="835001" lvl="1" indent="-487338" eaLnBrk="1" hangingPunct="1">
              <a:lnSpc>
                <a:spcPct val="100000"/>
              </a:lnSpc>
              <a:spcBef>
                <a:spcPts val="400"/>
              </a:spcBef>
            </a:pPr>
            <a:r>
              <a:rPr lang="en-US" dirty="0" smtClean="0"/>
              <a:t>You can choose to self host the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.js</a:t>
            </a:r>
            <a:r>
              <a:rPr lang="en-US" dirty="0" smtClean="0"/>
              <a:t> file</a:t>
            </a:r>
          </a:p>
          <a:p>
            <a:pPr marL="835001" lvl="1" indent="-487338" eaLnBrk="1" hangingPunct="1">
              <a:lnSpc>
                <a:spcPct val="100000"/>
              </a:lnSpc>
              <a:spcBef>
                <a:spcPts val="400"/>
              </a:spcBef>
            </a:pPr>
            <a:r>
              <a:rPr lang="en-US" dirty="0" smtClean="0"/>
              <a:t>E.g</a:t>
            </a:r>
            <a:r>
              <a:rPr lang="en-US" dirty="0"/>
              <a:t>.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jquery-2.1.1.js</a:t>
            </a:r>
            <a:r>
              <a:rPr lang="en-US" dirty="0" smtClean="0"/>
              <a:t> 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.min.js </a:t>
            </a:r>
            <a:r>
              <a:rPr lang="en-US" dirty="0"/>
              <a:t>file</a:t>
            </a:r>
            <a:endParaRPr lang="en-US" dirty="0" smtClean="0"/>
          </a:p>
          <a:p>
            <a:pPr marL="487338" indent="-487338" eaLnBrk="1" hangingPunct="1">
              <a:lnSpc>
                <a:spcPct val="100000"/>
              </a:lnSpc>
              <a:spcBef>
                <a:spcPts val="400"/>
              </a:spcBef>
            </a:pPr>
            <a:r>
              <a:rPr lang="en-US" dirty="0"/>
              <a:t>Use it from CDN </a:t>
            </a:r>
            <a:r>
              <a:rPr lang="en-US" dirty="0" smtClean="0"/>
              <a:t>(content </a:t>
            </a:r>
            <a:r>
              <a:rPr lang="en-US" dirty="0"/>
              <a:t>delivery network)</a:t>
            </a:r>
          </a:p>
          <a:p>
            <a:pPr marL="835001" lvl="1" indent="-487338" eaLnBrk="1" hangingPunct="1">
              <a:lnSpc>
                <a:spcPct val="100000"/>
              </a:lnSpc>
              <a:spcBef>
                <a:spcPts val="400"/>
              </a:spcBef>
            </a:pPr>
            <a:r>
              <a:rPr lang="en-US" dirty="0" smtClean="0"/>
              <a:t>Microsoft</a:t>
            </a:r>
            <a:r>
              <a:rPr lang="en-US" dirty="0"/>
              <a:t>, jQuery, </a:t>
            </a:r>
            <a:r>
              <a:rPr lang="en-US" dirty="0" smtClean="0"/>
              <a:t>Google CDNs</a:t>
            </a:r>
          </a:p>
          <a:p>
            <a:pPr marL="835001" lvl="1" indent="-487338" eaLnBrk="1" hangingPunct="1">
              <a:lnSpc>
                <a:spcPct val="100000"/>
              </a:lnSpc>
              <a:spcBef>
                <a:spcPts val="400"/>
              </a:spcBef>
            </a:pPr>
            <a:r>
              <a:rPr lang="en-US" sz="2800" dirty="0" smtClean="0"/>
              <a:t>e.g. </a:t>
            </a:r>
            <a:r>
              <a:rPr lang="en-US" sz="2800" dirty="0" smtClean="0">
                <a:hlinkClick r:id="rId4"/>
              </a:rPr>
              <a:t>http://code.jquery.com/jquery-2.1.1.min.js</a:t>
            </a:r>
            <a:r>
              <a:rPr lang="en-US" sz="2800" dirty="0" smtClean="0"/>
              <a:t>,</a:t>
            </a:r>
          </a:p>
          <a:p>
            <a:pPr marL="835001" lvl="1" indent="-487338" eaLnBrk="1" hangingPunct="1">
              <a:lnSpc>
                <a:spcPct val="100000"/>
              </a:lnSpc>
              <a:spcBef>
                <a:spcPts val="400"/>
              </a:spcBef>
            </a:pPr>
            <a:r>
              <a:rPr lang="en-US" sz="2800" dirty="0" smtClean="0">
                <a:hlinkClick r:id="rId5"/>
              </a:rPr>
              <a:t>http://ajax.microsoft.com/ajax/jquery/jquery-2.1.1.min.js</a:t>
            </a:r>
            <a:endParaRPr lang="en-US" sz="2800" dirty="0" smtClean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609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2895601"/>
            <a:ext cx="7924800" cy="685800"/>
          </a:xfrm>
        </p:spPr>
        <p:txBody>
          <a:bodyPr/>
          <a:lstStyle/>
          <a:p>
            <a:r>
              <a:rPr lang="en-US" dirty="0" smtClean="0"/>
              <a:t>Selectors and DOM Manipulation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239663">
            <a:off x="3716957" y="4687684"/>
            <a:ext cx="4507891" cy="1371109"/>
          </a:xfrm>
          <a:prstGeom prst="round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21737">
            <a:off x="952535" y="4520232"/>
            <a:ext cx="1905000" cy="1657350"/>
          </a:xfrm>
          <a:prstGeom prst="round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28350"/>
            <a:ext cx="2743200" cy="2458954"/>
          </a:xfrm>
          <a:prstGeom prst="rect">
            <a:avLst/>
          </a:prstGeom>
          <a:noFill/>
          <a:ln>
            <a:noFill/>
          </a:ln>
          <a:effectLst>
            <a:glow rad="101600">
              <a:schemeClr val="tx2">
                <a:lumMod val="60000"/>
                <a:lumOff val="40000"/>
                <a:alpha val="6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 descr="http://herberthamaral.com/wp-content/uploads/2010/11/jquery1.png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0" r="100000">
                        <a14:foregroundMark x1="46957" y1="56463" x2="46957" y2="56463"/>
                        <a14:foregroundMark x1="61739" y1="40816" x2="61739" y2="4081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37113">
            <a:off x="2090508" y="428826"/>
            <a:ext cx="1423622" cy="1819759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7483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Selectors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761999"/>
            <a:ext cx="8686800" cy="5667613"/>
          </a:xfrm>
        </p:spPr>
        <p:txBody>
          <a:bodyPr/>
          <a:lstStyle/>
          <a:p>
            <a:r>
              <a:rPr lang="en-US" dirty="0" smtClean="0"/>
              <a:t>Selection of DOM elements in jQuery is much like as in pure JavaScript</a:t>
            </a:r>
          </a:p>
          <a:p>
            <a:pPr lvl="1"/>
            <a:r>
              <a:rPr lang="en-US" dirty="0" smtClean="0"/>
              <a:t>Selection of elements using CSS selectors</a:t>
            </a:r>
          </a:p>
          <a:p>
            <a:pPr lvl="1">
              <a:spcBef>
                <a:spcPts val="3000"/>
              </a:spcBef>
            </a:pPr>
            <a:r>
              <a:rPr lang="en-US" dirty="0" smtClean="0"/>
              <a:t>Like querySelectorAll</a:t>
            </a:r>
          </a:p>
          <a:p>
            <a:pPr lvl="1"/>
            <a:endParaRPr lang="en-US" dirty="0" smtClean="0"/>
          </a:p>
        </p:txBody>
      </p:sp>
      <p:sp>
        <p:nvSpPr>
          <p:cNvPr id="6" name="Rectangle 5"/>
          <p:cNvSpPr/>
          <p:nvPr/>
        </p:nvSpPr>
        <p:spPr>
          <a:xfrm>
            <a:off x="838200" y="2495490"/>
            <a:ext cx="75438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$(selector)</a:t>
            </a:r>
            <a:endParaRPr lang="en-US" sz="20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38200" y="3457813"/>
            <a:ext cx="7543800" cy="33239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//by tag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$("div") //</a:t>
            </a:r>
            <a:r>
              <a:rPr lang="en-US" sz="2000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document.querySelectorAll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("div");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//by class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$(".menu-item</a:t>
            </a: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 </a:t>
            </a:r>
            <a:endParaRPr lang="en-US" sz="2000" b="1" dirty="0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</a:t>
            </a:r>
            <a:r>
              <a:rPr lang="en-US" sz="2000" b="1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document.querySelectorAll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(".menu-item");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//by id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$("#navigation")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//by combination of selectors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$("</a:t>
            </a:r>
            <a:r>
              <a:rPr lang="en-US" sz="2000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ul.menu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li")</a:t>
            </a:r>
          </a:p>
        </p:txBody>
      </p:sp>
    </p:spTree>
    <p:extLst>
      <p:ext uri="{BB962C8B-B14F-4D97-AF65-F5344CB8AC3E}">
        <p14:creationId xmlns:p14="http://schemas.microsoft.com/office/powerpoint/2010/main" val="321071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c0ed1f3aaa5b921b3638c123e4eb489bc123"/>
</p:tagLst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4059</TotalTime>
  <Words>1327</Words>
  <Application>Microsoft Office PowerPoint</Application>
  <PresentationFormat>Презентация на цял екран (4:3)</PresentationFormat>
  <Paragraphs>301</Paragraphs>
  <Slides>42</Slides>
  <Notes>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42</vt:i4>
      </vt:variant>
    </vt:vector>
  </HeadingPairs>
  <TitlesOfParts>
    <vt:vector size="43" baseType="lpstr">
      <vt:lpstr>Telerik Academy</vt:lpstr>
      <vt:lpstr>jQuery Overview</vt:lpstr>
      <vt:lpstr>Table of Contents</vt:lpstr>
      <vt:lpstr>What is jQuery?</vt:lpstr>
      <vt:lpstr>What is jQuery?</vt:lpstr>
      <vt:lpstr>What is jQuery? (2)</vt:lpstr>
      <vt:lpstr>Why jQuery is So Popular?</vt:lpstr>
      <vt:lpstr>How to Add jQuery to a Web Site?</vt:lpstr>
      <vt:lpstr>Selectors and DOM Manipulation</vt:lpstr>
      <vt:lpstr>Selectors</vt:lpstr>
      <vt:lpstr>Selection with jQuery</vt:lpstr>
      <vt:lpstr>Selection with jQuery</vt:lpstr>
      <vt:lpstr>DOM Traversal</vt:lpstr>
      <vt:lpstr>DOM Traversal</vt:lpstr>
      <vt:lpstr>DOM Traversal: Next and Previous</vt:lpstr>
      <vt:lpstr>Next/Prev Siblings</vt:lpstr>
      <vt:lpstr>DOM Traversal: Parent</vt:lpstr>
      <vt:lpstr>Parent Element</vt:lpstr>
      <vt:lpstr>Altering the DOM</vt:lpstr>
      <vt:lpstr>Adding Elements</vt:lpstr>
      <vt:lpstr>Creating elements</vt:lpstr>
      <vt:lpstr>Adding Elements to the DOM</vt:lpstr>
      <vt:lpstr>Removing Elements</vt:lpstr>
      <vt:lpstr>Removing Elements</vt:lpstr>
      <vt:lpstr>jQuery Extended DOM Elements</vt:lpstr>
      <vt:lpstr>jQuery Objects</vt:lpstr>
      <vt:lpstr>Properties of jQuery Elements</vt:lpstr>
      <vt:lpstr>Properties of jQuery Elements</vt:lpstr>
      <vt:lpstr>jQuery Events</vt:lpstr>
      <vt:lpstr>jQuery Events</vt:lpstr>
      <vt:lpstr>jQuery Events</vt:lpstr>
      <vt:lpstr>jQuery Event Handlers</vt:lpstr>
      <vt:lpstr>jQuery Chaining</vt:lpstr>
      <vt:lpstr>jQuery Chaining</vt:lpstr>
      <vt:lpstr>jQuery Chaining</vt:lpstr>
      <vt:lpstr>jQuery AJAX</vt:lpstr>
      <vt:lpstr>jQuery AJAX</vt:lpstr>
      <vt:lpstr>jQuery AJAX</vt:lpstr>
      <vt:lpstr>jQuery Overview</vt:lpstr>
      <vt:lpstr>Homework</vt:lpstr>
      <vt:lpstr>Homework (2)</vt:lpstr>
      <vt:lpstr>Homework (3)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 - Course Intro</dc:title>
  <dc:subject>Telerik Software Academy</dc:subject>
  <dc:creator>Svetlin Nakov</dc:creator>
  <cp:keywords>C#, course, telerik software academy, free courses for developers, OOP, object-oriented programming</cp:keywords>
  <cp:lastModifiedBy>BoBBy</cp:lastModifiedBy>
  <cp:revision>967</cp:revision>
  <dcterms:created xsi:type="dcterms:W3CDTF">2007-12-08T16:03:35Z</dcterms:created>
  <dcterms:modified xsi:type="dcterms:W3CDTF">2014-06-12T22:59:42Z</dcterms:modified>
  <cp:category>software engineering</cp:category>
</cp:coreProperties>
</file>