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8"/>
  </p:notesMasterIdLst>
  <p:handoutMasterIdLst>
    <p:handoutMasterId r:id="rId39"/>
  </p:handoutMasterIdLst>
  <p:sldIdLst>
    <p:sldId id="320" r:id="rId2"/>
    <p:sldId id="378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6" r:id="rId28"/>
    <p:sldId id="379" r:id="rId29"/>
    <p:sldId id="408" r:id="rId30"/>
    <p:sldId id="410" r:id="rId31"/>
    <p:sldId id="411" r:id="rId32"/>
    <p:sldId id="412" r:id="rId33"/>
    <p:sldId id="407" r:id="rId34"/>
    <p:sldId id="376" r:id="rId35"/>
    <p:sldId id="405" r:id="rId36"/>
    <p:sldId id="333" r:id="rId37"/>
  </p:sldIdLst>
  <p:sldSz cx="9144000" cy="6858000" type="screen4x3"/>
  <p:notesSz cx="6881813" cy="92964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8879" autoAdjust="0"/>
    <p:restoredTop sz="94468" autoAdjust="0"/>
  </p:normalViewPr>
  <p:slideViewPr>
    <p:cSldViewPr>
      <p:cViewPr varScale="1">
        <p:scale>
          <a:sx n="85" d="100"/>
          <a:sy n="85" d="100"/>
        </p:scale>
        <p:origin x="-6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6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 does not add anything</a:t>
            </a:r>
            <a:r>
              <a:rPr lang="en-US" baseline="0" dirty="0" smtClean="0"/>
              <a:t> to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77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 does not add anything</a:t>
            </a:r>
            <a:r>
              <a:rPr lang="en-US" baseline="0" dirty="0" smtClean="0"/>
              <a:t> to </a:t>
            </a:r>
            <a:r>
              <a:rPr lang="en-US" baseline="0" smtClean="0"/>
              <a:t>the code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7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0868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81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7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87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776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9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495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8cw818w8.aspx" TargetMode="External"/><Relationship Id="rId2" Type="http://schemas.openxmlformats.org/officeDocument/2006/relationships/hyperlink" Target="http://msdn.microsoft.com/en-us/library/2d6dt3kf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3zw4z1ys.aspx" TargetMode="External"/><Relationship Id="rId4" Type="http://schemas.openxmlformats.org/officeDocument/2006/relationships/hyperlink" Target="http://msdn.microsoft.com/en-us/library/4dcfdeds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5ast78ax.aspx" TargetMode="External"/><Relationship Id="rId3" Type="http://schemas.openxmlformats.org/officeDocument/2006/relationships/hyperlink" Target="http://msdn.microsoft.com/en-us/library/f8hahtxf.aspx" TargetMode="External"/><Relationship Id="rId7" Type="http://schemas.openxmlformats.org/officeDocument/2006/relationships/hyperlink" Target="http://msdn.microsoft.com/en-us/library/w1htk11d.aspx" TargetMode="External"/><Relationship Id="rId2" Type="http://schemas.openxmlformats.org/officeDocument/2006/relationships/hyperlink" Target="http://msdn.microsoft.com/en-us/library/te6h7cx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cc837134.aspx" TargetMode="External"/><Relationship Id="rId5" Type="http://schemas.openxmlformats.org/officeDocument/2006/relationships/hyperlink" Target="http://msdn.microsoft.com/en-us/library/xhd7ehkk.aspx" TargetMode="External"/><Relationship Id="rId4" Type="http://schemas.openxmlformats.org/officeDocument/2006/relationships/hyperlink" Target="http://msdn.microsoft.com/en-us/library/acd0tfbe.aspx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woodruff.us/shfbdocs/" TargetMode="External"/><Relationship Id="rId2" Type="http://schemas.openxmlformats.org/officeDocument/2006/relationships/hyperlink" Target="http://sandcastle.codeplex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hyperlink" Target="4.%20Code%20Documentation%20and%20Comments%20Homework.zi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Documentation and Comments in the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Revealing the Secrets of Self-Documenting Code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272327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 descr="http://www.vuidesign.net/wp-content/images/documentation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05400" y="4551763"/>
            <a:ext cx="3352800" cy="1873529"/>
          </a:xfrm>
          <a:prstGeom prst="roundRect">
            <a:avLst>
              <a:gd name="adj" fmla="val 33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sz="3600" dirty="0" smtClean="0"/>
              <a:t>Bad Programming Style – Example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90600"/>
            <a:ext cx="80772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1; i &lt;= num;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meetsCriteria[i]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2; i &lt;= num / 2;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j = i + i;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(j &lt;= 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meetsCriteria[j]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j = j + i;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1; i &lt;= num;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(meetsCriteria[i])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Console.WriteLine(i + " meets criteria.");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94761" y="1904177"/>
            <a:ext cx="3177639" cy="896699"/>
          </a:xfrm>
          <a:prstGeom prst="wedgeRoundRectCallout">
            <a:avLst>
              <a:gd name="adj1" fmla="val -79670"/>
              <a:gd name="adj2" fmla="val 13054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Uninformative variable names. Crude layout.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4912" y="1219200"/>
            <a:ext cx="1000488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61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10400" cy="914400"/>
          </a:xfrm>
        </p:spPr>
        <p:txBody>
          <a:bodyPr/>
          <a:lstStyle/>
          <a:p>
            <a:r>
              <a:rPr lang="en-US" dirty="0" smtClean="0"/>
              <a:t>Good Programming Style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229293"/>
            <a:ext cx="8382000" cy="51614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(primeCandidate = 1; primeCandidate &lt;= num; primeCandidate++)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isPrime[primeCandidate] = true;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factor = 2; factor &lt; (num / 2); factor++)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factorableNumber = factor + factor;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(factorableNumber &lt;= num)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isPrime[factorableNumber] = false;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factorableNumber = factorableNumber + factor;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(primeCandidate = 1; primeCandidate &lt;= num; primeCandidate++)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(isPrime[primeCandidate])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Console.WriteLine(primeCandidate + " is prime.");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9936" y="1524000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3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Self-Documenting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Code that relies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programming style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carry major part of the information intended for the documentation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Self-documenting code fundamental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3405250"/>
            <a:ext cx="8001000" cy="643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best documentation is the code itself.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5733627"/>
            <a:ext cx="8001000" cy="643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 not document bad code, rewrite it!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400" y="4347489"/>
            <a:ext cx="8001000" cy="1105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Make the code self-explainable and self-documenting, easy to read and understand.</a:t>
            </a: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79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Self-Documenting Code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class’s interface present a consistent abstraction?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class’s interface make obvious how you should use the class?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the class well named, and does its name describe its purpose?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you treat the class as a black box?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 you reuse instead of repeating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2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Self-Documenting Code Checklist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each routine’s name describe exactly what the method does?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each method perform one well-defined task with minimal dependencies?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type names descriptive enough to help document data declarations?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variables used only for the purpose for which they’re named?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Self-Documenting Code Checklist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naming conventions distinguish among type names, enumerated types,  named constants, local variables, class variables, and global variables?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data types simple so that they minimize complexity?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related statements grouped together?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5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609850" y="838200"/>
            <a:ext cx="3886200" cy="259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86200"/>
            <a:ext cx="8229600" cy="1295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To Comment or Not</a:t>
            </a:r>
            <a:br>
              <a:rPr lang="en-US" dirty="0" smtClean="0"/>
            </a:br>
            <a:r>
              <a:rPr lang="en-US" dirty="0" smtClean="0"/>
              <a:t>to Comment?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334000"/>
            <a:ext cx="6248400" cy="914400"/>
          </a:xfrm>
        </p:spPr>
        <p:txBody>
          <a:bodyPr/>
          <a:lstStyle/>
          <a:p>
            <a:r>
              <a:rPr lang="en-US" dirty="0"/>
              <a:t>"Everything the </a:t>
            </a:r>
            <a:r>
              <a:rPr lang="en-US" dirty="0" smtClean="0"/>
              <a:t>Compiler</a:t>
            </a:r>
            <a:br>
              <a:rPr lang="en-US" dirty="0" smtClean="0"/>
            </a:br>
            <a:r>
              <a:rPr lang="en-US" dirty="0" smtClean="0"/>
              <a:t>Needs to Know is </a:t>
            </a:r>
            <a:r>
              <a:rPr lang="en-US" dirty="0"/>
              <a:t>in the </a:t>
            </a:r>
            <a:r>
              <a:rPr lang="en-US" dirty="0" smtClean="0"/>
              <a:t>Code!"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Effective comments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 not repeat the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explain it at a higher level and reveal non-obvious details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best software documentation is the source code itself – keep it clean and readable!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Self-documenting code </a:t>
            </a:r>
            <a:r>
              <a:rPr lang="en-US" dirty="0" smtClean="0"/>
              <a:t>is self-explainable and does not need comments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Simple design, small well named methods, strong cohesion and loose coupling, simple logic, good variable names, good formatting, 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Comments – Mistakes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r>
              <a:rPr lang="en-US" dirty="0" smtClean="0"/>
              <a:t>Misleading comments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828800"/>
            <a:ext cx="80772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write out the sums 1..n for all n from 1 to num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previous = 0;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0; i &lt; num; i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"Sum = " + sum );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current + previous;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previous = current;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current = sum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655651" y="2362200"/>
            <a:ext cx="2878261" cy="896699"/>
          </a:xfrm>
          <a:prstGeom prst="wedgeRoundRectCallout">
            <a:avLst>
              <a:gd name="adj1" fmla="val -62926"/>
              <a:gd name="adj2" fmla="val 3387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problem does this algorithm solve?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593771" y="4321135"/>
            <a:ext cx="3162300" cy="1293971"/>
          </a:xfrm>
          <a:prstGeom prst="wedgeRoundRectCallout">
            <a:avLst>
              <a:gd name="adj1" fmla="val -41953"/>
              <a:gd name="adj2" fmla="val -827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you guess that sum is equal to the i</a:t>
            </a:r>
            <a:r>
              <a:rPr lang="en-US" sz="2200" b="1" baseline="30000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Fibonacci number?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5971" y="1557156"/>
            <a:ext cx="1000488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39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Effective Comments –</a:t>
            </a:r>
            <a:br>
              <a:rPr lang="en-US" dirty="0" smtClean="0"/>
            </a:br>
            <a:r>
              <a:rPr lang="en-US" dirty="0" smtClean="0"/>
              <a:t> Mistakes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609600"/>
          </a:xfrm>
        </p:spPr>
        <p:txBody>
          <a:bodyPr/>
          <a:lstStyle/>
          <a:p>
            <a:r>
              <a:rPr lang="en-US" dirty="0" smtClean="0"/>
              <a:t>Comments repeating the code: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7100" y="2243078"/>
            <a:ext cx="7772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set product to "base"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= base;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loop from 2 to "num"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 int i = 2; i &lt;= num; i++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multiply "base" by "product"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product = product * base;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"Product = " + product 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45106" y="2471187"/>
            <a:ext cx="1752600" cy="499428"/>
          </a:xfrm>
          <a:prstGeom prst="wedgeRoundRectCallout">
            <a:avLst>
              <a:gd name="adj1" fmla="val -86021"/>
              <a:gd name="adj2" fmla="val -593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Obviously…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599382" y="3974257"/>
            <a:ext cx="2249218" cy="499428"/>
          </a:xfrm>
          <a:prstGeom prst="wedgeRoundRectCallout">
            <a:avLst>
              <a:gd name="adj1" fmla="val -71065"/>
              <a:gd name="adj2" fmla="val -269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You don’t say…</a:t>
            </a:r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6894" y="1970127"/>
            <a:ext cx="1000488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50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The Concept of Self-Documenting Code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Bad Comments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Good Programming Style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To Comment or Not to				 Comment?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Key Points commenting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Recommended practices</a:t>
            </a:r>
            <a:endParaRPr lang="bg-BG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C# XML </a:t>
            </a:r>
            <a:r>
              <a:rPr lang="en-US" dirty="0" smtClean="0"/>
              <a:t>Documentation</a:t>
            </a:r>
            <a:br>
              <a:rPr lang="en-US" dirty="0" smtClean="0"/>
            </a:br>
            <a:r>
              <a:rPr lang="en-US" dirty="0" smtClean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7400" y="2438400"/>
            <a:ext cx="3060348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910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Effective Comments –</a:t>
            </a:r>
            <a:br>
              <a:rPr lang="en-US" dirty="0" smtClean="0"/>
            </a:br>
            <a:r>
              <a:rPr lang="en-US" dirty="0" smtClean="0"/>
              <a:t> Mistakes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Poor coding style: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Do not comment bad code,</a:t>
            </a:r>
            <a:br>
              <a:rPr lang="en-US" dirty="0" smtClean="0"/>
            </a:br>
            <a:r>
              <a:rPr lang="en-US" dirty="0" smtClean="0"/>
              <a:t>rewrite it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931075"/>
            <a:ext cx="7924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compute the square root of Num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Newton-Raphson approximation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num / 2;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(abs(r </a:t>
            </a: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(num/r</a:t>
            </a:r>
            <a:r>
              <a:rPr lang="pt-B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 </a:t>
            </a: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pt-B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TOLERANCE)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pt-BR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 = 0.5 * </a:t>
            </a:r>
            <a:r>
              <a:rPr lang="pt-B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 </a:t>
            </a: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(num/r) );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</a:t>
            </a: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 = " + r );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 descr="code, maliciou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268" y="4335566"/>
            <a:ext cx="2300266" cy="230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3622" y="1694329"/>
            <a:ext cx="1000488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84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Key Points for Effective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1066800"/>
          </a:xfrm>
        </p:spPr>
        <p:txBody>
          <a:bodyPr/>
          <a:lstStyle/>
          <a:p>
            <a:r>
              <a:rPr lang="en-US" dirty="0" smtClean="0"/>
              <a:t>Use commenting styles that don’t break down or discourage modification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685871"/>
            <a:ext cx="80772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Variable      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Meaning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--------     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-------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xPos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.............. X coordinate position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 meters)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yPos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.............. Y coordinate position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 meters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zPos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..............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 coordinate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position (in meters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radius ............ The radius of the sphere where the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battle ship is located (in meters)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distance .......... The distance from the start position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(in meters)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5448300"/>
            <a:ext cx="8686800" cy="6477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above comments are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unmaintainable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</a:endParaRP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2195891"/>
            <a:ext cx="1000488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29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Key Points for Effective Comments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06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Comment the code intent, not implementation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362200"/>
            <a:ext cx="8229600" cy="3939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 char by char to find the command-word terminator ($)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 = false;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maxLen = inputString.Length;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0;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(!done &amp;&amp; (i &lt; maxLen))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(inputString[i] == '$')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done = true;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>
              <a:lnSpc>
                <a:spcPts val="2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i++;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4876800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0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Key Points for Effective Comments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609600"/>
          </a:xfrm>
        </p:spPr>
        <p:txBody>
          <a:bodyPr/>
          <a:lstStyle/>
          <a:p>
            <a:r>
              <a:rPr lang="en-US" sz="3000" dirty="0" smtClean="0"/>
              <a:t>Focus your documentation efforts on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5900" y="1948299"/>
            <a:ext cx="8153400" cy="4452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Find the command-word terminator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foundTheTerminator = false;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maxCommandLength = inputString.Length();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testCharPosition = 0;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(!foundTheTerminator &amp;&amp;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(testCharPosition &lt; maxCommandLength))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(inputString[testCharPosition] == COMMAND_WORD_TERMINATOR)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foundTheTerminator = true;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terminatorPosition = testCharPosition;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testCharPosition = testCharPosition + 1;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</a:t>
            </a:r>
          </a:p>
          <a:p>
            <a:pPr>
              <a:lnSpc>
                <a:spcPts val="2000"/>
              </a:lnSpc>
            </a:pPr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5029200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53953" y="2164483"/>
            <a:ext cx="2617694" cy="896699"/>
          </a:xfrm>
          <a:prstGeom prst="wedgeRoundRectCallout">
            <a:avLst>
              <a:gd name="adj1" fmla="val -69689"/>
              <a:gd name="adj2" fmla="val -315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Better code 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  <a:sym typeface="Wingdings" panose="05000000000000000000" pitchFamily="2" charset="2"/>
              </a:rPr>
              <a:t> less comments</a:t>
            </a:r>
            <a:endParaRPr lang="en-US" sz="22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8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Key Points for Effective Comments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066800"/>
          </a:xfrm>
        </p:spPr>
        <p:txBody>
          <a:bodyPr/>
          <a:lstStyle/>
          <a:p>
            <a:r>
              <a:rPr lang="en-US" dirty="0" smtClean="0"/>
              <a:t>Focus paragraph comments on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why</a:t>
            </a:r>
            <a:r>
              <a:rPr lang="en-US" dirty="0" smtClean="0"/>
              <a:t> rather than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450275"/>
            <a:ext cx="7924800" cy="13633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Establish a new account</a:t>
            </a:r>
          </a:p>
          <a:p>
            <a:pPr>
              <a:lnSpc>
                <a:spcPts val="2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(accountType == AccountType.NewAccount) </a:t>
            </a:r>
          </a:p>
          <a:p>
            <a:pPr>
              <a:lnSpc>
                <a:spcPts val="2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</a:p>
          <a:p>
            <a:pPr>
              <a:lnSpc>
                <a:spcPts val="2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962400"/>
            <a:ext cx="8686800" cy="2667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 comments to prepare the reader for what is to follow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Avoid abbreviations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3800" y="2927209"/>
            <a:ext cx="838200" cy="8382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019800" y="4757447"/>
            <a:ext cx="2286000" cy="1661984"/>
            <a:chOff x="5715000" y="4757447"/>
            <a:chExt cx="2286000" cy="1661984"/>
          </a:xfrm>
        </p:grpSpPr>
        <p:pic>
          <p:nvPicPr>
            <p:cNvPr id="2050" name="Picture 2" descr="http://yoursocialmove.com/wp-content/uploads/2011/10/110117-acronyms1-e131965696347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4757447"/>
              <a:ext cx="2286000" cy="1661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approve, block, cancel, delete, reject icon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7500" y="5103249"/>
              <a:ext cx="1295400" cy="1295400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rgbClr val="FF3300">
                  <a:alpha val="69804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938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Guidelines for Effective Comments 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371600"/>
            <a:ext cx="8534400" cy="5257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Comment anything that gets around an error or an undocumented feature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E.g. 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workaround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bug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#3712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Justify violations of good programming style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Don’t comment tricky code – rewrite it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Use built-in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features for commenting</a:t>
            </a:r>
            <a:endParaRPr kumimoji="0" lang="bg-BG" sz="3200" b="1" i="0" u="none" strike="noStrike" kern="1200" cap="none" spc="0" normalizeH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XML comments</a:t>
            </a:r>
            <a:r>
              <a:rPr kumimoji="0" lang="bg-BG" sz="32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 C#</a:t>
            </a:r>
            <a:endParaRPr kumimoji="0" lang="bg-BG" sz="3200" b="1" i="0" u="none" strike="noStrike" kern="1200" cap="none" spc="0" normalizeH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JavaDoc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in Java, …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6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General Guidelines for Higher Level Documentation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295400"/>
            <a:ext cx="8686800" cy="5257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Describe the design approach to the class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Describe limitations, usage assumptions, and so on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Comment the class interface (public methods / properties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events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/ constructors)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Don’t document implementation details in the class interface </a:t>
            </a:r>
          </a:p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Describe the purpose and contents of each file </a:t>
            </a:r>
          </a:p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 the file a name related to its contents 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293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32429"/>
            <a:ext cx="7924800" cy="1621343"/>
          </a:xfrm>
        </p:spPr>
        <p:txBody>
          <a:bodyPr/>
          <a:lstStyle/>
          <a:p>
            <a:r>
              <a:rPr lang="en-US" dirty="0"/>
              <a:t>C# XML Documentation Comments</a:t>
            </a:r>
          </a:p>
        </p:txBody>
      </p:sp>
      <p:pic>
        <p:nvPicPr>
          <p:cNvPr id="3076" name="Picture 4" descr="http://blog.adminitrack.com/wp-content/uploads/documen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52800"/>
            <a:ext cx="4372082" cy="29050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2.bp.blogspot.com/-Qw82z0x2xVs/URYyPwh3YCI/AAAAAAAAAVc/HPdLVaoJ674/s1600/x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99708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2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XML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715000"/>
          </a:xfrm>
        </p:spPr>
        <p:txBody>
          <a:bodyPr/>
          <a:lstStyle/>
          <a:p>
            <a:r>
              <a:rPr lang="en-US" dirty="0" smtClean="0"/>
              <a:t>In C</a:t>
            </a:r>
            <a:r>
              <a:rPr lang="en-US" dirty="0"/>
              <a:t># you can </a:t>
            </a:r>
            <a:r>
              <a:rPr lang="en-US" dirty="0" smtClean="0"/>
              <a:t>document the code by XML </a:t>
            </a:r>
            <a:r>
              <a:rPr lang="en-US" dirty="0"/>
              <a:t>tags in special </a:t>
            </a:r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Directly in </a:t>
            </a:r>
            <a:r>
              <a:rPr lang="en-US" dirty="0"/>
              <a:t>the source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XML doc comments are not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metadata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included in the compiled assembly and </a:t>
            </a:r>
            <a:r>
              <a:rPr lang="en-US" dirty="0" smtClean="0"/>
              <a:t>not </a:t>
            </a:r>
            <a:r>
              <a:rPr lang="en-US" dirty="0"/>
              <a:t>accessible through reflection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429000"/>
            <a:ext cx="7924800" cy="11182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&lt;summary&gt;</a:t>
            </a:r>
          </a:p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performs an important function.</a:t>
            </a:r>
          </a:p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&lt;/summary&gt;</a:t>
            </a:r>
          </a:p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MyClass { }</a:t>
            </a:r>
          </a:p>
        </p:txBody>
      </p:sp>
    </p:spTree>
    <p:extLst>
      <p:ext uri="{BB962C8B-B14F-4D97-AF65-F5344CB8AC3E}">
        <p14:creationId xmlns:p14="http://schemas.microsoft.com/office/powerpoint/2010/main" val="42504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Documentation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>
                <a:hlinkClick r:id="rId2"/>
              </a:rPr>
              <a:t>&lt;summary</a:t>
            </a:r>
            <a:r>
              <a:rPr lang="en-US" dirty="0" smtClean="0">
                <a:hlinkClick r:id="rId2"/>
              </a:rPr>
              <a:t>&gt;</a:t>
            </a:r>
            <a:endParaRPr lang="en-US" dirty="0" smtClean="0"/>
          </a:p>
          <a:p>
            <a:pPr lvl="1"/>
            <a:r>
              <a:rPr lang="en-US" dirty="0"/>
              <a:t>A summary of the </a:t>
            </a:r>
            <a:r>
              <a:rPr lang="en-US" dirty="0" smtClean="0"/>
              <a:t>class / method / object</a:t>
            </a:r>
          </a:p>
          <a:p>
            <a:r>
              <a:rPr lang="en-US" noProof="1" smtClean="0">
                <a:hlinkClick r:id="rId3"/>
              </a:rPr>
              <a:t>&lt;param&gt;</a:t>
            </a:r>
            <a:endParaRPr lang="en-US" noProof="1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Describes </a:t>
            </a:r>
            <a:r>
              <a:rPr lang="en-US" dirty="0"/>
              <a:t>one of the parameters for </a:t>
            </a:r>
            <a:r>
              <a:rPr lang="en-US" dirty="0" smtClean="0"/>
              <a:t>a method</a:t>
            </a:r>
          </a:p>
          <a:p>
            <a:r>
              <a:rPr lang="en-US" dirty="0">
                <a:hlinkClick r:id="rId4"/>
              </a:rPr>
              <a:t>&lt;returns&gt;</a:t>
            </a:r>
            <a:endParaRPr lang="en-US" dirty="0"/>
          </a:p>
          <a:p>
            <a:pPr lvl="1"/>
            <a:r>
              <a:rPr lang="en-US" dirty="0"/>
              <a:t>A description of the </a:t>
            </a:r>
            <a:r>
              <a:rPr lang="en-US" dirty="0" smtClean="0"/>
              <a:t>returned value</a:t>
            </a:r>
          </a:p>
          <a:p>
            <a:r>
              <a:rPr lang="en-US" dirty="0" smtClean="0">
                <a:hlinkClick r:id="rId5"/>
              </a:rPr>
              <a:t>&lt;remarks&gt;</a:t>
            </a:r>
            <a:endParaRPr lang="en-US" dirty="0" smtClean="0"/>
          </a:p>
          <a:p>
            <a:pPr lvl="1"/>
            <a:r>
              <a:rPr lang="en-US" dirty="0" smtClean="0"/>
              <a:t>Additional information (remarks)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819400"/>
            <a:ext cx="7086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&lt;param name="name"&gt;description&lt;/param&gt;</a:t>
            </a:r>
          </a:p>
        </p:txBody>
      </p:sp>
    </p:spTree>
    <p:extLst>
      <p:ext uri="{BB962C8B-B14F-4D97-AF65-F5344CB8AC3E}">
        <p14:creationId xmlns:p14="http://schemas.microsoft.com/office/powerpoint/2010/main" val="42329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609850" y="1066800"/>
            <a:ext cx="3886200" cy="259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114800"/>
            <a:ext cx="8229600" cy="1295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Comments and Code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562600"/>
            <a:ext cx="8382000" cy="609600"/>
          </a:xfrm>
        </p:spPr>
        <p:txBody>
          <a:bodyPr/>
          <a:lstStyle/>
          <a:p>
            <a:r>
              <a:rPr lang="en-US" dirty="0" smtClean="0"/>
              <a:t>The Concept of Self-Documenting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Documentation Tags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&lt;c&gt;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&lt;code&gt;</a:t>
            </a:r>
            <a:endParaRPr lang="en-US" dirty="0" smtClean="0"/>
          </a:p>
          <a:p>
            <a:pPr lvl="1"/>
            <a:r>
              <a:rPr lang="en-US" dirty="0" smtClean="0"/>
              <a:t>Gives </a:t>
            </a:r>
            <a:r>
              <a:rPr lang="en-US" dirty="0"/>
              <a:t>you a way to indicate </a:t>
            </a:r>
            <a:r>
              <a:rPr lang="en-US" dirty="0" smtClean="0"/>
              <a:t>code</a:t>
            </a:r>
          </a:p>
          <a:p>
            <a:r>
              <a:rPr lang="en-US" dirty="0" smtClean="0">
                <a:hlinkClick r:id="rId4"/>
              </a:rPr>
              <a:t>&lt;see&gt;</a:t>
            </a:r>
            <a:r>
              <a:rPr lang="en-US" dirty="0" smtClean="0"/>
              <a:t> and </a:t>
            </a:r>
            <a:r>
              <a:rPr lang="en-US" dirty="0" smtClean="0">
                <a:hlinkClick r:id="rId5"/>
              </a:rPr>
              <a:t>&lt;</a:t>
            </a:r>
            <a:r>
              <a:rPr lang="en-US" noProof="1" smtClean="0">
                <a:hlinkClick r:id="rId5"/>
              </a:rPr>
              <a:t>seealso</a:t>
            </a:r>
            <a:r>
              <a:rPr lang="en-US" dirty="0" smtClean="0">
                <a:hlinkClick r:id="rId5"/>
              </a:rPr>
              <a:t>&gt;</a:t>
            </a:r>
            <a:r>
              <a:rPr lang="en-US" dirty="0" smtClean="0"/>
              <a:t> and </a:t>
            </a:r>
            <a:r>
              <a:rPr lang="en-US" dirty="0" smtClean="0">
                <a:hlinkClick r:id="rId6"/>
              </a:rPr>
              <a:t>cref</a:t>
            </a:r>
            <a:endParaRPr lang="en-US" dirty="0" smtClean="0"/>
          </a:p>
          <a:p>
            <a:pPr lvl="1"/>
            <a:r>
              <a:rPr lang="en-US" dirty="0" smtClean="0"/>
              <a:t>Code reference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7"/>
              </a:rPr>
              <a:t>&lt;exception&gt;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Lets </a:t>
            </a:r>
            <a:r>
              <a:rPr lang="en-US" dirty="0"/>
              <a:t>you specify which exceptions can be thrown</a:t>
            </a:r>
            <a:endParaRPr lang="en-US" dirty="0" smtClean="0"/>
          </a:p>
          <a:p>
            <a:r>
              <a:rPr lang="en-US" dirty="0" smtClean="0"/>
              <a:t>All tags</a:t>
            </a:r>
            <a:r>
              <a:rPr lang="en-US" dirty="0"/>
              <a:t>: </a:t>
            </a:r>
            <a:r>
              <a:rPr lang="en-US" dirty="0">
                <a:hlinkClick r:id="rId8"/>
              </a:rPr>
              <a:t>http://msdn.microsoft.com/en-us/library/5ast78ax.aspx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17025" y="2940192"/>
            <a:ext cx="4953000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&lt;seealso cref="TestClass.Main"/&gt;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&lt;seealso cref="TestClass.Main"/&gt;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599" y="4199967"/>
            <a:ext cx="7579425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fr-FR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&lt;exception cref="type"&gt;description&lt;/exception&gt;</a:t>
            </a:r>
          </a:p>
        </p:txBody>
      </p:sp>
    </p:spTree>
    <p:extLst>
      <p:ext uri="{BB962C8B-B14F-4D97-AF65-F5344CB8AC3E}">
        <p14:creationId xmlns:p14="http://schemas.microsoft.com/office/powerpoint/2010/main" val="25325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en-US" dirty="0" smtClean="0"/>
              <a:t>Documentation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4424" y="1128503"/>
            <a:ext cx="7924800" cy="49654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&lt;summary&gt;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GetZero method. 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Always returns zero.</a:t>
            </a:r>
            <a:endParaRPr lang="en-US" sz="1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&lt;/summary&gt;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&lt;example&gt; 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sample shows how to call the &lt;see cref="GetZero"/&gt; method.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&lt;code&gt;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TestClass 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   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GetZero();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&lt;/code&gt;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&lt;/example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 GetZero()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874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XML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will use the XML documentation for autocomplete</a:t>
            </a:r>
          </a:p>
          <a:p>
            <a:pPr lvl="1"/>
            <a:r>
              <a:rPr lang="en-US" dirty="0" smtClean="0"/>
              <a:t>Automatically, just use XML docs</a:t>
            </a:r>
          </a:p>
          <a:p>
            <a:r>
              <a:rPr lang="en-US" dirty="0" smtClean="0"/>
              <a:t>Compiling the XML documentation:</a:t>
            </a:r>
          </a:p>
          <a:p>
            <a:pPr lvl="1"/>
            <a:r>
              <a:rPr lang="en-US" dirty="0" smtClean="0"/>
              <a:t>Compile </a:t>
            </a:r>
            <a:r>
              <a:rPr lang="en-US" dirty="0"/>
              <a:t>with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/doc </a:t>
            </a:r>
            <a:r>
              <a:rPr lang="en-US" dirty="0"/>
              <a:t>the </a:t>
            </a:r>
            <a:r>
              <a:rPr lang="en-US" dirty="0" smtClean="0"/>
              <a:t>to extract the XML doc into an external XML file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hlinkClick r:id="rId2"/>
              </a:rPr>
              <a:t>Sandcastle</a:t>
            </a:r>
            <a:r>
              <a:rPr lang="en-US" dirty="0" smtClean="0"/>
              <a:t> or other tool to generate CHM / PDF / HTML / other MSDN-style documentation</a:t>
            </a:r>
          </a:p>
          <a:p>
            <a:pPr lvl="2"/>
            <a:r>
              <a:rPr lang="en-US" dirty="0" smtClean="0"/>
              <a:t>Example: </a:t>
            </a:r>
            <a:r>
              <a:rPr lang="en-US" dirty="0">
                <a:hlinkClick r:id="rId3"/>
              </a:rPr>
              <a:t>http://www.ewoodruff.us/shfbdocs/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0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572000"/>
            <a:ext cx="7924800" cy="1447800"/>
          </a:xfrm>
        </p:spPr>
        <p:txBody>
          <a:bodyPr/>
          <a:lstStyle/>
          <a:p>
            <a:r>
              <a:rPr lang="en-US" dirty="0" smtClean="0"/>
              <a:t>Demo: C# XML Documentation Comments</a:t>
            </a:r>
            <a:endParaRPr lang="en-US" dirty="0"/>
          </a:p>
        </p:txBody>
      </p:sp>
      <p:pic>
        <p:nvPicPr>
          <p:cNvPr id="1026" name="Picture 2" descr="http://1.bp.blogspot.com/-WDaDuF-55Ts/UEeR4724BXI/AAAAAAAAA-A/yEgGwYCJ-3w/s1600/de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1152524"/>
            <a:ext cx="3790950" cy="2733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8611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Code Documentation and Comments in the Program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5626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900"/>
              </a:spcBef>
              <a:buFont typeface="+mj-lt"/>
              <a:buAutoNum type="arabicPeriod"/>
              <a:tabLst/>
            </a:pPr>
            <a:r>
              <a:rPr lang="en-US" sz="2800" dirty="0"/>
              <a:t>Open </a:t>
            </a:r>
            <a:r>
              <a:rPr lang="en-US" sz="2800" dirty="0" smtClean="0"/>
              <a:t>project located in </a:t>
            </a:r>
            <a:r>
              <a:rPr lang="en-US" sz="2800" u="sng" dirty="0" smtClean="0">
                <a:hlinkClick r:id="rId2" action="ppaction://hlinkfile"/>
              </a:rPr>
              <a:t>4</a:t>
            </a:r>
            <a:r>
              <a:rPr lang="en-US" sz="2800" u="sng" dirty="0">
                <a:hlinkClick r:id="rId2" action="ppaction://hlinkfile"/>
              </a:rPr>
              <a:t>. Code Documentation and Comments </a:t>
            </a:r>
            <a:r>
              <a:rPr lang="en-US" sz="2800" u="sng" dirty="0" smtClean="0">
                <a:hlinkClick r:id="rId2" action="ppaction://hlinkfile"/>
              </a:rPr>
              <a:t>Homework.zip</a:t>
            </a:r>
            <a:r>
              <a:rPr lang="en-US" sz="2800" dirty="0" smtClean="0"/>
              <a:t> and:</a:t>
            </a:r>
          </a:p>
          <a:p>
            <a:pPr marL="804863" lvl="1" indent="-457200">
              <a:lnSpc>
                <a:spcPct val="100000"/>
              </a:lnSpc>
              <a:spcBef>
                <a:spcPts val="900"/>
              </a:spcBef>
            </a:pPr>
            <a:r>
              <a:rPr lang="en-US" sz="2800" dirty="0" smtClean="0"/>
              <a:t>Add comments where necessary</a:t>
            </a:r>
          </a:p>
          <a:p>
            <a:pPr marL="804863" lvl="1" indent="-457200">
              <a:lnSpc>
                <a:spcPct val="100000"/>
              </a:lnSpc>
              <a:spcBef>
                <a:spcPts val="900"/>
              </a:spcBef>
            </a:pPr>
            <a:r>
              <a:rPr lang="en-US" sz="2800" dirty="0" smtClean="0"/>
              <a:t>For each public member add documentation as </a:t>
            </a:r>
            <a:r>
              <a:rPr lang="en-US" sz="2800" dirty="0"/>
              <a:t>C# XML Documentation </a:t>
            </a:r>
            <a:r>
              <a:rPr lang="en-US" sz="2800" dirty="0" smtClean="0"/>
              <a:t>Comments</a:t>
            </a:r>
          </a:p>
          <a:p>
            <a:pPr marL="804863" lvl="1" indent="-457200">
              <a:lnSpc>
                <a:spcPct val="100000"/>
              </a:lnSpc>
              <a:spcBef>
                <a:spcPts val="900"/>
              </a:spcBef>
            </a:pPr>
            <a:r>
              <a:rPr lang="en-US" sz="2800" dirty="0" smtClean="0"/>
              <a:t>* Play with Sandcastle / other tools and try to generate CHM 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8194" name="Picture 2" descr="http://mokapu.k12.hi.us/images/parents/homework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5448">
            <a:off x="5678278" y="4857458"/>
            <a:ext cx="2118962" cy="1466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littlewire.cc/documentati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721">
            <a:off x="1493380" y="4949756"/>
            <a:ext cx="2070867" cy="1380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png-4.findicons.com/files/icons/1636/file_icons_vs_3/256/ch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15" y="4781089"/>
            <a:ext cx="1380506" cy="138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68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sz="3800" dirty="0" smtClean="0"/>
              <a:t>What is Project Documentation?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documents and information</a:t>
            </a:r>
          </a:p>
          <a:p>
            <a:pPr lvl="1"/>
            <a:r>
              <a:rPr lang="en-US" dirty="0" smtClean="0"/>
              <a:t>Both inside the source-code and outside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 documentation</a:t>
            </a:r>
          </a:p>
          <a:p>
            <a:pPr lvl="1"/>
            <a:r>
              <a:rPr lang="en-US" dirty="0" smtClean="0"/>
              <a:t>At a higher level compared to the code</a:t>
            </a:r>
          </a:p>
          <a:p>
            <a:pPr lvl="1"/>
            <a:r>
              <a:rPr lang="en-US" dirty="0" smtClean="0"/>
              <a:t>Problem definition, requirements</a:t>
            </a:r>
            <a:r>
              <a:rPr lang="en-US" dirty="0"/>
              <a:t>, </a:t>
            </a:r>
            <a:r>
              <a:rPr lang="en-US" dirty="0" smtClean="0"/>
              <a:t>architecture, design, project plans, test plans. etc.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Internal documentation</a:t>
            </a:r>
          </a:p>
          <a:p>
            <a:pPr lvl="1"/>
            <a:r>
              <a:rPr lang="en-US" dirty="0" smtClean="0"/>
              <a:t>Lower-level – explains a class,</a:t>
            </a:r>
            <a:br>
              <a:rPr lang="en-US" dirty="0" smtClean="0"/>
            </a:br>
            <a:r>
              <a:rPr lang="en-US" dirty="0" smtClean="0"/>
              <a:t>method or a piece of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6" name="Picture 2" descr="documentation, produc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943" y="4539343"/>
            <a:ext cx="1937657" cy="193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35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contributor to code-level documentation</a:t>
            </a:r>
          </a:p>
          <a:p>
            <a:pPr lvl="1"/>
            <a:r>
              <a:rPr lang="en-US" dirty="0" smtClean="0"/>
              <a:t>The program structure</a:t>
            </a:r>
          </a:p>
          <a:p>
            <a:pPr lvl="1"/>
            <a:r>
              <a:rPr lang="en-US" dirty="0" smtClean="0"/>
              <a:t>Straight-forward, easy-to-read and easily understandable code</a:t>
            </a:r>
          </a:p>
          <a:p>
            <a:pPr lvl="1"/>
            <a:r>
              <a:rPr lang="en-US" dirty="0" smtClean="0"/>
              <a:t>Good naming approach</a:t>
            </a:r>
          </a:p>
          <a:p>
            <a:pPr lvl="1"/>
            <a:r>
              <a:rPr lang="en-US" dirty="0" smtClean="0"/>
              <a:t>Clear layout and formatting</a:t>
            </a:r>
          </a:p>
          <a:p>
            <a:pPr lvl="1"/>
            <a:r>
              <a:rPr lang="en-US" dirty="0" smtClean="0"/>
              <a:t>Clear abstractions</a:t>
            </a:r>
          </a:p>
          <a:p>
            <a:pPr lvl="1"/>
            <a:r>
              <a:rPr lang="en-US" dirty="0" smtClean="0"/>
              <a:t>Minimized complexity</a:t>
            </a:r>
          </a:p>
          <a:p>
            <a:pPr lvl="1"/>
            <a:r>
              <a:rPr lang="en-US" dirty="0"/>
              <a:t>Loose coupling and strong </a:t>
            </a:r>
            <a:r>
              <a:rPr lang="en-US" dirty="0" smtClean="0"/>
              <a:t>cohesion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 descr="screen, style, styling, wallpaper i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1" b="10811"/>
          <a:stretch/>
        </p:blipFill>
        <p:spPr bwMode="auto">
          <a:xfrm>
            <a:off x="5791200" y="3276599"/>
            <a:ext cx="281940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4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Comments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997089"/>
            <a:ext cx="83820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List&lt;int&gt; FindPrimes(int start, int end)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new list of integers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List&lt;int&gt; primesList = new List&lt;int&gt;();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Perform a loop from start to end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num = start; num &lt;= end; num++)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Declare boolean variable, initially true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bool prime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Perform loop from 2 to sqrt(num)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div = 2; div &lt;= Math.Sqrt(num); div++)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// Check if div divides num with no remainder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(num % div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// We found a divider -&gt; the number is not prime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prime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// Exit from the loop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7390" y="6172200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5882" y="1206873"/>
            <a:ext cx="1367118" cy="136711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40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Comments </a:t>
            </a:r>
            <a:r>
              <a:rPr lang="en-US" smtClean="0"/>
              <a:t>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90600"/>
            <a:ext cx="8077200" cy="40216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// Continue with the next loop value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Check if the number is prime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(prime)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// Add the number to the list of primes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primesList.Add(num);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Return the list of primes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primesList;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1143000"/>
            <a:ext cx="1367118" cy="136711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2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Self-Documenting Code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697321"/>
            <a:ext cx="8077200" cy="44748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List&lt;int&gt; FindPrimes(int start, int end)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List&lt;int&gt; primesList = new List&lt;int&gt;();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num = start; num &lt;= end; num++)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bool isPrime = IsPrime(num);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(isPrime)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primesList.Add(num);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primesList;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29300" y="5772150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34000" y="4191000"/>
            <a:ext cx="3124200" cy="1293971"/>
          </a:xfrm>
          <a:prstGeom prst="wedgeRoundRectCallout">
            <a:avLst>
              <a:gd name="adj1" fmla="val -83854"/>
              <a:gd name="adj2" fmla="val -8673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Good code does not need comments. It is self-explaining.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71018" y="2133600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68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Self-Documenting Code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295400"/>
            <a:ext cx="8077200" cy="5165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bool IsPrime(int num)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isPrime = true;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maxDivider = Math.Sqrt(num);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div = 2; div &lt;= maxDivider; div++)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% div == 0)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We found a divider -&gt; the number is not prime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isPrime = false;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isPrime;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038600" y="3065701"/>
            <a:ext cx="4648200" cy="896699"/>
          </a:xfrm>
          <a:prstGeom prst="wedgeRoundRectCallout">
            <a:avLst>
              <a:gd name="adj1" fmla="val -58952"/>
              <a:gd name="adj2" fmla="val -2793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Good methods have good name and are easy to read and understand.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429000" y="4818301"/>
            <a:ext cx="4648200" cy="896699"/>
          </a:xfrm>
          <a:prstGeom prst="wedgeRoundRectCallout">
            <a:avLst>
              <a:gd name="adj1" fmla="val -39601"/>
              <a:gd name="adj2" fmla="val -950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comment explain non-obvious details. It does not repeat the code.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1511079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02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1981</TotalTime>
  <Words>2157</Words>
  <Application>Microsoft Office PowerPoint</Application>
  <PresentationFormat>Презентация на цял екран (4:3)</PresentationFormat>
  <Paragraphs>415</Paragraphs>
  <Slides>36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37" baseType="lpstr">
      <vt:lpstr>Telerik Academy theme</vt:lpstr>
      <vt:lpstr>Code Documentation and Comments in the Program</vt:lpstr>
      <vt:lpstr>Table of Contents</vt:lpstr>
      <vt:lpstr>Comments and Code Documentation</vt:lpstr>
      <vt:lpstr>What is Project Documentation?</vt:lpstr>
      <vt:lpstr>Programming Style</vt:lpstr>
      <vt:lpstr>Bad Comments – Example</vt:lpstr>
      <vt:lpstr>Bad Comments – Example (2)</vt:lpstr>
      <vt:lpstr>Self-Documenting Code – Example</vt:lpstr>
      <vt:lpstr>Self-Documenting Code – Example (2)</vt:lpstr>
      <vt:lpstr>Bad Programming Style – Example</vt:lpstr>
      <vt:lpstr>Good Programming Style – Example</vt:lpstr>
      <vt:lpstr>Self-Documenting Code</vt:lpstr>
      <vt:lpstr>Self-Documenting Code Checklist</vt:lpstr>
      <vt:lpstr>Self-Documenting Code Checklist (2)</vt:lpstr>
      <vt:lpstr>Self-Documenting Code Checklist (3)</vt:lpstr>
      <vt:lpstr>To Comment or Not to Comment?</vt:lpstr>
      <vt:lpstr>Effective Comments</vt:lpstr>
      <vt:lpstr>Effective Comments – Mistakes</vt:lpstr>
      <vt:lpstr>Effective Comments –  Mistakes (2)</vt:lpstr>
      <vt:lpstr>Effective Comments –  Mistakes (3)</vt:lpstr>
      <vt:lpstr>Key Points for Effective Comments</vt:lpstr>
      <vt:lpstr>Key Points for Effective Comments (2)</vt:lpstr>
      <vt:lpstr>Key Points for Effective Comments (3)</vt:lpstr>
      <vt:lpstr>Key Points for Effective Comments (4)</vt:lpstr>
      <vt:lpstr>Guidelines for Effective Comments (5)</vt:lpstr>
      <vt:lpstr>General Guidelines for Higher Level Documentation </vt:lpstr>
      <vt:lpstr>C# XML Documentation Comments</vt:lpstr>
      <vt:lpstr>C# XML Documentation</vt:lpstr>
      <vt:lpstr>XML Documentation Tags</vt:lpstr>
      <vt:lpstr>XML Documentation Tags (2)</vt:lpstr>
      <vt:lpstr>XML Documentation Example</vt:lpstr>
      <vt:lpstr>C# XML Documentation</vt:lpstr>
      <vt:lpstr>Demo: C# XML Documentation Comments</vt:lpstr>
      <vt:lpstr>Code Documentation and Comments in the Program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Documentation and Comments</dc:title>
  <dc:subject>Telerik Software Academy</dc:subject>
  <dc:creator>Svetlin Nakov</dc:creator>
  <cp:keywords>code, quality code, C#, JS, course</cp:keywords>
  <cp:lastModifiedBy>BoBBy</cp:lastModifiedBy>
  <cp:revision>609</cp:revision>
  <dcterms:created xsi:type="dcterms:W3CDTF">2007-12-08T16:03:35Z</dcterms:created>
  <dcterms:modified xsi:type="dcterms:W3CDTF">2014-05-06T12:59:30Z</dcterms:modified>
  <cp:category>software engineering</cp:category>
</cp:coreProperties>
</file>