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1"/>
  </p:notesMasterIdLst>
  <p:handoutMasterIdLst>
    <p:handoutMasterId r:id="rId42"/>
  </p:handoutMasterIdLst>
  <p:sldIdLst>
    <p:sldId id="570" r:id="rId2"/>
    <p:sldId id="614" r:id="rId3"/>
    <p:sldId id="636" r:id="rId4"/>
    <p:sldId id="639" r:id="rId5"/>
    <p:sldId id="640" r:id="rId6"/>
    <p:sldId id="616" r:id="rId7"/>
    <p:sldId id="617" r:id="rId8"/>
    <p:sldId id="618" r:id="rId9"/>
    <p:sldId id="619" r:id="rId10"/>
    <p:sldId id="637" r:id="rId11"/>
    <p:sldId id="620" r:id="rId12"/>
    <p:sldId id="654" r:id="rId13"/>
    <p:sldId id="642" r:id="rId14"/>
    <p:sldId id="621" r:id="rId15"/>
    <p:sldId id="622" r:id="rId16"/>
    <p:sldId id="623" r:id="rId17"/>
    <p:sldId id="625" r:id="rId18"/>
    <p:sldId id="655" r:id="rId19"/>
    <p:sldId id="626" r:id="rId20"/>
    <p:sldId id="627" r:id="rId21"/>
    <p:sldId id="638" r:id="rId22"/>
    <p:sldId id="646" r:id="rId23"/>
    <p:sldId id="645" r:id="rId24"/>
    <p:sldId id="641" r:id="rId25"/>
    <p:sldId id="644" r:id="rId26"/>
    <p:sldId id="647" r:id="rId27"/>
    <p:sldId id="648" r:id="rId28"/>
    <p:sldId id="649" r:id="rId29"/>
    <p:sldId id="651" r:id="rId30"/>
    <p:sldId id="652" r:id="rId31"/>
    <p:sldId id="633" r:id="rId32"/>
    <p:sldId id="653" r:id="rId33"/>
    <p:sldId id="656" r:id="rId34"/>
    <p:sldId id="650" r:id="rId35"/>
    <p:sldId id="657" r:id="rId36"/>
    <p:sldId id="460" r:id="rId37"/>
    <p:sldId id="615" r:id="rId38"/>
    <p:sldId id="658" r:id="rId39"/>
    <p:sldId id="33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91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Fixed in SP1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6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6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562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8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3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6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2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10.%20Code-Tuning-and-Optimization-Demo.zip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dotnetperls.com/optimization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10.%20Code-Tuning-and-Optimization-Homework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optimization" TargetMode="External"/><Relationship Id="rId2" Type="http://schemas.openxmlformats.org/officeDocument/2006/relationships/hyperlink" Target="http://en.wikipedia.org/wiki/Computer_perform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Tuning and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and How to Improve Code Performance?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296868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http://gioco.net/matrice/matrix1.jpg"/>
          <p:cNvPicPr>
            <a:picLocks noChangeAspect="1" noChangeArrowheads="1"/>
          </p:cNvPicPr>
          <p:nvPr/>
        </p:nvPicPr>
        <p:blipFill>
          <a:blip r:embed="rId4" cstate="print">
            <a:lum contrast="30000"/>
          </a:blip>
          <a:srcRect/>
          <a:stretch>
            <a:fillRect/>
          </a:stretch>
        </p:blipFill>
        <p:spPr bwMode="auto">
          <a:xfrm>
            <a:off x="4092498" y="4527176"/>
            <a:ext cx="4572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507143"/>
            <a:ext cx="2797098" cy="1048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 descr="http://www.dapfor.com/images/ProductPicsImages/3e747_Performanc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2866087" cy="1873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Code Tuning Concepts</a:t>
            </a:r>
            <a:endParaRPr lang="en-US" dirty="0"/>
          </a:p>
        </p:txBody>
      </p:sp>
      <p:pic>
        <p:nvPicPr>
          <p:cNvPr id="3074" name="Picture 2" descr="http://farm7.staticflickr.com/6077/6147375818_3d4c2b44f1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862" y="2232659"/>
            <a:ext cx="5676275" cy="3787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tuning </a:t>
            </a:r>
            <a:r>
              <a:rPr lang="en-US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Modifying the code to make it run more efficiently (faster)</a:t>
            </a:r>
          </a:p>
          <a:p>
            <a:pPr lvl="1"/>
            <a:r>
              <a:rPr lang="en-US" dirty="0" smtClean="0"/>
              <a:t>Not the most effective / cheapest way to improve performance</a:t>
            </a:r>
          </a:p>
          <a:p>
            <a:pPr lvl="1"/>
            <a:r>
              <a:rPr lang="en-US" dirty="0" smtClean="0"/>
              <a:t>Often the code quality is decreased to increase the performance</a:t>
            </a:r>
          </a:p>
          <a:p>
            <a:r>
              <a:rPr lang="en-US" dirty="0" smtClean="0"/>
              <a:t>The 80 / 20 principle</a:t>
            </a:r>
          </a:p>
          <a:p>
            <a:pPr lvl="1"/>
            <a:r>
              <a:rPr lang="en-US" dirty="0" smtClean="0"/>
              <a:t>20% of a program’s methods consume 80% of its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</a:t>
            </a:r>
            <a:r>
              <a:rPr lang="en-US" dirty="0" smtClean="0"/>
              <a:t>Tuning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Systematic code tuning </a:t>
            </a:r>
            <a:r>
              <a:rPr lang="en-US" dirty="0"/>
              <a:t>follows these steps: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Assess the problem and establish numeric values that categorize acceptable behavior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Measure the performance of the system before </a:t>
            </a:r>
            <a:r>
              <a:rPr lang="en-US" dirty="0" smtClean="0"/>
              <a:t>modification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Identify the part of the system that is critical for improving the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called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/>
              <a:t>Modify that part of the system to remove the </a:t>
            </a:r>
            <a:r>
              <a:rPr lang="en-US" dirty="0" smtClean="0"/>
              <a:t>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Tuning – </a:t>
            </a:r>
            <a:r>
              <a:rPr lang="en-US" dirty="0" smtClean="0"/>
              <a:t>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871538" lvl="1" indent="-514350">
              <a:buFont typeface="+mj-lt"/>
              <a:buAutoNum type="arabicPeriod" startAt="5"/>
            </a:pPr>
            <a:r>
              <a:rPr lang="en-US" dirty="0" smtClean="0"/>
              <a:t>Measure </a:t>
            </a:r>
            <a:r>
              <a:rPr lang="en-US" dirty="0"/>
              <a:t>the performance of the system after </a:t>
            </a:r>
            <a:r>
              <a:rPr lang="en-US" dirty="0" smtClean="0"/>
              <a:t>modification</a:t>
            </a:r>
            <a:endParaRPr lang="en-US" dirty="0"/>
          </a:p>
          <a:p>
            <a:pPr marL="871538" lvl="1" indent="-514350">
              <a:buFont typeface="+mj-lt"/>
              <a:buAutoNum type="arabicPeriod" startAt="5"/>
            </a:pPr>
            <a:r>
              <a:rPr lang="en-US" dirty="0"/>
              <a:t>If the modification makes the performance better, adopt </a:t>
            </a:r>
            <a:r>
              <a:rPr lang="en-US" dirty="0" smtClean="0"/>
              <a:t>it</a:t>
            </a:r>
          </a:p>
          <a:p>
            <a:pPr marL="903288" lvl="1" indent="0">
              <a:buNone/>
            </a:pPr>
            <a:r>
              <a:rPr lang="en-US" dirty="0" smtClean="0"/>
              <a:t>If </a:t>
            </a:r>
            <a:r>
              <a:rPr lang="en-US" dirty="0"/>
              <a:t>the modification makes the performance worse, </a:t>
            </a:r>
            <a:r>
              <a:rPr lang="en-US" dirty="0" smtClean="0"/>
              <a:t>discard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http://www.wallsave.com/wallpapers/1280x800/carros/213333/carros-tuning-cars-belos-213333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65320" y="4267200"/>
            <a:ext cx="4145280" cy="2133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"Reducing the lines of code in a high-level language improves the speed or size of the resulting machine code"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012793"/>
            <a:ext cx="26670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= 1 to 10</a:t>
            </a: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a[i] = i</a:t>
            </a:r>
          </a:p>
          <a:p>
            <a:pPr>
              <a:lnSpc>
                <a:spcPts val="2600"/>
              </a:lnSpc>
            </a:pPr>
            <a:r>
              <a:rPr lang="da-DK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 for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8800" y="2819400"/>
            <a:ext cx="2057400" cy="3405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a[1] = 1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a[2] = 2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a[3] = 3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a[4] = 4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a[5] = 5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a[6] = 6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a[7] = 7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a[8] = 8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a[9] = 9</a:t>
            </a:r>
          </a:p>
          <a:p>
            <a:pPr>
              <a:lnSpc>
                <a:spcPts val="2600"/>
              </a:lnSpc>
            </a:pPr>
            <a:r>
              <a:rPr lang="pt-BR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a[10] = 10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2158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"A fast program is just as important as a correct one"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/>
            <a:r>
              <a:rPr lang="en-US" dirty="0" smtClean="0"/>
              <a:t>The software should work correctly!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76575"/>
            <a:ext cx="3962400" cy="309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90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Tuning Myths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"Certain operations are probably faster or smaller than others"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"add" is faster than "multiply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measure</a:t>
            </a:r>
            <a:r>
              <a:rPr lang="en-US" dirty="0" smtClean="0"/>
              <a:t> performance!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"You </a:t>
            </a:r>
            <a:r>
              <a:rPr lang="en-US" dirty="0"/>
              <a:t>should optimize as you </a:t>
            </a:r>
            <a:r>
              <a:rPr lang="en-US" dirty="0" smtClean="0"/>
              <a:t>go"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hard to identify bottlenecks before a program is completely working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optimization detracts from other program </a:t>
            </a:r>
            <a:r>
              <a:rPr lang="en-US" dirty="0" smtClean="0"/>
              <a:t>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tuning breaks code quality!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628900"/>
            <a:ext cx="16002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59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Use a high-quality design</a:t>
            </a:r>
          </a:p>
          <a:p>
            <a:pPr lvl="1"/>
            <a:r>
              <a:rPr lang="en-US" dirty="0" smtClean="0"/>
              <a:t>Make the program right</a:t>
            </a:r>
          </a:p>
          <a:p>
            <a:pPr lvl="1"/>
            <a:r>
              <a:rPr lang="en-US" dirty="0" smtClean="0"/>
              <a:t>Make it modular and easily modifiable </a:t>
            </a:r>
          </a:p>
          <a:p>
            <a:pPr lvl="1"/>
            <a:r>
              <a:rPr lang="en-US" dirty="0" smtClean="0"/>
              <a:t>When it’s complete and correct, check the performance</a:t>
            </a:r>
          </a:p>
          <a:p>
            <a:r>
              <a:rPr lang="en-US" dirty="0" smtClean="0"/>
              <a:t>Consider compiler optimizations</a:t>
            </a:r>
          </a:p>
          <a:p>
            <a:r>
              <a:rPr lang="en-US" dirty="0" smtClean="0"/>
              <a:t>Measure, measure, measure</a:t>
            </a:r>
          </a:p>
          <a:p>
            <a:r>
              <a:rPr lang="en-US" dirty="0" smtClean="0"/>
              <a:t>Write clean code that’s easy to maintain</a:t>
            </a:r>
          </a:p>
          <a:p>
            <a:r>
              <a:rPr lang="en-US" dirty="0" smtClean="0"/>
              <a:t>Write use unit tests before optimizing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Tune the Code (2)?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think that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 sort is slow</a:t>
            </a:r>
            <a:r>
              <a:rPr lang="en-US" dirty="0" smtClean="0"/>
              <a:t>"? Is this correct?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Answer: depends!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Think how many elements you 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"selection sort" slow for 20 or 50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it slow for 1,000,000 elements?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Shall we rewrite the sorting if we sort 20 elements?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Conclusion: never optimize unless the piece of code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proven to be a bottleneck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4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to find bottlenecks</a:t>
            </a:r>
          </a:p>
          <a:p>
            <a:r>
              <a:rPr lang="en-US" dirty="0" smtClean="0"/>
              <a:t>Measurements need to be precise</a:t>
            </a:r>
          </a:p>
          <a:p>
            <a:r>
              <a:rPr lang="en-US" dirty="0" smtClean="0"/>
              <a:t>Measurements need to be repeatable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124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1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Computer Performance</a:t>
            </a:r>
          </a:p>
          <a:p>
            <a:pPr>
              <a:lnSpc>
                <a:spcPct val="110000"/>
              </a:lnSpc>
            </a:pPr>
            <a:r>
              <a:rPr lang="en-US" dirty="0"/>
              <a:t>Code </a:t>
            </a:r>
            <a:r>
              <a:rPr lang="en-US" dirty="0" smtClean="0"/>
              <a:t>Tuning</a:t>
            </a:r>
          </a:p>
          <a:p>
            <a:pPr>
              <a:lnSpc>
                <a:spcPct val="110000"/>
              </a:lnSpc>
            </a:pPr>
            <a:r>
              <a:rPr lang="en-US" dirty="0"/>
              <a:t>JustTrace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Optimizations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83959"/>
            <a:ext cx="4324910" cy="2408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in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improvement after each optimization</a:t>
            </a:r>
          </a:p>
          <a:p>
            <a:r>
              <a:rPr lang="en-US" dirty="0" smtClean="0"/>
              <a:t>If optimization does not improve performance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revert it</a:t>
            </a:r>
          </a:p>
          <a:p>
            <a:r>
              <a:rPr lang="en-US" dirty="0"/>
              <a:t>Stop </a:t>
            </a:r>
            <a:r>
              <a:rPr lang="en-US" dirty="0" smtClean="0"/>
              <a:t>testing when you know </a:t>
            </a:r>
            <a:r>
              <a:rPr lang="en-US" dirty="0"/>
              <a:t>the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7" name="Picture 3" descr="C:\Users\bratoev\Desktop\Stuff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657600"/>
            <a:ext cx="2667000" cy="2713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81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lerik.com/libraries/justtrace/just-trace-overview.sf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1143000"/>
            <a:ext cx="7540625" cy="228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324431"/>
            <a:ext cx="3505200" cy="1447800"/>
          </a:xfrm>
        </p:spPr>
        <p:txBody>
          <a:bodyPr/>
          <a:lstStyle/>
          <a:p>
            <a:r>
              <a:rPr lang="en-US" dirty="0" smtClean="0"/>
              <a:t>Telerik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2707811"/>
            <a:ext cx="4343400" cy="569120"/>
          </a:xfrm>
        </p:spPr>
        <p:txBody>
          <a:bodyPr/>
          <a:lstStyle/>
          <a:p>
            <a:r>
              <a:rPr lang="en-US" dirty="0"/>
              <a:t>Resolve </a:t>
            </a:r>
            <a:r>
              <a:rPr lang="en-US" dirty="0" smtClean="0"/>
              <a:t>Performance Issues</a:t>
            </a:r>
            <a:endParaRPr lang="en-US" dirty="0"/>
          </a:p>
        </p:txBody>
      </p:sp>
      <p:pic>
        <p:nvPicPr>
          <p:cNvPr id="1028" name="Picture 4" descr="http://www.telerik.com/libraries/justtrace/just-trace-vs2012.sflb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88" y="3948953"/>
            <a:ext cx="3165849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e actionable performance snapshots with a timeline UI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4953" y="3948952"/>
            <a:ext cx="3809431" cy="2129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JustTrace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What is JustTrace?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performance analysis tool </a:t>
            </a:r>
            <a:endParaRPr lang="en-US" dirty="0" smtClean="0"/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races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 descr="http://lh4.ggpht.com/_pqc1Ho2DfSs/TbnfeaAhDDI/AAAAAAAAE-M/Ha6l77hTm5Y/JustTrace%5B7%5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1143000" cy="11430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0" y="914400"/>
            <a:ext cx="8153400" cy="914400"/>
          </a:xfrm>
        </p:spPr>
        <p:txBody>
          <a:bodyPr/>
          <a:lstStyle/>
          <a:p>
            <a:r>
              <a:rPr lang="en-US" dirty="0" smtClean="0"/>
              <a:t>Demo: JustTrace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1371600"/>
          </a:xfrm>
        </p:spPr>
        <p:txBody>
          <a:bodyPr/>
          <a:lstStyle/>
          <a:p>
            <a:r>
              <a:rPr lang="en-US" dirty="0" smtClean="0"/>
              <a:t>Profiling and Improving Performance of "Mandelbrot Fractal" application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u="sng" dirty="0" smtClean="0">
                <a:hlinkClick r:id="rId2" action="ppaction://hlinkfile"/>
              </a:rPr>
              <a:t>Code-Tuning-and-Optimization-Demo.zip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72" y="3600619"/>
            <a:ext cx="7268655" cy="2723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Code Optimizations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http://www.dotnetperls.com/optimization</a:t>
            </a:r>
            <a:endParaRPr lang="en-US" dirty="0"/>
          </a:p>
        </p:txBody>
      </p:sp>
      <p:pic>
        <p:nvPicPr>
          <p:cNvPr id="4098" name="Picture 2" descr="http://odetocode.com/aimages/200807/premature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3108" y="2743200"/>
            <a:ext cx="4637784" cy="3429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Do We Need Optimizations?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The C# language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</a:t>
            </a:r>
            <a:r>
              <a:rPr lang="en-US" dirty="0" smtClean="0"/>
              <a:t> (unlike Java)</a:t>
            </a:r>
          </a:p>
          <a:p>
            <a:pPr lvl="1"/>
            <a:r>
              <a:rPr lang="en-US" dirty="0" smtClean="0"/>
              <a:t>A bit slower than C and C++</a:t>
            </a:r>
          </a:p>
          <a:p>
            <a:r>
              <a:rPr lang="en-US" dirty="0"/>
              <a:t>Is it worthwhile to benchmark programming constructs?</a:t>
            </a:r>
            <a:endParaRPr lang="en-US" dirty="0" smtClean="0"/>
          </a:p>
          <a:p>
            <a:pPr lvl="1"/>
            <a:r>
              <a:rPr lang="en-US" dirty="0"/>
              <a:t>We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forget about small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optimizations</a:t>
            </a:r>
          </a:p>
          <a:p>
            <a:pPr lvl="2"/>
            <a:r>
              <a:rPr lang="en-US" dirty="0" smtClean="0"/>
              <a:t>Say </a:t>
            </a:r>
            <a:r>
              <a:rPr lang="en-US" dirty="0"/>
              <a:t>about 97% of the time: premature optimization is the root of all evil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all levels of performance </a:t>
            </a:r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taking measurements </a:t>
            </a:r>
            <a:r>
              <a:rPr lang="en-US" dirty="0"/>
              <a:t>on the changes you </a:t>
            </a:r>
            <a:r>
              <a:rPr lang="en-US" dirty="0" smtClean="0"/>
              <a:t>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 smtClean="0"/>
              <a:t>Benchmarking with Stopwatch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700" y="914400"/>
            <a:ext cx="8724900" cy="5562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Stopwatch</a:t>
            </a:r>
            <a:r>
              <a:rPr lang="en-US" dirty="0"/>
              <a:t> measures time </a:t>
            </a:r>
            <a:r>
              <a:rPr lang="en-US" dirty="0" smtClean="0"/>
              <a:t>elapsed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Useful </a:t>
            </a:r>
            <a:r>
              <a:rPr lang="en-US" dirty="0"/>
              <a:t>for micro-benchmarks </a:t>
            </a:r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438400"/>
            <a:ext cx="8229600" cy="3865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System.Diagnostics;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 stopwatch = new Stopwatch();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stopwatch.Start();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something …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stopwatch.Stop();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Console.WriteLine("Time elapsed: {0}", stopwatch.Elapsed);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7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dirty="0"/>
              <a:t>are faster than instance fields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Instance </a:t>
            </a:r>
            <a:r>
              <a:rPr lang="en-US" dirty="0"/>
              <a:t>methods are </a:t>
            </a:r>
            <a:r>
              <a:rPr lang="en-US" dirty="0" smtClean="0"/>
              <a:t>always slower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methods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To call an instance method, the instance reference must be </a:t>
            </a:r>
            <a:r>
              <a:rPr lang="en-US" dirty="0" smtClean="0"/>
              <a:t>resolved first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Static </a:t>
            </a:r>
            <a:r>
              <a:rPr lang="en-US" dirty="0"/>
              <a:t>methods do not use an instance </a:t>
            </a:r>
            <a:r>
              <a:rPr lang="en-US" dirty="0" smtClean="0"/>
              <a:t>reference</a:t>
            </a:r>
          </a:p>
          <a:p>
            <a:pPr>
              <a:spcAft>
                <a:spcPts val="300"/>
              </a:spcAft>
            </a:pPr>
            <a:r>
              <a:rPr lang="en-US" dirty="0"/>
              <a:t>It is faster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arguments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Even </a:t>
            </a:r>
            <a:r>
              <a:rPr lang="en-US" dirty="0"/>
              <a:t>use constants in the called </a:t>
            </a:r>
            <a:r>
              <a:rPr lang="en-US" dirty="0" smtClean="0"/>
              <a:t>methods </a:t>
            </a:r>
            <a:r>
              <a:rPr lang="en-US" dirty="0"/>
              <a:t>instead of passing them </a:t>
            </a:r>
            <a:r>
              <a:rPr lang="en-US" dirty="0" smtClean="0"/>
              <a:t>arguments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This causes </a:t>
            </a:r>
            <a:r>
              <a:rPr lang="en-US" dirty="0" smtClean="0"/>
              <a:t>less stack </a:t>
            </a:r>
            <a:r>
              <a:rPr lang="en-US" dirty="0"/>
              <a:t>memory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Optimization Tips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625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you call a method in your C# </a:t>
            </a:r>
            <a:r>
              <a:rPr lang="en-US" dirty="0" smtClean="0"/>
              <a:t>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runtime allocates a separate memory region to store all </a:t>
            </a:r>
            <a:r>
              <a:rPr lang="en-US" dirty="0" smtClean="0"/>
              <a:t>local </a:t>
            </a:r>
            <a:r>
              <a:rPr lang="en-US" dirty="0"/>
              <a:t>variable </a:t>
            </a:r>
            <a:r>
              <a:rPr lang="en-US" dirty="0" smtClean="0"/>
              <a:t>slots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memory is allocated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we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the same variable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Well-known anti-pattern for quality code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Constants </a:t>
            </a:r>
            <a:r>
              <a:rPr lang="en-US" dirty="0" smtClean="0"/>
              <a:t>are </a:t>
            </a:r>
            <a:r>
              <a:rPr lang="en-US" dirty="0"/>
              <a:t>fast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Constants are not assigned a memory region, but are instead considered </a:t>
            </a:r>
            <a:r>
              <a:rPr lang="en-US" dirty="0" smtClean="0"/>
              <a:t>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Injected </a:t>
            </a:r>
            <a:r>
              <a:rPr lang="en-US" dirty="0"/>
              <a:t>directly into the instruction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/>
              <a:t> statement compiles in a different way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-statements typically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Some switches are faster </a:t>
            </a:r>
            <a:r>
              <a:rPr lang="en-US" dirty="0"/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-statements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two-dimensional arrays </a:t>
            </a:r>
            <a:r>
              <a:rPr lang="en-US" dirty="0"/>
              <a:t>is relatively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explicitly create a one-dimensional array and access it through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enables faster accesses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jagged arrays </a:t>
            </a:r>
            <a:r>
              <a:rPr lang="en-US" dirty="0"/>
              <a:t>than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D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Jagged arrays may cause slower garbage 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Computer Performance</a:t>
            </a:r>
            <a:endParaRPr lang="en-US" dirty="0"/>
          </a:p>
        </p:txBody>
      </p:sp>
      <p:pic>
        <p:nvPicPr>
          <p:cNvPr id="2050" name="Picture 2" descr="http://elie.im/blog/wp-content/uploads/2011/03/dt-improved-performance-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714" y="2362200"/>
            <a:ext cx="5718572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can </a:t>
            </a:r>
            <a:r>
              <a:rPr lang="en-US" dirty="0"/>
              <a:t>improve </a:t>
            </a:r>
            <a:r>
              <a:rPr lang="en-US" dirty="0" smtClean="0"/>
              <a:t>performance when appending strings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char[]</a:t>
            </a:r>
            <a:r>
              <a:rPr lang="en-US" dirty="0" smtClean="0"/>
              <a:t>  may be the </a:t>
            </a:r>
            <a:r>
              <a:rPr lang="en-US" dirty="0"/>
              <a:t>fastest way to build up a </a:t>
            </a:r>
            <a:r>
              <a:rPr lang="en-US" dirty="0" smtClean="0"/>
              <a:t>string</a:t>
            </a:r>
          </a:p>
          <a:p>
            <a:r>
              <a:rPr lang="en-US" dirty="0"/>
              <a:t>If you can store your data 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bytes</a:t>
            </a:r>
            <a:r>
              <a:rPr lang="en-US" dirty="0"/>
              <a:t>, this allows you to save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Smallest </a:t>
            </a:r>
            <a:r>
              <a:rPr lang="en-US" dirty="0"/>
              <a:t>unit of addressable storage </a:t>
            </a:r>
            <a:r>
              <a:rPr lang="en-US" dirty="0" smtClean="0"/>
              <a:t>– byte</a:t>
            </a:r>
          </a:p>
          <a:p>
            <a:r>
              <a:rPr lang="en-US" dirty="0" smtClean="0"/>
              <a:t>Simple array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T[]</a:t>
            </a:r>
            <a:r>
              <a:rPr lang="en-US" dirty="0" smtClean="0"/>
              <a:t> is always faster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dirty="0" smtClean="0"/>
              <a:t>Using efficient data structures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Dictionary&lt;K,T&gt;</a:t>
            </a:r>
            <a:r>
              <a:rPr lang="en-US" dirty="0" smtClean="0"/>
              <a:t>) may speed-up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</a:t>
            </a:r>
            <a:r>
              <a:rPr lang="en-US" dirty="0" smtClean="0"/>
              <a:t>Tips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evaluation </a:t>
            </a:r>
            <a:r>
              <a:rPr lang="en-US" dirty="0" smtClean="0"/>
              <a:t>(caching)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-loops are faster than </a:t>
            </a:r>
            <a:r>
              <a:rPr lang="en-US" dirty="0" err="1" smtClean="0"/>
              <a:t>foreach</a:t>
            </a:r>
            <a:r>
              <a:rPr lang="en-US" dirty="0" smtClean="0"/>
              <a:t> loops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/>
              <a:t> uses enumerator</a:t>
            </a:r>
          </a:p>
          <a:p>
            <a:r>
              <a:rPr lang="en-US" dirty="0" smtClean="0"/>
              <a:t>C# </a:t>
            </a:r>
            <a:r>
              <a:rPr lang="en-US" noProof="1" smtClean="0"/>
              <a:t>structs</a:t>
            </a:r>
            <a:r>
              <a:rPr lang="en-US" dirty="0" smtClean="0"/>
              <a:t> are slower (in most cases)</a:t>
            </a:r>
          </a:p>
          <a:p>
            <a:pPr lvl="1"/>
            <a:r>
              <a:rPr lang="en-US" noProof="1" smtClean="0"/>
              <a:t>Structs</a:t>
            </a:r>
            <a:r>
              <a:rPr lang="en-US" dirty="0" smtClean="0"/>
              <a:t> </a:t>
            </a:r>
            <a:r>
              <a:rPr lang="en-US" dirty="0"/>
              <a:t>are copied in their entirety on each </a:t>
            </a:r>
            <a:r>
              <a:rPr lang="en-US" dirty="0" smtClean="0"/>
              <a:t>function </a:t>
            </a:r>
            <a:r>
              <a:rPr lang="en-US" dirty="0"/>
              <a:t>call or return </a:t>
            </a:r>
            <a:r>
              <a:rPr lang="en-US" dirty="0" smtClean="0"/>
              <a:t>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GetSize()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(this.size == null)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= CalculateSize();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this.size;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9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Optimization Tips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Instead of testing each </a:t>
            </a:r>
            <a:r>
              <a:rPr lang="en-US" dirty="0" smtClean="0"/>
              <a:t>case using logic, </a:t>
            </a:r>
            <a:r>
              <a:rPr lang="en-US" dirty="0"/>
              <a:t>you can translate it through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eliminates costly branches in your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more efficient to </a:t>
            </a:r>
            <a:r>
              <a:rPr lang="en-US" dirty="0" smtClean="0"/>
              <a:t>work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 </a:t>
            </a:r>
            <a:r>
              <a:rPr lang="en-US" dirty="0"/>
              <a:t>instead of a single-char </a:t>
            </a:r>
            <a:r>
              <a:rPr lang="en-US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JustDecompile</a:t>
            </a:r>
            <a:r>
              <a:rPr lang="en-US" dirty="0" smtClean="0"/>
              <a:t> or any other </a:t>
            </a:r>
            <a:r>
              <a:rPr lang="en-US" noProof="1" smtClean="0"/>
              <a:t>decompilation</a:t>
            </a:r>
            <a:r>
              <a:rPr lang="en-US" dirty="0" smtClean="0"/>
              <a:t> tool to view the output IL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Debug </a:t>
            </a:r>
            <a:r>
              <a:rPr lang="en-US" dirty="0" smtClean="0">
                <a:sym typeface="Wingdings" panose="05000000000000000000" pitchFamily="2" charset="2"/>
              </a:rPr>
              <a:t> Windows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Disassembly</a:t>
            </a:r>
            <a:r>
              <a:rPr lang="en-US" dirty="0" smtClean="0">
                <a:sym typeface="Wingdings" panose="05000000000000000000" pitchFamily="2" charset="2"/>
              </a:rPr>
              <a:t> in VS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Don’t do unnecessary optimizations!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Measure after each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Which is the Fastest?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new string('a', 5000000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246328"/>
            <a:ext cx="77724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len;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(str[i]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138916"/>
            <a:ext cx="77724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ch in str)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'a')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http://icons.iconarchive.com/icons/deleket/sleek-xp-basic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581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Tips –</a:t>
            </a:r>
            <a:r>
              <a:rPr lang="en-US" dirty="0" smtClean="0"/>
              <a:t> Inline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Manual </a:t>
            </a:r>
            <a:r>
              <a:rPr lang="en-US" dirty="0"/>
              <a:t>or compiler optimization that replaces a </a:t>
            </a:r>
            <a:r>
              <a:rPr lang="en-US" dirty="0" smtClean="0"/>
              <a:t>method </a:t>
            </a:r>
            <a:r>
              <a:rPr lang="en-US" dirty="0"/>
              <a:t>call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method body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manually paste a method body into its call </a:t>
            </a:r>
            <a:r>
              <a:rPr lang="en-US" dirty="0" smtClean="0"/>
              <a:t>spot or let the compiler to decide</a:t>
            </a:r>
            <a:endParaRPr lang="bg-BG" dirty="0" smtClean="0"/>
          </a:p>
          <a:p>
            <a:r>
              <a:rPr lang="en-US" dirty="0"/>
              <a:t>T</a:t>
            </a:r>
            <a:r>
              <a:rPr lang="en-US" dirty="0" smtClean="0"/>
              <a:t>ypically,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code </a:t>
            </a:r>
            <a:r>
              <a:rPr lang="en-US" dirty="0" smtClean="0"/>
              <a:t>improves </a:t>
            </a:r>
            <a:r>
              <a:rPr lang="en-US" dirty="0"/>
              <a:t>performance in </a:t>
            </a:r>
            <a:r>
              <a:rPr lang="en-US" dirty="0" smtClean="0"/>
              <a:t>micro-benchmarks</a:t>
            </a:r>
          </a:p>
          <a:p>
            <a:pPr lvl="1"/>
            <a:r>
              <a:rPr lang="en-US" dirty="0" smtClean="0"/>
              <a:t>… but makes the code hard to maintain!</a:t>
            </a:r>
          </a:p>
          <a:p>
            <a:r>
              <a:rPr lang="en-US" dirty="0"/>
              <a:t>In .NET </a:t>
            </a:r>
            <a:r>
              <a:rPr lang="en-US" dirty="0" smtClean="0"/>
              <a:t>4.5 you can force code </a:t>
            </a:r>
            <a:r>
              <a:rPr lang="en-US" noProof="1" smtClean="0"/>
              <a:t>inlining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5726217"/>
            <a:ext cx="7772400" cy="7507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[MethodImpl(MethodImplOptions.AggressiveInlining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SomeMethod()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114800"/>
            <a:ext cx="6096000" cy="1447802"/>
          </a:xfrm>
        </p:spPr>
        <p:txBody>
          <a:bodyPr/>
          <a:lstStyle/>
          <a:p>
            <a:r>
              <a:rPr lang="en-US" dirty="0" smtClean="0"/>
              <a:t>Measuring Performance in C#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50" y="1257300"/>
            <a:ext cx="6436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Code Tuning and Optimizations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dirty="0">
                <a:solidFill>
                  <a:srgbClr val="EBFFD2"/>
                </a:solidFill>
              </a:rPr>
              <a:t>You are given a C# application (</a:t>
            </a:r>
            <a:r>
              <a:rPr lang="en-US" u="sng" dirty="0">
                <a:solidFill>
                  <a:srgbClr val="EBFFD2"/>
                </a:solidFill>
                <a:hlinkClick r:id="rId2" action="ppaction://hlinkfile"/>
              </a:rPr>
              <a:t>Code-Tuning-and-Optimization-Homework.zip</a:t>
            </a:r>
            <a:r>
              <a:rPr lang="en-US" dirty="0">
                <a:solidFill>
                  <a:srgbClr val="EBFFD2"/>
                </a:solidFill>
              </a:rPr>
              <a:t>) which displays an animated </a:t>
            </a:r>
            <a:r>
              <a:rPr lang="en-US" dirty="0">
                <a:solidFill>
                  <a:srgbClr val="EBFF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EBFFD2"/>
                </a:solidFill>
              </a:rPr>
              <a:t>D model of the Solar </a:t>
            </a:r>
            <a:r>
              <a:rPr lang="en-US" dirty="0" smtClean="0">
                <a:solidFill>
                  <a:srgbClr val="EBFFD2"/>
                </a:solidFill>
              </a:rPr>
              <a:t>system.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a </a:t>
            </a:r>
            <a:r>
              <a:rPr lang="en-US" sz="2800" dirty="0" smtClean="0"/>
              <a:t>profiler </a:t>
            </a:r>
            <a:r>
              <a:rPr lang="en-US" sz="2800" dirty="0"/>
              <a:t>to </a:t>
            </a:r>
            <a:r>
              <a:rPr lang="en-US" sz="2800" dirty="0" smtClean="0"/>
              <a:t>find </a:t>
            </a:r>
            <a:r>
              <a:rPr lang="en-US" sz="2800" dirty="0"/>
              <a:t>the places in its source code which cause significant performance </a:t>
            </a:r>
            <a:r>
              <a:rPr lang="en-US" sz="2800" dirty="0" smtClean="0"/>
              <a:t>degradation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bottlenecks</a:t>
            </a:r>
            <a:r>
              <a:rPr lang="en-US" sz="2800" dirty="0" smtClean="0"/>
              <a:t>).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Provide </a:t>
            </a:r>
            <a:r>
              <a:rPr lang="en-US" sz="2600" dirty="0"/>
              <a:t>a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screenshot</a:t>
            </a:r>
            <a:r>
              <a:rPr lang="en-US" sz="2600" dirty="0"/>
              <a:t> of the profiler’s result and indicate the place in the source code where the bottleneck resides (name of the </a:t>
            </a:r>
            <a:r>
              <a:rPr lang="en-US" sz="2600" dirty="0" smtClean="0"/>
              <a:t>file, </a:t>
            </a:r>
            <a:r>
              <a:rPr lang="en-US" sz="2600" dirty="0"/>
              <a:t>line of </a:t>
            </a:r>
            <a:r>
              <a:rPr lang="en-US" sz="2600" dirty="0" smtClean="0"/>
              <a:t>code).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Make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quick fix </a:t>
            </a:r>
            <a:r>
              <a:rPr lang="en-US" sz="2800" dirty="0"/>
              <a:t>in the source code in order to significantly improve the </a:t>
            </a:r>
            <a:r>
              <a:rPr lang="en-US" sz="2800" dirty="0" smtClean="0"/>
              <a:t>performance.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the code </a:t>
            </a:r>
            <a:r>
              <a:rPr lang="en-US" sz="2800" dirty="0" smtClean="0"/>
              <a:t>after the fix for correctness + performance.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/>
          <a:lstStyle/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Write a program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add, subtract, increment, multiply, divide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>
                <a:solidFill>
                  <a:srgbClr val="EBFFD2"/>
                </a:solidFill>
              </a:rPr>
              <a:t>Write 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square root, natural logarithm, sinus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</a:t>
            </a:r>
          </a:p>
          <a:p>
            <a:pPr marL="355600" lvl="1" indent="-3556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dirty="0" smtClean="0">
                <a:solidFill>
                  <a:srgbClr val="EBFFD2"/>
                </a:solidFill>
              </a:rPr>
              <a:t>* Write </a:t>
            </a:r>
            <a:r>
              <a:rPr lang="en-US" dirty="0">
                <a:solidFill>
                  <a:srgbClr val="EBFFD2"/>
                </a:solidFill>
              </a:rPr>
              <a:t>a program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compare the performance </a:t>
            </a:r>
            <a:r>
              <a:rPr lang="en-US" dirty="0" smtClean="0">
                <a:solidFill>
                  <a:srgbClr val="EBFFD2"/>
                </a:solidFill>
              </a:rPr>
              <a:t>of insertion sort, selection sort, quicksort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EBFFD2"/>
                </a:solidFill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values. Check also the following cases: random values, sorted values, values sorted in reversed order.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357502"/>
            <a:ext cx="8686800" cy="3271897"/>
          </a:xfrm>
        </p:spPr>
        <p:txBody>
          <a:bodyPr/>
          <a:lstStyle/>
          <a:p>
            <a:r>
              <a:rPr lang="bg-BG" dirty="0" smtClean="0"/>
              <a:t>А</a:t>
            </a:r>
            <a:r>
              <a:rPr lang="en-US" dirty="0" smtClean="0"/>
              <a:t>n </a:t>
            </a:r>
            <a:r>
              <a:rPr lang="en-US" dirty="0"/>
              <a:t>aspect of software quality that is important in human–computer interactions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noProof="1" smtClean="0">
                <a:hlinkClick r:id="rId2"/>
              </a:rPr>
              <a:t>en.wikipedia.org/wiki/Computer_performance</a:t>
            </a:r>
            <a:endParaRPr lang="en-US" noProof="1" smtClean="0"/>
          </a:p>
          <a:p>
            <a:pPr lvl="1"/>
            <a:r>
              <a:rPr lang="en-US" dirty="0" smtClean="0"/>
              <a:t>C#: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www.dotnetperls.com/optimization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668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performance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characterized by the amount of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work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accomplished by a computer system compared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and resources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smtClean="0"/>
              <a:t>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computer performance:</a:t>
            </a:r>
          </a:p>
          <a:p>
            <a:pPr lvl="1"/>
            <a:r>
              <a:rPr lang="en-US" dirty="0"/>
              <a:t>Short response time for a given piece of work</a:t>
            </a:r>
          </a:p>
          <a:p>
            <a:pPr lvl="1"/>
            <a:r>
              <a:rPr lang="en-US" dirty="0"/>
              <a:t>High throughput (rate of processing work)</a:t>
            </a:r>
          </a:p>
          <a:p>
            <a:pPr lvl="1"/>
            <a:r>
              <a:rPr lang="en-US" dirty="0"/>
              <a:t>Low utilization of computing resource(s)</a:t>
            </a:r>
          </a:p>
          <a:p>
            <a:pPr lvl="1"/>
            <a:r>
              <a:rPr lang="en-US" dirty="0"/>
              <a:t>High availability of the computing system or application</a:t>
            </a:r>
          </a:p>
          <a:p>
            <a:pPr lvl="1"/>
            <a:r>
              <a:rPr lang="en-US" dirty="0"/>
              <a:t>Fast (or highly compact) data compression and decompression</a:t>
            </a:r>
          </a:p>
          <a:p>
            <a:pPr lvl="1"/>
            <a:r>
              <a:rPr lang="en-US" dirty="0"/>
              <a:t>High bandwidth / short data transmission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Actual vs. Perceived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“Vista's file copy performance is noticeably worse than Windows XP” </a:t>
            </a:r>
            <a:r>
              <a:rPr lang="en-US" dirty="0" smtClean="0"/>
              <a:t>– false:</a:t>
            </a:r>
            <a:endParaRPr lang="en-US" i="1" dirty="0" smtClean="0"/>
          </a:p>
          <a:p>
            <a:pPr lvl="1"/>
            <a:r>
              <a:rPr lang="en-US" dirty="0" smtClean="0"/>
              <a:t>Vista uses algorithm that perform better in most cases</a:t>
            </a:r>
          </a:p>
          <a:p>
            <a:pPr lvl="1"/>
            <a:r>
              <a:rPr lang="en-US" dirty="0" smtClean="0"/>
              <a:t>Explorer waits 12 seconds before providing a copy duration estimate, which certainly provides no sense of smooth progress</a:t>
            </a:r>
          </a:p>
          <a:p>
            <a:pPr lvl="1"/>
            <a:r>
              <a:rPr lang="en-US" dirty="0" smtClean="0"/>
              <a:t>The copy dialog is not dismissed until the write-behind thread has committed the data to disk, which means the copy is slowest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Is Performance Really a Priority?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improvements can reduce readability and complexity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27260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“Premature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is the root of all 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Knuth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95343"/>
            <a:ext cx="8077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“More computing sins are committed in the name of efficiency (without necessarily achieving it) than for any other single reason – including blind stupidity.”</a:t>
            </a:r>
          </a:p>
          <a:p>
            <a:pPr algn="r"/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 A.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Wulf</a:t>
            </a:r>
            <a:endParaRPr lang="en-US" sz="3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3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Software cost vs. performance</a:t>
            </a:r>
          </a:p>
          <a:p>
            <a:r>
              <a:rPr lang="en-US" dirty="0" smtClean="0"/>
              <a:t>System design</a:t>
            </a:r>
          </a:p>
          <a:p>
            <a:pPr lvl="1"/>
            <a:r>
              <a:rPr lang="en-US" dirty="0" smtClean="0"/>
              <a:t>Performance-oriented architecture</a:t>
            </a:r>
          </a:p>
          <a:p>
            <a:pPr lvl="1"/>
            <a:r>
              <a:rPr lang="en-US" dirty="0" smtClean="0"/>
              <a:t>Resource-reducing goals for individual subsystems, features, and classes</a:t>
            </a:r>
          </a:p>
          <a:p>
            <a:r>
              <a:rPr lang="en-US" dirty="0" smtClean="0"/>
              <a:t>Class and method design</a:t>
            </a:r>
          </a:p>
          <a:p>
            <a:pPr lvl="1"/>
            <a:r>
              <a:rPr lang="en-US" dirty="0" smtClean="0"/>
              <a:t>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How to Improve</a:t>
            </a:r>
            <a:br>
              <a:rPr lang="en-US" dirty="0" smtClean="0"/>
            </a:br>
            <a:r>
              <a:rPr lang="en-US" dirty="0" smtClean="0"/>
              <a:t>Performance?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External Interactions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External devices – storage, network, Internet</a:t>
            </a:r>
          </a:p>
          <a:p>
            <a:r>
              <a:rPr lang="en-US" dirty="0" smtClean="0"/>
              <a:t>Code Compilation / Code Execution</a:t>
            </a:r>
          </a:p>
          <a:p>
            <a:pPr lvl="1"/>
            <a:r>
              <a:rPr lang="en-US" dirty="0" smtClean="0"/>
              <a:t>Compiler optimizations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Very often the cheapest way</a:t>
            </a:r>
          </a:p>
          <a:p>
            <a:r>
              <a:rPr lang="en-US" dirty="0" smtClean="0"/>
              <a:t>Code Tuning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3012</TotalTime>
  <Words>1885</Words>
  <Application>Microsoft Office PowerPoint</Application>
  <PresentationFormat>Презентация на цял екран (4:3)</PresentationFormat>
  <Paragraphs>297</Paragraphs>
  <Slides>39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0" baseType="lpstr">
      <vt:lpstr>Telerik Academy theme</vt:lpstr>
      <vt:lpstr>Code Tuning and Optimization</vt:lpstr>
      <vt:lpstr>Table of Contents</vt:lpstr>
      <vt:lpstr>Computer Performance</vt:lpstr>
      <vt:lpstr>What is Performance?</vt:lpstr>
      <vt:lpstr>Good Computer Performance</vt:lpstr>
      <vt:lpstr>Actual vs. Perceived Performance</vt:lpstr>
      <vt:lpstr>Is Performance Really a Priority?</vt:lpstr>
      <vt:lpstr>How to Improve Performance?</vt:lpstr>
      <vt:lpstr>How to Improve Performance? (2)</vt:lpstr>
      <vt:lpstr>Code Tuning Concepts</vt:lpstr>
      <vt:lpstr>Introduction to Code Tuning</vt:lpstr>
      <vt:lpstr>Systematic Tuning – Steps</vt:lpstr>
      <vt:lpstr>Systematic Tuning – Steps (2)</vt:lpstr>
      <vt:lpstr>Code Tuning Myths</vt:lpstr>
      <vt:lpstr>Code Tuning Myths (2)</vt:lpstr>
      <vt:lpstr>Code Tuning Myths (3)</vt:lpstr>
      <vt:lpstr>When to Tune the Code?</vt:lpstr>
      <vt:lpstr>When to Tune the Code (2)?</vt:lpstr>
      <vt:lpstr>Measurement</vt:lpstr>
      <vt:lpstr>Optimize in Iterations</vt:lpstr>
      <vt:lpstr>Telerik JustTrace</vt:lpstr>
      <vt:lpstr>What is JustTrace?</vt:lpstr>
      <vt:lpstr>Demo: JustTrace</vt:lpstr>
      <vt:lpstr>C# Code Optimizations</vt:lpstr>
      <vt:lpstr>Do We Need Optimizations?</vt:lpstr>
      <vt:lpstr>Benchmarking with Stopwatch</vt:lpstr>
      <vt:lpstr>C# Optimization Tips</vt:lpstr>
      <vt:lpstr>C# Optimization Tips (2)</vt:lpstr>
      <vt:lpstr>C# Optimization Tips (3)</vt:lpstr>
      <vt:lpstr>C# Optimization Tips (4)</vt:lpstr>
      <vt:lpstr>C# Optimization Tips (5)</vt:lpstr>
      <vt:lpstr>C# Optimization Tips (6)</vt:lpstr>
      <vt:lpstr>Which is the Fastest?</vt:lpstr>
      <vt:lpstr>Optimization Tips – Inline Code</vt:lpstr>
      <vt:lpstr>Measuring Performance in C#</vt:lpstr>
      <vt:lpstr>Code Tuning and Optimizations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Tuning and Optimization</dc:title>
  <dc:subject>Telerik Software Academy</dc:subject>
  <dc:creator>Svetlin Nakov;Nikolay Kostov</dc:creator>
  <cp:keywords>code, quality, code quality, C#, JS, programming</cp:keywords>
  <cp:lastModifiedBy>BoBBy</cp:lastModifiedBy>
  <cp:revision>1092</cp:revision>
  <dcterms:created xsi:type="dcterms:W3CDTF">2007-12-08T16:03:35Z</dcterms:created>
  <dcterms:modified xsi:type="dcterms:W3CDTF">2014-05-05T17:40:33Z</dcterms:modified>
  <cp:category>quality code, software engineering</cp:category>
</cp:coreProperties>
</file>