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570" r:id="rId2"/>
    <p:sldId id="711" r:id="rId3"/>
    <p:sldId id="776" r:id="rId4"/>
    <p:sldId id="782" r:id="rId5"/>
    <p:sldId id="730" r:id="rId6"/>
    <p:sldId id="771" r:id="rId7"/>
    <p:sldId id="772" r:id="rId8"/>
    <p:sldId id="773" r:id="rId9"/>
    <p:sldId id="783" r:id="rId10"/>
    <p:sldId id="786" r:id="rId11"/>
    <p:sldId id="774" r:id="rId12"/>
    <p:sldId id="775" r:id="rId13"/>
    <p:sldId id="785" r:id="rId14"/>
    <p:sldId id="790" r:id="rId15"/>
    <p:sldId id="787" r:id="rId16"/>
    <p:sldId id="789" r:id="rId17"/>
    <p:sldId id="788" r:id="rId18"/>
    <p:sldId id="792" r:id="rId19"/>
    <p:sldId id="794" r:id="rId20"/>
    <p:sldId id="795" r:id="rId21"/>
    <p:sldId id="796" r:id="rId22"/>
    <p:sldId id="797" r:id="rId23"/>
    <p:sldId id="793" r:id="rId24"/>
    <p:sldId id="798" r:id="rId25"/>
    <p:sldId id="799" r:id="rId26"/>
    <p:sldId id="800" r:id="rId27"/>
    <p:sldId id="801" r:id="rId28"/>
    <p:sldId id="802" r:id="rId29"/>
    <p:sldId id="803" r:id="rId30"/>
    <p:sldId id="804" r:id="rId31"/>
    <p:sldId id="805" r:id="rId32"/>
    <p:sldId id="807" r:id="rId33"/>
    <p:sldId id="810" r:id="rId34"/>
    <p:sldId id="809" r:id="rId35"/>
    <p:sldId id="791" r:id="rId36"/>
    <p:sldId id="777" r:id="rId37"/>
    <p:sldId id="778" r:id="rId38"/>
    <p:sldId id="779" r:id="rId39"/>
    <p:sldId id="780" r:id="rId40"/>
    <p:sldId id="781" r:id="rId41"/>
    <p:sldId id="460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61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“testing” and “debugging” interchangeably, but careful programmers distinguish between the two activities.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5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Rock-Solid Software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639019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454065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27" y="304800"/>
            <a:ext cx="1796173" cy="1691074"/>
          </a:xfrm>
          <a:prstGeom prst="roundRect">
            <a:avLst>
              <a:gd name="adj" fmla="val 796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2329"/>
          <a:stretch/>
        </p:blipFill>
        <p:spPr bwMode="auto">
          <a:xfrm>
            <a:off x="6451171" y="4322638"/>
            <a:ext cx="2514600" cy="2162545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9553"/>
            <a:ext cx="2966258" cy="2283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IDE gives us a lot </a:t>
            </a:r>
            <a:r>
              <a:rPr lang="en-US" dirty="0" smtClean="0"/>
              <a:t>of </a:t>
            </a:r>
            <a:r>
              <a:rPr lang="en-US" dirty="0"/>
              <a:t>tools to debug </a:t>
            </a:r>
            <a:r>
              <a:rPr lang="en-US" dirty="0" smtClean="0"/>
              <a:t>your application</a:t>
            </a:r>
          </a:p>
          <a:p>
            <a:pPr lvl="1"/>
            <a:r>
              <a:rPr lang="en-US" dirty="0" smtClean="0"/>
              <a:t>Adding breakpoints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isualize </a:t>
            </a:r>
            <a:r>
              <a:rPr lang="en-US" dirty="0"/>
              <a:t>the program </a:t>
            </a:r>
            <a:r>
              <a:rPr lang="en-US" dirty="0" smtClean="0"/>
              <a:t>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the flow of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tips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atch variables</a:t>
            </a:r>
          </a:p>
          <a:p>
            <a:pPr lvl="1"/>
            <a:r>
              <a:rPr lang="en-US" dirty="0"/>
              <a:t>Debugging </a:t>
            </a:r>
            <a:r>
              <a:rPr lang="en-US" dirty="0" smtClean="0"/>
              <a:t>multithreaded </a:t>
            </a:r>
            <a:r>
              <a:rPr lang="en-US" dirty="0"/>
              <a:t>p</a:t>
            </a:r>
            <a:r>
              <a:rPr lang="en-US" dirty="0" smtClean="0"/>
              <a:t>rograms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many </a:t>
            </a:r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5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process under the Visual Studio </a:t>
            </a:r>
            <a:r>
              <a:rPr lang="en-US" dirty="0" smtClean="0"/>
              <a:t>debugger</a:t>
            </a:r>
          </a:p>
          <a:p>
            <a:r>
              <a:rPr lang="en-US" dirty="0"/>
              <a:t>Attaching to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Without a solution loaded you can still debug</a:t>
            </a:r>
          </a:p>
          <a:p>
            <a:pPr lvl="1"/>
            <a:r>
              <a:rPr lang="en-US" dirty="0" smtClean="0"/>
              <a:t>Useful when solution isn't readily available</a:t>
            </a:r>
          </a:p>
          <a:p>
            <a:pPr lvl="1"/>
            <a:r>
              <a:rPr lang="en-US" dirty="0" smtClean="0"/>
              <a:t>Debug menu -&gt;</a:t>
            </a:r>
            <a:br>
              <a:rPr lang="en-US" dirty="0" smtClean="0"/>
            </a:br>
            <a:r>
              <a:rPr lang="en-US" dirty="0" smtClean="0"/>
              <a:t>Attach to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008867"/>
            <a:ext cx="3810000" cy="25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menu, Start Debugging </a:t>
            </a:r>
            <a:r>
              <a:rPr lang="en-US" dirty="0" smtClean="0"/>
              <a:t>item</a:t>
            </a:r>
          </a:p>
          <a:p>
            <a:pPr lvl="1"/>
            <a:r>
              <a:rPr lang="en-US" dirty="0"/>
              <a:t>F5 is a </a:t>
            </a:r>
            <a:r>
              <a:rPr lang="en-US" dirty="0" smtClean="0"/>
              <a:t>shortcut</a:t>
            </a:r>
          </a:p>
          <a:p>
            <a:r>
              <a:rPr lang="en-US" dirty="0"/>
              <a:t>Easier access to the source code and symbols since its loaded in the </a:t>
            </a:r>
            <a:r>
              <a:rPr lang="en-US" dirty="0" smtClean="0"/>
              <a:t>solution</a:t>
            </a:r>
          </a:p>
          <a:p>
            <a:r>
              <a:rPr lang="en-US" dirty="0"/>
              <a:t>Certain differences exist in comparison to debugging an already running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Hosting for ASP.NET </a:t>
            </a:r>
            <a:r>
              <a:rPr lang="en-US" dirty="0" smtClean="0"/>
              <a:t>application</a:t>
            </a:r>
          </a:p>
          <a:p>
            <a:pPr lvl="2"/>
            <a:r>
              <a:rPr lang="en-US" dirty="0" smtClean="0"/>
              <a:t>VS uses a replacement of the real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Windows are the means to introspect on the state of a </a:t>
            </a:r>
            <a:r>
              <a:rPr lang="en-US" dirty="0" smtClean="0"/>
              <a:t>process</a:t>
            </a:r>
          </a:p>
          <a:p>
            <a:r>
              <a:rPr lang="en-US" dirty="0"/>
              <a:t>Opens a new window with the selected information in </a:t>
            </a:r>
            <a:r>
              <a:rPr lang="en-US" dirty="0" smtClean="0"/>
              <a:t>it</a:t>
            </a:r>
          </a:p>
          <a:p>
            <a:r>
              <a:rPr lang="en-US" dirty="0"/>
              <a:t>Window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Threading</a:t>
            </a:r>
          </a:p>
          <a:p>
            <a:r>
              <a:rPr lang="en-US" dirty="0"/>
              <a:t>Accessible from </a:t>
            </a:r>
            <a:r>
              <a:rPr lang="en-US" dirty="0" smtClean="0"/>
              <a:t>menu</a:t>
            </a:r>
          </a:p>
          <a:p>
            <a:pPr lvl="1"/>
            <a:r>
              <a:rPr lang="en-US" dirty="0"/>
              <a:t>Debug -&gt; Windows</a:t>
            </a:r>
          </a:p>
        </p:txBody>
      </p:sp>
      <p:pic>
        <p:nvPicPr>
          <p:cNvPr id="3074" name="Picture 2" descr="https://www.hex-rays.com/products/ida/pix/remotedebugg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730625" cy="2797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2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shortcut to common debugging </a:t>
            </a:r>
            <a:r>
              <a:rPr lang="en-US" dirty="0" smtClean="0"/>
              <a:t>tasks</a:t>
            </a:r>
          </a:p>
          <a:p>
            <a:pPr lvl="1"/>
            <a:r>
              <a:rPr lang="en-US" dirty="0"/>
              <a:t>Step into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over</a:t>
            </a:r>
          </a:p>
          <a:p>
            <a:pPr lvl="1"/>
            <a:r>
              <a:rPr lang="en-US" dirty="0" smtClean="0"/>
              <a:t>Continue</a:t>
            </a:r>
            <a:endParaRPr lang="en-US" dirty="0"/>
          </a:p>
          <a:p>
            <a:pPr lvl="1"/>
            <a:r>
              <a:rPr lang="en-US" dirty="0" smtClean="0"/>
              <a:t>Break</a:t>
            </a:r>
            <a:endParaRPr lang="en-US" dirty="0"/>
          </a:p>
          <a:p>
            <a:pPr lvl="1"/>
            <a:r>
              <a:rPr lang="en-US" dirty="0" smtClean="0"/>
              <a:t>Breakpoints</a:t>
            </a:r>
          </a:p>
          <a:p>
            <a:r>
              <a:rPr lang="en-US" dirty="0"/>
              <a:t>Customizable to fit your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Add and/or remove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098" name="Picture 2" descr="http://www.austintowntwp.com/images/Radio%20Master%20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986251" cy="2801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By default, an </a:t>
            </a:r>
            <a:r>
              <a:rPr lang="en-US" dirty="0" smtClean="0"/>
              <a:t>app </a:t>
            </a:r>
            <a:r>
              <a:rPr lang="en-US" dirty="0"/>
              <a:t>will run </a:t>
            </a:r>
            <a:r>
              <a:rPr lang="en-US" dirty="0" smtClean="0"/>
              <a:t>uninterrupted (and stop on 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Debugging is all about looking at the state of the </a:t>
            </a:r>
            <a:r>
              <a:rPr lang="en-US" dirty="0" smtClean="0"/>
              <a:t>process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Controlling execution </a:t>
            </a:r>
            <a:r>
              <a:rPr lang="en-US" dirty="0" smtClean="0"/>
              <a:t>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Pausing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Resuming </a:t>
            </a:r>
            <a:r>
              <a:rPr lang="en-US" dirty="0" smtClean="0"/>
              <a:t>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Stepping through the application in smaller </a:t>
            </a:r>
            <a:r>
              <a:rPr lang="en-US" dirty="0" smtClean="0"/>
              <a:t>chunks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the case of </a:t>
            </a:r>
            <a:r>
              <a:rPr lang="en-US" dirty="0" err="1" smtClean="0"/>
              <a:t>IntelliTrace</a:t>
            </a:r>
            <a:r>
              <a:rPr lang="bg-BG" dirty="0" smtClean="0"/>
              <a:t> (</a:t>
            </a:r>
            <a:r>
              <a:rPr lang="en-US" dirty="0" smtClean="0"/>
              <a:t>recording steps), </a:t>
            </a:r>
            <a:r>
              <a:rPr lang="en-US" dirty="0"/>
              <a:t>allows backward and forward </a:t>
            </a:r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err="1"/>
              <a:t>IntelliTrace</a:t>
            </a:r>
            <a:r>
              <a:rPr lang="en-US" dirty="0"/>
              <a:t> operates in the background, records what you are doing during </a:t>
            </a:r>
            <a:r>
              <a:rPr lang="en-US" dirty="0" smtClean="0"/>
              <a:t>debugging</a:t>
            </a:r>
          </a:p>
          <a:p>
            <a:r>
              <a:rPr lang="en-US" dirty="0" smtClean="0"/>
              <a:t>You </a:t>
            </a:r>
            <a:r>
              <a:rPr lang="en-US" dirty="0"/>
              <a:t>can easily </a:t>
            </a:r>
            <a:r>
              <a:rPr lang="en-US" dirty="0" smtClean="0"/>
              <a:t>get</a:t>
            </a:r>
            <a:r>
              <a:rPr lang="en-US" dirty="0"/>
              <a:t> a past state of your application</a:t>
            </a:r>
            <a:r>
              <a:rPr lang="en-US" dirty="0" smtClean="0"/>
              <a:t> from </a:t>
            </a:r>
            <a:r>
              <a:rPr lang="en-US" dirty="0" err="1" smtClean="0"/>
              <a:t>intelliTrace</a:t>
            </a:r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navigate </a:t>
            </a:r>
            <a:r>
              <a:rPr lang="en-US" dirty="0" smtClean="0"/>
              <a:t>your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with any part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/>
              <a:t>what’s </a:t>
            </a:r>
            <a:r>
              <a:rPr lang="en-US" dirty="0" smtClean="0"/>
              <a:t>happened</a:t>
            </a:r>
          </a:p>
          <a:p>
            <a:pPr lvl="1"/>
            <a:r>
              <a:rPr lang="en-US" dirty="0"/>
              <a:t>To navigate, just </a:t>
            </a:r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dirty="0"/>
              <a:t>of the events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/>
              <a:t>want to 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700477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1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offers quite a few knobs and tweaks in the debugging </a:t>
            </a:r>
            <a:r>
              <a:rPr lang="en-US" dirty="0" smtClean="0"/>
              <a:t>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</a:t>
            </a:r>
            <a:r>
              <a:rPr lang="en-US" dirty="0" smtClean="0"/>
              <a:t>Debug -&gt; Options </a:t>
            </a:r>
            <a:r>
              <a:rPr lang="en-US" dirty="0"/>
              <a:t>and </a:t>
            </a:r>
            <a:r>
              <a:rPr lang="en-US" dirty="0" smtClean="0"/>
              <a:t>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Options and </a:t>
            </a:r>
            <a:r>
              <a:rPr lang="en-US" dirty="0" smtClean="0"/>
              <a:t>Settings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just my </a:t>
            </a:r>
            <a:r>
              <a:rPr lang="en-US" dirty="0" smtClean="0"/>
              <a:t>code (ignore other code)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Enable </a:t>
            </a:r>
            <a:r>
              <a:rPr lang="en-US" dirty="0"/>
              <a:t>.NET framework source stepping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Source </a:t>
            </a:r>
            <a:r>
              <a:rPr lang="en-US" dirty="0"/>
              <a:t>server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Symbols </a:t>
            </a:r>
            <a:r>
              <a:rPr lang="en-US" dirty="0" smtClean="0"/>
              <a:t>(line numbers, variable names)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Much </a:t>
            </a:r>
            <a:r>
              <a:rPr lang="en-US" dirty="0"/>
              <a:t>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pic>
        <p:nvPicPr>
          <p:cNvPr id="7170" name="Picture 2" descr="http://breakpoint.untergrund.net/2009/gfx/newhe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2819400"/>
            <a:ext cx="6854825" cy="201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29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</a:t>
            </a:r>
            <a:r>
              <a:rPr lang="en-US" dirty="0" smtClean="0"/>
              <a:t>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data changes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specific thread hits a function</a:t>
            </a:r>
          </a:p>
          <a:p>
            <a:pPr lvl="1"/>
            <a:r>
              <a:rPr lang="en-US" dirty="0" smtClean="0"/>
              <a:t>much more</a:t>
            </a:r>
          </a:p>
          <a:p>
            <a:r>
              <a:rPr lang="en-US" dirty="0"/>
              <a:t>Visual Studio debugger has a huge feature set when it comes to breakpoints</a:t>
            </a:r>
          </a:p>
        </p:txBody>
      </p:sp>
    </p:spTree>
    <p:extLst>
      <p:ext uri="{BB962C8B-B14F-4D97-AF65-F5344CB8AC3E}">
        <p14:creationId xmlns:p14="http://schemas.microsoft.com/office/powerpoint/2010/main" val="4228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Debugging</a:t>
            </a:r>
          </a:p>
          <a:p>
            <a:r>
              <a:rPr lang="en-US" dirty="0"/>
              <a:t>Visual Studio </a:t>
            </a:r>
            <a:r>
              <a:rPr lang="en-US" dirty="0" smtClean="0"/>
              <a:t>Debugger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Data Inspection</a:t>
            </a:r>
          </a:p>
          <a:p>
            <a:r>
              <a:rPr lang="en-US" dirty="0" smtClean="0"/>
              <a:t>Finding </a:t>
            </a:r>
            <a:r>
              <a:rPr lang="en-US"/>
              <a:t>a </a:t>
            </a:r>
            <a:r>
              <a:rPr lang="en-US" smtClean="0"/>
              <a:t>Defect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1600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Stops execution at a specific instruction (line of 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set using Debug-&gt;Toggle </a:t>
            </a:r>
            <a:r>
              <a:rPr lang="en-US" dirty="0" smtClean="0"/>
              <a:t>breakpoint</a:t>
            </a:r>
          </a:p>
          <a:p>
            <a:pPr lvl="2"/>
            <a:r>
              <a:rPr lang="en-US" dirty="0"/>
              <a:t>F9 </a:t>
            </a:r>
            <a:r>
              <a:rPr lang="en-US" dirty="0" smtClean="0"/>
              <a:t>shortcut</a:t>
            </a:r>
          </a:p>
          <a:p>
            <a:pPr lvl="2"/>
            <a:r>
              <a:rPr lang="en-US" dirty="0"/>
              <a:t>Clicking on the left most side of the source code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By default, the breakpoint will hit every time execution reaches the line of the code</a:t>
            </a:r>
          </a:p>
          <a:p>
            <a:r>
              <a:rPr lang="en-US" dirty="0"/>
              <a:t>Additional capabilities: </a:t>
            </a:r>
            <a:r>
              <a:rPr lang="en-US" dirty="0" smtClean="0"/>
              <a:t>condition, hit count</a:t>
            </a:r>
            <a:r>
              <a:rPr lang="en-US" dirty="0"/>
              <a:t>, </a:t>
            </a:r>
            <a:r>
              <a:rPr lang="en-US" dirty="0" smtClean="0"/>
              <a:t>value changed, when hit,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in the breakpoint window</a:t>
            </a:r>
          </a:p>
          <a:p>
            <a:r>
              <a:rPr lang="en-US" dirty="0" smtClean="0"/>
              <a:t>Adding </a:t>
            </a:r>
            <a:r>
              <a:rPr lang="en-US" dirty="0"/>
              <a:t>breakpoints</a:t>
            </a:r>
          </a:p>
          <a:p>
            <a:r>
              <a:rPr lang="en-US" dirty="0" smtClean="0"/>
              <a:t>Removing </a:t>
            </a:r>
            <a:r>
              <a:rPr lang="en-US" dirty="0"/>
              <a:t>or disabling breakpoints</a:t>
            </a:r>
          </a:p>
          <a:p>
            <a:r>
              <a:rPr lang="en-US" dirty="0" smtClean="0"/>
              <a:t>Labeling </a:t>
            </a:r>
            <a:r>
              <a:rPr lang="en-US" dirty="0"/>
              <a:t>or grouping breakpoints</a:t>
            </a:r>
          </a:p>
          <a:p>
            <a:r>
              <a:rPr lang="en-US" dirty="0" smtClean="0"/>
              <a:t>Export/import </a:t>
            </a:r>
            <a:r>
              <a:rPr lang="en-US" dirty="0"/>
              <a:t>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4419600"/>
            <a:ext cx="813985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47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excerpt even more control of when a breakpoint </a:t>
            </a:r>
            <a:r>
              <a:rPr lang="en-US" dirty="0" smtClean="0"/>
              <a:t>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name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</a:t>
            </a:r>
          </a:p>
          <a:p>
            <a:pPr lvl="1"/>
            <a:r>
              <a:rPr lang="en-US" dirty="0" smtClean="0"/>
              <a:t>Thread name</a:t>
            </a:r>
          </a:p>
          <a:p>
            <a:r>
              <a:rPr lang="en-US" dirty="0"/>
              <a:t>Multiple can be combined using </a:t>
            </a:r>
            <a:r>
              <a:rPr lang="en-US" dirty="0" smtClean="0"/>
              <a:t>&amp;, ||,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19400"/>
            <a:ext cx="3657600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Data Inspection</a:t>
            </a:r>
            <a:endParaRPr lang="en-US" dirty="0"/>
          </a:p>
        </p:txBody>
      </p:sp>
      <p:pic>
        <p:nvPicPr>
          <p:cNvPr id="9218" name="Picture 2" descr="http://idg.bg/test/cwd/2012/4/29/39918-binary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43" y="2057400"/>
            <a:ext cx="5675313" cy="4256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all about data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/>
              <a:t>What are the local variables?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in memory?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code flow?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 - What is the state of the process right now and how did it get there</a:t>
            </a:r>
            <a:r>
              <a:rPr lang="en-US" dirty="0" smtClean="0"/>
              <a:t>?</a:t>
            </a:r>
          </a:p>
          <a:p>
            <a:r>
              <a:rPr lang="en-US" dirty="0"/>
              <a:t>As such, the ease of data inspection is key to quick </a:t>
            </a:r>
            <a:r>
              <a:rPr lang="en-US" dirty="0" smtClean="0"/>
              <a:t>resolution of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Data </a:t>
            </a:r>
            <a:r>
              <a:rPr lang="en-US" dirty="0"/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offers great data inspection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Watch windows</a:t>
            </a:r>
          </a:p>
          <a:p>
            <a:pPr lvl="1"/>
            <a:r>
              <a:rPr lang="en-US" dirty="0" smtClean="0"/>
              <a:t>Autos </a:t>
            </a:r>
            <a:r>
              <a:rPr lang="en-US" dirty="0"/>
              <a:t>and Locals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and Registers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Tips</a:t>
            </a:r>
          </a:p>
          <a:p>
            <a:pPr lvl="1"/>
            <a:r>
              <a:rPr lang="en-US" dirty="0" smtClean="0"/>
              <a:t>Immediate </a:t>
            </a:r>
            <a:r>
              <a:rPr lang="en-US" dirty="0"/>
              <a:t>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81200"/>
            <a:ext cx="3581400" cy="292454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33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Allows you to inspect various states of your </a:t>
            </a:r>
            <a:r>
              <a:rPr lang="en-US" dirty="0" smtClean="0"/>
              <a:t>application</a:t>
            </a:r>
          </a:p>
          <a:p>
            <a:pPr>
              <a:spcAft>
                <a:spcPts val="300"/>
              </a:spcAft>
            </a:pPr>
            <a:r>
              <a:rPr lang="en-US" dirty="0"/>
              <a:t>Several different kinds of “predefined” watch </a:t>
            </a:r>
            <a:r>
              <a:rPr lang="en-US" dirty="0" smtClean="0"/>
              <a:t>windows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Autos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smtClean="0"/>
              <a:t>Locals</a:t>
            </a:r>
          </a:p>
          <a:p>
            <a:pPr>
              <a:spcAft>
                <a:spcPts val="300"/>
              </a:spcAft>
            </a:pPr>
            <a:r>
              <a:rPr lang="en-US" dirty="0"/>
              <a:t>“Custom” watch windows also </a:t>
            </a:r>
            <a:r>
              <a:rPr lang="en-US" dirty="0" smtClean="0"/>
              <a:t>possible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Right </a:t>
            </a:r>
            <a:r>
              <a:rPr lang="en-US" dirty="0"/>
              <a:t>click on the variable and select “Add to Watch”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</a:t>
            </a:r>
            <a:r>
              <a:rPr lang="en-US" dirty="0" smtClean="0"/>
              <a:t>Locals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Locals watch window contains the local variables for the specific stack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Debug -&gt; Windows -&gt; Locals</a:t>
            </a:r>
          </a:p>
          <a:p>
            <a:pPr lvl="1"/>
            <a:r>
              <a:rPr lang="en-US" dirty="0" smtClean="0"/>
              <a:t>Displays: name </a:t>
            </a:r>
            <a:r>
              <a:rPr lang="en-US" dirty="0"/>
              <a:t>of the </a:t>
            </a:r>
            <a:r>
              <a:rPr lang="en-US" dirty="0" smtClean="0"/>
              <a:t>variable, value and type</a:t>
            </a:r>
          </a:p>
          <a:p>
            <a:pPr lvl="1"/>
            <a:r>
              <a:rPr lang="en-US" dirty="0"/>
              <a:t>Allows drill down into objects by clicking on the + sign in the tree control</a:t>
            </a:r>
          </a:p>
          <a:p>
            <a:r>
              <a:rPr lang="en-US" dirty="0" smtClean="0"/>
              <a:t>Autos </a:t>
            </a:r>
            <a:r>
              <a:rPr lang="en-US" dirty="0"/>
              <a:t>lets the debugger decide which variables to show in the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Loosely based on the current and previous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Memory window can be used to inspect process wide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Address field can be a raw pointer </a:t>
            </a:r>
            <a:r>
              <a:rPr lang="en-US" dirty="0" smtClean="0"/>
              <a:t>or an expression</a:t>
            </a:r>
          </a:p>
          <a:p>
            <a:pPr lvl="1"/>
            <a:r>
              <a:rPr lang="en-US" dirty="0" smtClean="0"/>
              <a:t>Drag </a:t>
            </a:r>
            <a:r>
              <a:rPr lang="en-US" dirty="0"/>
              <a:t>and drop a variable from the source </a:t>
            </a:r>
            <a:r>
              <a:rPr lang="en-US" dirty="0" smtClean="0"/>
              <a:t>window</a:t>
            </a:r>
          </a:p>
          <a:p>
            <a:pPr lvl="1"/>
            <a:r>
              <a:rPr lang="en-US" dirty="0"/>
              <a:t>Number of columns displayed can be configured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format can be </a:t>
            </a:r>
            <a:r>
              <a:rPr lang="en-US" dirty="0" smtClean="0"/>
              <a:t>configured</a:t>
            </a:r>
          </a:p>
          <a:p>
            <a:r>
              <a:rPr lang="en-US" dirty="0"/>
              <a:t>Registers window can be used to inspect processor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Provides information about </a:t>
            </a:r>
            <a:r>
              <a:rPr lang="en-US" dirty="0" smtClean="0"/>
              <a:t>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Variables must be within scope of current </a:t>
            </a:r>
            <a:r>
              <a:rPr lang="en-US" dirty="0" smtClean="0"/>
              <a:t>execution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Variables </a:t>
            </a:r>
            <a:r>
              <a:rPr lang="en-US" dirty="0"/>
              <a:t>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Pinning </a:t>
            </a:r>
            <a:r>
              <a:rPr lang="en-US" dirty="0"/>
              <a:t>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Comments </a:t>
            </a:r>
            <a:r>
              <a:rPr lang="en-US" dirty="0"/>
              <a:t>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Data </a:t>
            </a:r>
            <a:r>
              <a:rPr lang="en-US" dirty="0"/>
              <a:t>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Importing </a:t>
            </a:r>
            <a:r>
              <a:rPr lang="en-US" dirty="0"/>
              <a:t>and exporting data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Introduction to Debugging</a:t>
            </a:r>
            <a:endParaRPr lang="en-US" dirty="0"/>
          </a:p>
        </p:txBody>
      </p:sp>
      <p:pic>
        <p:nvPicPr>
          <p:cNvPr id="1026" name="Picture 2" descr="http://us.123rf.com/400wm/400/400/madmaxer/madmaxer0909/madmaxer090900253/5610621-3d-illustration-of-laptop-and-magnify-glass-debugging-code-conce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724400" cy="3543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9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debugging due to the expansive expressions that can be </a:t>
            </a:r>
            <a:r>
              <a:rPr lang="en-US" dirty="0" smtClean="0"/>
              <a:t>executed</a:t>
            </a:r>
          </a:p>
          <a:p>
            <a:pPr lvl="1"/>
            <a:r>
              <a:rPr lang="en-US" dirty="0"/>
              <a:t>To output the value of a variable &lt;name of variable&gt;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set values, use &lt;name of variable&gt;=&lt;value&gt;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call a method, use &lt;name of </a:t>
            </a:r>
            <a:r>
              <a:rPr lang="en-US" dirty="0" smtClean="0"/>
              <a:t>variable&gt;.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method&gt;(arguments)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regular code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495800"/>
            <a:ext cx="333910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2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Threads and Stacks</a:t>
            </a:r>
            <a:endParaRPr lang="en-US" dirty="0"/>
          </a:p>
        </p:txBody>
      </p:sp>
      <p:pic>
        <p:nvPicPr>
          <p:cNvPr id="2050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80" y="2209800"/>
            <a:ext cx="5785640" cy="3870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unit of code execution</a:t>
            </a:r>
          </a:p>
          <a:p>
            <a:r>
              <a:rPr lang="en-US" dirty="0"/>
              <a:t>Commonly, more than one thread</a:t>
            </a:r>
          </a:p>
          <a:p>
            <a:pPr lvl="1"/>
            <a:r>
              <a:rPr lang="en-US" dirty="0"/>
              <a:t>.NET, always more than one thread</a:t>
            </a:r>
          </a:p>
          <a:p>
            <a:r>
              <a:rPr lang="en-US" dirty="0"/>
              <a:t>Each thread has a memory area associated with it known as a stack used to</a:t>
            </a:r>
          </a:p>
          <a:p>
            <a:pPr lvl="1"/>
            <a:r>
              <a:rPr lang="en-US" dirty="0"/>
              <a:t>Store local variables</a:t>
            </a:r>
          </a:p>
          <a:p>
            <a:pPr lvl="1"/>
            <a:r>
              <a:rPr lang="en-US" dirty="0"/>
              <a:t>Store frame 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9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 smtClean="0"/>
              <a:t>Includes </a:t>
            </a:r>
            <a:r>
              <a:rPr lang="en-US" dirty="0"/>
              <a:t>basic information in a per thread basis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ID’s</a:t>
            </a:r>
          </a:p>
          <a:p>
            <a:pPr lvl="1"/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200"/>
            <a:ext cx="579400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422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threads stack is commonly referred to as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r>
              <a:rPr lang="en-US" dirty="0"/>
              <a:t>Visual Studio shows the elements of a </a:t>
            </a:r>
            <a:r>
              <a:rPr lang="en-US" dirty="0" err="1" smtClean="0"/>
              <a:t>callstack</a:t>
            </a:r>
            <a:endParaRPr lang="en-US" dirty="0" smtClean="0"/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Method frames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3257550" cy="265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39846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31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Finding a Defect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667000"/>
            <a:ext cx="4343400" cy="3257550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Stabilize</a:t>
            </a:r>
            <a:r>
              <a:rPr lang="en-US" dirty="0"/>
              <a:t> the error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Locate</a:t>
            </a:r>
            <a:r>
              <a:rPr lang="en-US" dirty="0"/>
              <a:t> the source of the </a:t>
            </a:r>
            <a:r>
              <a:rPr lang="en-US" dirty="0" smtClean="0"/>
              <a:t>error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</a:t>
            </a:r>
            <a:r>
              <a:rPr lang="en-US" sz="2600" dirty="0"/>
              <a:t> the data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Analyze</a:t>
            </a:r>
            <a:r>
              <a:rPr lang="en-US" sz="2600" dirty="0"/>
              <a:t> the data and form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Determine how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disprove</a:t>
            </a:r>
            <a:r>
              <a:rPr lang="en-US" sz="2600" dirty="0"/>
              <a:t> the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Prove or disprove the hypothesis by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2c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</a:t>
            </a:r>
            <a:r>
              <a:rPr lang="en-US" dirty="0" smtClean="0"/>
              <a:t> </a:t>
            </a:r>
            <a:r>
              <a:rPr lang="en-US" dirty="0"/>
              <a:t>the defect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the fix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</a:t>
            </a:r>
            <a:r>
              <a:rPr lang="en-US" dirty="0"/>
              <a:t> for similar </a:t>
            </a:r>
            <a:r>
              <a:rPr lang="en-US" dirty="0" smtClean="0"/>
              <a:t>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1384300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9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Finding Defects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all available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Refine the test 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Check unit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available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Reproduce the error several different ways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Generate more data to generate more hypotheses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results of negative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Brainstorm for possible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8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Narrow the suspicious region of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Be suspicious of classes and routines that have had defects before</a:t>
            </a:r>
          </a:p>
          <a:p>
            <a:pPr>
              <a:lnSpc>
                <a:spcPct val="100000"/>
              </a:lnSpc>
            </a:pPr>
            <a:r>
              <a:rPr lang="en-US" dirty="0"/>
              <a:t>Check code that’s changed </a:t>
            </a:r>
            <a:r>
              <a:rPr lang="en-US" dirty="0" smtClean="0"/>
              <a:t>recently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Expand </a:t>
            </a:r>
            <a:r>
              <a:rPr lang="en-US" dirty="0"/>
              <a:t>the suspicious region of the </a:t>
            </a:r>
            <a:r>
              <a:rPr lang="en-US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 incrementally</a:t>
            </a:r>
          </a:p>
          <a:p>
            <a:pPr>
              <a:lnSpc>
                <a:spcPct val="100000"/>
              </a:lnSpc>
            </a:pPr>
            <a:r>
              <a:rPr lang="en-US" dirty="0"/>
              <a:t>Check for common </a:t>
            </a:r>
            <a:r>
              <a:rPr lang="en-US" dirty="0" smtClean="0"/>
              <a:t>defects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Talk to someone else about  the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41" y="51816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Understand the problem before you fix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Understand the program, not just the problem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Confirm the defect diagnosis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Relax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Save the original source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Fix the problem not the symptom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one change at a time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a unit test that expose the defect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Look for similar defects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6429829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1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locating and fixing or bypassing bugs (errors) in computer program </a:t>
            </a:r>
            <a:r>
              <a:rPr lang="en-US" dirty="0" smtClean="0"/>
              <a:t>code</a:t>
            </a:r>
          </a:p>
          <a:p>
            <a:r>
              <a:rPr lang="en-US" dirty="0"/>
              <a:t>To </a:t>
            </a:r>
            <a:r>
              <a:rPr lang="en-US" i="1" dirty="0"/>
              <a:t>debug</a:t>
            </a:r>
            <a:r>
              <a:rPr lang="en-US" dirty="0"/>
              <a:t> a </a:t>
            </a:r>
            <a:r>
              <a:rPr lang="en-US" dirty="0" smtClean="0"/>
              <a:t>program:</a:t>
            </a:r>
          </a:p>
          <a:p>
            <a:pPr lvl="1"/>
            <a:r>
              <a:rPr lang="en-US" dirty="0"/>
              <a:t>start with a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isolate </a:t>
            </a:r>
            <a:r>
              <a:rPr lang="en-US" dirty="0"/>
              <a:t>the source of the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fix it</a:t>
            </a:r>
          </a:p>
          <a:p>
            <a:r>
              <a:rPr lang="en-US" dirty="0"/>
              <a:t>Debugging tools (called </a:t>
            </a:r>
            <a:r>
              <a:rPr lang="en-US" i="1" dirty="0"/>
              <a:t>debugger</a:t>
            </a:r>
            <a:r>
              <a:rPr lang="en-US" dirty="0"/>
              <a:t>s) help identify coding errors at various development stages</a:t>
            </a:r>
          </a:p>
        </p:txBody>
      </p:sp>
    </p:spTree>
    <p:extLst>
      <p:ext uri="{BB962C8B-B14F-4D97-AF65-F5344CB8AC3E}">
        <p14:creationId xmlns:p14="http://schemas.microsoft.com/office/powerpoint/2010/main" val="23380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Considerations</a:t>
            </a:r>
            <a:endParaRPr lang="bg-BG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Your ego tells you that your code is good and doesn't have a defect even when you've seen that it has one</a:t>
            </a:r>
            <a:r>
              <a:rPr lang="en-US" dirty="0" smtClean="0"/>
              <a:t>.</a:t>
            </a:r>
          </a:p>
          <a:p>
            <a:r>
              <a:rPr lang="en-US" dirty="0"/>
              <a:t>How "Psychological Set" Contributes to Debugging </a:t>
            </a:r>
            <a:r>
              <a:rPr lang="en-US" dirty="0" smtClean="0"/>
              <a:t>Blindness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vs.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 means </a:t>
            </a:r>
            <a:r>
              <a:rPr lang="en-US" dirty="0"/>
              <a:t>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diagnosing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correcting</a:t>
            </a:r>
            <a:r>
              <a:rPr lang="en-US" dirty="0"/>
              <a:t> the root causes of errors that have already been </a:t>
            </a:r>
            <a:r>
              <a:rPr lang="en-US" dirty="0" smtClean="0"/>
              <a:t>detected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 descr="C:\PROJECTS\QA-Academy\Oleg_IMAGES\check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66742"/>
            <a:ext cx="2959670" cy="2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71" y="4513943"/>
            <a:ext cx="1527629" cy="1787651"/>
          </a:xfrm>
          <a:prstGeom prst="roundRect">
            <a:avLst>
              <a:gd name="adj" fmla="val 7693"/>
            </a:avLst>
          </a:prstGeom>
        </p:spPr>
      </p:pic>
    </p:spTree>
    <p:extLst>
      <p:ext uri="{BB962C8B-B14F-4D97-AF65-F5344CB8AC3E}">
        <p14:creationId xmlns:p14="http://schemas.microsoft.com/office/powerpoint/2010/main" val="2799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$60 Billion per year in economic losses due to software </a:t>
            </a:r>
            <a:r>
              <a:rPr lang="en-US" dirty="0" smtClean="0"/>
              <a:t>defects</a:t>
            </a:r>
          </a:p>
          <a:p>
            <a:r>
              <a:rPr lang="en-US" dirty="0"/>
              <a:t>Perfect code is an </a:t>
            </a:r>
            <a:r>
              <a:rPr lang="en-US" dirty="0" smtClean="0"/>
              <a:t>illusion</a:t>
            </a:r>
          </a:p>
          <a:p>
            <a:pPr lvl="1"/>
            <a:r>
              <a:rPr lang="en-US" dirty="0" smtClean="0"/>
              <a:t>There are factors that are out of our control</a:t>
            </a:r>
          </a:p>
          <a:p>
            <a:r>
              <a:rPr lang="en-US" dirty="0"/>
              <a:t>Legacy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Debugging can viewed as one big decision </a:t>
            </a:r>
            <a:r>
              <a:rPr lang="en-US" dirty="0" smtClean="0"/>
              <a:t>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dirty="0" smtClean="0"/>
              <a:t>theories</a:t>
            </a:r>
          </a:p>
          <a:p>
            <a:pPr lvl="1"/>
            <a:r>
              <a:rPr lang="en-US" dirty="0"/>
              <a:t>Leaf nodes represent possible root </a:t>
            </a:r>
            <a:r>
              <a:rPr lang="en-US" dirty="0" smtClean="0"/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dirty="0" smtClean="0"/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dirty="0" smtClean="0"/>
              <a:t>key</a:t>
            </a:r>
          </a:p>
          <a:p>
            <a:pPr lvl="2"/>
            <a:r>
              <a:rPr lang="en-US" dirty="0"/>
              <a:t>Careful traversal of the decision </a:t>
            </a:r>
            <a:r>
              <a:rPr lang="en-US" dirty="0" smtClean="0"/>
              <a:t>tree</a:t>
            </a:r>
          </a:p>
          <a:p>
            <a:pPr lvl="2"/>
            <a:r>
              <a:rPr lang="en-US" dirty="0"/>
              <a:t>Pattern </a:t>
            </a:r>
            <a:r>
              <a:rPr lang="en-US" dirty="0" smtClean="0"/>
              <a:t>recognition</a:t>
            </a:r>
          </a:p>
          <a:p>
            <a:pPr lvl="2"/>
            <a:r>
              <a:rPr lang="en-US" dirty="0"/>
              <a:t>Visualization and easy of use helps minimize time to resolution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Debugging</a:t>
            </a:r>
            <a:br>
              <a:rPr lang="en-US" dirty="0" smtClean="0"/>
            </a:br>
            <a:r>
              <a:rPr lang="en-US" dirty="0" smtClean="0"/>
              <a:t>Decision </a:t>
            </a:r>
            <a:r>
              <a:rPr lang="en-US" dirty="0"/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1219199"/>
            <a:ext cx="4924773" cy="7712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OutOfMemoryException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85550" y="2501689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Heaps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0884" y="23622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4118" y="2376066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Heaps?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8" idx="0"/>
          </p:cNvCxnSpPr>
          <p:nvPr/>
        </p:nvCxnSpPr>
        <p:spPr>
          <a:xfrm flipH="1">
            <a:off x="1619018" y="1877498"/>
            <a:ext cx="930998" cy="4985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flipH="1">
            <a:off x="4290450" y="1990444"/>
            <a:ext cx="737" cy="5112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0"/>
          </p:cNvCxnSpPr>
          <p:nvPr/>
        </p:nvCxnSpPr>
        <p:spPr>
          <a:xfrm>
            <a:off x="6032357" y="1877498"/>
            <a:ext cx="1103427" cy="4847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667000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800" y="38100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4"/>
            <a:endCxn id="22" idx="0"/>
          </p:cNvCxnSpPr>
          <p:nvPr/>
        </p:nvCxnSpPr>
        <p:spPr>
          <a:xfrm flipH="1">
            <a:off x="1409700" y="3290466"/>
            <a:ext cx="209318" cy="51953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5"/>
            <a:endCxn id="21" idx="0"/>
          </p:cNvCxnSpPr>
          <p:nvPr/>
        </p:nvCxnSpPr>
        <p:spPr>
          <a:xfrm>
            <a:off x="2400300" y="3156555"/>
            <a:ext cx="1371600" cy="6534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972041" y="5181600"/>
            <a:ext cx="22098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Heaps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238018" y="5181600"/>
            <a:ext cx="2438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references? </a:t>
            </a:r>
          </a:p>
        </p:txBody>
      </p:sp>
      <p:cxnSp>
        <p:nvCxnSpPr>
          <p:cNvPr id="33" name="Straight Arrow Connector 32"/>
          <p:cNvCxnSpPr>
            <a:stCxn id="21" idx="3"/>
            <a:endCxn id="32" idx="0"/>
          </p:cNvCxnSpPr>
          <p:nvPr/>
        </p:nvCxnSpPr>
        <p:spPr>
          <a:xfrm flipH="1">
            <a:off x="2457218" y="4590489"/>
            <a:ext cx="533400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5"/>
            <a:endCxn id="31" idx="0"/>
          </p:cNvCxnSpPr>
          <p:nvPr/>
        </p:nvCxnSpPr>
        <p:spPr>
          <a:xfrm>
            <a:off x="4553182" y="4590489"/>
            <a:ext cx="523759" cy="59111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Visual Studio Debugger</a:t>
            </a:r>
            <a:endParaRPr lang="en-US" dirty="0"/>
          </a:p>
        </p:txBody>
      </p:sp>
      <p:pic>
        <p:nvPicPr>
          <p:cNvPr id="2050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7" y="2362200"/>
            <a:ext cx="4797425" cy="36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97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3399</TotalTime>
  <Words>1525</Words>
  <Application>Microsoft Office PowerPoint</Application>
  <PresentationFormat>Презентация на цял екран (4:3)</PresentationFormat>
  <Paragraphs>303</Paragraphs>
  <Slides>42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Telerik Academy theme</vt:lpstr>
      <vt:lpstr>Debugging</vt:lpstr>
      <vt:lpstr>Table of Contents</vt:lpstr>
      <vt:lpstr>Introduction to Debugging</vt:lpstr>
      <vt:lpstr>What is Debugging?</vt:lpstr>
      <vt:lpstr>Debugging vs. Testing</vt:lpstr>
      <vt:lpstr>Importance of Debugging</vt:lpstr>
      <vt:lpstr>Debugging Philosophy</vt:lpstr>
      <vt:lpstr>Example Debugging Decision Tree</vt:lpstr>
      <vt:lpstr>Visual Studio Debugger</vt:lpstr>
      <vt:lpstr>Visual Studio Debugger</vt:lpstr>
      <vt:lpstr>How To Debug a Process</vt:lpstr>
      <vt:lpstr>Debugging a Solution</vt:lpstr>
      <vt:lpstr>Debug Windows</vt:lpstr>
      <vt:lpstr>Debugging Toolbar</vt:lpstr>
      <vt:lpstr>Controlling Execution</vt:lpstr>
      <vt:lpstr>IntelliTrace</vt:lpstr>
      <vt:lpstr>Options and Settings</vt:lpstr>
      <vt:lpstr>Breakpoints</vt:lpstr>
      <vt:lpstr>Breakpoints</vt:lpstr>
      <vt:lpstr>Visual Studio Breakpoints</vt:lpstr>
      <vt:lpstr>Managing Breakpoints</vt:lpstr>
      <vt:lpstr>Breakpoint Filters</vt:lpstr>
      <vt:lpstr>Data Inspection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Callstacks</vt:lpstr>
      <vt:lpstr>Finding a Defect</vt:lpstr>
      <vt:lpstr>Finding a Defect</vt:lpstr>
      <vt:lpstr>Tips for Finding Defects</vt:lpstr>
      <vt:lpstr>Tips for Finding Defects (2)</vt:lpstr>
      <vt:lpstr>Fixing a Defect</vt:lpstr>
      <vt:lpstr>Psychological Considerations</vt:lpstr>
      <vt:lpstr>Debugging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BoBBy</cp:lastModifiedBy>
  <cp:revision>1234</cp:revision>
  <dcterms:created xsi:type="dcterms:W3CDTF">2007-12-08T16:03:35Z</dcterms:created>
  <dcterms:modified xsi:type="dcterms:W3CDTF">2014-05-08T19:03:45Z</dcterms:modified>
  <cp:category>quality code, software engineering</cp:category>
</cp:coreProperties>
</file>