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3"/>
  </p:notesMasterIdLst>
  <p:handoutMasterIdLst>
    <p:handoutMasterId r:id="rId9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59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60" r:id="rId31"/>
    <p:sldId id="36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9" r:id="rId45"/>
    <p:sldId id="297" r:id="rId46"/>
    <p:sldId id="304" r:id="rId47"/>
    <p:sldId id="305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21" r:id="rId61"/>
    <p:sldId id="322" r:id="rId62"/>
    <p:sldId id="323" r:id="rId63"/>
    <p:sldId id="324" r:id="rId64"/>
    <p:sldId id="326" r:id="rId65"/>
    <p:sldId id="327" r:id="rId66"/>
    <p:sldId id="328" r:id="rId67"/>
    <p:sldId id="329" r:id="rId68"/>
    <p:sldId id="330" r:id="rId69"/>
    <p:sldId id="331" r:id="rId70"/>
    <p:sldId id="333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61" r:id="rId90"/>
    <p:sldId id="363" r:id="rId91"/>
    <p:sldId id="362" r:id="rId9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953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14/8/2014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14/8/2014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*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07/16/96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*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##</a:t>
            </a:r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b="1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89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937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24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4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2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50" name="TextBox 4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1" name="TextBox 50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52" name="TextBox 51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3" name="TextBox 52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4" name="TextBox 53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5" name="TextBox 54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6" name="TextBox 55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7" name="TextBox 56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8" name="TextBox 57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9" name="TextBox 58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0" name="TextBox 59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1" name="TextBox 60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2" name="TextBox 61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3" name="TextBox 62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TextBox 63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5" name="TextBox 64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6" name="TextBox 65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7" name="TextBox 66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8" name="TextBox 67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494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77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hyperlink" Target="http://seocourse.telerik.com/" TargetMode="External"/><Relationship Id="rId26" Type="http://schemas.openxmlformats.org/officeDocument/2006/relationships/hyperlink" Target="http://algoacademy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vc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17" Type="http://schemas.openxmlformats.org/officeDocument/2006/relationships/hyperlink" Target="http://www.telerik-kids.com/" TargetMode="External"/><Relationship Id="rId25" Type="http://schemas.openxmlformats.org/officeDocument/2006/relationships/hyperlink" Target="http://codecourse.telerik.com/" TargetMode="External"/><Relationship Id="rId33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kursove-uroci-knigi-obuchenie-programirane-web-design-csharp.info/" TargetMode="External"/><Relationship Id="rId20" Type="http://schemas.openxmlformats.org/officeDocument/2006/relationships/hyperlink" Target="http://schoolacademy.telerik.com/" TargetMode="External"/><Relationship Id="rId29" Type="http://schemas.openxmlformats.org/officeDocument/2006/relationships/hyperlink" Target="http://mobiledevcourse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24" Type="http://schemas.openxmlformats.org/officeDocument/2006/relationships/hyperlink" Target="http://www.nakov.com/" TargetMode="External"/><Relationship Id="rId32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forums.academy.telerik.com/" TargetMode="External"/><Relationship Id="rId23" Type="http://schemas.openxmlformats.org/officeDocument/2006/relationships/hyperlink" Target="http://www.bgcoder.com/" TargetMode="External"/><Relationship Id="rId28" Type="http://schemas.openxmlformats.org/officeDocument/2006/relationships/hyperlink" Target="http://academy.telerik.com/" TargetMode="External"/><Relationship Id="rId10" Type="http://schemas.openxmlformats.org/officeDocument/2006/relationships/image" Target="../media/image1.png"/><Relationship Id="rId19" Type="http://schemas.openxmlformats.org/officeDocument/2006/relationships/hyperlink" Target="http://html5course.telerik.com/" TargetMode="External"/><Relationship Id="rId31" Type="http://schemas.openxmlformats.org/officeDocument/2006/relationships/hyperlink" Target="http://www.minkov.it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Relationship Id="rId22" Type="http://schemas.openxmlformats.org/officeDocument/2006/relationships/hyperlink" Target="http://clouddevcourse.telerik.com/" TargetMode="External"/><Relationship Id="rId27" Type="http://schemas.openxmlformats.org/officeDocument/2006/relationships/hyperlink" Target="http://aspnetcourse.telerik.com/" TargetMode="External"/><Relationship Id="rId30" Type="http://schemas.openxmlformats.org/officeDocument/2006/relationships/hyperlink" Target="http://www.introprogramming.info/" TargetMode="Externa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7" name="TextBox 6">
              <a:hlinkClick r:id="rId15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8" name="TextBox 7">
              <a:hlinkClick r:id="rId16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8">
              <a:hlinkClick r:id="rId17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0" name="TextBox 9">
              <a:hlinkClick r:id="rId18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9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2" name="TextBox 11">
              <a:hlinkClick r:id="rId20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21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22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5" name="TextBox 14">
              <a:hlinkClick r:id="rId23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6" name="TextBox 15">
              <a:hlinkClick r:id="rId24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7" name="TextBox 16">
              <a:hlinkClick r:id="rId25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8" name="TextBox 17">
              <a:hlinkClick r:id="rId26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9" name="TextBox 18">
              <a:hlinkClick r:id="rId27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8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1" name="TextBox 20">
              <a:hlinkClick r:id="rId29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2" name="TextBox 21">
              <a:hlinkClick r:id="rId30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hlinkClick r:id="rId31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hlinkClick r:id="rId32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33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 descr="Telerik Academy for Software Engineers - http://academy.telerik.com" title="Telerik Software Academy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568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ortoisesvn.tigris.org/" TargetMode="External"/><Relationship Id="rId2" Type="http://schemas.openxmlformats.org/officeDocument/2006/relationships/hyperlink" Target="http://subversion.tigris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tortoisesvn.tigris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gif"/><Relationship Id="rId4" Type="http://schemas.openxmlformats.org/officeDocument/2006/relationships/image" Target="../media/image51.gif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0" Type="http://schemas.openxmlformats.org/officeDocument/2006/relationships/image" Target="../media/image16.jpeg"/><Relationship Id="rId4" Type="http://schemas.openxmlformats.org/officeDocument/2006/relationships/image" Target="../media/image11.gif"/><Relationship Id="rId9" Type="http://schemas.openxmlformats.org/officeDocument/2006/relationships/image" Target="../media/image1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ilspy.net/" TargetMode="External"/><Relationship Id="rId2" Type="http://schemas.openxmlformats.org/officeDocument/2006/relationships/hyperlink" Target="http://www.telerik.com/products/decompiler.aspx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gif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gi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gif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http://confluence.public.thoughtworks.org/display/CC/CI+Feature+Matrix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" TargetMode="External"/><Relationship Id="rId2" Type="http://schemas.openxmlformats.org/officeDocument/2006/relationships/hyperlink" Target="http://www.sourceforge.net/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locker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bitbucket.org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clouddevcourse.telerik.com/" TargetMode="External"/><Relationship Id="rId4" Type="http://schemas.openxmlformats.org/officeDocument/2006/relationships/image" Target="../media/image88.png"/></Relationships>
</file>

<file path=ppt/slides/_rels/slide8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9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630504"/>
            <a:ext cx="8229600" cy="1524000"/>
          </a:xfrm>
        </p:spPr>
        <p:txBody>
          <a:bodyPr/>
          <a:lstStyle/>
          <a:p>
            <a:r>
              <a:rPr lang="en-US" sz="6000" dirty="0" smtClean="0"/>
              <a:t>Tools for Developers</a:t>
            </a:r>
            <a:endParaRPr lang="en-US" sz="60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203408"/>
            <a:ext cx="8229600" cy="1758992"/>
          </a:xfrm>
        </p:spPr>
        <p:txBody>
          <a:bodyPr/>
          <a:lstStyle/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2700" dirty="0"/>
              <a:t>Integrated Development Environments, Source Control Repositories, Automated Testing Tools, Bug Tracking, Code Analysis Tools, Build Tools</a:t>
            </a:r>
            <a:r>
              <a:rPr lang="en-US" sz="2700" dirty="0" smtClean="0"/>
              <a:t>,</a:t>
            </a:r>
            <a:br>
              <a:rPr lang="en-US" sz="2700" dirty="0" smtClean="0"/>
            </a:br>
            <a:r>
              <a:rPr lang="en-US" sz="2700" dirty="0" smtClean="0"/>
              <a:t>Project </a:t>
            </a:r>
            <a:r>
              <a:rPr lang="en-US" sz="2700" dirty="0"/>
              <a:t>Hosting </a:t>
            </a:r>
            <a:r>
              <a:rPr lang="en-US" sz="2700" dirty="0" smtClean="0"/>
              <a:t>Sites, Deployment in the Cloud</a:t>
            </a:r>
            <a:endParaRPr lang="en-US" dirty="0"/>
          </a:p>
        </p:txBody>
      </p:sp>
      <p:pic>
        <p:nvPicPr>
          <p:cNvPr id="1026" name="Picture 2" descr="hardware, server, settings, tools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648199"/>
            <a:ext cx="21336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admin, too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773304"/>
            <a:ext cx="16001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Java IDEs</a:t>
            </a:r>
          </a:p>
          <a:p>
            <a:pPr lvl="1"/>
            <a:r>
              <a:rPr lang="en-US" dirty="0" smtClean="0"/>
              <a:t>Netbeans</a:t>
            </a:r>
          </a:p>
          <a:p>
            <a:pPr lvl="2"/>
            <a:r>
              <a:rPr lang="en-US" dirty="0" smtClean="0"/>
              <a:t>Supports latest Java technologies</a:t>
            </a:r>
          </a:p>
          <a:p>
            <a:pPr lvl="2"/>
            <a:r>
              <a:rPr lang="en-US" dirty="0" smtClean="0"/>
              <a:t>Nice GUI designer for Swing and JSF</a:t>
            </a:r>
          </a:p>
          <a:p>
            <a:pPr lvl="1"/>
            <a:r>
              <a:rPr lang="en-US" dirty="0" smtClean="0"/>
              <a:t>IntelliJ IDEA – very powerful refactoring</a:t>
            </a:r>
          </a:p>
          <a:p>
            <a:pPr lvl="1"/>
            <a:r>
              <a:rPr lang="en-US" dirty="0" smtClean="0"/>
              <a:t>JDeveloper – feature rich, supports UML</a:t>
            </a:r>
          </a:p>
          <a:p>
            <a:r>
              <a:rPr lang="en-US" dirty="0" smtClean="0"/>
              <a:t>Other C++ IDEs</a:t>
            </a:r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Bloodshed Dev-C++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4098" name="Picture 2" descr="http://www.thejavaarcade.com/img/java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219200"/>
            <a:ext cx="1428750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100" name="Picture 4" descr="http://www.vscripts.net/graphics/logocpp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10400" y="5012717"/>
            <a:ext cx="1628651" cy="1348119"/>
          </a:xfrm>
          <a:prstGeom prst="roundRect">
            <a:avLst>
              <a:gd name="adj" fmla="val 860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71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191000"/>
            <a:ext cx="8229600" cy="685800"/>
          </a:xfrm>
        </p:spPr>
        <p:txBody>
          <a:bodyPr/>
          <a:lstStyle/>
          <a:p>
            <a:r>
              <a:rPr lang="en-US" dirty="0" smtClean="0"/>
              <a:t>Source Control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64920"/>
            <a:ext cx="8229600" cy="954880"/>
          </a:xfrm>
        </p:spPr>
        <p:txBody>
          <a:bodyPr/>
          <a:lstStyle/>
          <a:p>
            <a:r>
              <a:rPr lang="en-US" dirty="0" smtClean="0"/>
              <a:t>Subversion (SVN), Team Foundation Server (TFS), CVS, Git, Mercurial, Perforce, …</a:t>
            </a:r>
            <a:endParaRPr lang="en-US" dirty="0"/>
          </a:p>
        </p:txBody>
      </p:sp>
      <p:pic>
        <p:nvPicPr>
          <p:cNvPr id="84994" name="Picture 2" descr="http://unixbeard.net/~richardc/talks/dea//mind_control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2425818" cy="2381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80" name="Picture 8" descr="http://www.discountasp.net/images/logo-visualstudio-tfs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3" t="-11988" r="-5713" b="-14286"/>
          <a:stretch/>
        </p:blipFill>
        <p:spPr bwMode="auto">
          <a:xfrm>
            <a:off x="3080657" y="1600200"/>
            <a:ext cx="1698172" cy="938151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084" name="Picture 12" descr="http://zeldor.biz/wp-content/uploads/2010/06/Git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67000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Charlie the CVS Turtle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26" y="2888796"/>
            <a:ext cx="1385690" cy="76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ramblingengineer.com/wp-content/uploads/2009/08/subversion_logo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49136"/>
            <a:ext cx="1930742" cy="166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is Source Control System?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Source control systems </a:t>
            </a:r>
            <a:r>
              <a:rPr lang="en-US" dirty="0" smtClean="0"/>
              <a:t>(version control systems, source control repositories)</a:t>
            </a:r>
          </a:p>
          <a:p>
            <a:pPr lvl="1"/>
            <a:r>
              <a:rPr lang="en-US" dirty="0" smtClean="0"/>
              <a:t>Hold the source code and project assets during the development process</a:t>
            </a:r>
          </a:p>
          <a:p>
            <a:pPr lvl="1"/>
            <a:r>
              <a:rPr lang="en-US" dirty="0" smtClean="0"/>
              <a:t>Allow simultaneous changes in the source code and conflict resolution</a:t>
            </a:r>
          </a:p>
          <a:p>
            <a:pPr lvl="1"/>
            <a:r>
              <a:rPr lang="en-US" dirty="0" smtClean="0"/>
              <a:t>Keep version history of the project assets</a:t>
            </a:r>
          </a:p>
          <a:p>
            <a:r>
              <a:rPr lang="en-US" dirty="0" smtClean="0"/>
              <a:t>Two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versioning models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Lock-Modify-Unlock and Copy-Modify-Merge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0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Lock-Modify-Unlock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lock-modify-unlock</a:t>
            </a:r>
            <a:r>
              <a:rPr lang="en-US" dirty="0" smtClean="0"/>
              <a:t> model needs locking files before modification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dirty="0" smtClean="0"/>
              <a:t>One file is modified by at most one person in any given moment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dirty="0" smtClean="0"/>
              <a:t>No conflicts, no need of merge</a:t>
            </a:r>
            <a:endParaRPr lang="bg-BG" dirty="0" smtClean="0"/>
          </a:p>
          <a:p>
            <a:pPr lvl="1"/>
            <a:r>
              <a:rPr lang="en-US" dirty="0" smtClean="0"/>
              <a:t>Suitable for small teams</a:t>
            </a:r>
          </a:p>
          <a:p>
            <a:pPr lvl="2"/>
            <a:r>
              <a:rPr lang="en-US" dirty="0" smtClean="0"/>
              <a:t>When changes almost don't need concurrency</a:t>
            </a:r>
          </a:p>
          <a:p>
            <a:pPr lvl="1"/>
            <a:r>
              <a:rPr lang="en-US" dirty="0" smtClean="0"/>
              <a:t>Basic commands: check out, check-in</a:t>
            </a:r>
          </a:p>
          <a:p>
            <a:pPr lvl="1"/>
            <a:r>
              <a:rPr lang="en-US" dirty="0" smtClean="0"/>
              <a:t>Implemented in: Visual SourceSafe, (TFS, SVN)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Copy-Modify-Merge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Copy-modify-merge</a:t>
            </a:r>
            <a:r>
              <a:rPr lang="en-US" dirty="0" smtClean="0"/>
              <a:t> model does not hold locks during the source code modification</a:t>
            </a:r>
          </a:p>
          <a:p>
            <a:pPr lvl="1"/>
            <a:r>
              <a:rPr lang="en-US" dirty="0" smtClean="0"/>
              <a:t>The same file could be simultaneously edited by multiple developers</a:t>
            </a:r>
          </a:p>
          <a:p>
            <a:pPr lvl="1"/>
            <a:r>
              <a:rPr lang="en-US" dirty="0" smtClean="0"/>
              <a:t>Sometimes requires conflict resolution</a:t>
            </a:r>
          </a:p>
          <a:p>
            <a:pPr lvl="1"/>
            <a:r>
              <a:rPr lang="en-US" dirty="0" smtClean="0"/>
              <a:t>Suitable for large teams and projects</a:t>
            </a:r>
          </a:p>
          <a:p>
            <a:pPr lvl="2"/>
            <a:r>
              <a:rPr lang="en-US" dirty="0" smtClean="0"/>
              <a:t>High concurrency of source code modifications</a:t>
            </a:r>
          </a:p>
          <a:p>
            <a:pPr lvl="1"/>
            <a:r>
              <a:rPr lang="en-US" dirty="0" smtClean="0"/>
              <a:t>Basic commands: update, commit</a:t>
            </a:r>
          </a:p>
          <a:p>
            <a:pPr lvl="1"/>
            <a:r>
              <a:rPr lang="en-US" dirty="0" smtClean="0"/>
              <a:t>Implemented in: SVN, CVS, Git, Mercurial, TFS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3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Subversion (SVN)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Subversion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SVN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Popular and well established system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Free, open-source, very large community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TortoiseSVN – the most popular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71532"/>
            <a:ext cx="4724400" cy="3057302"/>
          </a:xfrm>
          <a:prstGeom prst="roundRect">
            <a:avLst>
              <a:gd name="adj" fmla="val 545"/>
            </a:avLst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00132"/>
            <a:ext cx="3340395" cy="2590800"/>
          </a:xfrm>
          <a:prstGeom prst="roundRect">
            <a:avLst>
              <a:gd name="adj" fmla="val 1158"/>
            </a:avLst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78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Subversion (SVN</a:t>
            </a:r>
            <a:r>
              <a:rPr lang="en-US" smtClean="0"/>
              <a:t>) (2)</a:t>
            </a:r>
            <a:endParaRPr lang="bg-BG" dirty="0" smtClean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/>
              <a:t>Subversion (SVN)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Official web site:</a:t>
            </a:r>
          </a:p>
          <a:p>
            <a:pPr lvl="2">
              <a:spcBef>
                <a:spcPct val="30000"/>
              </a:spcBef>
              <a:defRPr/>
            </a:pPr>
            <a:r>
              <a:rPr lang="en-US" dirty="0" smtClean="0">
                <a:hlinkClick r:id="rId2"/>
              </a:rPr>
              <a:t>http://subversion.tigris.org/</a:t>
            </a:r>
            <a:endParaRPr lang="en-US" dirty="0" smtClean="0"/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Runs on UNIX, Linux, Windows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Console client</a:t>
            </a:r>
          </a:p>
          <a:p>
            <a:pPr lvl="1">
              <a:spcBef>
                <a:spcPct val="30000"/>
              </a:spcBef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svn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GUI client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TortoiseSVN – </a:t>
            </a:r>
            <a:r>
              <a:rPr lang="bg-BG" sz="2800" dirty="0" smtClean="0">
                <a:hlinkClick r:id="rId3"/>
              </a:rPr>
              <a:t>http://tortoisesvn.tigris.org/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413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Subversion </a:t>
            </a:r>
            <a:r>
              <a:rPr lang="en-US" dirty="0" smtClean="0"/>
              <a:t>Features</a:t>
            </a:r>
            <a:endParaRPr lang="bg-BG" dirty="0" smtClean="0"/>
          </a:p>
        </p:txBody>
      </p:sp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100" dirty="0" smtClean="0"/>
              <a:t>Versioning of the directory structure</a:t>
            </a:r>
            <a:endParaRPr lang="bg-BG" sz="3100" dirty="0" smtClean="0"/>
          </a:p>
          <a:p>
            <a:pPr>
              <a:defRPr/>
            </a:pPr>
            <a:r>
              <a:rPr lang="en-US" sz="3100" dirty="0" smtClean="0"/>
              <a:t>Complete change log</a:t>
            </a:r>
            <a:endParaRPr lang="bg-BG" sz="3100" dirty="0" smtClean="0"/>
          </a:p>
          <a:p>
            <a:pPr lvl="1">
              <a:defRPr/>
            </a:pPr>
            <a:r>
              <a:rPr lang="en-US" sz="3200" dirty="0" smtClean="0"/>
              <a:t>Deletion of files and directories</a:t>
            </a:r>
          </a:p>
          <a:p>
            <a:pPr lvl="1">
              <a:defRPr/>
            </a:pPr>
            <a:r>
              <a:rPr lang="en-US" sz="3200" dirty="0" smtClean="0"/>
              <a:t>Renaming of files and directories</a:t>
            </a:r>
            <a:endParaRPr lang="bg-BG" sz="3200" dirty="0" smtClean="0"/>
          </a:p>
          <a:p>
            <a:pPr lvl="1">
              <a:defRPr/>
            </a:pPr>
            <a:r>
              <a:rPr lang="en-US" sz="3200" dirty="0" smtClean="0"/>
              <a:t>Saving of files or directories</a:t>
            </a:r>
            <a:endParaRPr lang="bg-BG" sz="3200" dirty="0" smtClean="0"/>
          </a:p>
          <a:p>
            <a:pPr>
              <a:defRPr/>
            </a:pPr>
            <a:r>
              <a:rPr lang="en-US" sz="3100" dirty="0" smtClean="0"/>
              <a:t>Can work on it’s own or integrated with Apache as a module</a:t>
            </a:r>
            <a:endParaRPr lang="bg-BG" sz="3100" dirty="0" smtClean="0"/>
          </a:p>
          <a:p>
            <a:pPr>
              <a:defRPr/>
            </a:pPr>
            <a:r>
              <a:rPr lang="en-US" sz="3100" dirty="0" smtClean="0"/>
              <a:t>Works effectively with tags and branching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7210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TortoiseSVN</a:t>
            </a:r>
            <a:endParaRPr lang="bg-BG" dirty="0" smtClean="0"/>
          </a:p>
        </p:txBody>
      </p:sp>
      <p:sp>
        <p:nvSpPr>
          <p:cNvPr id="761859" name="Rectangle 3"/>
          <p:cNvSpPr>
            <a:spLocks noGrp="1" noChangeArrowheads="1"/>
          </p:cNvSpPr>
          <p:nvPr>
            <p:ph idx="1"/>
          </p:nvPr>
        </p:nvSpPr>
        <p:spPr>
          <a:xfrm>
            <a:off x="250826" y="1355725"/>
            <a:ext cx="3211740" cy="51847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TortoiseSVN</a:t>
            </a:r>
          </a:p>
          <a:p>
            <a:pPr lvl="1">
              <a:defRPr/>
            </a:pPr>
            <a:r>
              <a:rPr lang="en-US" dirty="0" smtClean="0"/>
              <a:t>Open source GUI client for Subversion</a:t>
            </a:r>
          </a:p>
          <a:p>
            <a:pPr lvl="1">
              <a:defRPr/>
            </a:pPr>
            <a:r>
              <a:rPr lang="en-US" dirty="0" smtClean="0"/>
              <a:t>Integrated in Windows Explorer</a:t>
            </a:r>
          </a:p>
          <a:p>
            <a:pPr lvl="1">
              <a:defRPr/>
            </a:pPr>
            <a:r>
              <a:rPr lang="bg-BG" dirty="0" smtClean="0">
                <a:hlinkClick r:id="rId2"/>
              </a:rPr>
              <a:t>http://tortoisesvn.tigris.org/</a:t>
            </a:r>
            <a:endParaRPr lang="bg-BG" dirty="0" smtClean="0"/>
          </a:p>
        </p:txBody>
      </p:sp>
      <p:pic>
        <p:nvPicPr>
          <p:cNvPr id="6148" name="Picture 5" descr="TortoiseSVN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6" t="-2447" r="-2064" b="-2634"/>
          <a:stretch/>
        </p:blipFill>
        <p:spPr bwMode="auto">
          <a:xfrm>
            <a:off x="3539672" y="1524000"/>
            <a:ext cx="5056718" cy="4625440"/>
          </a:xfrm>
          <a:prstGeom prst="roundRect">
            <a:avLst>
              <a:gd name="adj" fmla="val 2003"/>
            </a:avLst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323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 smtClean="0"/>
              <a:t>Subversion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987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33475"/>
            <a:ext cx="4286250" cy="2676525"/>
          </a:xfrm>
          <a:prstGeom prst="roundRect">
            <a:avLst>
              <a:gd name="adj" fmla="val 361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5042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Integrated Development Environments (IDEs)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Source Control Systems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Generation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Logging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Unit Testing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Bug Tracking / Issue Tracking Systems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Analysis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Decompilation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5234" name="Picture 2" descr="http://www.uiwp.uiuc.edu/porfolio_2008/erin_ludwick/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088" y="2052772"/>
            <a:ext cx="2705100" cy="16810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102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Foundation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Foundation Server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TFS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Works best with Visual Studio</a:t>
            </a:r>
          </a:p>
          <a:p>
            <a:pPr lvl="2"/>
            <a:r>
              <a:rPr lang="en-US" dirty="0" smtClean="0"/>
              <a:t>Many problems outside of it</a:t>
            </a:r>
          </a:p>
          <a:p>
            <a:pPr lvl="1"/>
            <a:r>
              <a:rPr lang="en-US" dirty="0" smtClean="0"/>
              <a:t>Commercial license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34818" name="Picture 2" descr="http://i.msdn.microsoft.com/ee819132.deVriesRandell_Fig1(en-us,MSDN.10)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64" y="3657600"/>
            <a:ext cx="2328290" cy="2805169"/>
          </a:xfrm>
          <a:prstGeom prst="rect">
            <a:avLst/>
          </a:prstGeom>
          <a:noFill/>
        </p:spPr>
      </p:pic>
      <p:pic>
        <p:nvPicPr>
          <p:cNvPr id="34820" name="Picture 4" descr="http://geekswithblogs.net/images/geekswithblogs_net/KirstinJ/WindowsLiveWriter/IcreatedabuilddefinitioninTeamExplorerbu_826A/Folder%20View_thumb_1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740" y="3668233"/>
            <a:ext cx="5498860" cy="2796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0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 smtClean="0"/>
              <a:t>TFS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8" name="Picture 4" descr="http://blogs.4ward.it/wp-content/uploads/2012/08/image_thumb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001" y="1143000"/>
            <a:ext cx="3669997" cy="34812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Source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CVS</a:t>
            </a:r>
          </a:p>
          <a:p>
            <a:pPr lvl="1"/>
            <a:r>
              <a:rPr lang="en-US" dirty="0" smtClean="0"/>
              <a:t>Was extremely popular in the past</a:t>
            </a:r>
          </a:p>
          <a:p>
            <a:pPr lvl="2"/>
            <a:r>
              <a:rPr lang="en-US" dirty="0" smtClean="0"/>
              <a:t>Now it is obsolete</a:t>
            </a:r>
          </a:p>
          <a:p>
            <a:pPr lvl="1"/>
            <a:r>
              <a:rPr lang="en-US" dirty="0" smtClean="0"/>
              <a:t>Open source, mostly used in UNIX / Linux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Mercurial</a:t>
            </a:r>
          </a:p>
          <a:p>
            <a:pPr lvl="1"/>
            <a:r>
              <a:rPr lang="en-US" dirty="0" smtClean="0"/>
              <a:t>Fast, distributed, open source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Perforce</a:t>
            </a:r>
          </a:p>
          <a:p>
            <a:pPr lvl="1"/>
            <a:r>
              <a:rPr lang="en-US" dirty="0" smtClean="0"/>
              <a:t>Very powerful and scalable (pentabytes of code)</a:t>
            </a:r>
          </a:p>
          <a:p>
            <a:pPr lvl="1"/>
            <a:r>
              <a:rPr lang="en-US" dirty="0" smtClean="0"/>
              <a:t>Commercial product (used by SAP)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and ALM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Software Configuration Management (SCM systems (e.g. Rational ClearCase, StarTeam)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Change management for requirements, documents, source code, etc.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Tools, policies, workflow, etc.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Application Lifecycle Management (ALM) systems (e.g. VSTS + TFS, StarTeam, Polarion)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Covers the entire development process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Requirements, planning, project management, architecture, build, QA, test, integration,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Application Lifecycle Management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8" t="-1712" r="-2544" b="-2710"/>
          <a:stretch>
            <a:fillRect/>
          </a:stretch>
        </p:blipFill>
        <p:spPr bwMode="auto">
          <a:xfrm>
            <a:off x="1832547" y="1219200"/>
            <a:ext cx="5334000" cy="5083968"/>
          </a:xfrm>
          <a:prstGeom prst="roundRect">
            <a:avLst>
              <a:gd name="adj" fmla="val 2096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273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95801"/>
            <a:ext cx="8229600" cy="685800"/>
          </a:xfrm>
        </p:spPr>
        <p:txBody>
          <a:bodyPr/>
          <a:lstStyle/>
          <a:p>
            <a:r>
              <a:rPr lang="en-US" dirty="0" smtClean="0"/>
              <a:t>Code Generation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22080"/>
            <a:ext cx="8229600" cy="569120"/>
          </a:xfrm>
        </p:spPr>
        <p:txBody>
          <a:bodyPr/>
          <a:lstStyle/>
          <a:p>
            <a:r>
              <a:rPr lang="en-US" dirty="0" smtClean="0"/>
              <a:t>Visual Studio T4 Engine, CodeSmith, AndroMDA</a:t>
            </a:r>
            <a:endParaRPr lang="en-US" dirty="0"/>
          </a:p>
        </p:txBody>
      </p:sp>
      <p:pic>
        <p:nvPicPr>
          <p:cNvPr id="74754" name="Picture 2" descr="http://freakytrigger.co.uk/wordpress/wp-content/uploads/cre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31930"/>
            <a:ext cx="4238626" cy="2778070"/>
          </a:xfrm>
          <a:prstGeom prst="roundRect">
            <a:avLst>
              <a:gd name="adj" fmla="val 448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Generators –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generation</a:t>
            </a:r>
          </a:p>
          <a:p>
            <a:pPr lvl="1"/>
            <a:r>
              <a:rPr lang="en-US" dirty="0" smtClean="0"/>
              <a:t>Template based</a:t>
            </a:r>
          </a:p>
          <a:p>
            <a:pPr lvl="2"/>
            <a:r>
              <a:rPr lang="en-US" dirty="0" smtClean="0"/>
              <a:t>Build data access layer by given database schema</a:t>
            </a:r>
          </a:p>
          <a:p>
            <a:pPr lvl="3"/>
            <a:r>
              <a:rPr lang="en-US" dirty="0" smtClean="0"/>
              <a:t>E.g. Visual Studio Data Designer for LINQ-to-SQL</a:t>
            </a:r>
          </a:p>
          <a:p>
            <a:pPr lvl="2"/>
            <a:r>
              <a:rPr lang="en-US" dirty="0" smtClean="0"/>
              <a:t>Build Web application by database schema</a:t>
            </a:r>
          </a:p>
          <a:p>
            <a:pPr lvl="3"/>
            <a:r>
              <a:rPr lang="en-US" dirty="0" smtClean="0"/>
              <a:t>E.g. Django (Python based Web application platform)</a:t>
            </a:r>
          </a:p>
          <a:p>
            <a:pPr lvl="1"/>
            <a:r>
              <a:rPr lang="en-US" dirty="0" smtClean="0"/>
              <a:t>Model based</a:t>
            </a:r>
          </a:p>
          <a:p>
            <a:pPr lvl="2"/>
            <a:r>
              <a:rPr lang="en-US" dirty="0" smtClean="0"/>
              <a:t>Build entire application by high-level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4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T4 Engine</a:t>
            </a:r>
            <a:r>
              <a:rPr lang="en-US" dirty="0" smtClean="0"/>
              <a:t>, CodeSmith</a:t>
            </a:r>
          </a:p>
          <a:p>
            <a:pPr lvl="1"/>
            <a:r>
              <a:rPr lang="en-US" dirty="0" smtClean="0"/>
              <a:t>Template based code generators</a:t>
            </a:r>
          </a:p>
          <a:p>
            <a:pPr lvl="1"/>
            <a:r>
              <a:rPr lang="en-US" dirty="0" smtClean="0"/>
              <a:t>Can generate classes, Web pages and other project assets by set of templates</a:t>
            </a:r>
          </a:p>
          <a:p>
            <a:pPr lvl="2"/>
            <a:r>
              <a:rPr lang="en-US" dirty="0" smtClean="0"/>
              <a:t>E.g. data access layer based on database schema</a:t>
            </a:r>
          </a:p>
          <a:p>
            <a:r>
              <a:rPr lang="en-US" dirty="0" smtClean="0"/>
              <a:t>AndroMDA</a:t>
            </a:r>
          </a:p>
          <a:p>
            <a:pPr lvl="1"/>
            <a:r>
              <a:rPr lang="en-US" dirty="0" smtClean="0"/>
              <a:t>Application generator framework</a:t>
            </a:r>
          </a:p>
          <a:p>
            <a:pPr lvl="1"/>
            <a:r>
              <a:rPr lang="en-US" dirty="0" smtClean="0"/>
              <a:t>Transforms UML models to </a:t>
            </a:r>
            <a:r>
              <a:rPr lang="en-US" dirty="0" smtClean="0">
                <a:sym typeface="Wingdings" pitchFamily="2" charset="2"/>
              </a:rPr>
              <a:t>Java EE applications based on Spring, Hibernate and JSF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T4 Template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Visual Studio T4 Engine</a:t>
            </a:r>
          </a:p>
          <a:p>
            <a:pPr lvl="1"/>
            <a:r>
              <a:rPr lang="en-US" dirty="0" smtClean="0"/>
              <a:t>T4 == Text Template Transformation Toolkit</a:t>
            </a:r>
          </a:p>
          <a:p>
            <a:pPr lvl="1"/>
            <a:r>
              <a:rPr lang="en-US" dirty="0" smtClean="0"/>
              <a:t>Integral part of Visual Studio</a:t>
            </a:r>
          </a:p>
          <a:p>
            <a:pPr lvl="1"/>
            <a:r>
              <a:rPr lang="en-US" dirty="0" smtClean="0"/>
              <a:t>ASP.NET-like syntax</a:t>
            </a:r>
          </a:p>
          <a:p>
            <a:r>
              <a:rPr lang="en-US" dirty="0" smtClean="0"/>
              <a:t>T4 templates consist of:</a:t>
            </a:r>
          </a:p>
          <a:p>
            <a:pPr lvl="1"/>
            <a:r>
              <a:rPr lang="en-US" dirty="0" smtClean="0"/>
              <a:t>Processing directives (e.g. include template)</a:t>
            </a:r>
          </a:p>
          <a:p>
            <a:pPr lvl="1"/>
            <a:r>
              <a:rPr lang="en-US" dirty="0" smtClean="0"/>
              <a:t>Text blocks (static text)</a:t>
            </a:r>
          </a:p>
          <a:p>
            <a:pPr lvl="1"/>
            <a:r>
              <a:rPr lang="en-US" dirty="0" smtClean="0"/>
              <a:t>Code blocks (in C#, VB.NET)</a:t>
            </a:r>
          </a:p>
          <a:p>
            <a:pPr lvl="1"/>
            <a:r>
              <a:rPr lang="en-US" dirty="0" smtClean="0"/>
              <a:t>Compiled to C# and then to .NET assemblies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T4 Template Engine – Architecture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026" name="Picture 2" descr="Template Transformation Process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47" y="1564237"/>
            <a:ext cx="8232054" cy="44915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79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Code Obfuscators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Profilers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Refactoring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Automated Build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Continuous Integration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Documentation Generators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Project Hosting and Team Collaboration Sites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Deployment in the Public Clouds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4210" name="Picture 2" descr="http://www.oralchelation.net/images/bs00554_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4" y="1155152"/>
            <a:ext cx="1819276" cy="1588048"/>
          </a:xfrm>
          <a:prstGeom prst="roundRect">
            <a:avLst>
              <a:gd name="adj" fmla="val 49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3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T4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4988" y="1086372"/>
            <a:ext cx="8075612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template debug="false" hostspecific="false" language="C#"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assembly name="System.Core"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namespace="System.Text"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import namespace="System.Collections.Generic"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output extension=".cs"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i = 0; i &lt; 3; i++) {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int Item&lt;#=i#&gt; { get; set;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} #&gt;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383017" y="4299563"/>
            <a:ext cx="379553" cy="6858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6576" y="5105400"/>
            <a:ext cx="8074024" cy="10752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Item0 { get; set;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Item1 { get; set;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Item2 { get; set; 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T4 </a:t>
            </a:r>
            <a:r>
              <a:rPr lang="en-US" dirty="0" smtClean="0"/>
              <a:t>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794" y="1230898"/>
            <a:ext cx="8380412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template language="C#" hostspecific="true"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output extension=".xml"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import namespace="System.IO"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import namespace="Microsoft.VisualStudio.TextTemplating"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?&gt;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&lt;project&gt;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 string 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currentDir = this.Host.ResolvePath(".");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(string dir in Directory.GetFiles(currentDir))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FileInfo fileInfo = new FileInfo(dir);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&lt;file&gt;&lt;#= fileInfo.Name #&gt;&lt;/file&gt;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 } #&gt;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&lt;/project&gt;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0"/>
            <a:ext cx="5029200" cy="1447800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Visual Studio T4 Template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9634" name="Picture 2" descr="http://wellington.pm.org/archive/200606/tdd/images/live_dem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43000"/>
            <a:ext cx="3048000" cy="3817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5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http://mialosscontrol.com/images/tools_on_comput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295400"/>
            <a:ext cx="3543300" cy="2767396"/>
          </a:xfrm>
          <a:prstGeom prst="roundRect">
            <a:avLst>
              <a:gd name="adj" fmla="val 34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76801"/>
            <a:ext cx="8229600" cy="685800"/>
          </a:xfrm>
        </p:spPr>
        <p:txBody>
          <a:bodyPr/>
          <a:lstStyle/>
          <a:p>
            <a:r>
              <a:rPr lang="en-US" dirty="0" smtClean="0"/>
              <a:t>Logging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Log4J, Log4Net</a:t>
            </a:r>
            <a:endParaRPr lang="en-US" dirty="0"/>
          </a:p>
        </p:txBody>
      </p:sp>
      <p:pic>
        <p:nvPicPr>
          <p:cNvPr id="5122" name="Picture 2" descr="http://materiales506.com/images/Text%20Docu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95600"/>
            <a:ext cx="1447800" cy="1447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logging.apache.org/log4j/1.2/images/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5869">
            <a:off x="1572039" y="1017761"/>
            <a:ext cx="1553180" cy="1042956"/>
          </a:xfrm>
          <a:prstGeom prst="roundRect">
            <a:avLst>
              <a:gd name="adj" fmla="val 814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logging.apache.org/log4net/images/ls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56">
            <a:off x="4817253" y="998551"/>
            <a:ext cx="2867026" cy="67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t1.gstatic.com/images?q=tbn:SQH9LmatifhaeM:http://www.balabit.hu/dl/logos/syslog-ng_print.gif&amp;t=1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5324">
            <a:off x="1196466" y="3649458"/>
            <a:ext cx="2437980" cy="566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3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Logging</a:t>
            </a:r>
            <a:r>
              <a:rPr lang="en-US" dirty="0" smtClean="0"/>
              <a:t> is chronological </a:t>
            </a:r>
            <a:r>
              <a:rPr lang="en-US" dirty="0"/>
              <a:t>and systematic record of data processing events in a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E.g. the Windows Event Log</a:t>
            </a:r>
            <a:endParaRPr lang="en-US" dirty="0"/>
          </a:p>
          <a:p>
            <a:r>
              <a:rPr lang="en-US" dirty="0" smtClean="0"/>
              <a:t>Logs </a:t>
            </a:r>
            <a:r>
              <a:rPr lang="en-US" dirty="0"/>
              <a:t>can be saved to a persistent medium to be studied at a later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Use logging in the development phase:</a:t>
            </a:r>
          </a:p>
          <a:p>
            <a:pPr lvl="1"/>
            <a:r>
              <a:rPr lang="en-US" dirty="0" smtClean="0"/>
              <a:t>Logging can help you debug the code</a:t>
            </a:r>
          </a:p>
          <a:p>
            <a:r>
              <a:rPr lang="en-US" dirty="0" smtClean="0"/>
              <a:t>Use logging in the production environment:</a:t>
            </a:r>
          </a:p>
          <a:p>
            <a:pPr lvl="1"/>
            <a:r>
              <a:rPr lang="en-US" dirty="0" smtClean="0"/>
              <a:t>Helps you troubleshoot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88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Log4J / Log4Net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Log4J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Log4Net</a:t>
            </a:r>
            <a:r>
              <a:rPr lang="en-US" dirty="0" smtClean="0"/>
              <a:t> are a popular logging frameworks for Java / .NET</a:t>
            </a:r>
          </a:p>
          <a:p>
            <a:pPr lvl="1"/>
            <a:r>
              <a:rPr lang="en-US" dirty="0" smtClean="0"/>
              <a:t>Designed to be reliable, fast and extensible</a:t>
            </a:r>
          </a:p>
          <a:p>
            <a:pPr lvl="1"/>
            <a:r>
              <a:rPr lang="en-US" dirty="0" smtClean="0"/>
              <a:t>Simple to understand and to use API</a:t>
            </a:r>
          </a:p>
          <a:p>
            <a:pPr lvl="1"/>
            <a:r>
              <a:rPr lang="en-US" dirty="0" smtClean="0"/>
              <a:t>Allows the developer to control which log statements are output with arbitrary granularity</a:t>
            </a:r>
          </a:p>
          <a:p>
            <a:pPr lvl="1"/>
            <a:r>
              <a:rPr lang="en-US" dirty="0" smtClean="0"/>
              <a:t>Fully configurable at runtime using external configuration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Log4j </a:t>
            </a:r>
            <a:r>
              <a:rPr lang="en-US" dirty="0" smtClean="0"/>
              <a:t>/ Log4Net Architecture</a:t>
            </a:r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Log4Net has three main components: loggers, appenders and layouts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Loggers</a:t>
            </a:r>
          </a:p>
          <a:p>
            <a:pPr lvl="2"/>
            <a:r>
              <a:rPr lang="en-US" dirty="0" smtClean="0"/>
              <a:t>Channels for printing logging information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Appenders</a:t>
            </a:r>
          </a:p>
          <a:p>
            <a:pPr lvl="2"/>
            <a:r>
              <a:rPr lang="en-US" dirty="0" smtClean="0"/>
              <a:t>Output destinations (e.g. XML file, database, …)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Layouts</a:t>
            </a:r>
          </a:p>
          <a:p>
            <a:pPr lvl="2"/>
            <a:r>
              <a:rPr lang="en-US" dirty="0" smtClean="0"/>
              <a:t>Formats </a:t>
            </a:r>
            <a:r>
              <a:rPr lang="en-US" dirty="0"/>
              <a:t>that appenders use to write their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10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smtClean="0"/>
              <a:t>Log4Net – Example</a:t>
            </a:r>
            <a:endParaRPr lang="bg-BG" dirty="0"/>
          </a:p>
        </p:txBody>
      </p:sp>
      <p:sp>
        <p:nvSpPr>
          <p:cNvPr id="440328" name="Rectangle 8"/>
          <p:cNvSpPr>
            <a:spLocks noGrp="1" noChangeArrowheads="1"/>
          </p:cNvSpPr>
          <p:nvPr>
            <p:ph idx="1"/>
          </p:nvPr>
        </p:nvSpPr>
        <p:spPr>
          <a:xfrm>
            <a:off x="323850" y="4800600"/>
            <a:ext cx="8496300" cy="576263"/>
          </a:xfrm>
          <a:noFill/>
          <a:ln/>
        </p:spPr>
        <p:txBody>
          <a:bodyPr/>
          <a:lstStyle/>
          <a:p>
            <a:r>
              <a:rPr lang="en-US" dirty="0"/>
              <a:t>Output from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Log4NetExample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837063" y="887452"/>
            <a:ext cx="7772400" cy="38369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Log4NetExample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readonly ILog log =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LogManager.GetLogger(typeof(Log4NetExample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lnSpc>
                <a:spcPts val="26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BasicConfigurator.Configure();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log.Debug("Debug msg");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log.Error("Error msg");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40329" name="Rectangle 9"/>
          <p:cNvSpPr>
            <a:spLocks noChangeArrowheads="1"/>
          </p:cNvSpPr>
          <p:nvPr/>
        </p:nvSpPr>
        <p:spPr bwMode="auto">
          <a:xfrm>
            <a:off x="681003" y="5461337"/>
            <a:ext cx="785502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2010-12-16 23:25:08 DEBUG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Log4NetExample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Debug msg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2010-12-16 23:25:08 ERROR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Log4NetExample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msg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212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r>
              <a:rPr lang="en-US" dirty="0" smtClean="0"/>
              <a:t>Log4Net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755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materiales506.com/images/Text%20Docu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52799"/>
            <a:ext cx="1447800" cy="1447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logging.apache.org/log4net/images/ls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57599"/>
            <a:ext cx="3686175" cy="866776"/>
          </a:xfrm>
          <a:prstGeom prst="roundRect">
            <a:avLst>
              <a:gd name="adj" fmla="val 146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5334000" y="4076699"/>
            <a:ext cx="6858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Picture 2" descr="http://shivasoft.in/blog/wp-content/uploads/2010/09/implementl_log4net_ne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21626"/>
            <a:ext cx="3686176" cy="2254974"/>
          </a:xfrm>
          <a:prstGeom prst="roundRect">
            <a:avLst>
              <a:gd name="adj" fmla="val 146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9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0836"/>
            <a:ext cx="8229600" cy="685800"/>
          </a:xfrm>
        </p:spPr>
        <p:txBody>
          <a:bodyPr/>
          <a:lstStyle/>
          <a:p>
            <a:r>
              <a:rPr lang="en-US" dirty="0" smtClean="0"/>
              <a:t>Unit Testing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17118"/>
            <a:ext cx="8229600" cy="650082"/>
          </a:xfrm>
        </p:spPr>
        <p:txBody>
          <a:bodyPr/>
          <a:lstStyle/>
          <a:p>
            <a:r>
              <a:rPr lang="en-US" dirty="0" smtClean="0"/>
              <a:t>JUnit, NUnit, CppUnit, TestNG, JsUnit, …</a:t>
            </a:r>
            <a:endParaRPr lang="en-US" dirty="0"/>
          </a:p>
        </p:txBody>
      </p:sp>
      <p:pic>
        <p:nvPicPr>
          <p:cNvPr id="63490" name="Picture 2" descr="http://blog.bronto.com/wp-content/uploads/2009/05/testing1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33400"/>
            <a:ext cx="2847974" cy="1743012"/>
          </a:xfrm>
          <a:prstGeom prst="roundRect">
            <a:avLst>
              <a:gd name="adj" fmla="val 47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3492" name="Picture 4" descr="http://www.modulouno.it/Data/Home/Servizi/Test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648200"/>
            <a:ext cx="2175530" cy="1689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8" name="Picture 4" descr="http://blog.eleventy-two.com/wp-content/uploads/2009/03/logo-junit-org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69" y="1219200"/>
            <a:ext cx="2824566" cy="895288"/>
          </a:xfrm>
          <a:prstGeom prst="roundRect">
            <a:avLst>
              <a:gd name="adj" fmla="val 1003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nunit.org/img/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76800"/>
            <a:ext cx="1873470" cy="100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3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3886200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Integrated Development Environments (IDEs)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950120"/>
          </a:xfrm>
        </p:spPr>
        <p:txBody>
          <a:bodyPr/>
          <a:lstStyle/>
          <a:p>
            <a:r>
              <a:rPr lang="en-US" dirty="0" smtClean="0"/>
              <a:t>Visual Studio, Eclipse, IntelliJ IDEA, Netbeans, JDeveloper, Code::Blocks, Bloodshed Dev-C++</a:t>
            </a:r>
            <a:endParaRPr lang="en-US" dirty="0"/>
          </a:p>
        </p:txBody>
      </p:sp>
      <p:pic>
        <p:nvPicPr>
          <p:cNvPr id="1030" name="Picture 6" descr="http://www.christiano.ch/wordpress/wp-content/uploads/2010/04/Logo_Visual_Studio_201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9" t="-13554" r="-4843" b="-13255"/>
          <a:stretch/>
        </p:blipFill>
        <p:spPr bwMode="auto">
          <a:xfrm>
            <a:off x="4934243" y="1670658"/>
            <a:ext cx="3494808" cy="1565156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32" name="Picture 8" descr="http://market.eclipsesource.com/yoxos/doc/org.eclipse.cdt.feature.group/logo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04" y="1021529"/>
            <a:ext cx="1436361" cy="1171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loulou.developpez.com/tutoriels/cpp/codeblocks/images/logo_tut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843" y="533400"/>
            <a:ext cx="2572990" cy="728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linux2000.files.wordpress.com/2008/04/1eclipse_logo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29732" y="1323201"/>
            <a:ext cx="2425285" cy="17397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hetangole.com/blog/wp-content/uploads/2010/10/NetBeans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643" y="613070"/>
            <a:ext cx="1866269" cy="812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1.bp.blogspot.com/_RyhrdnlxJ-4/SbvLTQviPNI/AAAAAAAAF1Y/Go-9Q3o4Pg4/s400/pydev_logo.gif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43" y="908658"/>
            <a:ext cx="1657350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karthicklive.com/blog/wp-content/uploads/2009/08/zend-studio-7-karthicklive.com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83838"/>
            <a:ext cx="2140372" cy="752022"/>
          </a:xfrm>
          <a:prstGeom prst="rect">
            <a:avLst/>
          </a:prstGeom>
          <a:ln>
            <a:solidFill>
              <a:srgbClr val="3D5C00">
                <a:alpha val="49804"/>
              </a:srgb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sophco.com/Portals/0/Images/VisualBasic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374" y="2898101"/>
            <a:ext cx="1363269" cy="54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blogs.msdn.com/resized-image.ashx/__size/550x0/__key/CommunityServer-Components-UserFiles/00-00-29-90-33-Attached+Files/4341.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3" y="1736554"/>
            <a:ext cx="1219200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t2.gstatic.com/images?q=tbn:ANd9GcR00yQP-ZoKp6r51D5LwAxTLQ18mHtRreWCrmUBeXAr2q61e4tD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43" y="1036039"/>
            <a:ext cx="906492" cy="1157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1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 </a:t>
            </a:r>
            <a:r>
              <a:rPr lang="en-US" dirty="0" smtClean="0"/>
              <a:t>is a program that tests pieces of code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Test a single method, class or component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Implement a common use case scenario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Confirm that the code works as expected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Or signal that the code is broken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Unit tests should have high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coverage</a:t>
            </a:r>
            <a:r>
              <a:rPr lang="en-US" dirty="0" smtClean="0"/>
              <a:t>, e.g. 70-80%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Executed in the continuous integration process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Unit tests dramatically decrease the number of defects in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612776" y="1257139"/>
            <a:ext cx="7845424" cy="5067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rm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sum(int[] array)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i=0; i&lt;array.length; i++)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array[i];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testSum()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int[]{1,2}) != 3)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TestFailedException("1+2 != 3");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int[]{-2}) != -2)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TestFailedException("-2 != -2");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int[]{}) != 0)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TestFailedException("0 != 0");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172" name="Picture 4" descr="http://media.if-not-true-then-false.com/2010/02/java-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3" r="11965"/>
          <a:stretch/>
        </p:blipFill>
        <p:spPr bwMode="auto">
          <a:xfrm>
            <a:off x="7162800" y="1543050"/>
            <a:ext cx="1033153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93903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Unit Testing Frameworks / Tools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testing frameworks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Simplify design, implementation and execution of unit tests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Popular unit testing frameworks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JUnit, TestNG – classical unit testing frameworks for Java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Visual Studio Team Test (</a:t>
            </a:r>
            <a:r>
              <a:rPr lang="en-US" dirty="0"/>
              <a:t>VSTT), 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 smtClean="0"/>
              <a:t>MbUnit</a:t>
            </a:r>
            <a:r>
              <a:rPr lang="en-US" dirty="0" smtClean="0"/>
              <a:t> – for .NET development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cppUnit, UnitTest++ – for C++ developers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jsUnit – for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Code Coverage &amp; Mocking Tools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coverage </a:t>
            </a:r>
            <a:r>
              <a:rPr lang="en-US" dirty="0" smtClean="0"/>
              <a:t>tools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Code coverage tools check what portion of the source code is covered by the unit tests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CodeCover for Eclipse – for Java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Visual Studio Team Suite – for C#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CoverageMeter – for C++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Mocking</a:t>
            </a:r>
            <a:r>
              <a:rPr lang="en-US" dirty="0" smtClean="0"/>
              <a:t> tools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Allow testing functionality that is still not implemented9, e.g. through its interface</a:t>
            </a:r>
          </a:p>
          <a:p>
            <a:pPr marL="574675" lvl="2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Moq, TypeMock, Rhino Mock, JustMock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automation</a:t>
            </a:r>
          </a:p>
          <a:p>
            <a:pPr lvl="1"/>
            <a:r>
              <a:rPr lang="en-US" dirty="0" smtClean="0"/>
              <a:t>Replaces manual tests (performed by people) with automated tests (performed by script)</a:t>
            </a:r>
          </a:p>
          <a:p>
            <a:pPr lvl="1"/>
            <a:r>
              <a:rPr lang="en-US" dirty="0" smtClean="0"/>
              <a:t>Automatically run test scenarios and compare the actual outcomes to predicted outcomes</a:t>
            </a:r>
          </a:p>
          <a:p>
            <a:r>
              <a:rPr lang="en-US" dirty="0" smtClean="0"/>
              <a:t>Automated testing tools</a:t>
            </a:r>
          </a:p>
          <a:p>
            <a:pPr lvl="1"/>
            <a:r>
              <a:rPr lang="en-US" dirty="0" smtClean="0"/>
              <a:t>Record and replay test scenarios</a:t>
            </a:r>
          </a:p>
          <a:p>
            <a:r>
              <a:rPr lang="en-US" dirty="0" smtClean="0"/>
              <a:t>Automated testing frameworks</a:t>
            </a:r>
          </a:p>
          <a:p>
            <a:pPr lvl="1"/>
            <a:r>
              <a:rPr lang="en-US" dirty="0" smtClean="0"/>
              <a:t>Allow programmatically simulate user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267200"/>
            <a:ext cx="7924800" cy="1429302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Unit Testing and Code Coverage with VSTT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7912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http://www.tcbmag.com/images/industriestrends/technology/articles/asset_upload_file841_1046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726" y="990600"/>
            <a:ext cx="5196074" cy="291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Trash\bug-se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00550"/>
            <a:ext cx="1990725" cy="1476375"/>
          </a:xfrm>
          <a:prstGeom prst="roundRect">
            <a:avLst>
              <a:gd name="adj" fmla="val 701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81376"/>
            <a:ext cx="6096000" cy="1524001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Bug Tracking / Issue Tracking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022056"/>
            <a:ext cx="6248400" cy="1026320"/>
          </a:xfrm>
        </p:spPr>
        <p:txBody>
          <a:bodyPr/>
          <a:lstStyle/>
          <a:p>
            <a:r>
              <a:rPr lang="en-US" dirty="0" smtClean="0"/>
              <a:t>TRAC, Bugzilla, JIRA, TFS, SourceForge, Google Code, CodePlex, Project Locker</a:t>
            </a:r>
            <a:endParaRPr lang="en-US" dirty="0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143000"/>
            <a:ext cx="2476500" cy="1857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t3.gstatic.com/images?q=tbn:5h1ziP0_-SiQgM:http://www.techprone.com/wp-content/uploads/2009/02/bugtracking.jpg&amp;t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33" y="1143000"/>
            <a:ext cx="3056709" cy="18573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8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Tracking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 tracking / issue tracking systems</a:t>
            </a:r>
          </a:p>
          <a:p>
            <a:pPr lvl="1"/>
            <a:r>
              <a:rPr lang="en-US" dirty="0" smtClean="0"/>
              <a:t>Track bugs / issues related to software development,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tickets</a:t>
            </a:r>
          </a:p>
          <a:p>
            <a:r>
              <a:rPr lang="en-US" dirty="0" smtClean="0">
                <a:sym typeface="Wingdings" pitchFamily="2" charset="2"/>
              </a:rPr>
              <a:t>Tickets consist of: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Category: bug / feature request / task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State: </a:t>
            </a:r>
            <a:r>
              <a:rPr lang="en-US" dirty="0" smtClean="0"/>
              <a:t>new </a:t>
            </a:r>
            <a:r>
              <a:rPr lang="en-US" dirty="0" smtClean="0">
                <a:sym typeface="Wingdings" pitchFamily="2" charset="2"/>
              </a:rPr>
              <a:t> assigned  fixed  closed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Priority: critical / high / low / etc.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Owner / responsible person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Summary, description, attachments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685800"/>
          </a:xfrm>
        </p:spPr>
        <p:txBody>
          <a:bodyPr/>
          <a:lstStyle/>
          <a:p>
            <a:r>
              <a:rPr lang="en-US" dirty="0" smtClean="0"/>
              <a:t>Code Analysis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631280"/>
            <a:ext cx="7010400" cy="797720"/>
          </a:xfrm>
          <a:ln>
            <a:noFill/>
          </a:ln>
          <a:effectLst>
            <a:softEdge rad="112500"/>
          </a:effectLst>
        </p:spPr>
        <p:txBody>
          <a:bodyPr/>
          <a:lstStyle/>
          <a:p>
            <a:r>
              <a:rPr lang="en-US" dirty="0" smtClean="0"/>
              <a:t>FxCop, StyleCop, Checkstyle, devAdvantage, FindBugs, BoundsChecker, … </a:t>
            </a:r>
            <a:endParaRPr lang="en-US" dirty="0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29075"/>
            <a:ext cx="2857500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266" name="Picture 2" descr="http://www.compuville.ca/comp-sys/beta/research_services_2_b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016" y="4029075"/>
            <a:ext cx="4313784" cy="20690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65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Analysis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Code analysis tools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Analyze the source code for bad coding style / unwanted coding practices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Static analysis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Examine the source code at compile-time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Could work with the source code or with the compiled assemblies / JAR archives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Dynamic analysis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Analyses the code at runtime (usually done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instrumentation</a:t>
            </a:r>
            <a:r>
              <a:rPr lang="en-US" dirty="0" smtClean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/>
              <a:t>is official .NET development tool from Microsoft</a:t>
            </a:r>
          </a:p>
          <a:p>
            <a:pPr lvl="1"/>
            <a:r>
              <a:rPr lang="en-US" dirty="0" smtClean="0"/>
              <a:t>Multiple languages: C#, VB.NET, C++, …</a:t>
            </a:r>
          </a:p>
          <a:p>
            <a:pPr lvl="1"/>
            <a:r>
              <a:rPr lang="en-US" dirty="0" smtClean="0"/>
              <a:t>Multiple technologies and platforms: ASP.NET, WPF, Silverlight, WWF, WCF, Windows Mobile</a:t>
            </a:r>
          </a:p>
          <a:p>
            <a:pPr lvl="1"/>
            <a:r>
              <a:rPr lang="en-US" dirty="0" smtClean="0"/>
              <a:t>Very powerful and feature rich</a:t>
            </a:r>
          </a:p>
          <a:p>
            <a:pPr lvl="1"/>
            <a:r>
              <a:rPr lang="en-US" dirty="0" smtClean="0"/>
              <a:t>Write, compile, model, design GUI, forms, data, build, execute, debug, test, deploy, refactor, …</a:t>
            </a:r>
          </a:p>
          <a:p>
            <a:pPr lvl="1"/>
            <a:r>
              <a:rPr lang="en-US" dirty="0" smtClean="0"/>
              <a:t>Commercial product, has free editions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2743201"/>
            <a:ext cx="5486400" cy="685800"/>
          </a:xfrm>
        </p:spPr>
        <p:txBody>
          <a:bodyPr/>
          <a:lstStyle/>
          <a:p>
            <a:r>
              <a:rPr lang="en-US" dirty="0" err="1" smtClean="0"/>
              <a:t>StyleCop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" y="3469480"/>
            <a:ext cx="5486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47106" name="Picture 2" descr="http://theplasticspoon.blogs.com/the_plastic_spoon/images/2008/04/01/simpsons20cop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47800"/>
            <a:ext cx="2676526" cy="2912060"/>
          </a:xfrm>
          <a:prstGeom prst="roundRect">
            <a:avLst>
              <a:gd name="adj" fmla="val 32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290" name="Picture 2" descr="http://shivasoft.in/blog/wp-content/uploads/2010/05/fxcop.pn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BFCFD"/>
              </a:clrFrom>
              <a:clrTo>
                <a:srgbClr val="FBFC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57200"/>
            <a:ext cx="1393826" cy="163979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lh6.ggpht.com/rbanks54/SDtj37BrWPI/AAAAAAAAAWY/QlFuZpw_4Ik/image_thumb%5B3%5D.png?imgmax=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95800"/>
            <a:ext cx="27146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7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http://yurukov.net/blog/wp-content/uploads/2007/11/assembl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05" y="1293875"/>
            <a:ext cx="3138796" cy="2212852"/>
          </a:xfrm>
          <a:prstGeom prst="roundRect">
            <a:avLst>
              <a:gd name="adj" fmla="val 50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314" name="Picture 2" descr="http://www.instructables.com/image/F069UP4FWM6T89F/How-to-Disassemble-a-Motorola-Raz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66" y="1293876"/>
            <a:ext cx="2950468" cy="2212852"/>
          </a:xfrm>
          <a:prstGeom prst="roundRect">
            <a:avLst>
              <a:gd name="adj" fmla="val 50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07680"/>
            <a:ext cx="8229600" cy="685800"/>
          </a:xfrm>
        </p:spPr>
        <p:txBody>
          <a:bodyPr/>
          <a:lstStyle/>
          <a:p>
            <a:r>
              <a:rPr lang="en-US" dirty="0" smtClean="0"/>
              <a:t>Code Decompilation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93480"/>
            <a:ext cx="7010400" cy="797720"/>
          </a:xfrm>
        </p:spPr>
        <p:txBody>
          <a:bodyPr/>
          <a:lstStyle/>
          <a:p>
            <a:r>
              <a:rPr lang="en-US" dirty="0" err="1" smtClean="0"/>
              <a:t>JustDecompile</a:t>
            </a:r>
            <a:r>
              <a:rPr lang="en-US" dirty="0" smtClean="0"/>
              <a:t>, IL Spy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Decomplation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decompilator</a:t>
            </a:r>
            <a:r>
              <a:rPr lang="en-US" dirty="0" smtClean="0"/>
              <a:t> / code disassembler</a:t>
            </a:r>
          </a:p>
          <a:p>
            <a:pPr lvl="1"/>
            <a:r>
              <a:rPr lang="en-US" dirty="0" smtClean="0"/>
              <a:t>Reconstructs the source code (to some extent) from the compiled code</a:t>
            </a:r>
          </a:p>
          <a:p>
            <a:pPr lvl="1"/>
            <a:r>
              <a:rPr lang="en-US" dirty="0" smtClean="0"/>
              <a:t>.NET assembly </a:t>
            </a:r>
            <a:r>
              <a:rPr lang="en-US" dirty="0" smtClean="0">
                <a:sym typeface="Wingdings" pitchFamily="2" charset="2"/>
              </a:rPr>
              <a:t> C# / VB.NET source code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JAR archive /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.class</a:t>
            </a:r>
            <a:r>
              <a:rPr lang="en-US" dirty="0" smtClean="0"/>
              <a:t> file </a:t>
            </a:r>
            <a:r>
              <a:rPr lang="en-US" dirty="0" smtClean="0">
                <a:sym typeface="Wingdings" pitchFamily="2" charset="2"/>
              </a:rPr>
              <a:t> Java source code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.EXE file  C / C++ / Assembler code</a:t>
            </a:r>
          </a:p>
          <a:p>
            <a:r>
              <a:rPr lang="en-US" dirty="0" smtClean="0">
                <a:sym typeface="Wingdings" pitchFamily="2" charset="2"/>
              </a:rPr>
              <a:t>Reconstructed code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Is not always 100% compilable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Loses private identifier names and comments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Decomplation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decompilers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.NET 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sym typeface="Wingdings" pitchFamily="2" charset="2"/>
                <a:hlinkClick r:id="rId2"/>
              </a:rPr>
              <a:t>JustDecompile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– free, powerful .NET decompiler 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  <a:hlinkClick r:id="rId3"/>
              </a:rPr>
              <a:t>ILSpy </a:t>
            </a:r>
            <a:r>
              <a:rPr lang="en-US" dirty="0" smtClean="0">
                <a:sym typeface="Wingdings" pitchFamily="2" charset="2"/>
              </a:rPr>
              <a:t>– powerful, great usability, free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ILDASM – part of .NET SDK, decompiles to IL code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Java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DJ Java Decompiler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JD (JD-Core / JD-GUI / JD-Eclipse)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.EXE file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Boomerang Decompiler </a:t>
            </a:r>
            <a:r>
              <a:rPr lang="en-US" dirty="0" smtClean="0">
                <a:sym typeface="Wingdings" pitchFamily="2" charset="2"/>
              </a:rPr>
              <a:t> outputs C source code</a:t>
            </a:r>
            <a:endParaRPr lang="en-US" dirty="0" smtClean="0"/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IDA Pro – powerful disassembler / debugger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OllyDbg</a:t>
            </a:r>
            <a:r>
              <a:rPr lang="en-US" dirty="0"/>
              <a:t>, </a:t>
            </a:r>
            <a:r>
              <a:rPr lang="en-US" dirty="0" smtClean="0"/>
              <a:t>W32DASM, etc.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JustDecompile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066800"/>
            <a:ext cx="7867650" cy="44958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09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 err="1" smtClean="0"/>
              <a:t>JustDecompile</a:t>
            </a:r>
            <a:r>
              <a:rPr lang="en-US" dirty="0" smtClean="0"/>
              <a:t> &amp; ILSpy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yodokurosawa.com/images/reflector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14400"/>
            <a:ext cx="3333750" cy="3295651"/>
          </a:xfrm>
          <a:prstGeom prst="roundRect">
            <a:avLst>
              <a:gd name="adj" fmla="val 33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interactiveasp.net/cfs-filesystemfile.ashx/__key/CommunityServer.Blogs.Components.WeblogFiles/natesstuff/ILSpyLogo_5F00_3820997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2807">
            <a:off x="1826225" y="987889"/>
            <a:ext cx="1257300" cy="12573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h4.ggpht.com/-8gZ4XufQcGc/TfBN3SKi1qI/AAAAAAAAE-w/7Jin553CBM4/JustDecompile%25255B5%25255D.png?imgmax=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9791">
            <a:off x="6223621" y="876230"/>
            <a:ext cx="1480616" cy="14806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4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Code Obfuscators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02679"/>
            <a:ext cx="7924800" cy="569120"/>
          </a:xfrm>
        </p:spPr>
        <p:txBody>
          <a:bodyPr/>
          <a:lstStyle/>
          <a:p>
            <a:r>
              <a:rPr lang="en-US" dirty="0" smtClean="0"/>
              <a:t>Making Reverse Engineering Difficult</a:t>
            </a:r>
            <a:endParaRPr lang="en-US" dirty="0"/>
          </a:p>
        </p:txBody>
      </p:sp>
      <p:pic>
        <p:nvPicPr>
          <p:cNvPr id="40962" name="Picture 2" descr="http://bureto.com/images/GORENJE_M_505_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71950"/>
            <a:ext cx="1924050" cy="1924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64" name="Picture 4" descr="http://www.nitrogentiremachine.com/test_difficul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91000"/>
            <a:ext cx="1783292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362" name="Picture 2" descr="http://www.velvetdicebag.net/images/vdb/obfusca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609974"/>
            <a:ext cx="2028825" cy="24860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Obfuscation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obfuscation</a:t>
            </a:r>
          </a:p>
          <a:p>
            <a:pPr lvl="1"/>
            <a:r>
              <a:rPr lang="en-US" dirty="0" smtClean="0"/>
              <a:t>Transform the source code or compiled .NET / Java code into a difficult to understand form</a:t>
            </a:r>
          </a:p>
          <a:p>
            <a:pPr lvl="1"/>
            <a:r>
              <a:rPr lang="en-US" dirty="0" smtClean="0"/>
              <a:t>Obfuscated code has the same behavior</a:t>
            </a:r>
          </a:p>
          <a:p>
            <a:pPr lvl="1"/>
            <a:r>
              <a:rPr lang="en-US" dirty="0" smtClean="0"/>
              <a:t>Sometimes is a bit slower due to changes and additions in the control logic</a:t>
            </a:r>
          </a:p>
          <a:p>
            <a:pPr lvl="1"/>
            <a:r>
              <a:rPr lang="en-US" dirty="0" smtClean="0"/>
              <a:t>Obfuscated code is the opposite of the high-quality code</a:t>
            </a:r>
          </a:p>
          <a:p>
            <a:pPr lvl="1"/>
            <a:r>
              <a:rPr lang="en-US" dirty="0" smtClean="0"/>
              <a:t>Obfuscation is a form of security through obscurity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Obfuscation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Rewrite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-loops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-loops followed by a series of cascading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 statements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Change iteration into recursion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Obfuscate programming constructs (e.g. turn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if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else</a:t>
            </a:r>
            <a:r>
              <a:rPr lang="en-US" dirty="0" smtClean="0"/>
              <a:t> statements into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?:</a:t>
            </a:r>
            <a:r>
              <a:rPr lang="en-US" dirty="0" smtClean="0"/>
              <a:t> operators)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Introduce meaningless identifier names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Remove intermediate variables and literals by repeating them as expressions in the code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Remove literals (e.g. 0 and 1) – use expressions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Randomize code formatting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Obfuscation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114800" cy="1066800"/>
          </a:xfrm>
        </p:spPr>
        <p:txBody>
          <a:bodyPr/>
          <a:lstStyle/>
          <a:p>
            <a:r>
              <a:rPr lang="en-US" sz="3000" dirty="0" smtClean="0"/>
              <a:t>Original source code in C#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2011501"/>
            <a:ext cx="411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second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3; i &lt;= N; i++)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first + second;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 second;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 = result;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95800" y="838200"/>
            <a:ext cx="38862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Obfuscated and decompiled</a:t>
            </a:r>
            <a:endParaRPr lang="en-US" sz="30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76750" y="2008525"/>
            <a:ext cx="45148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 =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1L;</a:t>
            </a: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 =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1L;</a:t>
            </a: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3; ___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_____; ___++)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____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 +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 =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__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____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____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145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 descr="http://www.sdtimes.com/blog/image.axd?picture=2009%2F5%2F02-24visualstudi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20" y="1066800"/>
            <a:ext cx="8568180" cy="548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95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Obfuscation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obfuscators</a:t>
            </a:r>
          </a:p>
          <a:p>
            <a:pPr lvl="1"/>
            <a:r>
              <a:rPr lang="en-US" dirty="0" smtClean="0"/>
              <a:t>Eazfuscator.NET – free</a:t>
            </a:r>
          </a:p>
          <a:p>
            <a:pPr lvl="1"/>
            <a:r>
              <a:rPr lang="en-US" noProof="1" smtClean="0"/>
              <a:t>{smartassembly} </a:t>
            </a:r>
            <a:r>
              <a:rPr lang="en-US" dirty="0" smtClean="0"/>
              <a:t>– commercial license, very powerful – assembly obfuscation + compression</a:t>
            </a:r>
          </a:p>
          <a:p>
            <a:r>
              <a:rPr lang="en-US" dirty="0" smtClean="0"/>
              <a:t>Java obfuscators</a:t>
            </a:r>
          </a:p>
          <a:p>
            <a:pPr lvl="1"/>
            <a:r>
              <a:rPr lang="en-US" dirty="0" smtClean="0"/>
              <a:t>ProGuard – free, open-source</a:t>
            </a:r>
          </a:p>
          <a:p>
            <a:pPr lvl="1"/>
            <a:r>
              <a:rPr lang="en-US" dirty="0" smtClean="0"/>
              <a:t>yGuard – free, open source</a:t>
            </a:r>
          </a:p>
          <a:p>
            <a:r>
              <a:rPr lang="en-US" dirty="0" smtClean="0"/>
              <a:t>C++ obfuscators</a:t>
            </a:r>
          </a:p>
          <a:p>
            <a:pPr lvl="1"/>
            <a:r>
              <a:rPr lang="en-US" dirty="0" smtClean="0"/>
              <a:t>Stunnix C++ Obfuscator – 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r>
              <a:rPr lang="en-US" dirty="0" smtClean="0"/>
              <a:t>Code Profilers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3599"/>
            <a:ext cx="8229600" cy="1026320"/>
          </a:xfrm>
        </p:spPr>
        <p:txBody>
          <a:bodyPr/>
          <a:lstStyle/>
          <a:p>
            <a:r>
              <a:rPr lang="en-US" dirty="0" smtClean="0"/>
              <a:t>ANTS Profiler for .NET, YourKit Profiler for .NET, Netbeans Profiler for Java, JProfiler, JProbe</a:t>
            </a:r>
            <a:endParaRPr lang="en-US" dirty="0"/>
          </a:p>
        </p:txBody>
      </p:sp>
      <p:pic>
        <p:nvPicPr>
          <p:cNvPr id="33794" name="Picture 2" descr="http://www.fogale.com/optical_profilers/media/M3D/m3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501" y="3581400"/>
            <a:ext cx="2071688" cy="27622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410" name="Picture 2" descr="http://www.xlsoft.com/en/products/automatedqa/images/products/aqtime/collag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57" y="3581400"/>
            <a:ext cx="3205143" cy="27622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15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Profilers</a:t>
            </a:r>
            <a:r>
              <a:rPr lang="en-US" dirty="0" smtClean="0"/>
              <a:t> are tools for gathering performance data and finding performance bottlenecks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Implemented by code instrumentation or based on built-in platform debugging / profiling APIs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Gather statistics for method calls, uses of classes, objects, data, memory, threads, etc.</a:t>
            </a:r>
          </a:p>
          <a:p>
            <a:pPr>
              <a:lnSpc>
                <a:spcPts val="3700"/>
              </a:lnSpc>
            </a:pPr>
            <a:r>
              <a:rPr lang="en-US" dirty="0" smtClean="0"/>
              <a:t>CPU profilers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Find performance bottlenecks</a:t>
            </a:r>
          </a:p>
          <a:p>
            <a:pPr>
              <a:lnSpc>
                <a:spcPts val="3700"/>
              </a:lnSpc>
            </a:pPr>
            <a:r>
              <a:rPr lang="en-US" dirty="0" smtClean="0"/>
              <a:t>Memory profilers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Find memory allocation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JustTrace</a:t>
            </a:r>
            <a:r>
              <a:rPr lang="en-US" dirty="0" smtClean="0"/>
              <a:t> Profiler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7150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What is JustTrace?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Designed </a:t>
            </a:r>
            <a:r>
              <a:rPr lang="en-US" dirty="0"/>
              <a:t>for code and memory profiling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Measures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frequency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duration</a:t>
            </a:r>
            <a:r>
              <a:rPr lang="en-US" dirty="0"/>
              <a:t> of function </a:t>
            </a:r>
            <a:r>
              <a:rPr lang="en-US" dirty="0" smtClean="0"/>
              <a:t>calls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Collects </a:t>
            </a:r>
            <a:r>
              <a:rPr lang="en-US" dirty="0"/>
              <a:t>information about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memory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85" y="3429000"/>
            <a:ext cx="8029230" cy="3009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7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231480"/>
            <a:ext cx="8229600" cy="685800"/>
          </a:xfrm>
        </p:spPr>
        <p:txBody>
          <a:bodyPr/>
          <a:lstStyle/>
          <a:p>
            <a:r>
              <a:rPr lang="en-US" dirty="0" smtClean="0"/>
              <a:t>Refactoring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993480"/>
            <a:ext cx="7467600" cy="1026320"/>
          </a:xfrm>
        </p:spPr>
        <p:txBody>
          <a:bodyPr/>
          <a:lstStyle/>
          <a:p>
            <a:r>
              <a:rPr lang="en-US" dirty="0" smtClean="0"/>
              <a:t>JustCode, ReSharper, IntelliJ IDEA, Visual Studio, Eclipse, Netbeans, JDeveloper</a:t>
            </a:r>
            <a:endParaRPr lang="en-US" dirty="0"/>
          </a:p>
        </p:txBody>
      </p:sp>
      <p:pic>
        <p:nvPicPr>
          <p:cNvPr id="29698" name="Picture 2" descr="http://rlv.zcache.com/refactoring_poster-p228118789330102998tdcp_40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3733800" cy="1981200"/>
          </a:xfrm>
          <a:prstGeom prst="roundRect">
            <a:avLst>
              <a:gd name="adj" fmla="val 570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49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Improving the design of the existing code without changing its behavior</a:t>
            </a:r>
          </a:p>
          <a:p>
            <a:r>
              <a:rPr lang="en-US" dirty="0" smtClean="0"/>
              <a:t>Typical refactoring patterns</a:t>
            </a:r>
          </a:p>
          <a:p>
            <a:pPr lvl="1"/>
            <a:r>
              <a:rPr lang="en-US" dirty="0" smtClean="0"/>
              <a:t>Rename variable / class / method / member</a:t>
            </a:r>
          </a:p>
          <a:p>
            <a:pPr lvl="1"/>
            <a:r>
              <a:rPr lang="en-US" dirty="0" smtClean="0"/>
              <a:t>Extract method</a:t>
            </a:r>
          </a:p>
          <a:p>
            <a:pPr lvl="1"/>
            <a:r>
              <a:rPr lang="en-US" dirty="0" smtClean="0"/>
              <a:t>Extract constant</a:t>
            </a:r>
          </a:p>
          <a:p>
            <a:pPr lvl="1"/>
            <a:r>
              <a:rPr lang="en-US" dirty="0" smtClean="0"/>
              <a:t>Extract interface</a:t>
            </a:r>
          </a:p>
          <a:p>
            <a:pPr lvl="1"/>
            <a:r>
              <a:rPr lang="en-US" dirty="0" smtClean="0"/>
              <a:t>Encapsulate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in Visual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pic>
        <p:nvPicPr>
          <p:cNvPr id="25602" name="Picture 2" descr="http://i.msdn.microsoft.com/ms379618.vs2005_refactoring-fig1(en-US,VS.80)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9486"/>
            <a:ext cx="6400800" cy="5175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708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05840"/>
            <a:ext cx="3657600" cy="2423160"/>
          </a:xfrm>
          <a:prstGeom prst="roundRect">
            <a:avLst>
              <a:gd name="adj" fmla="val 54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4038600"/>
            <a:ext cx="8077200" cy="14478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Refactoring in Visual Studio</a:t>
            </a:r>
            <a:br>
              <a:rPr lang="en-US" dirty="0" smtClean="0"/>
            </a:br>
            <a:r>
              <a:rPr lang="en-US" dirty="0" smtClean="0"/>
              <a:t>with / without JustCode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5603080"/>
            <a:ext cx="8077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43401"/>
            <a:ext cx="8229600" cy="685800"/>
          </a:xfrm>
        </p:spPr>
        <p:txBody>
          <a:bodyPr/>
          <a:lstStyle/>
          <a:p>
            <a:r>
              <a:rPr lang="en-US" dirty="0" smtClean="0"/>
              <a:t>Automated Build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69680"/>
            <a:ext cx="8229600" cy="569120"/>
          </a:xfrm>
        </p:spPr>
        <p:txBody>
          <a:bodyPr/>
          <a:lstStyle/>
          <a:p>
            <a:r>
              <a:rPr lang="en-US" dirty="0" smtClean="0"/>
              <a:t>CMake, Ant, Maven, MSBuild</a:t>
            </a:r>
            <a:endParaRPr lang="en-US" dirty="0"/>
          </a:p>
        </p:txBody>
      </p:sp>
      <p:pic>
        <p:nvPicPr>
          <p:cNvPr id="25602" name="Picture 2" descr="http://www.a-m-c.com/content/m101/industry_highlight/robotics_fixed/end-polish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1371600"/>
            <a:ext cx="2305050" cy="22721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34" name="Picture 2" descr="http://www.serena.com/images/products/builder/build-info-graph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4015842" cy="22721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Software Builds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895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means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</a:t>
            </a:r>
            <a:r>
              <a:rPr lang="en-US" dirty="0" smtClean="0"/>
              <a:t> software?</a:t>
            </a:r>
          </a:p>
          <a:p>
            <a:pPr lvl="1">
              <a:defRPr/>
            </a:pPr>
            <a:r>
              <a:rPr lang="en-US" dirty="0" smtClean="0"/>
              <a:t>The process of compiling and assembling the system's modules to obtain the final product</a:t>
            </a:r>
          </a:p>
          <a:p>
            <a:pPr lvl="1">
              <a:defRPr/>
            </a:pPr>
            <a:r>
              <a:rPr lang="en-US" dirty="0" smtClean="0"/>
              <a:t>Build activities can also include:</a:t>
            </a:r>
          </a:p>
          <a:p>
            <a:pPr lvl="2">
              <a:defRPr/>
            </a:pPr>
            <a:r>
              <a:rPr lang="en-US" dirty="0" smtClean="0"/>
              <a:t>Getting the latest version from the source control repository</a:t>
            </a:r>
          </a:p>
          <a:p>
            <a:pPr lvl="2">
              <a:defRPr/>
            </a:pPr>
            <a:r>
              <a:rPr lang="en-US" dirty="0" smtClean="0"/>
              <a:t>Linking external resources</a:t>
            </a:r>
          </a:p>
          <a:p>
            <a:pPr lvl="2">
              <a:defRPr/>
            </a:pPr>
            <a:r>
              <a:rPr lang="en-US" dirty="0" smtClean="0"/>
              <a:t>Executing unit tests</a:t>
            </a:r>
          </a:p>
          <a:p>
            <a:pPr lvl="2">
              <a:defRPr/>
            </a:pPr>
            <a:r>
              <a:rPr lang="en-US" dirty="0" smtClean="0"/>
              <a:t>Creating installation packages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667001"/>
            <a:ext cx="8229600" cy="685800"/>
          </a:xfrm>
        </p:spPr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393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9011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3" y="1397082"/>
            <a:ext cx="1307770" cy="1046216"/>
          </a:xfrm>
          <a:prstGeom prst="roundRect">
            <a:avLst>
              <a:gd name="adj" fmla="val 44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81500"/>
            <a:ext cx="2857500" cy="1790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http://www.christiano.ch/wordpress/wp-content/uploads/2010/04/Logo_Visual_Studio_201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9" t="-13554" r="-4843" b="-13255"/>
          <a:stretch/>
        </p:blipFill>
        <p:spPr bwMode="auto">
          <a:xfrm>
            <a:off x="4411164" y="4359728"/>
            <a:ext cx="4047036" cy="1812471"/>
          </a:xfrm>
          <a:prstGeom prst="rect">
            <a:avLst/>
          </a:prstGeom>
          <a:solidFill>
            <a:srgbClr val="FFFFFF"/>
          </a:solidFill>
          <a:effectLst>
            <a:softEdge rad="127000"/>
          </a:effectLst>
        </p:spPr>
      </p:pic>
      <p:pic>
        <p:nvPicPr>
          <p:cNvPr id="2050" name="Picture 2" descr="http://blogs.msdn.com/blogfiles/expressate/WindowsLiveWriter/LapresentacindeltrackdeVisualStudio2008d_1236D/DPE%20Mexico%20launch%20-%20Visual%20Studio%202008_SP%20Final%20II_3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38553" y="457198"/>
            <a:ext cx="2340429" cy="179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2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Sample MS Build File</a:t>
            </a:r>
            <a:endParaRPr lang="en-US" noProof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7412"/>
            <a:ext cx="8686800" cy="55895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.</a:t>
            </a:r>
            <a:r>
              <a:rPr lang="en-US" dirty="0" err="1" smtClean="0"/>
              <a:t>csproj</a:t>
            </a:r>
            <a:r>
              <a:rPr lang="en-US" dirty="0" smtClean="0"/>
              <a:t> file is actually a MS Build file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609600" y="1639791"/>
            <a:ext cx="7924800" cy="46848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&lt;Project xmlns="http://schemas.microsoft.com/developer/msbuild/2003"&gt;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&lt;PropertyGroup&gt;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&lt;AssemblyName&gt;MSBuildSample&lt;/AssemblyName&gt;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&lt;OutputPath&gt;Bin\&lt;/OutputPath&gt;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&lt;/PropertyGroup&gt;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&lt;ItemGroup&gt;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&lt;Compile Include="helloworld.cs" /&gt;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&lt;/ItemGroup&gt;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&lt;Target Name="Build"&gt;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&lt;MakeDir Directories="$(OutputPath)" Condition="!Exists('$(OutputPath)')" /&gt;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&lt;Csc Sources="@(Compile)" OutputAssembly="$(OutputPath)$(AssemblyName).exe" /&gt;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&lt;/Target&gt;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3061139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kansolutions.net/yahoo_site_admin/assets/images/integration2.302162353_st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157" y="981076"/>
            <a:ext cx="3752462" cy="2295524"/>
          </a:xfrm>
          <a:prstGeom prst="roundRect">
            <a:avLst>
              <a:gd name="adj" fmla="val 40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074321"/>
            <a:ext cx="8229600" cy="685800"/>
          </a:xfrm>
        </p:spPr>
        <p:txBody>
          <a:bodyPr/>
          <a:lstStyle/>
          <a:p>
            <a:r>
              <a:rPr lang="en-US" dirty="0" smtClean="0"/>
              <a:t>Continuous Integration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12520"/>
            <a:ext cx="6400800" cy="954880"/>
          </a:xfrm>
        </p:spPr>
        <p:txBody>
          <a:bodyPr/>
          <a:lstStyle/>
          <a:p>
            <a:r>
              <a:rPr lang="en-US" dirty="0" smtClean="0"/>
              <a:t>CruiseControl, CruiseControl.NET, Hudson, Team Foundation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(CI)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Continuous integration (CI)</a:t>
            </a:r>
          </a:p>
          <a:p>
            <a:pPr lvl="1"/>
            <a:r>
              <a:rPr lang="en-US" dirty="0" smtClean="0"/>
              <a:t>Automating the build and integration process</a:t>
            </a:r>
          </a:p>
          <a:p>
            <a:pPr lvl="1"/>
            <a:r>
              <a:rPr lang="en-US" dirty="0" smtClean="0"/>
              <a:t>Build the entire system each time any new code is checked in   the source control repository</a:t>
            </a:r>
          </a:p>
          <a:p>
            <a:pPr lvl="1"/>
            <a:r>
              <a:rPr lang="en-US" dirty="0" smtClean="0"/>
              <a:t>Run all the automated tests for each build</a:t>
            </a:r>
          </a:p>
          <a:p>
            <a:r>
              <a:rPr lang="en-US" dirty="0" smtClean="0"/>
              <a:t>What does "continuous" mean?</a:t>
            </a:r>
          </a:p>
          <a:p>
            <a:pPr lvl="1"/>
            <a:r>
              <a:rPr lang="en-US" dirty="0" smtClean="0"/>
              <a:t>Ideally – build it after every check-in</a:t>
            </a:r>
          </a:p>
          <a:p>
            <a:pPr lvl="1"/>
            <a:r>
              <a:rPr lang="en-US" dirty="0" smtClean="0"/>
              <a:t>Practically – for larger systems, every 1-2 hours</a:t>
            </a:r>
          </a:p>
          <a:p>
            <a:pPr lvl="1"/>
            <a:r>
              <a:rPr lang="en-US" dirty="0" smtClean="0"/>
              <a:t>Or at least a couple of times a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CI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server – separate machine (or pool)</a:t>
            </a:r>
          </a:p>
          <a:p>
            <a:r>
              <a:rPr lang="en-US" dirty="0" smtClean="0"/>
              <a:t>Source control repository</a:t>
            </a:r>
          </a:p>
          <a:p>
            <a:pPr lvl="1"/>
            <a:r>
              <a:rPr lang="en-US" dirty="0" smtClean="0"/>
              <a:t>Subversion,  Team Foundation Server (TFS), etc.</a:t>
            </a:r>
          </a:p>
          <a:p>
            <a:r>
              <a:rPr lang="en-US" dirty="0" smtClean="0"/>
              <a:t>Automated build system</a:t>
            </a:r>
          </a:p>
          <a:p>
            <a:pPr lvl="1"/>
            <a:r>
              <a:rPr lang="en-US" dirty="0" smtClean="0"/>
              <a:t>Ant, NAnt, MSBuild, Cruise Control, TFS, etc.</a:t>
            </a:r>
          </a:p>
          <a:p>
            <a:r>
              <a:rPr lang="en-US" dirty="0" smtClean="0"/>
              <a:t>Status indicators / notifications to make problems visible right away</a:t>
            </a:r>
          </a:p>
          <a:p>
            <a:pPr lvl="1"/>
            <a:r>
              <a:rPr lang="en-US" dirty="0" smtClean="0"/>
              <a:t>Email notifications / tray build notify utilities</a:t>
            </a:r>
          </a:p>
          <a:p>
            <a:pPr lvl="1"/>
            <a:r>
              <a:rPr lang="en-US" dirty="0" smtClean="0"/>
              <a:t>Public build status monitors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Continuous Integration Systems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CruiseControl</a:t>
            </a:r>
          </a:p>
          <a:p>
            <a:pPr lvl="1"/>
            <a:r>
              <a:rPr lang="en-US" dirty="0" smtClean="0"/>
              <a:t>Very popular, powerful, open source CI tool</a:t>
            </a:r>
          </a:p>
          <a:p>
            <a:pPr lvl="1"/>
            <a:r>
              <a:rPr lang="en-US" dirty="0" smtClean="0"/>
              <a:t>Extensible, plug-in based, large community</a:t>
            </a:r>
          </a:p>
          <a:p>
            <a:r>
              <a:rPr lang="en-US" dirty="0" smtClean="0"/>
              <a:t>CruiseControl.NET</a:t>
            </a:r>
          </a:p>
          <a:p>
            <a:pPr lvl="1"/>
            <a:r>
              <a:rPr lang="en-US" dirty="0" smtClean="0"/>
              <a:t>.NET cloning of CruiseControl</a:t>
            </a:r>
          </a:p>
          <a:p>
            <a:r>
              <a:rPr lang="en-US" dirty="0" smtClean="0"/>
              <a:t>Hudson</a:t>
            </a:r>
          </a:p>
          <a:p>
            <a:pPr lvl="1"/>
            <a:r>
              <a:rPr lang="en-US" dirty="0" smtClean="0"/>
              <a:t>Powerful Java based CI server, open source</a:t>
            </a:r>
          </a:p>
          <a:p>
            <a:r>
              <a:rPr lang="en-US" dirty="0" smtClean="0"/>
              <a:t>Team Foundation Server (TFS)</a:t>
            </a:r>
          </a:p>
          <a:p>
            <a:pPr lvl="1"/>
            <a:r>
              <a:rPr lang="en-US" dirty="0" smtClean="0"/>
              <a:t>TFS provides build-in continuous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Systems Comparison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integration systems – comparison:</a:t>
            </a:r>
          </a:p>
          <a:p>
            <a:pPr lvl="1"/>
            <a:r>
              <a:rPr lang="en-US" dirty="0" smtClean="0">
                <a:hlinkClick r:id="rId2"/>
              </a:rPr>
              <a:t>http://confluence.public.thoughtworks.org/display/CC/CI%2BFeature%2BMatrix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95600"/>
            <a:ext cx="5495926" cy="363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32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066800"/>
            <a:ext cx="6096000" cy="1295402"/>
          </a:xfrm>
        </p:spPr>
        <p:txBody>
          <a:bodyPr/>
          <a:lstStyle/>
          <a:p>
            <a:r>
              <a:rPr lang="en-US" dirty="0" smtClean="0"/>
              <a:t>Continuous Integration with TFS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478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5362" name="Picture 2" descr="http://i5starsolutions.com/pics/integr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276600"/>
            <a:ext cx="3028950" cy="2968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76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1"/>
            <a:ext cx="8229600" cy="685800"/>
          </a:xfrm>
        </p:spPr>
        <p:txBody>
          <a:bodyPr/>
          <a:lstStyle/>
          <a:p>
            <a:r>
              <a:rPr lang="en-US" dirty="0" smtClean="0"/>
              <a:t>Documentation Generators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98280"/>
            <a:ext cx="8229600" cy="569120"/>
          </a:xfrm>
        </p:spPr>
        <p:txBody>
          <a:bodyPr/>
          <a:lstStyle/>
          <a:p>
            <a:r>
              <a:rPr lang="en-US" dirty="0" smtClean="0"/>
              <a:t>Javadoc, Sandcastle, Doxygen, JSDoc</a:t>
            </a:r>
            <a:endParaRPr lang="en-US" dirty="0"/>
          </a:p>
        </p:txBody>
      </p:sp>
      <p:pic>
        <p:nvPicPr>
          <p:cNvPr id="14338" name="Picture 2" descr="http://www.ristancase.com/dac/v40/features/images/documentation_gener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914400"/>
            <a:ext cx="2857500" cy="302895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965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source code documentation is the code itself</a:t>
            </a:r>
          </a:p>
          <a:p>
            <a:r>
              <a:rPr lang="en-US" dirty="0" smtClean="0"/>
              <a:t>Special types of comments are used in many platforms</a:t>
            </a:r>
          </a:p>
          <a:p>
            <a:pPr lvl="1"/>
            <a:r>
              <a:rPr lang="en-US" dirty="0" smtClean="0"/>
              <a:t>Used to document the code classes, methods, parameters, return types, exceptions, etc.</a:t>
            </a:r>
          </a:p>
          <a:p>
            <a:pPr lvl="1"/>
            <a:r>
              <a:rPr lang="en-US" dirty="0" smtClean="0"/>
              <a:t>Javadoc comments in Java</a:t>
            </a:r>
          </a:p>
          <a:p>
            <a:pPr lvl="1"/>
            <a:r>
              <a:rPr lang="en-US" dirty="0" smtClean="0"/>
              <a:t>XML documentation in .NET</a:t>
            </a:r>
          </a:p>
          <a:p>
            <a:pPr lvl="1"/>
            <a:r>
              <a:rPr lang="en-US" dirty="0" smtClean="0"/>
              <a:t>Doxygen-style documentation for C, C++, PHP, Python, Java, C#,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Javadoc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Transforms Javadoc comments used in Java into HTML documentation</a:t>
            </a:r>
          </a:p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Sandcastle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Transforms the XML comments used .NET into CHM, HTML, PDF and other formats</a:t>
            </a:r>
          </a:p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Doxygen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Transforms Doxygen comments into HTML</a:t>
            </a:r>
          </a:p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JSDoc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Javadoc cloning for JavaScript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is the #1 Java IDE</a:t>
            </a:r>
          </a:p>
          <a:p>
            <a:pPr lvl="1"/>
            <a:r>
              <a:rPr lang="en-US" dirty="0" smtClean="0"/>
              <a:t>Supports multiple languages and platforms: Java, Java EE, C++, PHP, Python, Ruby, mobile development, embedded development, …</a:t>
            </a:r>
          </a:p>
          <a:p>
            <a:pPr lvl="1"/>
            <a:r>
              <a:rPr lang="en-US" dirty="0" smtClean="0"/>
              <a:t>Very powerful and feature rich</a:t>
            </a:r>
          </a:p>
          <a:p>
            <a:pPr lvl="1"/>
            <a:r>
              <a:rPr lang="en-US" dirty="0" smtClean="0"/>
              <a:t>Write, compile, build, execute, debug, test, deploy, refactor, …</a:t>
            </a:r>
          </a:p>
          <a:p>
            <a:pPr lvl="1"/>
            <a:r>
              <a:rPr lang="en-US" dirty="0" smtClean="0"/>
              <a:t>Thousands of plug-ins</a:t>
            </a:r>
          </a:p>
          <a:p>
            <a:pPr lvl="1"/>
            <a:r>
              <a:rPr lang="en-US" dirty="0" smtClean="0"/>
              <a:t>Free, open-source product, very big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5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733800"/>
            <a:ext cx="8229600" cy="1295401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Project Hosting and Team Collaboration 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45880"/>
            <a:ext cx="5029200" cy="1026320"/>
          </a:xfrm>
        </p:spPr>
        <p:txBody>
          <a:bodyPr/>
          <a:lstStyle/>
          <a:p>
            <a:r>
              <a:rPr lang="en-US" dirty="0" smtClean="0"/>
              <a:t>SourceForge, Google Code, CodePlex, Project Locker</a:t>
            </a:r>
            <a:endParaRPr lang="en-US" dirty="0"/>
          </a:p>
        </p:txBody>
      </p:sp>
      <p:pic>
        <p:nvPicPr>
          <p:cNvPr id="7170" name="Picture 2" descr="http://ik.my/blog/wp-content/uploads/2009/04/web_hostin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85800"/>
            <a:ext cx="3200400" cy="2400300"/>
          </a:xfrm>
          <a:prstGeom prst="roundRect">
            <a:avLst>
              <a:gd name="adj" fmla="val 34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009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Hosting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SourceForge – </a:t>
            </a:r>
            <a:r>
              <a:rPr lang="en-US" dirty="0" smtClean="0">
                <a:hlinkClick r:id="rId2"/>
              </a:rPr>
              <a:t>http://www.sourceforge.net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Source control (SVN, Git, …), web hosting, tracker, wiki, blog, mailing lists, file release, statistics, etc.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Free, all projects are public and open source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Google Code – </a:t>
            </a:r>
            <a:r>
              <a:rPr lang="en-US" dirty="0" smtClean="0">
                <a:hlinkClick r:id="rId3"/>
              </a:rPr>
              <a:t>http://code.google.com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Source control (SVN), file release, wiki, issue tracker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Very simple, basic functions only, not feature-rich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Free, all projects are public and open source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1-minute signup, without heavy approval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Hosting Sites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CodePlex – </a:t>
            </a:r>
            <a:r>
              <a:rPr lang="en-US" dirty="0" smtClean="0">
                <a:hlinkClick r:id="rId2"/>
              </a:rPr>
              <a:t>http://www.codeplex.com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Microsoft's open source projects site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Team Foundation Server (TFS) infrastructure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Source control (TFS), issue tracker, downloads, discussions, wiki, etc.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Free, all projects are public and open source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Project Locker – </a:t>
            </a:r>
            <a:r>
              <a:rPr lang="en-US" dirty="0" smtClean="0">
                <a:hlinkClick r:id="rId3"/>
              </a:rPr>
              <a:t>http://www.projectlocker.com</a:t>
            </a:r>
            <a:endParaRPr lang="en-US" dirty="0" smtClean="0"/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Source control (SVN), TRAC, CI system, wiki, etc.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Private projects (not open source)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Free and paid editions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Hosting Sites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GitHub</a:t>
            </a:r>
            <a:r>
              <a:rPr lang="en-US" dirty="0" smtClean="0"/>
              <a:t> –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Web-based </a:t>
            </a:r>
            <a:r>
              <a:rPr lang="en-US" dirty="0"/>
              <a:t>hosting service for software development </a:t>
            </a:r>
            <a:r>
              <a:rPr lang="en-US" dirty="0" smtClean="0"/>
              <a:t>projects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err="1"/>
              <a:t>Git</a:t>
            </a:r>
            <a:r>
              <a:rPr lang="en-US" dirty="0"/>
              <a:t> revision control </a:t>
            </a:r>
            <a:r>
              <a:rPr lang="en-US" dirty="0" smtClean="0"/>
              <a:t>system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Bitbucket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http://bitbucket.org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Source control (Mercurial), issue tracker, wiki, management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Private projects, free and paid editions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Others: </a:t>
            </a:r>
            <a:r>
              <a:rPr lang="en-US" dirty="0" err="1" smtClean="0"/>
              <a:t>Assembla</a:t>
            </a:r>
            <a:r>
              <a:rPr lang="en-US" dirty="0" smtClean="0"/>
              <a:t>, Unfuddle, XP-Dev, Beanstalk,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dotfiles.github.io/images/forktoc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742" y="1066800"/>
            <a:ext cx="5834515" cy="3429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6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581400"/>
            <a:ext cx="7924800" cy="1371600"/>
          </a:xfrm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Project Deployment</a:t>
            </a:r>
            <a:br>
              <a:rPr lang="en-US" dirty="0" smtClean="0"/>
            </a:br>
            <a:r>
              <a:rPr lang="en-US" dirty="0" smtClean="0"/>
              <a:t>in the Public Clouds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dirty="0" smtClean="0"/>
              <a:t>AWS, GAE, Azure, AppHarbor, </a:t>
            </a:r>
            <a:r>
              <a:rPr lang="en-US" dirty="0" err="1" smtClean="0"/>
              <a:t>PHPFog</a:t>
            </a:r>
            <a:r>
              <a:rPr lang="en-US" dirty="0" smtClean="0"/>
              <a:t>, 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11168" y="1033122"/>
            <a:ext cx="5251632" cy="2167278"/>
            <a:chOff x="3602376" y="71122"/>
            <a:chExt cx="4642032" cy="1557678"/>
          </a:xfrm>
        </p:grpSpPr>
        <p:grpSp>
          <p:nvGrpSpPr>
            <p:cNvPr id="5" name="Group 4"/>
            <p:cNvGrpSpPr/>
            <p:nvPr/>
          </p:nvGrpSpPr>
          <p:grpSpPr>
            <a:xfrm>
              <a:off x="3707904" y="260648"/>
              <a:ext cx="4411340" cy="1202681"/>
              <a:chOff x="2133600" y="279399"/>
              <a:chExt cx="6489700" cy="1270000"/>
            </a:xfrm>
          </p:grpSpPr>
          <p:pic>
            <p:nvPicPr>
              <p:cNvPr id="9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1600" y="279401"/>
                <a:ext cx="3441700" cy="12445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0200" y="279399"/>
                <a:ext cx="2863774" cy="12445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3600" y="304800"/>
                <a:ext cx="3124200" cy="12445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/>
            <p:cNvSpPr txBox="1"/>
            <p:nvPr/>
          </p:nvSpPr>
          <p:spPr>
            <a:xfrm rot="21433940">
              <a:off x="3652903" y="397164"/>
              <a:ext cx="26919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algn="ctr">
                <a:defRPr sz="4400" b="1">
                  <a:ln w="18000">
                    <a:solidFill>
                      <a:srgbClr val="CC4757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38100" dir="3600000" sx="102000" sy="102000" algn="tl">
                      <a:prstClr val="black">
                        <a:alpha val="50000"/>
                      </a:prstClr>
                    </a:outerShdw>
                  </a:effectLst>
                  <a:latin typeface="Berlin Sans FB Demi" pitchFamily="34" charset="0"/>
                </a:defRPr>
              </a:lvl1pPr>
            </a:lstStyle>
            <a:p>
              <a:r>
                <a:rPr lang="en-US" sz="4800" spc="20" dirty="0">
                  <a:ln w="18000">
                    <a:solidFill>
                      <a:srgbClr val="CC4757">
                        <a:lumMod val="20000"/>
                        <a:lumOff val="80000"/>
                        <a:alpha val="50000"/>
                      </a:srgbClr>
                    </a:solidFill>
                    <a:prstDash val="solid"/>
                    <a:miter lim="800000"/>
                  </a:ln>
                </a:rPr>
                <a:t>Public</a:t>
              </a:r>
            </a:p>
          </p:txBody>
        </p:sp>
        <p:sp>
          <p:nvSpPr>
            <p:cNvPr id="7" name="Rectangle 6"/>
            <p:cNvSpPr/>
            <p:nvPr/>
          </p:nvSpPr>
          <p:spPr>
            <a:xfrm rot="21443971">
              <a:off x="5945461" y="682873"/>
              <a:ext cx="21336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4000" b="1" dirty="0" smtClean="0">
                  <a:ln w="18000">
                    <a:solidFill>
                      <a:srgbClr val="CC4757">
                        <a:lumMod val="20000"/>
                        <a:lumOff val="80000"/>
                        <a:alpha val="5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38100" dir="3600000" sx="102000" sy="102000" algn="tl">
                      <a:prstClr val="black">
                        <a:alpha val="50000"/>
                      </a:prstClr>
                    </a:outerShdw>
                  </a:effectLst>
                  <a:latin typeface="Berlin Sans FB Demi" pitchFamily="34" charset="0"/>
                </a:rPr>
                <a:t>Clouds</a:t>
              </a:r>
              <a:endParaRPr lang="en-US" sz="4000" b="1" dirty="0">
                <a:ln w="18000">
                  <a:solidFill>
                    <a:srgbClr val="CC4757">
                      <a:lumMod val="20000"/>
                      <a:lumOff val="80000"/>
                      <a:alpha val="5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prstClr val="black">
                      <a:alpha val="50000"/>
                    </a:prstClr>
                  </a:outerShdw>
                </a:effectLst>
                <a:latin typeface="Berlin Sans FB Demi" pitchFamily="34" charset="0"/>
              </a:endParaRPr>
            </a:p>
          </p:txBody>
        </p:sp>
        <p:sp>
          <p:nvSpPr>
            <p:cNvPr id="8" name="Rectangle 7">
              <a:hlinkClick r:id="rId5"/>
            </p:cNvPr>
            <p:cNvSpPr/>
            <p:nvPr/>
          </p:nvSpPr>
          <p:spPr>
            <a:xfrm>
              <a:off x="3602376" y="71122"/>
              <a:ext cx="4642032" cy="1557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</p:spTree>
    <p:extLst>
      <p:ext uri="{BB962C8B-B14F-4D97-AF65-F5344CB8AC3E}">
        <p14:creationId xmlns:p14="http://schemas.microsoft.com/office/powerpoint/2010/main" val="15883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8" y="838200"/>
            <a:ext cx="8683500" cy="58311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</a:t>
            </a:r>
            <a:r>
              <a:rPr lang="en-US" dirty="0"/>
              <a:t>≈ multiple hardware machines combine computing power and resources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Share them between multiple applications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To save costs and use resources more efficiently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 clouds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Provide computing resources on demand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Publicly in Internet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Paid or free of charge (to some limit)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Azure, Amazon </a:t>
            </a:r>
            <a:r>
              <a:rPr lang="en-US" dirty="0"/>
              <a:t>AWS, Google </a:t>
            </a:r>
            <a:r>
              <a:rPr lang="en-US" dirty="0" smtClean="0"/>
              <a:t>App </a:t>
            </a:r>
            <a:r>
              <a:rPr lang="en-US" dirty="0"/>
              <a:t>Engine</a:t>
            </a:r>
            <a:r>
              <a:rPr lang="en-US" dirty="0" smtClean="0"/>
              <a:t>, </a:t>
            </a:r>
            <a:r>
              <a:rPr lang="en-US" dirty="0"/>
              <a:t>AppHarbor, Rackspace, </a:t>
            </a:r>
            <a:r>
              <a:rPr lang="en-US" dirty="0" smtClean="0"/>
              <a:t>Heroku, …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63940" y="6515100"/>
            <a:ext cx="457200" cy="228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58452FF4-89E3-4D1B-9927-2DBDC00E58D7}" type="slidenum">
              <a:rPr lang="en-US" sz="1000" smtClean="0"/>
              <a:pPr algn="ctr">
                <a:defRPr/>
              </a:pPr>
              <a:t>86</a:t>
            </a:fld>
            <a:endParaRPr lang="en-US" sz="1000" dirty="0"/>
          </a:p>
        </p:txBody>
      </p:sp>
      <p:pic>
        <p:nvPicPr>
          <p:cNvPr id="2050" name="Picture 2" descr="cloud, rain, snow, sun, sunny, weather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470400"/>
            <a:ext cx="114299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96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AppHarbor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AppHarbor</a:t>
            </a:r>
            <a:r>
              <a:rPr lang="en-US" sz="3100" dirty="0" smtClean="0"/>
              <a:t> – cloud platform for .NET apps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Supports a classical .NET development stack</a:t>
            </a:r>
          </a:p>
          <a:p>
            <a:pPr lvl="2">
              <a:spcBef>
                <a:spcPts val="900"/>
              </a:spcBef>
            </a:pPr>
            <a:r>
              <a:rPr lang="en-US" sz="2700" dirty="0"/>
              <a:t>C</a:t>
            </a:r>
            <a:r>
              <a:rPr lang="en-US" sz="2700" dirty="0" smtClean="0"/>
              <a:t>#, .NET Framework, ASP.NET (Web Forms and MVC), WCF, WWF, ADO.NET Entity Framework, …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Deployment through Git / SVN / TFS</a:t>
            </a:r>
          </a:p>
          <a:p>
            <a:pPr lvl="2">
              <a:spcBef>
                <a:spcPts val="900"/>
              </a:spcBef>
            </a:pPr>
            <a:r>
              <a:rPr lang="en-US" sz="2700" dirty="0" smtClean="0"/>
              <a:t>Automated build process</a:t>
            </a:r>
            <a:br>
              <a:rPr lang="en-US" sz="2700" dirty="0" smtClean="0"/>
            </a:br>
            <a:r>
              <a:rPr lang="en-US" sz="2700" dirty="0" smtClean="0"/>
              <a:t>(compilation + unit tests)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Build-in load balancing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Rich set of add-on services</a:t>
            </a:r>
            <a:endParaRPr lang="en-US" sz="29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63940" y="6515100"/>
            <a:ext cx="457200" cy="228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58452FF4-89E3-4D1B-9927-2DBDC00E58D7}" type="slidenum">
              <a:rPr lang="en-US" sz="1000" smtClean="0"/>
              <a:pPr algn="ctr">
                <a:defRPr/>
              </a:pPr>
              <a:t>87</a:t>
            </a:fld>
            <a:endParaRPr lang="en-US" sz="1000" dirty="0"/>
          </a:p>
        </p:txBody>
      </p:sp>
      <p:pic>
        <p:nvPicPr>
          <p:cNvPr id="9" name="Picture 2" descr="http://support.mongohq.com/images/faqs/appharbo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85" y="4554488"/>
            <a:ext cx="2828315" cy="10081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9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724400"/>
            <a:ext cx="8229600" cy="685800"/>
          </a:xfrm>
        </p:spPr>
        <p:txBody>
          <a:bodyPr/>
          <a:lstStyle/>
          <a:p>
            <a:r>
              <a:rPr lang="en-US" dirty="0" smtClean="0"/>
              <a:t>AppHarbor .NET Cloud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 descr="http://support.mongohq.com/images/faqs/appharbo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028"/>
            <a:ext cx="6842110" cy="2438772"/>
          </a:xfrm>
          <a:prstGeom prst="roundRect">
            <a:avLst>
              <a:gd name="adj" fmla="val 5300"/>
            </a:avLst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76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Tools for Developers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1748" name="Picture 4" descr="http://www.yolinux.com/TUTORIALS/images/JavaIDE-Eclipse_FullSizeImag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50" y="977568"/>
            <a:ext cx="8336250" cy="5575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6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/>
          <a:lstStyle/>
          <a:p>
            <a:pPr marL="355600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dirty="0" smtClean="0"/>
              <a:t>Research and use </a:t>
            </a:r>
            <a:r>
              <a:rPr lang="en-US" sz="2800" dirty="0"/>
              <a:t>the following tools </a:t>
            </a:r>
            <a:r>
              <a:rPr lang="en-US" sz="2800" dirty="0" smtClean="0"/>
              <a:t>on one </a:t>
            </a:r>
            <a:r>
              <a:rPr lang="en-US" sz="2800" dirty="0"/>
              <a:t>of your projects and provide some output or screenshots for each tool to prove that you actually used the </a:t>
            </a:r>
            <a:r>
              <a:rPr lang="en-US" sz="2800" dirty="0" smtClean="0"/>
              <a:t>tools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One </a:t>
            </a:r>
            <a:r>
              <a:rPr lang="en-US" sz="2600" dirty="0"/>
              <a:t>source control system (TFS, SVN or </a:t>
            </a:r>
            <a:r>
              <a:rPr lang="en-US" sz="2600" dirty="0" err="1" smtClean="0"/>
              <a:t>Git</a:t>
            </a:r>
            <a:r>
              <a:rPr lang="en-US" sz="2600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log4net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/>
              <a:t>StyleCop</a:t>
            </a:r>
            <a:r>
              <a:rPr lang="en-US" sz="2600" dirty="0"/>
              <a:t> or </a:t>
            </a:r>
            <a:r>
              <a:rPr lang="en-US" sz="2600" dirty="0" err="1"/>
              <a:t>JustCode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/>
              <a:t>JustDecompile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Sandcastle or </a:t>
            </a:r>
            <a:r>
              <a:rPr lang="en-US" sz="2600" dirty="0" err="1"/>
              <a:t>Doxygen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Some obfuscation tool of your choice</a:t>
            </a:r>
          </a:p>
          <a:p>
            <a:pPr marL="51435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simple T4 </a:t>
            </a:r>
            <a:r>
              <a:rPr lang="en-US" sz="2800" dirty="0"/>
              <a:t>template of your </a:t>
            </a:r>
            <a:r>
              <a:rPr lang="en-US" sz="2800" dirty="0" smtClean="0"/>
              <a:t>choice</a:t>
            </a:r>
          </a:p>
          <a:p>
            <a:pPr marL="51435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sz="2800" dirty="0"/>
              <a:t>Upload </a:t>
            </a:r>
            <a:r>
              <a:rPr lang="en-US" sz="2800" dirty="0" smtClean="0"/>
              <a:t>anonymously a </a:t>
            </a:r>
            <a:r>
              <a:rPr lang="en-US" sz="2800" dirty="0"/>
              <a:t>project </a:t>
            </a:r>
            <a:r>
              <a:rPr lang="en-US" sz="2800" dirty="0" smtClean="0"/>
              <a:t>to a project hosting site (</a:t>
            </a:r>
            <a:r>
              <a:rPr lang="en-US" sz="2800" dirty="0" err="1" smtClean="0"/>
              <a:t>GitHub</a:t>
            </a:r>
            <a:r>
              <a:rPr lang="en-US" sz="2800" dirty="0" smtClean="0"/>
              <a:t>, Google Code, etc.) and provide a public link to the project. The project can be from your homework.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1558</TotalTime>
  <Words>3487</Words>
  <Application>Microsoft Office PowerPoint</Application>
  <PresentationFormat>Презентация на цял екран (4:3)</PresentationFormat>
  <Paragraphs>629</Paragraphs>
  <Slides>91</Slides>
  <Notes>1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91</vt:i4>
      </vt:variant>
    </vt:vector>
  </HeadingPairs>
  <TitlesOfParts>
    <vt:vector size="92" baseType="lpstr">
      <vt:lpstr>Telerik Academy theme</vt:lpstr>
      <vt:lpstr>Tools for Developers</vt:lpstr>
      <vt:lpstr>Table of Contents</vt:lpstr>
      <vt:lpstr>Table of Contents (2)</vt:lpstr>
      <vt:lpstr>Integrated Development Environments (IDEs)</vt:lpstr>
      <vt:lpstr>Visual Studio</vt:lpstr>
      <vt:lpstr>Visual Studio – Screenshot</vt:lpstr>
      <vt:lpstr>Visual Studio</vt:lpstr>
      <vt:lpstr>Eclipse</vt:lpstr>
      <vt:lpstr>Eclipse – Screenshot</vt:lpstr>
      <vt:lpstr>Other IDEs</vt:lpstr>
      <vt:lpstr>Source Control Systems</vt:lpstr>
      <vt:lpstr>What is Source Control System?</vt:lpstr>
      <vt:lpstr>Lock-Modify-Unlock Model</vt:lpstr>
      <vt:lpstr>Copy-Modify-Merge Model</vt:lpstr>
      <vt:lpstr>Subversion (SVN)</vt:lpstr>
      <vt:lpstr>Subversion (SVN) (2)</vt:lpstr>
      <vt:lpstr>Subversion Features</vt:lpstr>
      <vt:lpstr>TortoiseSVN</vt:lpstr>
      <vt:lpstr>Subversion</vt:lpstr>
      <vt:lpstr>Team Foundation Server</vt:lpstr>
      <vt:lpstr>TFS</vt:lpstr>
      <vt:lpstr>Other Source Control Systems</vt:lpstr>
      <vt:lpstr>SCM and ALM Systems</vt:lpstr>
      <vt:lpstr>Application Lifecycle Management</vt:lpstr>
      <vt:lpstr>Code Generation Tools</vt:lpstr>
      <vt:lpstr>Code Generators – Concepts</vt:lpstr>
      <vt:lpstr>Code Generation Tools</vt:lpstr>
      <vt:lpstr>Microsoft T4 Template Engine</vt:lpstr>
      <vt:lpstr>T4 Template Engine – Architecture</vt:lpstr>
      <vt:lpstr>Visual Studio T4 Example</vt:lpstr>
      <vt:lpstr>Visual Studio T4 Example (2)</vt:lpstr>
      <vt:lpstr>Visual Studio T4 Template Engine</vt:lpstr>
      <vt:lpstr>Logging Tools</vt:lpstr>
      <vt:lpstr>Logging</vt:lpstr>
      <vt:lpstr>Log4J / Log4Net</vt:lpstr>
      <vt:lpstr>Log4j / Log4Net Architecture</vt:lpstr>
      <vt:lpstr>Hello Log4Net – Example</vt:lpstr>
      <vt:lpstr>Log4Net</vt:lpstr>
      <vt:lpstr>Unit Testing Tools</vt:lpstr>
      <vt:lpstr>Unit Testing</vt:lpstr>
      <vt:lpstr>Unit Test – Example</vt:lpstr>
      <vt:lpstr>Unit Testing Frameworks / Tools</vt:lpstr>
      <vt:lpstr>Code Coverage &amp; Mocking Tools</vt:lpstr>
      <vt:lpstr>Test Automation</vt:lpstr>
      <vt:lpstr>Unit Testing and Code Coverage with VSTT</vt:lpstr>
      <vt:lpstr>Bug Tracking / Issue Tracking Systems</vt:lpstr>
      <vt:lpstr>Bug Tracking Systems</vt:lpstr>
      <vt:lpstr>Code Analysis Tools</vt:lpstr>
      <vt:lpstr>Code Analysis Tools</vt:lpstr>
      <vt:lpstr>StyleCop</vt:lpstr>
      <vt:lpstr>Code Decompilation Tools</vt:lpstr>
      <vt:lpstr>Code Decomplation</vt:lpstr>
      <vt:lpstr>Code Decomplation Tools</vt:lpstr>
      <vt:lpstr>JustDecompile</vt:lpstr>
      <vt:lpstr>JustDecompile &amp; ILSpy</vt:lpstr>
      <vt:lpstr>Code Obfuscators</vt:lpstr>
      <vt:lpstr>Code Obfuscation</vt:lpstr>
      <vt:lpstr>Code Obfuscation Techniques</vt:lpstr>
      <vt:lpstr>Simple Obfuscation – Example</vt:lpstr>
      <vt:lpstr>Obfuscation Tools</vt:lpstr>
      <vt:lpstr>Code Profilers</vt:lpstr>
      <vt:lpstr>Profilers</vt:lpstr>
      <vt:lpstr>JustTrace Profiler</vt:lpstr>
      <vt:lpstr>Refactoring Tools</vt:lpstr>
      <vt:lpstr>Refactoring</vt:lpstr>
      <vt:lpstr>Refactoring in Visual Studio</vt:lpstr>
      <vt:lpstr>Refactoring in Visual Studio with / without JustCode</vt:lpstr>
      <vt:lpstr>Automated Build Tools</vt:lpstr>
      <vt:lpstr>Software Builds</vt:lpstr>
      <vt:lpstr>Sample MS Build File</vt:lpstr>
      <vt:lpstr>Continuous Integration Tools</vt:lpstr>
      <vt:lpstr>Continuous Integration (CI)</vt:lpstr>
      <vt:lpstr>Components of the CI System</vt:lpstr>
      <vt:lpstr>Continuous Integration Systems</vt:lpstr>
      <vt:lpstr>CI Systems Comparison Matrix</vt:lpstr>
      <vt:lpstr>Continuous Integration with TFS</vt:lpstr>
      <vt:lpstr>Documentation Generators</vt:lpstr>
      <vt:lpstr>Documentation Frameworks</vt:lpstr>
      <vt:lpstr>Documentation Generators</vt:lpstr>
      <vt:lpstr>Project Hosting and Team Collaboration Sites</vt:lpstr>
      <vt:lpstr>Project Hosting Sites</vt:lpstr>
      <vt:lpstr>Project Hosting Sites (2)</vt:lpstr>
      <vt:lpstr>Project Hosting Sites (3)</vt:lpstr>
      <vt:lpstr>GitHub</vt:lpstr>
      <vt:lpstr>Project Deployment in the Public Clouds</vt:lpstr>
      <vt:lpstr>What is Cloud?</vt:lpstr>
      <vt:lpstr>AppHarbor</vt:lpstr>
      <vt:lpstr>AppHarbor .NET Cloud</vt:lpstr>
      <vt:lpstr>Tools for Developers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BoBBy</cp:lastModifiedBy>
  <cp:revision>405</cp:revision>
  <dcterms:created xsi:type="dcterms:W3CDTF">2007-12-08T16:03:35Z</dcterms:created>
  <dcterms:modified xsi:type="dcterms:W3CDTF">2014-08-14T00:04:04Z</dcterms:modified>
  <cp:category>software engineering</cp:category>
</cp:coreProperties>
</file>