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handoutMasterIdLst>
    <p:handoutMasterId r:id="rId45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5" r:id="rId38"/>
    <p:sldId id="371" r:id="rId39"/>
    <p:sldId id="372" r:id="rId40"/>
    <p:sldId id="373" r:id="rId41"/>
    <p:sldId id="374" r:id="rId42"/>
    <p:sldId id="333" r:id="rId43"/>
  </p:sldIdLst>
  <p:sldSz cx="9144000" cy="6858000" type="screen4x3"/>
  <p:notesSz cx="6881813" cy="9296400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953" autoAdjust="0"/>
    <p:restoredTop sz="94468" autoAdjust="0"/>
  </p:normalViewPr>
  <p:slideViewPr>
    <p:cSldViewPr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7/7/2013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245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F6721-F6F0-4516-8F3A-93E0A87DF04F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136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CAC457-AB8A-4236-9F72-636B9379B2AA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3151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22F0D9-E0AA-4BED-BA55-BBC6F7D11F06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127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harpfundamentals.telerik.com/" TargetMode="External"/><Relationship Id="rId5" Type="http://schemas.openxmlformats.org/officeDocument/2006/relationships/hyperlink" Target="http://www.nakov.com/" TargetMode="External"/><Relationship Id="rId10" Type="http://schemas.microsoft.com/office/2007/relationships/hdphoto" Target="../media/hdphoto2.wdp"/><Relationship Id="rId4" Type="http://schemas.openxmlformats.org/officeDocument/2006/relationships/hyperlink" Target="http://academy.telerik.com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pth-first_searc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Breadth-first_search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http://api.ning.com/files/hxUyDl6s-nWhufNnxrDwS5RIfzA26cOhkxz5s*CyL*ScbS1dMnKaX*6OheyES7eZTNETWRdjEdcWFjoqpl7HPWBRnRV1fl6E/multidimensiona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" r="3030"/>
          <a:stretch/>
        </p:blipFill>
        <p:spPr bwMode="auto">
          <a:xfrm>
            <a:off x="5384800" y="4572000"/>
            <a:ext cx="3149600" cy="1828800"/>
          </a:xfrm>
          <a:prstGeom prst="roundRect">
            <a:avLst>
              <a:gd name="adj" fmla="val 1389"/>
            </a:avLst>
          </a:prstGeom>
          <a:noFill/>
          <a:ln w="3175">
            <a:noFill/>
          </a:ln>
          <a:effectLst>
            <a:glow rad="38100">
              <a:schemeClr val="accent5">
                <a:satMod val="175000"/>
                <a:alpha val="3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 smtClean="0"/>
              <a:t>Multidimensional </a:t>
            </a:r>
            <a:r>
              <a:rPr lang="en-US" dirty="0"/>
              <a:t>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 smtClean="0"/>
              <a:t>Processing Matrices and Multidimensional Tables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4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5"/>
              </a:rPr>
              <a:t>www.nakov.com</a:t>
            </a:r>
            <a:endParaRPr lang="en-US" sz="1800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10593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6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8" name="Picture 2" descr="c, code, document, file, sharp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405376"/>
            <a:ext cx="1385823" cy="138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pic>
        <p:nvPicPr>
          <p:cNvPr id="21" name="Picture 2" descr="http://www.reconnections.net/multidimensional.jp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324350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3926679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Reading and Printing Matrices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102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49" name="Picture 1" descr="C:\Trash\matrix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124200" y="1031080"/>
            <a:ext cx="2895600" cy="2553919"/>
          </a:xfrm>
          <a:prstGeom prst="roundRect">
            <a:avLst>
              <a:gd name="adj" fmla="val 659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35407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</a:t>
            </a:r>
            <a:r>
              <a:rPr lang="en-US" dirty="0" smtClean="0"/>
              <a:t>Platform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56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Finding a 2 x 2 platform in a matrix with a maximal sum of its elements</a:t>
            </a:r>
            <a:endParaRPr lang="bg-BG" sz="3000" dirty="0"/>
          </a:p>
        </p:txBody>
      </p:sp>
      <p:sp>
        <p:nvSpPr>
          <p:cNvPr id="590853" name="Rectangle 5"/>
          <p:cNvSpPr>
            <a:spLocks noChangeArrowheads="1"/>
          </p:cNvSpPr>
          <p:nvPr/>
        </p:nvSpPr>
        <p:spPr bwMode="auto">
          <a:xfrm>
            <a:off x="1857374" y="2733675"/>
            <a:ext cx="852487" cy="68579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609600" y="2095500"/>
            <a:ext cx="792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matrix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7, 1, 3, 3, 2, 1},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3, 9, 8, 5, 6},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4, 6, 7, 9, 1, 0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bestSum = int.MinValue;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row&lt;matrix.GetLength(0)-1; 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col=0; col&lt;matrix.GetLength(1)-1; col++)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matrix[row, col] + matrix[row, col+1]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+ matrix[row+1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col] + matrix[row+1, col+1];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(sum &gt; bestSum)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bestSum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16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ibernia.ca/images/pg_13.jp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2819400" y="1042235"/>
            <a:ext cx="3429000" cy="3301165"/>
          </a:xfrm>
          <a:prstGeom prst="roundRect">
            <a:avLst>
              <a:gd name="adj" fmla="val 5709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4688680"/>
            <a:ext cx="5562600" cy="914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Maximal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4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1"/>
            <a:ext cx="7924800" cy="685800"/>
          </a:xfrm>
        </p:spPr>
        <p:txBody>
          <a:bodyPr/>
          <a:lstStyle/>
          <a:p>
            <a:r>
              <a:rPr lang="en-US" dirty="0" smtClean="0"/>
              <a:t>Jagged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/>
          <a:lstStyle/>
          <a:p>
            <a:r>
              <a:rPr lang="en-US" dirty="0" smtClean="0"/>
              <a:t>What are Jagged Arrays and How to Use Them?</a:t>
            </a:r>
            <a:endParaRPr lang="en-US" dirty="0"/>
          </a:p>
        </p:txBody>
      </p:sp>
      <p:pic>
        <p:nvPicPr>
          <p:cNvPr id="1026" name="Picture 2" descr="buzz, google, google buzz, shap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382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481320"/>
            <a:ext cx="3816350" cy="210008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ContrastingRightFacing">
              <a:rot lat="603366" lon="19572443" rev="2042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99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Jagged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Jagged arrays are like multidimensional arrays</a:t>
            </a:r>
          </a:p>
          <a:p>
            <a:pPr lvl="1"/>
            <a:r>
              <a:rPr lang="en-US" dirty="0" smtClean="0"/>
              <a:t>But each dimension has different size</a:t>
            </a:r>
          </a:p>
          <a:p>
            <a:pPr lvl="1"/>
            <a:r>
              <a:rPr lang="en-US" dirty="0" smtClean="0"/>
              <a:t>A jagged array is array of arrays</a:t>
            </a:r>
          </a:p>
          <a:p>
            <a:pPr lvl="1"/>
            <a:r>
              <a:rPr lang="en-US" dirty="0" smtClean="0"/>
              <a:t>Each of the arrays has</a:t>
            </a:r>
            <a:br>
              <a:rPr lang="en-US" dirty="0" smtClean="0"/>
            </a:br>
            <a:r>
              <a:rPr lang="en-US" dirty="0" smtClean="0"/>
              <a:t>different length</a:t>
            </a:r>
          </a:p>
          <a:p>
            <a:r>
              <a:rPr lang="en-US" dirty="0" smtClean="0"/>
              <a:t>How to create jagged array?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7937"/>
            <a:ext cx="2347913" cy="232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09600" y="5077361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jagged = new int[3][];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int[2];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jagged[2]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int[5];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55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Jagged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1828800"/>
          </a:xfrm>
        </p:spPr>
        <p:txBody>
          <a:bodyPr/>
          <a:lstStyle/>
          <a:p>
            <a:r>
              <a:rPr lang="en-US" dirty="0" smtClean="0"/>
              <a:t>When creating jagged arrays</a:t>
            </a:r>
          </a:p>
          <a:p>
            <a:pPr lvl="1"/>
            <a:r>
              <a:rPr lang="en-US" dirty="0" smtClean="0"/>
              <a:t>Initially the array is created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arrays</a:t>
            </a:r>
          </a:p>
          <a:p>
            <a:pPr lvl="1"/>
            <a:r>
              <a:rPr lang="en-US" dirty="0" smtClean="0"/>
              <a:t>Need to initialize each of them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3505200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jagged=new int[n][];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i&lt;n; i++)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jagged[i] = new int[i];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60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76801"/>
            <a:ext cx="7924800" cy="685800"/>
          </a:xfrm>
        </p:spPr>
        <p:txBody>
          <a:bodyPr/>
          <a:lstStyle/>
          <a:p>
            <a:r>
              <a:rPr lang="en-US" dirty="0" smtClean="0"/>
              <a:t>Jagged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www.public-domain-photos.com/free-stock-photos-4-big/plants/jagged-leav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838200"/>
            <a:ext cx="4572000" cy="3429000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0.gstatic.com/images?q=tbn:ANd9GcSk0FtXru-wlg_tzPhSBNN12twGyoKsQesUz6JwHMWFjV2_huZck3rA9aTmeQ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1876182" cy="281939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23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Jagged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Check a set of numbers and group them by their remainder when dividing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</a:t>
            </a:r>
            <a:r>
              <a:rPr lang="en-US" dirty="0"/>
              <a:t>: 0</a:t>
            </a:r>
            <a:r>
              <a:rPr lang="en-US" dirty="0" smtClean="0"/>
              <a:t>, 1, 4, 113, 55, 3, 1, 2, 66, 557, 124, 2</a:t>
            </a:r>
          </a:p>
          <a:p>
            <a:r>
              <a:rPr lang="en-US" dirty="0" smtClean="0"/>
              <a:t>First we need to count the numbers</a:t>
            </a:r>
          </a:p>
          <a:p>
            <a:pPr lvl="1"/>
            <a:r>
              <a:rPr lang="en-US" dirty="0" smtClean="0"/>
              <a:t>Done with a iteration</a:t>
            </a:r>
          </a:p>
          <a:p>
            <a:r>
              <a:rPr lang="en-US" dirty="0" smtClean="0"/>
              <a:t>Make jagged array with</a:t>
            </a:r>
            <a:br>
              <a:rPr lang="en-US" dirty="0" smtClean="0"/>
            </a:br>
            <a:r>
              <a:rPr lang="en-US" dirty="0" smtClean="0"/>
              <a:t>appropriate sizes</a:t>
            </a:r>
          </a:p>
          <a:p>
            <a:r>
              <a:rPr lang="en-US" dirty="0" smtClean="0"/>
              <a:t>Each number is added</a:t>
            </a:r>
            <a:br>
              <a:rPr lang="en-US" dirty="0" smtClean="0"/>
            </a:br>
            <a:r>
              <a:rPr lang="en-US" dirty="0" smtClean="0"/>
              <a:t>into its jagged array</a:t>
            </a:r>
          </a:p>
          <a:p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972" y="3797300"/>
            <a:ext cx="2931028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066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1137821"/>
            <a:ext cx="79248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0,1,4,113,55,3,1,2,66,557,124,2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sizes = new int[3];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offsets = new int[3];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number in numbers)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remainder = number % 3;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sizes[remainder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]++;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numbersByRemainder = new int[3][]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int[sizes[0]], new int[sizes[1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int[sizes[2]]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number in numbers)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remainder = number % 3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offsets[remainder];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numbersByRemainder[remainder][index] = number;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offsets[remainder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]++;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Jagged Arrays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63700"/>
            <a:ext cx="2931028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94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598"/>
            <a:ext cx="7924800" cy="685800"/>
          </a:xfrm>
        </p:spPr>
        <p:txBody>
          <a:bodyPr/>
          <a:lstStyle/>
          <a:p>
            <a:r>
              <a:rPr lang="en-US" dirty="0" smtClean="0"/>
              <a:t>Remainders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7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268" y="3124198"/>
            <a:ext cx="5123532" cy="2819402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LeftFacing">
              <a:rot lat="449630" lon="1463207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5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Matrices </a:t>
            </a:r>
            <a:r>
              <a:rPr lang="en-US" dirty="0"/>
              <a:t>and </a:t>
            </a:r>
            <a:r>
              <a:rPr lang="en-US" dirty="0" smtClean="0"/>
              <a:t>Multidimensional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Declaring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Usage 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Jagged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Declaring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Usage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 smtClean="0"/>
              <a:t> Class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dirty="0" smtClean="0"/>
              <a:t>Sorting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dirty="0" smtClean="0"/>
              <a:t>Binary Search</a:t>
            </a:r>
          </a:p>
        </p:txBody>
      </p:sp>
      <p:pic>
        <p:nvPicPr>
          <p:cNvPr id="70658" name="Picture 2" descr="http://s3.amazonaws.com/pixmac-thumbnail/books-4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0" y="3797147"/>
            <a:ext cx="2419350" cy="2477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reports, tab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364" y="1981200"/>
            <a:ext cx="1427436" cy="142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805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2819401"/>
            <a:ext cx="4572000" cy="685800"/>
          </a:xfrm>
        </p:spPr>
        <p:txBody>
          <a:bodyPr/>
          <a:lstStyle/>
          <a:p>
            <a:r>
              <a:rPr lang="en-US" dirty="0" smtClean="0"/>
              <a:t>Array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3621880"/>
            <a:ext cx="4572000" cy="569120"/>
          </a:xfrm>
        </p:spPr>
        <p:txBody>
          <a:bodyPr/>
          <a:lstStyle/>
          <a:p>
            <a:r>
              <a:rPr lang="en-US" dirty="0" smtClean="0"/>
              <a:t>What Can We Use?</a:t>
            </a:r>
            <a:endParaRPr lang="en-US" dirty="0"/>
          </a:p>
        </p:txBody>
      </p:sp>
      <p:pic>
        <p:nvPicPr>
          <p:cNvPr id="3074" name="Picture 2" descr="http://www.performing-musician.com/pm/feb09/images/TechNotes_03_WideLine_array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2812162" cy="5029200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2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Array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System.Array</a:t>
            </a:r>
            <a:r>
              <a:rPr lang="en-US" dirty="0" smtClean="0"/>
              <a:t> class</a:t>
            </a:r>
            <a:endParaRPr lang="en-US" dirty="0"/>
          </a:p>
          <a:p>
            <a:pPr lvl="1"/>
            <a:r>
              <a:rPr lang="en-US" dirty="0" smtClean="0"/>
              <a:t>Parent of all arrays</a:t>
            </a:r>
          </a:p>
          <a:p>
            <a:pPr lvl="1"/>
            <a:r>
              <a:rPr lang="en-US" dirty="0" smtClean="0"/>
              <a:t>All arrays inherit from it</a:t>
            </a:r>
          </a:p>
          <a:p>
            <a:pPr lvl="1"/>
            <a:r>
              <a:rPr lang="en-US" dirty="0" smtClean="0"/>
              <a:t>All arrays have the same:</a:t>
            </a:r>
          </a:p>
          <a:p>
            <a:pPr lvl="2"/>
            <a:r>
              <a:rPr lang="en-US" dirty="0" smtClean="0"/>
              <a:t>Basic functionality</a:t>
            </a:r>
          </a:p>
          <a:p>
            <a:pPr lvl="2"/>
            <a:r>
              <a:rPr lang="en-US" dirty="0" smtClean="0"/>
              <a:t>Basic properties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 smtClean="0"/>
              <a:t> property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7" name="Picture 2" descr="http://www.siwc.in/glassesrow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0" y="1371600"/>
            <a:ext cx="2230678" cy="4789396"/>
          </a:xfrm>
          <a:prstGeom prst="roundRect">
            <a:avLst>
              <a:gd name="adj" fmla="val 224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419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 of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Important methods and properties of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System.Array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Rank</a:t>
            </a:r>
            <a:r>
              <a:rPr lang="bg-BG" dirty="0" smtClean="0"/>
              <a:t> – </a:t>
            </a:r>
            <a:r>
              <a:rPr lang="en-US" dirty="0" smtClean="0"/>
              <a:t>number of dimensions</a:t>
            </a:r>
            <a:endParaRPr lang="bg-BG" dirty="0" smtClean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bg-BG" dirty="0" smtClean="0"/>
              <a:t> – </a:t>
            </a:r>
            <a:r>
              <a:rPr lang="en-US" dirty="0" smtClean="0"/>
              <a:t>number of all elements through all dimensions</a:t>
            </a:r>
            <a:endParaRPr lang="bg-BG" dirty="0" smtClean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GetLength(index)</a:t>
            </a:r>
            <a:r>
              <a:rPr lang="bg-BG" dirty="0" smtClean="0"/>
              <a:t> – </a:t>
            </a:r>
            <a:r>
              <a:rPr lang="en-US" dirty="0" smtClean="0"/>
              <a:t>returns the number of elements in the specified dimension</a:t>
            </a:r>
          </a:p>
          <a:p>
            <a:pPr lvl="2"/>
            <a:r>
              <a:rPr lang="en-US" dirty="0" smtClean="0"/>
              <a:t>Dimensions are numbered from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2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 of Array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16000"/>
            <a:ext cx="8686800" cy="5638800"/>
          </a:xfrm>
        </p:spPr>
        <p:txBody>
          <a:bodyPr/>
          <a:lstStyle/>
          <a:p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bg-BG" sz="3100" dirty="0" smtClean="0"/>
              <a:t> – </a:t>
            </a:r>
            <a:r>
              <a:rPr lang="en-US" sz="3100" dirty="0" smtClean="0"/>
              <a:t>returns</a:t>
            </a:r>
            <a:r>
              <a:rPr lang="bg-BG" sz="3100" dirty="0" smtClean="0"/>
              <a:t> </a:t>
            </a:r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bg-BG" sz="3100" dirty="0" smtClean="0"/>
              <a:t> </a:t>
            </a:r>
            <a:r>
              <a:rPr lang="en-US" sz="3100" dirty="0" smtClean="0"/>
              <a:t>for the array elements</a:t>
            </a:r>
            <a:r>
              <a:rPr lang="bg-BG" sz="3100" dirty="0" smtClean="0"/>
              <a:t> </a:t>
            </a:r>
            <a:endParaRPr lang="en-US" sz="3100" dirty="0" smtClean="0"/>
          </a:p>
          <a:p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100" dirty="0" smtClean="0"/>
              <a:t> – </a:t>
            </a:r>
            <a:r>
              <a:rPr lang="en-US" sz="3100" dirty="0" smtClean="0"/>
              <a:t>searches for a given element into a sorted array </a:t>
            </a:r>
            <a:r>
              <a:rPr lang="bg-BG" sz="3100" dirty="0" smtClean="0"/>
              <a:t>(</a:t>
            </a:r>
            <a:r>
              <a:rPr lang="en-US" sz="3100" dirty="0" smtClean="0"/>
              <a:t>uses binary search</a:t>
            </a:r>
            <a:r>
              <a:rPr lang="bg-BG" sz="3100" dirty="0" smtClean="0"/>
              <a:t>)</a:t>
            </a:r>
            <a:endParaRPr lang="en-US" sz="3100" dirty="0" smtClean="0"/>
          </a:p>
          <a:p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100" dirty="0" smtClean="0"/>
              <a:t> –</a:t>
            </a:r>
            <a:r>
              <a:rPr lang="en-US" sz="3100" dirty="0" smtClean="0"/>
              <a:t> searches for a given element and returns the index of the first occurrence </a:t>
            </a:r>
            <a:r>
              <a:rPr lang="bg-BG" sz="3100" dirty="0" smtClean="0"/>
              <a:t>(</a:t>
            </a:r>
            <a:r>
              <a:rPr lang="en-US" sz="3100" dirty="0" smtClean="0"/>
              <a:t>if any</a:t>
            </a:r>
            <a:r>
              <a:rPr lang="bg-BG" sz="3100" dirty="0" smtClean="0"/>
              <a:t>)</a:t>
            </a:r>
          </a:p>
          <a:p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LastIndexOf(…)</a:t>
            </a:r>
            <a:r>
              <a:rPr lang="en-US" sz="3100" noProof="1" smtClean="0"/>
              <a:t> </a:t>
            </a:r>
            <a:r>
              <a:rPr lang="bg-BG" sz="3100" dirty="0" smtClean="0"/>
              <a:t>– </a:t>
            </a:r>
            <a:r>
              <a:rPr lang="en-US" sz="3100" dirty="0" smtClean="0"/>
              <a:t>searches for a given element and returns the last occurrence index</a:t>
            </a:r>
            <a:endParaRPr lang="bg-BG" sz="3100" dirty="0" smtClean="0"/>
          </a:p>
          <a:p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Copy(src,</a:t>
            </a:r>
            <a:r>
              <a:rPr lang="en-US" sz="3100" dirty="0" smtClean="0"/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dest,</a:t>
            </a:r>
            <a:r>
              <a:rPr lang="en-US" sz="3100" dirty="0" smtClean="0"/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len)</a:t>
            </a:r>
            <a:r>
              <a:rPr lang="en-US" sz="3100" dirty="0" smtClean="0"/>
              <a:t> – copies array elements; has many overloads</a:t>
            </a:r>
            <a:endParaRPr lang="bg-BG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7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 Array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dirty="0" smtClean="0"/>
              <a:t> – </a:t>
            </a:r>
            <a:r>
              <a:rPr lang="en-US" dirty="0" smtClean="0"/>
              <a:t>inverts the arrays </a:t>
            </a:r>
            <a:br>
              <a:rPr lang="en-US" dirty="0" smtClean="0"/>
            </a:br>
            <a:r>
              <a:rPr lang="en-US" dirty="0" smtClean="0"/>
              <a:t>elements upside down</a:t>
            </a:r>
            <a:endParaRPr lang="bg-BG" dirty="0" smtClean="0"/>
          </a:p>
          <a:p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assigns value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dirty="0" smtClean="0"/>
              <a:t> (null) </a:t>
            </a:r>
            <a:r>
              <a:rPr lang="en-US" dirty="0" smtClean="0"/>
              <a:t>for each elements</a:t>
            </a:r>
            <a:endParaRPr lang="bg-BG" dirty="0" smtClean="0"/>
          </a:p>
          <a:p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CreateInstance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creates an array</a:t>
            </a:r>
          </a:p>
          <a:p>
            <a:pPr lvl="1"/>
            <a:r>
              <a:rPr lang="en-US" dirty="0" smtClean="0"/>
              <a:t>Accepts as parameters the number of dimensions, start index and number of elements</a:t>
            </a:r>
          </a:p>
          <a:p>
            <a:r>
              <a:rPr lang="en-US" dirty="0" smtClean="0"/>
              <a:t>Implements</a:t>
            </a:r>
            <a:r>
              <a:rPr lang="bg-BG" dirty="0" smtClean="0"/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ICloneable</a:t>
            </a:r>
            <a:r>
              <a:rPr lang="bg-BG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bg-BG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bg-BG" dirty="0" smtClean="0"/>
              <a:t>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/>
              <a:t> interfaces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447798"/>
            <a:ext cx="62484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Arrays</a:t>
            </a:r>
            <a:endParaRPr lang="en-US" dirty="0"/>
          </a:p>
        </p:txBody>
      </p:sp>
      <p:pic>
        <p:nvPicPr>
          <p:cNvPr id="4098" name="Picture 2" descr="http://www.bigsunphotography.com/wp-content/uploads/2010/10/sort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666998"/>
            <a:ext cx="3924300" cy="3200402"/>
          </a:xfrm>
          <a:prstGeom prst="roundRect">
            <a:avLst>
              <a:gd name="adj" fmla="val 31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.NET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 usually done with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System.Array.Sort()</a:t>
            </a:r>
            <a:endParaRPr lang="en-US" noProof="1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Sort(Array)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sorts array elements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Elements should implement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IComparable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Sort(Array,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IComparer)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sorts array elements by given external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IComparer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Sort(Array,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Comparison&lt;T&gt;)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sorts array elements by given comparison operation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be used with lambda expression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Arrays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685800" y="1219200"/>
            <a:ext cx="7707313" cy="5121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String[] beers = {"Zagorka", "Ariana",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"Shumensko","Astika", "Kamenitza", "Bolqrka",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"Amstel"};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Console.WriteLine("Unsorted: {0}",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String.Join(", ", beers));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Elements of beers array are of String type,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which implement IComparable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Array.Sort(beers);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Console.WriteLine("Sorted: {0}",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String.Join(", ", beers));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Result: Sorted: Amstel, Ariana, Astika,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Bolyarka, Kamenitza, Shumensko, Zagorka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48131" name="Picture 3" descr="http://www.flexotek.com/images/construction_work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038600"/>
            <a:ext cx="1707932" cy="1905000"/>
          </a:xfrm>
          <a:prstGeom prst="roundRect">
            <a:avLst>
              <a:gd name="adj" fmla="val 12407"/>
            </a:avLst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softEdge rad="127000"/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272928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with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IComparer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&lt;T&gt;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Lambda Expressions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609600" y="1295400"/>
            <a:ext cx="7926388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Student 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…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StudentAgeComparer : IComparer&lt;Student&gt;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520700" algn="l"/>
              </a:tabLst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public int Compare(Student firstStudent, Student          	secondStudent)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return firstStudent.Age.CompareTo(secondStudent.Age);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Array.Sort(students, new StudentAgeComparer());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Array.Sort(students, (x, y) =&gt; x.Name.CompareTo(y.Name));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72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219200"/>
            <a:ext cx="6324600" cy="12192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IComparer&lt;T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lang="en-US" sz="3200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solidFill>
                  <a:srgbClr val="CCFF33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Lambda Expressions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2590800"/>
            <a:ext cx="23622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3314" name="Picture 2" descr="http://mokosh.co.uk/wp-content/uploads/2009/12/sorting_thumb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61158"/>
            <a:ext cx="1968330" cy="2623950"/>
          </a:xfrm>
          <a:prstGeom prst="roundRect">
            <a:avLst>
              <a:gd name="adj" fmla="val 6024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13316" name="Picture 4" descr="http://www.thebottomlineisthebottomline.com/images/sortin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960" y="3461290"/>
            <a:ext cx="3159840" cy="2634710"/>
          </a:xfrm>
          <a:prstGeom prst="roundRect">
            <a:avLst>
              <a:gd name="adj" fmla="val 6024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77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Multidimensional Arrays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14600"/>
            <a:ext cx="8229600" cy="569120"/>
          </a:xfrm>
        </p:spPr>
        <p:txBody>
          <a:bodyPr/>
          <a:lstStyle/>
          <a:p>
            <a:r>
              <a:rPr lang="en-US" dirty="0" smtClean="0"/>
              <a:t>Using Array of Arrays, Matrices and Cubes</a:t>
            </a:r>
            <a:endParaRPr lang="en-US" dirty="0"/>
          </a:p>
        </p:txBody>
      </p:sp>
      <p:pic>
        <p:nvPicPr>
          <p:cNvPr id="39937" name="Picture 1" descr="C:\Trash\coordinate-system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3169018" y="3581400"/>
            <a:ext cx="2784021" cy="2514600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632110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752600"/>
            <a:ext cx="54864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</a:t>
            </a:r>
            <a:endParaRPr lang="en-US" dirty="0"/>
          </a:p>
        </p:txBody>
      </p:sp>
      <p:pic>
        <p:nvPicPr>
          <p:cNvPr id="45058" name="Picture 2" descr="http://www.fyvie.net/images/binarystream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409" y="2895600"/>
            <a:ext cx="3925110" cy="27672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76200">
            <a:solidFill>
              <a:schemeClr val="accent4">
                <a:lumMod val="20000"/>
                <a:lumOff val="80000"/>
              </a:schemeClr>
            </a:solidFill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3105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 is a fast method for searching for an element in a sorted array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Has guaranteed running time of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O(log(n))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searching among arrays of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elements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Implemented in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Array.BinarySearch( Array,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object)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Returns the index of the found object or a negative number when not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 requirements of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 are applicable for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BinarySearch()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Aft>
                <a:spcPts val="0"/>
              </a:spcAf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Either all elements should implement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IComparable&lt;T&gt;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or instance of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IComparer&lt;T&gt;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should be passed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5298" name="Picture 2" descr="http://artsnova.com/x/BinaryMonaLisa.jpg"/>
          <p:cNvPicPr>
            <a:picLocks noChangeAspect="1" noChangeArrowheads="1"/>
          </p:cNvPicPr>
          <p:nvPr/>
        </p:nvPicPr>
        <p:blipFill>
          <a:blip r:embed="rId2" cstate="screen">
            <a:grayscl/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583" y="3962400"/>
            <a:ext cx="5300134" cy="2438400"/>
          </a:xfrm>
          <a:prstGeom prst="roundRect">
            <a:avLst>
              <a:gd name="adj" fmla="val 9744"/>
            </a:avLst>
          </a:prstGeom>
          <a:noFill/>
          <a:ln w="57150">
            <a:solidFill>
              <a:schemeClr val="tx1">
                <a:lumMod val="75000"/>
              </a:schemeClr>
            </a:solidFill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658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685801" y="1066800"/>
            <a:ext cx="7783512" cy="5255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String[] beers = {"Zagorka", "Ariana",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"Shumensko","Astika", "Kamenitza", "Bolqrka",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"Amstel"};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Array.Sort(beers);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target = "Astika";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int index = Array.BinarySearch(beers, target);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Console.WriteLine("{0} is found at index {1}.",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target, index);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Result: Astika is found at index 2.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target = "Heineken";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index = Array.BinarySearch(beers, target);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Console.WriteLine("{0} is not found (index={1}).",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target, index);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Result: Mastika is not found (index=-5).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743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676400"/>
            <a:ext cx="4343400" cy="9144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2514600"/>
            <a:ext cx="2514600" cy="990600"/>
          </a:xfrm>
        </p:spPr>
        <p:txBody>
          <a:bodyPr/>
          <a:lstStyle/>
          <a:p>
            <a:pPr lvl="1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http://osl.iu.edu/~pgottsch/swc2/lec/img/py04/binary_sear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622" y="3581401"/>
            <a:ext cx="6429882" cy="2447924"/>
          </a:xfrm>
          <a:prstGeom prst="roundRect">
            <a:avLst>
              <a:gd name="adj" fmla="val 363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7230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Working with Arrays</a:t>
            </a:r>
            <a:endParaRPr lang="en-US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334429" y="3150513"/>
            <a:ext cx="64801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Best Practices</a:t>
            </a:r>
            <a:endParaRPr lang="bg-BG" sz="2800" b="1" dirty="0" smtClean="0">
              <a:solidFill>
                <a:srgbClr val="FAF7C8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pic>
        <p:nvPicPr>
          <p:cNvPr id="40962" name="Picture 2" descr="C:\Users\Peter\Pictures\Kartinki Telerik\its_not_art_1_tm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672" y="4419600"/>
            <a:ext cx="4962524" cy="1768474"/>
          </a:xfrm>
          <a:prstGeom prst="roundRect">
            <a:avLst>
              <a:gd name="adj" fmla="val 11894"/>
            </a:avLst>
          </a:prstGeom>
          <a:noFill/>
          <a:ln w="38100">
            <a:solidFill>
              <a:schemeClr val="tx1"/>
            </a:solidFill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0467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Advices </a:t>
            </a: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Working</a:t>
            </a:r>
            <a:b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with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When given method returns an array and should return an empty array, return an array with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elements, instead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Arrays are passed by reference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 be sure that given method will not change the passed array, pass a copy of it</a:t>
            </a:r>
          </a:p>
          <a:p>
            <a:pPr>
              <a:spcBef>
                <a:spcPts val="12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Clone()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returns shallow copy of the array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You should implement your own deep clone when working with reference types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53006" y="6400800"/>
            <a:ext cx="417268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://csharpfundamentals.telerik.com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833">
            <a:off x="300758" y="4603160"/>
            <a:ext cx="887282" cy="88728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56616">
            <a:off x="3331734" y="4727995"/>
            <a:ext cx="1138673" cy="1138673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4632">
            <a:off x="6664033" y="4508381"/>
            <a:ext cx="920140" cy="920138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98845">
            <a:off x="1803246" y="2031846"/>
            <a:ext cx="923970" cy="92397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7220" y="228600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33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44500" indent="-444500">
              <a:lnSpc>
                <a:spcPts val="3600"/>
              </a:lnSpc>
              <a:buFont typeface="+mj-lt"/>
              <a:buAutoNum type="arabicPeriod"/>
              <a:tabLst/>
            </a:pPr>
            <a:r>
              <a:rPr lang="en-US" sz="2800" dirty="0"/>
              <a:t>Write a program that fills and prints a matrix </a:t>
            </a:r>
            <a:r>
              <a:rPr lang="en-US" sz="2800" dirty="0" smtClean="0"/>
              <a:t>of size (n</a:t>
            </a:r>
            <a:r>
              <a:rPr lang="en-US" sz="2800" dirty="0"/>
              <a:t>, n) as shown below: (examples for n = 4)</a:t>
            </a:r>
          </a:p>
        </p:txBody>
      </p:sp>
      <p:graphicFrame>
        <p:nvGraphicFramePr>
          <p:cNvPr id="565252" name="Group 4"/>
          <p:cNvGraphicFramePr>
            <a:graphicFrameLocks noGrp="1"/>
          </p:cNvGraphicFramePr>
          <p:nvPr/>
        </p:nvGraphicFramePr>
        <p:xfrm>
          <a:off x="1258888" y="2203704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07" name="Group 59"/>
          <p:cNvGraphicFramePr>
            <a:graphicFrameLocks noGrp="1"/>
          </p:cNvGraphicFramePr>
          <p:nvPr/>
        </p:nvGraphicFramePr>
        <p:xfrm>
          <a:off x="1258888" y="4508500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34" name="Group 86"/>
          <p:cNvGraphicFramePr>
            <a:graphicFrameLocks noGrp="1"/>
          </p:cNvGraphicFramePr>
          <p:nvPr/>
        </p:nvGraphicFramePr>
        <p:xfrm>
          <a:off x="5148263" y="2203704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91" name="Group 143"/>
          <p:cNvGraphicFramePr>
            <a:graphicFrameLocks noGrp="1"/>
          </p:cNvGraphicFramePr>
          <p:nvPr/>
        </p:nvGraphicFramePr>
        <p:xfrm>
          <a:off x="5148263" y="4508500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5800" y="2907750"/>
            <a:ext cx="4475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a)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81642" y="2907750"/>
            <a:ext cx="4540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5210175"/>
            <a:ext cx="4235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5210175"/>
            <a:ext cx="6976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d) *</a:t>
            </a:r>
            <a:endParaRPr lang="en-US" b="1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63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6021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9012"/>
            <a:ext cx="8686800" cy="5487988"/>
          </a:xfrm>
        </p:spPr>
        <p:txBody>
          <a:bodyPr/>
          <a:lstStyle/>
          <a:p>
            <a:pPr marL="444500" indent="-444500">
              <a:lnSpc>
                <a:spcPts val="3500"/>
              </a:lnSpc>
              <a:buFont typeface="+mj-lt"/>
              <a:buAutoNum type="arabicPeriod" startAt="2"/>
              <a:tabLst/>
            </a:pPr>
            <a:r>
              <a:rPr lang="en-US" sz="2800" dirty="0">
                <a:sym typeface="Wingdings" pitchFamily="2" charset="2"/>
              </a:rPr>
              <a:t>Write a program that reads a rectangular matrix of size N x M and finds in it the square 3 x 3 that has maximal sum of its elements.</a:t>
            </a:r>
          </a:p>
          <a:p>
            <a:pPr marL="444500" indent="-444500">
              <a:lnSpc>
                <a:spcPts val="3500"/>
              </a:lnSpc>
              <a:buFont typeface="+mj-lt"/>
              <a:buAutoNum type="arabicPeriod" startAt="2"/>
              <a:tabLst/>
            </a:pPr>
            <a:r>
              <a:rPr lang="en-US" sz="2800" dirty="0">
                <a:sym typeface="Wingdings" pitchFamily="2" charset="2"/>
              </a:rPr>
              <a:t>We are given a matrix of strings of </a:t>
            </a:r>
            <a:r>
              <a:rPr lang="en-US" sz="2800" dirty="0" smtClean="0">
                <a:sym typeface="Wingdings" pitchFamily="2" charset="2"/>
              </a:rPr>
              <a:t>size N </a:t>
            </a:r>
            <a:r>
              <a:rPr lang="en-US" sz="2800" dirty="0">
                <a:sym typeface="Wingdings" pitchFamily="2" charset="2"/>
              </a:rPr>
              <a:t>x </a:t>
            </a:r>
            <a:r>
              <a:rPr lang="en-US" sz="2800" dirty="0" smtClean="0">
                <a:sym typeface="Wingdings" pitchFamily="2" charset="2"/>
              </a:rPr>
              <a:t>M.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Sequences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in the matrix </a:t>
            </a:r>
            <a:r>
              <a:rPr lang="en-US" sz="2800" dirty="0">
                <a:sym typeface="Wingdings" pitchFamily="2" charset="2"/>
              </a:rPr>
              <a:t>we define as sets of several neighbor elements located on the same line, column or diagonal. Write a program that finds the longest sequence of equal strings in the matrix. </a:t>
            </a:r>
            <a:r>
              <a:rPr lang="en-US" sz="2800" dirty="0" smtClean="0">
                <a:sym typeface="Wingdings" pitchFamily="2" charset="2"/>
              </a:rPr>
              <a:t>Example:</a:t>
            </a:r>
            <a:endParaRPr lang="en-US" sz="2800" dirty="0">
              <a:sym typeface="Wingdings" pitchFamily="2" charset="2"/>
            </a:endParaRPr>
          </a:p>
        </p:txBody>
      </p:sp>
      <p:graphicFrame>
        <p:nvGraphicFramePr>
          <p:cNvPr id="602150" name="Group 38"/>
          <p:cNvGraphicFramePr>
            <a:graphicFrameLocks noGrp="1"/>
          </p:cNvGraphicFramePr>
          <p:nvPr>
            <p:extLst/>
          </p:nvPr>
        </p:nvGraphicFramePr>
        <p:xfrm>
          <a:off x="876617" y="5013769"/>
          <a:ext cx="2323783" cy="1229868"/>
        </p:xfrm>
        <a:graphic>
          <a:graphicData uri="http://schemas.openxmlformats.org/drawingml/2006/table">
            <a:tbl>
              <a:tblPr/>
              <a:tblGrid>
                <a:gridCol w="678180"/>
                <a:gridCol w="563880"/>
                <a:gridCol w="549593"/>
                <a:gridCol w="53213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fifi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2151" name="Line 39"/>
          <p:cNvSpPr>
            <a:spLocks noChangeShapeType="1"/>
          </p:cNvSpPr>
          <p:nvPr/>
        </p:nvSpPr>
        <p:spPr bwMode="auto">
          <a:xfrm>
            <a:off x="3351213" y="5632894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graphicFrame>
        <p:nvGraphicFramePr>
          <p:cNvPr id="602182" name="Group 70"/>
          <p:cNvGraphicFramePr>
            <a:graphicFrameLocks noGrp="1"/>
          </p:cNvGraphicFramePr>
          <p:nvPr>
            <p:extLst/>
          </p:nvPr>
        </p:nvGraphicFramePr>
        <p:xfrm>
          <a:off x="5584825" y="5018532"/>
          <a:ext cx="1550988" cy="1229868"/>
        </p:xfrm>
        <a:graphic>
          <a:graphicData uri="http://schemas.openxmlformats.org/drawingml/2006/table">
            <a:tbl>
              <a:tblPr/>
              <a:tblGrid>
                <a:gridCol w="504825"/>
                <a:gridCol w="576263"/>
                <a:gridCol w="4699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qq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qq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2180" name="Line 68"/>
          <p:cNvSpPr>
            <a:spLocks noChangeShapeType="1"/>
          </p:cNvSpPr>
          <p:nvPr/>
        </p:nvSpPr>
        <p:spPr bwMode="auto">
          <a:xfrm>
            <a:off x="7282943" y="5629719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24300" y="5423344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ha, ha, ha</a:t>
            </a:r>
            <a:endParaRPr lang="en-US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846505" y="5385244"/>
            <a:ext cx="840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s, s, s</a:t>
            </a:r>
            <a:endParaRPr lang="en-US" sz="2200" b="1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31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Multidimensional Array?</a:t>
            </a:r>
            <a:endParaRPr lang="bg-BG" sz="360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Multidimensional arrays</a:t>
            </a:r>
            <a:r>
              <a:rPr lang="en-US" dirty="0"/>
              <a:t> have more than one dimension (2, 3, …)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important multidimensional arrays are the 2-dimensional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Known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matrices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of </a:t>
            </a:r>
            <a:r>
              <a:rPr lang="en-US" dirty="0" smtClean="0"/>
              <a:t>matrix of integers with </a:t>
            </a:r>
            <a:r>
              <a:rPr lang="en-US" dirty="0"/>
              <a:t>2 rows and 4 columns:</a:t>
            </a:r>
            <a:endParaRPr lang="bg-BG" dirty="0"/>
          </a:p>
        </p:txBody>
      </p:sp>
      <p:graphicFrame>
        <p:nvGraphicFramePr>
          <p:cNvPr id="492738" name="Group 194"/>
          <p:cNvGraphicFramePr>
            <a:graphicFrameLocks noGrp="1"/>
          </p:cNvGraphicFramePr>
          <p:nvPr/>
        </p:nvGraphicFramePr>
        <p:xfrm>
          <a:off x="3203575" y="5314950"/>
          <a:ext cx="2592388" cy="993648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-2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762" name="Group 218"/>
          <p:cNvGraphicFramePr>
            <a:graphicFrameLocks noGrp="1"/>
          </p:cNvGraphicFramePr>
          <p:nvPr/>
        </p:nvGraphicFramePr>
        <p:xfrm>
          <a:off x="3203575" y="4940300"/>
          <a:ext cx="2592388" cy="352044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2763" name="Group 219"/>
          <p:cNvGraphicFramePr>
            <a:graphicFrameLocks noGrp="1"/>
          </p:cNvGraphicFramePr>
          <p:nvPr/>
        </p:nvGraphicFramePr>
        <p:xfrm>
          <a:off x="2819400" y="5334000"/>
          <a:ext cx="384175" cy="990600"/>
        </p:xfrm>
        <a:graphic>
          <a:graphicData uri="http://schemas.openxmlformats.org/drawingml/2006/table">
            <a:tbl>
              <a:tblPr/>
              <a:tblGrid>
                <a:gridCol w="384175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50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Write a program, that reads from the console an array of N integers and an integer K, sorts the array and using the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Array.BinSearch()</a:t>
            </a:r>
            <a:r>
              <a:rPr lang="en-US" sz="2800" dirty="0" smtClean="0"/>
              <a:t> finds the largest number in the array which is ≤ K. </a:t>
            </a:r>
          </a:p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You are given an array of strings. Write a method that sorts the array by the length of its elements (the number of characters composing them).</a:t>
            </a:r>
          </a:p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* Write a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Matrix</a:t>
            </a:r>
            <a:r>
              <a:rPr lang="en-US" sz="2800" dirty="0" smtClean="0"/>
              <a:t>, to holds a matrix of integers. Overload the operators for adding, subtracting and multiplying of matrices, indexer for accessing the matrix content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ToString()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06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lnSpc>
                <a:spcPts val="35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finds the largest area of equal neighbor elements in a rectangular matrix and prints its size. Example:</a:t>
            </a:r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None/>
              <a:tabLst/>
            </a:pPr>
            <a:r>
              <a:rPr lang="en-US" sz="2800" dirty="0"/>
              <a:t>	Hint: you can use the algorithm "</a:t>
            </a:r>
            <a:r>
              <a:rPr lang="en-US" sz="2800" dirty="0">
                <a:hlinkClick r:id="rId3"/>
              </a:rPr>
              <a:t>Depth-first search</a:t>
            </a:r>
            <a:r>
              <a:rPr lang="en-US" sz="2800" dirty="0"/>
              <a:t>" or "</a:t>
            </a:r>
            <a:r>
              <a:rPr lang="en-US" sz="2800" dirty="0">
                <a:hlinkClick r:id="rId4"/>
              </a:rPr>
              <a:t>Breadth-first search</a:t>
            </a:r>
            <a:r>
              <a:rPr lang="en-US" sz="2800" dirty="0" smtClean="0"/>
              <a:t>" (find them in Wikipedia).</a:t>
            </a:r>
            <a:endParaRPr lang="en-US" sz="2800" dirty="0"/>
          </a:p>
        </p:txBody>
      </p:sp>
      <p:graphicFrame>
        <p:nvGraphicFramePr>
          <p:cNvPr id="609479" name="Group 199"/>
          <p:cNvGraphicFramePr>
            <a:graphicFrameLocks noGrp="1"/>
          </p:cNvGraphicFramePr>
          <p:nvPr>
            <p:extLst/>
          </p:nvPr>
        </p:nvGraphicFramePr>
        <p:xfrm>
          <a:off x="851978" y="2743200"/>
          <a:ext cx="3924300" cy="2484120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55765" y="3719512"/>
            <a:ext cx="492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13</a:t>
            </a:r>
            <a:endParaRPr lang="en-US" b="1" dirty="0"/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4993765" y="4005262"/>
            <a:ext cx="657225" cy="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18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dirty="0"/>
              <a:t>Declaring and Creating Multidimensional Arrays</a:t>
            </a:r>
            <a:endParaRPr lang="bg-BG" sz="3600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multidimensional </a:t>
            </a:r>
            <a:r>
              <a:rPr lang="en-US" dirty="0"/>
              <a:t>arrays: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Creating </a:t>
            </a:r>
            <a:r>
              <a:rPr lang="en-US" dirty="0" smtClean="0"/>
              <a:t>a multidimensional </a:t>
            </a:r>
            <a:r>
              <a:rPr lang="en-US" dirty="0"/>
              <a:t>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each dimension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55650" y="1905000"/>
            <a:ext cx="7777163" cy="1089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strCube;</a:t>
            </a:r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755650" y="5181600"/>
            <a:ext cx="7777163" cy="1089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 = new int[3, 4];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 = new float[8, 2];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stringCube = new string[5, 5, 5];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24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dirty="0"/>
              <a:t>Initializing Multidimensional </a:t>
            </a:r>
            <a:r>
              <a:rPr lang="en-US" sz="3600" dirty="0" smtClean="0"/>
              <a:t>Arrays with Values</a:t>
            </a:r>
            <a:endParaRPr lang="bg-BG" sz="3600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and initializing with values multidimensional array: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Matrices </a:t>
            </a:r>
            <a:r>
              <a:rPr lang="en-US" dirty="0"/>
              <a:t>are represented by a list of </a:t>
            </a:r>
            <a:r>
              <a:rPr lang="en-US" dirty="0" smtClean="0"/>
              <a:t>rows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Rows consist of </a:t>
            </a:r>
            <a:r>
              <a:rPr lang="en-US" dirty="0"/>
              <a:t>list of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first dimension comes first, the second comes next (inside the first)</a:t>
            </a: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755650" y="2407384"/>
            <a:ext cx="7561263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 =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1, 2, 3, 4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0 values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5, 6, 7, 8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1 values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 // The matrix size is 2 x 4 (2 rows, 4 cols)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99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Accessing </a:t>
            </a:r>
            <a:r>
              <a:rPr lang="en-US" sz="3600" dirty="0" smtClean="0"/>
              <a:t>The Elements of Multidimensional Arrays</a:t>
            </a:r>
            <a:endParaRPr lang="bg-BG" sz="3600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Accessing </a:t>
            </a:r>
            <a:r>
              <a:rPr lang="en-US" dirty="0" smtClean="0"/>
              <a:t>N-dimensional </a:t>
            </a:r>
            <a:r>
              <a:rPr lang="en-US" dirty="0"/>
              <a:t>array element: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Getting element value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Setting element value example:</a:t>
            </a:r>
          </a:p>
        </p:txBody>
      </p:sp>
      <p:sp>
        <p:nvSpPr>
          <p:cNvPr id="561156" name="Rectangle 4"/>
          <p:cNvSpPr>
            <a:spLocks noChangeArrowheads="1"/>
          </p:cNvSpPr>
          <p:nvPr/>
        </p:nvSpPr>
        <p:spPr bwMode="auto">
          <a:xfrm>
            <a:off x="755650" y="1702713"/>
            <a:ext cx="777716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nDimensionalArray[index</a:t>
            </a:r>
            <a:r>
              <a:rPr lang="en-US" sz="2200" b="1" baseline="-25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561159" name="Rectangle 7"/>
          <p:cNvSpPr>
            <a:spLocks noChangeArrowheads="1"/>
          </p:cNvSpPr>
          <p:nvPr/>
        </p:nvSpPr>
        <p:spPr bwMode="auto">
          <a:xfrm>
            <a:off x="755650" y="2819400"/>
            <a:ext cx="7777163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array = {{1, 2}, {3, 4}}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element11 = array[1, 1];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element11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4</a:t>
            </a:r>
          </a:p>
        </p:txBody>
      </p:sp>
      <p:sp>
        <p:nvSpPr>
          <p:cNvPr id="561160" name="Rectangle 8"/>
          <p:cNvSpPr>
            <a:spLocks noChangeArrowheads="1"/>
          </p:cNvSpPr>
          <p:nvPr/>
        </p:nvSpPr>
        <p:spPr bwMode="auto">
          <a:xfrm>
            <a:off x="755650" y="4419600"/>
            <a:ext cx="7777163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row&lt;array.GetLength(0);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col=0; col&lt;array.GetLength(1);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array[row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col] = row + col;</a:t>
            </a:r>
          </a:p>
        </p:txBody>
      </p:sp>
      <p:sp>
        <p:nvSpPr>
          <p:cNvPr id="561161" name="AutoShape 9"/>
          <p:cNvSpPr>
            <a:spLocks noChangeArrowheads="1"/>
          </p:cNvSpPr>
          <p:nvPr/>
        </p:nvSpPr>
        <p:spPr bwMode="auto">
          <a:xfrm>
            <a:off x="6604000" y="3962400"/>
            <a:ext cx="1524000" cy="845054"/>
          </a:xfrm>
          <a:prstGeom prst="wedgeRoundRectCallout">
            <a:avLst>
              <a:gd name="adj1" fmla="val -55018"/>
              <a:gd name="adj2" fmla="val 792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Number of rows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1162" name="AutoShape 10"/>
          <p:cNvSpPr>
            <a:spLocks noChangeArrowheads="1"/>
          </p:cNvSpPr>
          <p:nvPr/>
        </p:nvSpPr>
        <p:spPr bwMode="auto">
          <a:xfrm>
            <a:off x="6781800" y="5727700"/>
            <a:ext cx="1828800" cy="845054"/>
          </a:xfrm>
          <a:prstGeom prst="wedgeRoundRectCallout">
            <a:avLst>
              <a:gd name="adj1" fmla="val -46697"/>
              <a:gd name="adj2" fmla="val -751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Number of columns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44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61" grpId="0" animBg="1"/>
      <p:bldP spid="5611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smtClean="0"/>
              <a:t>a Matrix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614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a matrix from the console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379412" y="1828800"/>
            <a:ext cx="8383588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rows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matrix = new int[rows,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inputNumber;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row&lt;rows;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column=0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column&lt;cols; column++)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0},{1}] = ", row,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inputNumber = Console.ReadLine();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matrix[row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column] = int.Parse(inputNumber);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53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</a:t>
            </a:r>
            <a:endParaRPr lang="bg-BG"/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 sz="3000" dirty="0"/>
              <a:t>Printing a matrix on the console:</a:t>
            </a:r>
            <a:endParaRPr lang="bg-BG" sz="3000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609600" y="1989138"/>
            <a:ext cx="790575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row=0; row&lt;matrix.GetLength(0); row++)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col=0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col&lt;matrix.GetLength(1); col++)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matrix[row,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col]);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28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4a685f43802f30b019e9c8f3f4633f75198bd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1358</TotalTime>
  <Words>2092</Words>
  <Application>Microsoft Office PowerPoint</Application>
  <PresentationFormat>Презентация на цял екран (4:3)</PresentationFormat>
  <Paragraphs>474</Paragraphs>
  <Slides>42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3" baseType="lpstr">
      <vt:lpstr>Telerik Academy</vt:lpstr>
      <vt:lpstr>Multidimensional Arrays</vt:lpstr>
      <vt:lpstr>Table of Contents</vt:lpstr>
      <vt:lpstr>Multidimensional Arrays </vt:lpstr>
      <vt:lpstr>What is Multidimensional Array?</vt:lpstr>
      <vt:lpstr>Declaring and Creating Multidimensional Arrays</vt:lpstr>
      <vt:lpstr>Initializing Multidimensional Arrays with Values</vt:lpstr>
      <vt:lpstr>Accessing The Elements of Multidimensional Arrays</vt:lpstr>
      <vt:lpstr>Reading a Matrix – Example</vt:lpstr>
      <vt:lpstr>Printing Matrix – Example</vt:lpstr>
      <vt:lpstr>Reading and Printing Matrices</vt:lpstr>
      <vt:lpstr>Maximal Platform – Example</vt:lpstr>
      <vt:lpstr>Maximal Platform</vt:lpstr>
      <vt:lpstr>Jagged Arrays</vt:lpstr>
      <vt:lpstr>Jagged Arrays</vt:lpstr>
      <vt:lpstr>Initialization of Jagged Arrays</vt:lpstr>
      <vt:lpstr>Jagged Arrays</vt:lpstr>
      <vt:lpstr>Example of Jagged Arrays</vt:lpstr>
      <vt:lpstr>Example of Jagged Arrays</vt:lpstr>
      <vt:lpstr>Remainders of 3</vt:lpstr>
      <vt:lpstr>Array Class</vt:lpstr>
      <vt:lpstr>The Array Class</vt:lpstr>
      <vt:lpstr>Methods of Array</vt:lpstr>
      <vt:lpstr>Methods of Array (2)</vt:lpstr>
      <vt:lpstr>Methods of Array (3)</vt:lpstr>
      <vt:lpstr>Sorting Arrays</vt:lpstr>
      <vt:lpstr>Sorting Arrays</vt:lpstr>
      <vt:lpstr>Sorting Arrays – Example </vt:lpstr>
      <vt:lpstr>Sorting with IComparer&lt;T&gt; and Lambda Expressions – Example</vt:lpstr>
      <vt:lpstr>Sorting with IComparer&lt;T&gt; and Lambda Expressions</vt:lpstr>
      <vt:lpstr>Binary Search</vt:lpstr>
      <vt:lpstr>Binary Search</vt:lpstr>
      <vt:lpstr>Binary Search (2)</vt:lpstr>
      <vt:lpstr>Binary Search – Example</vt:lpstr>
      <vt:lpstr>Binary Search</vt:lpstr>
      <vt:lpstr>Working with Arrays</vt:lpstr>
      <vt:lpstr>Advices for Working with Arrays</vt:lpstr>
      <vt:lpstr>Arrays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dc:subject>Telerik Software Academy</dc:subject>
  <dc:creator>Svetlin Nakov</dc:creator>
  <cp:keywords>arrays, matrices, tables, multidimensional arrays, C#, C# course, telerik software academy, free courses for developers</cp:keywords>
  <cp:lastModifiedBy>BoBBy</cp:lastModifiedBy>
  <cp:revision>316</cp:revision>
  <dcterms:created xsi:type="dcterms:W3CDTF">2007-12-08T16:03:35Z</dcterms:created>
  <dcterms:modified xsi:type="dcterms:W3CDTF">2013-07-07T11:16:56Z</dcterms:modified>
  <cp:category>software engineering</cp:category>
</cp:coreProperties>
</file>