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33" r:id="rId3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953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16/8/2013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16/8/2013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D87A3-311D-46C8-A1B3-CE652834BFB3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2632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AEB70-F39F-458F-B562-064918C9D94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missing code is the "using" block. The file should be properly closed.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864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92408-DC99-4245-B3C7-282B414894AD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7430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B71C0-8957-4EC1-AB1C-492BEEC2626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1133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2B57B-EAA3-4794-A91F-11DDFA6D12E2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5353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C538F-25B8-4BFE-B391-9161B97B27EE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921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4384B-2791-4229-9601-4DD0B9F5C431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6364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A45ED-D714-45AA-9FA6-C08EDC79536B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3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7C481-A804-49EF-925D-55DD798A493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3534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0A696-DD1A-4485-A06F-2FC94587A6CE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44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624198-76BB-4B2B-BE15-D86C732EB88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308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06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D6F2A-8128-41F4-9B8B-E812C555C47B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006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8DCE-C77B-478A-9DB3-7F0D96D1E6BD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790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94D33-1FB1-4FD6-8C8E-4AFD10C4EC20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763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465D1-AB5A-4EE5-BD00-FEBD28FCD0F6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997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460BE-D4AF-4D99-BD0A-8E57D03A8DCE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0736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A37E1-9336-4A05-B2F3-2329C45C985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213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11" Type="http://schemas.openxmlformats.org/officeDocument/2006/relationships/image" Target="../media/image10.jpeg"/><Relationship Id="rId5" Type="http://schemas.openxmlformats.org/officeDocument/2006/relationships/hyperlink" Target="http://www.nakov.com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academy.telerik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blog.cleveland.com/beyondrape_impact/2008/05/court%20files.jpg"/>
          <p:cNvPicPr>
            <a:picLocks noChangeAspect="1" noChangeArrowheads="1"/>
          </p:cNvPicPr>
          <p:nvPr/>
        </p:nvPicPr>
        <p:blipFill>
          <a:blip r:embed="rId3" cstate="screen">
            <a:lum bright="10000" contrast="10000"/>
          </a:blip>
          <a:srcRect/>
          <a:stretch>
            <a:fillRect/>
          </a:stretch>
        </p:blipFill>
        <p:spPr bwMode="auto">
          <a:xfrm>
            <a:off x="5662162" y="4572000"/>
            <a:ext cx="2929592" cy="18824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/>
              <a:t>Reading and Writing Text Files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1052940" y="7545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6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38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90600" y="1698172"/>
            <a:ext cx="2215944" cy="2063431"/>
            <a:chOff x="1856716" y="561976"/>
            <a:chExt cx="2486684" cy="2181225"/>
          </a:xfrm>
        </p:grpSpPr>
        <p:pic>
          <p:nvPicPr>
            <p:cNvPr id="22" name="Picture 2" descr="C:\Trash\folder.png"/>
            <p:cNvPicPr>
              <a:picLocks noChangeAspect="1" noChangeArrowheads="1"/>
            </p:cNvPicPr>
            <p:nvPr/>
          </p:nvPicPr>
          <p:blipFill>
            <a:blip r:embed="rId10" cstate="screen">
              <a:lum contrast="-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716" y="561976"/>
              <a:ext cx="2486684" cy="2181225"/>
            </a:xfrm>
            <a:prstGeom prst="rect">
              <a:avLst/>
            </a:prstGeom>
            <a:noFill/>
          </p:spPr>
        </p:pic>
        <p:pic>
          <p:nvPicPr>
            <p:cNvPr id="23" name="Picture 2" descr="http://dpxmag.com/wp-content/uploads/2009/08/final-preview.jpg"/>
            <p:cNvPicPr>
              <a:picLocks noChangeAspect="1" noChangeArrowheads="1"/>
            </p:cNvPicPr>
            <p:nvPr/>
          </p:nvPicPr>
          <p:blipFill>
            <a:blip r:embed="rId11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 rot="20830773">
              <a:off x="2023918" y="639160"/>
              <a:ext cx="1915375" cy="1527479"/>
            </a:xfrm>
            <a:prstGeom prst="ellipse">
              <a:avLst/>
            </a:prstGeom>
            <a:noFill/>
            <a:ln>
              <a:noFill/>
            </a:ln>
            <a:effectLst>
              <a:softEdge rad="127000"/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Using </a:t>
            </a:r>
            <a:r>
              <a:rPr lang="en-US" sz="3800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3800" dirty="0"/>
              <a:t> </a:t>
            </a:r>
            <a:r>
              <a:rPr lang="en-US" sz="3800" dirty="0" smtClean="0"/>
              <a:t>– Practices</a:t>
            </a:r>
            <a:endParaRPr lang="bg-BG" sz="3800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instances should always be closed by calling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dirty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Otherwise system resources can be lost</a:t>
            </a:r>
          </a:p>
          <a:p>
            <a:pPr>
              <a:lnSpc>
                <a:spcPct val="100000"/>
              </a:lnSpc>
            </a:pPr>
            <a:r>
              <a:rPr lang="en-US" dirty="0"/>
              <a:t>In C# the preferable way to close streams and readers is by the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/>
              <a:t>" construction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It </a:t>
            </a:r>
            <a:r>
              <a:rPr lang="en-US" dirty="0"/>
              <a:t>automatically calls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dirty="0"/>
              <a:t>after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construction is completed</a:t>
            </a:r>
            <a:endParaRPr lang="en-US" dirty="0"/>
          </a:p>
        </p:txBody>
      </p:sp>
      <p:sp>
        <p:nvSpPr>
          <p:cNvPr id="777220" name="Rectangle 4"/>
          <p:cNvSpPr>
            <a:spLocks noChangeArrowheads="1"/>
          </p:cNvSpPr>
          <p:nvPr/>
        </p:nvSpPr>
        <p:spPr bwMode="auto">
          <a:xfrm>
            <a:off x="538164" y="4072116"/>
            <a:ext cx="799623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(&lt;stream object&gt;)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Use the stream here. It will be closed at the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7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10400" cy="914400"/>
          </a:xfrm>
        </p:spPr>
        <p:txBody>
          <a:bodyPr/>
          <a:lstStyle/>
          <a:p>
            <a:r>
              <a:rPr lang="en-US" dirty="0"/>
              <a:t>Reading a Text File </a:t>
            </a:r>
            <a:r>
              <a:rPr lang="en-US" dirty="0" smtClean="0"/>
              <a:t>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/>
              <a:t>Read and display a text file line </a:t>
            </a:r>
            <a:r>
              <a:rPr lang="en-US"/>
              <a:t>by </a:t>
            </a:r>
            <a:r>
              <a:rPr lang="en-US" smtClean="0"/>
              <a:t>line:</a:t>
            </a:r>
            <a:endParaRPr lang="bg-BG" dirty="0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755650" y="1840834"/>
            <a:ext cx="76327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reader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StreamReader("somefile.txt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(reader)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lineNumber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reader.ReadLine();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(line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lineNumber++;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Console.WriteLine("Line {0}: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lineNumber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reader.ReadLine();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otosearch.com/bthumb/UNC/UNC265/u13148705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39000" y="1676400"/>
            <a:ext cx="1314450" cy="1314450"/>
          </a:xfrm>
          <a:prstGeom prst="roundRect">
            <a:avLst>
              <a:gd name="adj" fmla="val 10461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94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office365.co.uk/im/pim/01032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00755" y="914400"/>
            <a:ext cx="3171066" cy="3269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7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7169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Reading Text Files</a:t>
            </a:r>
            <a:endParaRPr lang="en-US" noProof="1"/>
          </a:p>
        </p:txBody>
      </p:sp>
      <p:sp>
        <p:nvSpPr>
          <p:cNvPr id="778243" name="Rectangle 3"/>
          <p:cNvSpPr>
            <a:spLocks noChangeArrowheads="1"/>
          </p:cNvSpPr>
          <p:nvPr/>
        </p:nvSpPr>
        <p:spPr bwMode="auto">
          <a:xfrm>
            <a:off x="1331913" y="560018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939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Writing Text Files</a:t>
            </a:r>
            <a:endParaRPr lang="en-US" noProof="1"/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auto">
          <a:xfrm>
            <a:off x="1331913" y="2255361"/>
            <a:ext cx="6480175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</p:txBody>
      </p:sp>
      <p:pic>
        <p:nvPicPr>
          <p:cNvPr id="40962" name="Picture 2" descr="http://www.popsci.com/files/imagecache/article_image_large/files/articles/livescribe-smart-pe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65904" y="3048000"/>
            <a:ext cx="4619625" cy="3076575"/>
          </a:xfrm>
          <a:prstGeom prst="roundRect">
            <a:avLst>
              <a:gd name="adj" fmla="val 6868"/>
            </a:avLst>
          </a:prstGeom>
          <a:noFill/>
          <a:ln w="3175"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8024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System.IO.StreamWriter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, but instead of reading, it provides writing </a:t>
            </a:r>
            <a:r>
              <a:rPr lang="en-US" dirty="0" smtClean="0"/>
              <a:t>functionality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Constructed by file name or other stream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Can </a:t>
            </a:r>
            <a:r>
              <a:rPr lang="en-US" dirty="0"/>
              <a:t>define </a:t>
            </a:r>
            <a:r>
              <a:rPr lang="en-US" dirty="0" smtClean="0"/>
              <a:t>encoding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</a:t>
            </a:r>
            <a:r>
              <a:rPr lang="en-US" dirty="0"/>
              <a:t>Cyrillic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windows-1251</a:t>
            </a:r>
            <a:r>
              <a:rPr lang="en-US" dirty="0" smtClean="0"/>
              <a:t>"</a:t>
            </a:r>
            <a:endParaRPr lang="bg-BG" dirty="0"/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auto">
          <a:xfrm>
            <a:off x="828098" y="5369153"/>
            <a:ext cx="7477702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("test.txt",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false, Encoding.GetEncoding("windows-1251"));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279418"/>
            <a:ext cx="7477702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StreamWriter("test.txt");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8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Writes string or other object to the stream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Line()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Flush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Flushes the internal buffers to the hard drive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AutoFlush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Flush </a:t>
            </a:r>
            <a:r>
              <a:rPr lang="en-US" dirty="0"/>
              <a:t>the internal buffer after each </a:t>
            </a:r>
            <a:r>
              <a:rPr lang="en-US" dirty="0" smtClean="0"/>
              <a:t>writing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05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Text File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Create text file named "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numbers.txt</a:t>
            </a:r>
            <a:r>
              <a:rPr lang="en-US" sz="3000" dirty="0"/>
              <a:t>" </a:t>
            </a:r>
            <a:r>
              <a:rPr lang="en-US" sz="3000" dirty="0" smtClean="0"/>
              <a:t>and print in it the </a:t>
            </a:r>
            <a:r>
              <a:rPr lang="en-US" sz="3000" dirty="0"/>
              <a:t>numbers from 1 to 20 (one per line</a:t>
            </a:r>
            <a:r>
              <a:rPr lang="en-US" sz="3000" dirty="0" smtClean="0"/>
              <a:t>):</a:t>
            </a:r>
            <a:endParaRPr lang="bg-BG" sz="3000" dirty="0"/>
          </a:p>
        </p:txBody>
      </p:sp>
      <p:sp>
        <p:nvSpPr>
          <p:cNvPr id="663556" name="Rectangle 4"/>
          <p:cNvSpPr>
            <a:spLocks noChangeArrowheads="1"/>
          </p:cNvSpPr>
          <p:nvPr/>
        </p:nvSpPr>
        <p:spPr bwMode="auto">
          <a:xfrm>
            <a:off x="623888" y="2421406"/>
            <a:ext cx="791051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StreamWriter("numbers.txt");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(streamWriter)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number = 1; number &lt;= 20; number++)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streamWriter.WriteLine(number);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6865" name="Picture 1" descr="C:\Trash\pen-writing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58050" y="2247900"/>
            <a:ext cx="1428750" cy="952500"/>
          </a:xfrm>
          <a:prstGeom prst="roundRect">
            <a:avLst>
              <a:gd name="adj" fmla="val 12447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50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www.viewpoints.com/images/review/2008/251/23/1220846794-14515_ful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04552" y="1066800"/>
            <a:ext cx="4000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8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339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Writing Text Files</a:t>
            </a:r>
            <a:endParaRPr lang="en-US" noProof="1"/>
          </a:p>
        </p:txBody>
      </p:sp>
      <p:sp>
        <p:nvSpPr>
          <p:cNvPr id="780291" name="Rectangle 3"/>
          <p:cNvSpPr>
            <a:spLocks noChangeArrowheads="1"/>
          </p:cNvSpPr>
          <p:nvPr/>
        </p:nvSpPr>
        <p:spPr bwMode="auto">
          <a:xfrm>
            <a:off x="1258888" y="54171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241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zedomax.com/blog/wp-content/uploads/2008/03/usb-bomb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19270" y="914400"/>
            <a:ext cx="4289548" cy="3291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9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4760913"/>
            <a:ext cx="7315198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Handling I/O Exceptions</a:t>
            </a:r>
            <a:endParaRPr lang="en-US" noProof="1"/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1331913" y="5645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1222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Exception?</a:t>
            </a:r>
            <a:endParaRPr lang="bg-BG" dirty="0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"An event that occurs during the execution of the program that disrupts the normal flow of instructions“ – definition by Google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Occurs when an operation can not be </a:t>
            </a:r>
            <a:r>
              <a:rPr lang="en-US" sz="2800" dirty="0" smtClean="0"/>
              <a:t>completed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Exceptions tell that something unusual has happened, e. g. error or unexpected event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I/O operations throw exceptions when operation cannot be performed (e.g. missing file)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When </a:t>
            </a:r>
            <a:r>
              <a:rPr lang="en-US" sz="2800" dirty="0" smtClean="0"/>
              <a:t>an exception </a:t>
            </a:r>
            <a:r>
              <a:rPr lang="en-US" sz="2800" dirty="0"/>
              <a:t>is thrown, all operations after it are not </a:t>
            </a:r>
            <a:r>
              <a:rPr lang="en-US" sz="2800" dirty="0" smtClean="0"/>
              <a:t>processed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95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What is Stream?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Stream Basics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Reading Text Files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Class 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Writing Text Files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er</a:t>
            </a:r>
            <a:r>
              <a:rPr lang="en-US" dirty="0"/>
              <a:t> Class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I/O Exceptions</a:t>
            </a:r>
            <a:endParaRPr lang="bg-BG" dirty="0"/>
          </a:p>
        </p:txBody>
      </p:sp>
      <p:pic>
        <p:nvPicPr>
          <p:cNvPr id="56322" name="Picture 2" descr="http://static.guim.co.uk/sys-images/Arts/Arts_/Pictures/2007/12/14/books4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4953000"/>
            <a:ext cx="2349500" cy="1409700"/>
          </a:xfrm>
          <a:prstGeom prst="roundRect">
            <a:avLst>
              <a:gd name="adj" fmla="val 8305"/>
            </a:avLst>
          </a:prstGeom>
          <a:noFill/>
        </p:spPr>
      </p:pic>
      <p:pic>
        <p:nvPicPr>
          <p:cNvPr id="56324" name="Picture 4" descr="http://www.winona.edu/winonan/f2005/9-14/images/StackOfBook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247517" y="1224984"/>
            <a:ext cx="2322278" cy="3270816"/>
          </a:xfrm>
          <a:prstGeom prst="roundRect">
            <a:avLst>
              <a:gd name="adj" fmla="val 6915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1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Exceptions?</a:t>
            </a:r>
            <a:endParaRPr lang="bg-BG" dirty="0"/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{}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{}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finally{}</a:t>
            </a:r>
            <a:r>
              <a:rPr lang="en-US" dirty="0"/>
              <a:t> </a:t>
            </a:r>
            <a:r>
              <a:rPr lang="en-US" dirty="0" smtClean="0"/>
              <a:t>blocks:</a:t>
            </a:r>
            <a:endParaRPr lang="en-US" dirty="0"/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684213" y="1921728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exception is thrown here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(&lt;exception type&gt;)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Exception is handled 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The code here is always executed, no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matter if an exception has occurred or not  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1" name="Picture 1" descr="C:\Trash\small-bomb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29400" y="1752600"/>
            <a:ext cx="1905000" cy="1304925"/>
          </a:xfrm>
          <a:prstGeom prst="roundRect">
            <a:avLst>
              <a:gd name="adj" fmla="val 12047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12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  <a:endParaRPr lang="bg-BG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Catch block specifies the type of exceptions that is caught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/>
              <a:t> doesn’t specify its type, it catches all types of exceptions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689984" y="3200400"/>
            <a:ext cx="7768216" cy="3298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StreamReader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("file.txt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successfully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open.");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(FileNotFoundException)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Console.Error.WriteLine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not find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'somefile.txt'.");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57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sz="3600" dirty="0"/>
              <a:t>Handling Exceptions When Opening a File</a:t>
            </a:r>
            <a:endParaRPr lang="bg-BG" sz="3600" dirty="0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611188" y="1367909"/>
            <a:ext cx="78486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StreamReader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= new 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c:\\NotExistingFileName.txt");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(System.NullReferenceException exc)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Console.WriteLine(exc.Message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(System.IO.FileNotFoundException exc)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 {0} is not found!",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exc.FileName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("Fatal error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occurred.");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7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1999" y="1600200"/>
            <a:ext cx="4038601" cy="19113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Handling I/O Exceptions</a:t>
            </a:r>
            <a:endParaRPr lang="en-US" noProof="1"/>
          </a:p>
        </p:txBody>
      </p:sp>
      <p:sp>
        <p:nvSpPr>
          <p:cNvPr id="782339" name="Rectangle 3"/>
          <p:cNvSpPr>
            <a:spLocks noChangeArrowheads="1"/>
          </p:cNvSpPr>
          <p:nvPr/>
        </p:nvSpPr>
        <p:spPr bwMode="auto">
          <a:xfrm>
            <a:off x="4857208" y="3658287"/>
            <a:ext cx="346868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650" name="Picture 2" descr="http://blog.newsarama.com/gallery/albums/userpics/10082/BatmanWithBomb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2000" y="1504950"/>
            <a:ext cx="3481294" cy="4438650"/>
          </a:xfrm>
          <a:prstGeom prst="roundRect">
            <a:avLst>
              <a:gd name="adj" fmla="val 822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57185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838200"/>
            <a:ext cx="4968875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and Writing Text Files</a:t>
            </a:r>
            <a:endParaRPr lang="en-US" noProof="1"/>
          </a:p>
        </p:txBody>
      </p:sp>
      <p:sp>
        <p:nvSpPr>
          <p:cNvPr id="686083" name="Rectangle 3"/>
          <p:cNvSpPr>
            <a:spLocks noChangeArrowheads="1"/>
          </p:cNvSpPr>
          <p:nvPr/>
        </p:nvSpPr>
        <p:spPr bwMode="auto">
          <a:xfrm>
            <a:off x="3048001" y="2421624"/>
            <a:ext cx="467995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601" name="Picture 1" descr="C:\Trash\lots-of-fi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2000" y="2009775"/>
            <a:ext cx="2857500" cy="4010025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25605" name="Picture 5" descr="C:\Trash\drawer-with-files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45075" y="3657600"/>
            <a:ext cx="3333750" cy="26670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54498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sz="3600" dirty="0"/>
              <a:t>Counting Word Occurrences – Example</a:t>
            </a:r>
            <a:endParaRPr lang="bg-BG" sz="3600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Counting the number of occurrences of the word "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foundme</a:t>
            </a:r>
            <a:r>
              <a:rPr lang="en-US" dirty="0"/>
              <a:t>" in a text file:</a:t>
            </a:r>
            <a:endParaRPr lang="bg-BG" dirty="0"/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755650" y="2499428"/>
            <a:ext cx="7561263" cy="34603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streamReader = 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(@"..\..\somefile.txt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streamReader.ReadToEnd();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text.IndexOf("foundme", 0);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!=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index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text.IndexOf("foundme",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+ 1);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743429" name="AutoShape 5"/>
          <p:cNvSpPr>
            <a:spLocks noChangeArrowheads="1"/>
          </p:cNvSpPr>
          <p:nvPr/>
        </p:nvSpPr>
        <p:spPr bwMode="auto">
          <a:xfrm>
            <a:off x="5867400" y="5562600"/>
            <a:ext cx="2717800" cy="953453"/>
          </a:xfrm>
          <a:prstGeom prst="wedgeRoundRectCallout">
            <a:avLst>
              <a:gd name="adj1" fmla="val -81938"/>
              <a:gd name="adj2" fmla="val -50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is missing in this code?</a:t>
            </a:r>
            <a:endParaRPr lang="bg-BG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scsv.nevada.edu/~susanb/jblog/archives/word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82744" y="1143000"/>
            <a:ext cx="5572125" cy="2781300"/>
          </a:xfrm>
          <a:prstGeom prst="roundRect">
            <a:avLst>
              <a:gd name="adj" fmla="val 53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9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2" y="4299549"/>
            <a:ext cx="8077198" cy="111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Counting Word Occurrences</a:t>
            </a:r>
            <a:endParaRPr lang="bg-BG" dirty="0"/>
          </a:p>
        </p:txBody>
      </p:sp>
      <p:sp>
        <p:nvSpPr>
          <p:cNvPr id="795651" name="Rectangle 3"/>
          <p:cNvSpPr>
            <a:spLocks noChangeArrowheads="1"/>
          </p:cNvSpPr>
          <p:nvPr/>
        </p:nvSpPr>
        <p:spPr bwMode="auto">
          <a:xfrm>
            <a:off x="1331913" y="5493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4877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Subtitles – Example </a:t>
            </a:r>
          </a:p>
        </p:txBody>
      </p:sp>
      <p:sp>
        <p:nvSpPr>
          <p:cNvPr id="793604" name="Rectangle 4"/>
          <p:cNvSpPr>
            <a:spLocks noChangeArrowheads="1"/>
          </p:cNvSpPr>
          <p:nvPr/>
        </p:nvSpPr>
        <p:spPr bwMode="auto">
          <a:xfrm>
            <a:off x="623888" y="1752600"/>
            <a:ext cx="791051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{2757}{2803} Allen, Bomb Squad, Special Services...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{2804}{2874} State Police and the FBI!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{2875}{2963} Lieutenant! I want you to go to St. John's Emergency...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{2964}{3037} in case we got any walk-ins from the street.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{3038}{3094} Kramer, get the city engineer!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{3095}{3142} I gotta find out a damage report. It's very important.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{3171}{3219} Who the hell would want to blow up a department store?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 are given a standard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movie subtitles file:</a:t>
            </a:r>
            <a:endParaRPr kumimoji="0" lang="bg-BG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0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Subtitles – Example</a:t>
            </a:r>
            <a:endParaRPr lang="bg-BG" dirty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/>
              <a:t>Read </a:t>
            </a:r>
            <a:r>
              <a:rPr lang="en-US" sz="3000" dirty="0" smtClean="0"/>
              <a:t>subtitles </a:t>
            </a:r>
            <a:r>
              <a:rPr lang="en-US" sz="3000" dirty="0"/>
              <a:t>file and fix it’s timing:</a:t>
            </a:r>
            <a:endParaRPr lang="bg-BG" sz="3000" dirty="0"/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684213" y="1536442"/>
            <a:ext cx="777398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Obtaining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System.Text.Encoding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System.Text.Encoding.GetEncoding(1251);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with the 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StreamReader streamReader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StreamReader("source.sub",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 with the 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StreamWriter streamWriter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StreamWriter("fixed.sub",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false,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en-US" sz="2000" b="1" i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28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Subtitles – Example</a:t>
            </a:r>
            <a:endParaRPr lang="bg-BG" dirty="0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682625" y="998577"/>
            <a:ext cx="7777163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streamReader.ReadLine())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streamWriter.WriteLine(FixLine(line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finally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streamReader.Close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streamWriter.Close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catch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(System.Exception exc)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Console.WriteLine(exc.Message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029200" y="3284577"/>
            <a:ext cx="3733800" cy="1804749"/>
          </a:xfrm>
          <a:prstGeom prst="wedgeRoundRectCallout">
            <a:avLst>
              <a:gd name="adj1" fmla="val -36464"/>
              <a:gd name="adj2" fmla="val -621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FixLine(line)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perform fixes on the time offsets: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multiplication or/and addition with constant</a:t>
            </a:r>
            <a:endParaRPr lang="bg-BG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17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://hipwader.com/images/goodlookingru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14650" y="990600"/>
            <a:ext cx="3333750" cy="3264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636256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What Is Stream?</a:t>
            </a:r>
            <a:endParaRPr lang="bg-BG"/>
          </a:p>
        </p:txBody>
      </p:sp>
      <p:sp>
        <p:nvSpPr>
          <p:cNvPr id="430089" name="Rectangle 9"/>
          <p:cNvSpPr>
            <a:spLocks noChangeArrowheads="1"/>
          </p:cNvSpPr>
          <p:nvPr/>
        </p:nvSpPr>
        <p:spPr bwMode="auto">
          <a:xfrm>
            <a:off x="1331913" y="54864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Streams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Concepts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32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668837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Fixing Movie Subtitles</a:t>
            </a:r>
            <a:endParaRPr lang="bg-BG" dirty="0"/>
          </a:p>
        </p:txBody>
      </p:sp>
      <p:sp>
        <p:nvSpPr>
          <p:cNvPr id="751619" name="Rectangle 3"/>
          <p:cNvSpPr>
            <a:spLocks noChangeArrowheads="1"/>
          </p:cNvSpPr>
          <p:nvPr/>
        </p:nvSpPr>
        <p:spPr bwMode="auto">
          <a:xfrm>
            <a:off x="1331913" y="5569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6" name="Picture 2" descr="http://hub.tv-ark.org.uk/images/bbcother/images/promotions/bbc_subtitles_2001b_40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22831">
            <a:off x="1969619" y="609600"/>
            <a:ext cx="4927600" cy="3695700"/>
          </a:xfrm>
          <a:prstGeom prst="ellipse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6121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the main I/O mechanisms</a:t>
            </a:r>
            <a:br>
              <a:rPr lang="en-US" dirty="0"/>
            </a:br>
            <a:r>
              <a:rPr lang="en-US" dirty="0"/>
              <a:t>in .NET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 smtClean="0"/>
              <a:t> class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dirty="0" smtClean="0"/>
              <a:t> method are used to read text files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 smtClean="0"/>
              <a:t> class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WriteLine()</a:t>
            </a:r>
            <a:r>
              <a:rPr lang="en-US" dirty="0" smtClean="0"/>
              <a:t> method are used to write text files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Always put file handling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using(…)</a:t>
            </a:r>
            <a:r>
              <a:rPr lang="en-US" dirty="0" smtClean="0"/>
              <a:t>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 </a:t>
            </a:r>
            <a:r>
              <a:rPr lang="en-US" dirty="0"/>
              <a:t>are unusual </a:t>
            </a:r>
            <a:r>
              <a:rPr lang="en-US" dirty="0" smtClean="0"/>
              <a:t>events or </a:t>
            </a:r>
            <a:r>
              <a:rPr lang="en-US" dirty="0"/>
              <a:t>error 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handled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try-catch-finally</a:t>
            </a:r>
            <a:r>
              <a:rPr lang="en-US" dirty="0"/>
              <a:t> blocks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3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set-routes.org/school/images/questions_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4292346"/>
            <a:ext cx="3352800" cy="2229612"/>
          </a:xfrm>
          <a:prstGeom prst="roundRect">
            <a:avLst>
              <a:gd name="adj" fmla="val 3931"/>
            </a:avLst>
          </a:prstGeom>
          <a:noFill/>
        </p:spPr>
      </p:pic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4931133" y="6379030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11669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reads a text file and prints </a:t>
            </a:r>
            <a:r>
              <a:rPr lang="en-US" sz="2800" dirty="0" smtClean="0"/>
              <a:t>on the console its </a:t>
            </a:r>
            <a:r>
              <a:rPr lang="en-US" sz="2800" dirty="0"/>
              <a:t>odd </a:t>
            </a:r>
            <a:r>
              <a:rPr lang="en-US" sz="2800" dirty="0" smtClean="0"/>
              <a:t>lines.</a:t>
            </a:r>
            <a:endParaRPr lang="en-US" sz="2800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concatenates </a:t>
            </a:r>
            <a:r>
              <a:rPr lang="en-US" sz="2800" dirty="0" smtClean="0"/>
              <a:t>two text </a:t>
            </a:r>
            <a:r>
              <a:rPr lang="en-US" sz="2800" dirty="0"/>
              <a:t>files </a:t>
            </a:r>
            <a:r>
              <a:rPr lang="en-US" sz="2800" dirty="0" smtClean="0"/>
              <a:t>into </a:t>
            </a:r>
            <a:r>
              <a:rPr lang="en-US" sz="2800" dirty="0"/>
              <a:t>another </a:t>
            </a:r>
            <a:r>
              <a:rPr lang="en-US" sz="2800" dirty="0" smtClean="0"/>
              <a:t>text file</a:t>
            </a:r>
            <a:r>
              <a:rPr lang="en-US" sz="2800" dirty="0"/>
              <a:t>.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reads a text file and inserts line numbers in front of each </a:t>
            </a:r>
            <a:r>
              <a:rPr lang="en-US" sz="2800" dirty="0" smtClean="0"/>
              <a:t>of its lines. The </a:t>
            </a:r>
            <a:r>
              <a:rPr lang="en-US" sz="2800" dirty="0"/>
              <a:t>result should be </a:t>
            </a:r>
            <a:r>
              <a:rPr lang="en-US" sz="2800" dirty="0" smtClean="0"/>
              <a:t>written to another </a:t>
            </a:r>
            <a:r>
              <a:rPr lang="en-US" sz="2800" dirty="0"/>
              <a:t>text file.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 smtClean="0"/>
              <a:t>text files line </a:t>
            </a:r>
            <a:r>
              <a:rPr lang="en-US" sz="2800" dirty="0"/>
              <a:t>by line and prints the number </a:t>
            </a:r>
            <a:r>
              <a:rPr lang="en-US" sz="2800" dirty="0" smtClean="0"/>
              <a:t>of lines </a:t>
            </a:r>
            <a:r>
              <a:rPr lang="en-US" sz="2800" dirty="0"/>
              <a:t>that are </a:t>
            </a:r>
            <a:r>
              <a:rPr lang="en-US" sz="2800" dirty="0" smtClean="0"/>
              <a:t>the same and the number of lines that are different. Assume the files have equal number of lines.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90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45552" y="5568800"/>
            <a:ext cx="746088" cy="934496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reads a text file containing a square matrix of numbers and finds in the matrix an area of size 2 x 2 with a maximal sum of </a:t>
            </a:r>
            <a:r>
              <a:rPr lang="en-US" sz="2800" dirty="0" smtClean="0"/>
              <a:t>its elements</a:t>
            </a:r>
            <a:r>
              <a:rPr lang="en-US" sz="2800" dirty="0"/>
              <a:t>. The first line in the input file contains the size of matrix N. </a:t>
            </a:r>
            <a:r>
              <a:rPr lang="en-US" sz="2800" dirty="0" smtClean="0"/>
              <a:t>Each of the </a:t>
            </a:r>
            <a:r>
              <a:rPr lang="en-US" sz="2800" dirty="0"/>
              <a:t>next N lines contain N numbers separated by space. The output should be </a:t>
            </a:r>
            <a:r>
              <a:rPr lang="en-US" sz="2800" dirty="0" smtClean="0"/>
              <a:t>a single number in </a:t>
            </a:r>
            <a:r>
              <a:rPr lang="en-US" sz="2800" dirty="0"/>
              <a:t>a separate text </a:t>
            </a:r>
            <a:r>
              <a:rPr lang="en-US" sz="2800" dirty="0" smtClean="0"/>
              <a:t>file. </a:t>
            </a:r>
            <a:r>
              <a:rPr lang="en-US" sz="2800" dirty="0"/>
              <a:t>Example:</a:t>
            </a:r>
          </a:p>
          <a:p>
            <a:pPr marL="1287463" lvl="1" indent="-571500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4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2 3 3 4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0 2 3 4			17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3 7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4 3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3 2</a:t>
            </a:r>
          </a:p>
        </p:txBody>
      </p:sp>
      <p:sp>
        <p:nvSpPr>
          <p:cNvPr id="799748" name="Line 4"/>
          <p:cNvSpPr>
            <a:spLocks noChangeShapeType="1"/>
          </p:cNvSpPr>
          <p:nvPr/>
        </p:nvSpPr>
        <p:spPr bwMode="auto">
          <a:xfrm>
            <a:off x="2905648" y="5334000"/>
            <a:ext cx="1439862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06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Write a program that reads a text file containing a list of strings, sorts them and saves them to another text file. Example: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600" noProof="1"/>
              <a:t>Ivan		</a:t>
            </a:r>
            <a:r>
              <a:rPr lang="en-US" sz="2600" dirty="0"/>
              <a:t>	</a:t>
            </a:r>
            <a:r>
              <a:rPr lang="en-US" sz="2600" noProof="1"/>
              <a:t>George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Peter	</a:t>
            </a:r>
            <a:r>
              <a:rPr lang="en-US" sz="2600" dirty="0"/>
              <a:t>	</a:t>
            </a:r>
            <a:r>
              <a:rPr lang="en-US" sz="2600" noProof="1"/>
              <a:t>	</a:t>
            </a:r>
            <a:r>
              <a:rPr lang="en-US" sz="2600" noProof="1">
                <a:sym typeface="Wingdings" pitchFamily="2" charset="2"/>
              </a:rPr>
              <a:t>Ivan</a:t>
            </a:r>
            <a:endParaRPr lang="en-US" sz="2600" noProof="1"/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Maria</a:t>
            </a:r>
            <a:r>
              <a:rPr lang="en-US" sz="2600" dirty="0"/>
              <a:t>	</a:t>
            </a:r>
            <a:r>
              <a:rPr lang="en-US" sz="2600" noProof="1"/>
              <a:t>	</a:t>
            </a:r>
            <a:r>
              <a:rPr lang="en-US" sz="2600" dirty="0"/>
              <a:t>	</a:t>
            </a:r>
            <a:r>
              <a:rPr lang="en-US" sz="2600" noProof="1"/>
              <a:t>Maria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George	</a:t>
            </a:r>
            <a:r>
              <a:rPr lang="en-US" sz="2600" dirty="0"/>
              <a:t>		</a:t>
            </a:r>
            <a:r>
              <a:rPr lang="en-US" sz="2600" noProof="1"/>
              <a:t>Peter</a:t>
            </a:r>
            <a:endParaRPr lang="en-US" sz="2600" dirty="0"/>
          </a:p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Write a program that replaces all occurrences of the substring "start" with the substring "finish" in a text file. </a:t>
            </a:r>
            <a:r>
              <a:rPr lang="en-US" sz="2800" dirty="0" smtClean="0"/>
              <a:t>Ensure it will work with </a:t>
            </a:r>
            <a:r>
              <a:rPr lang="en-US" sz="2800" dirty="0"/>
              <a:t>large files (e.g. 100 MB).</a:t>
            </a:r>
          </a:p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Modify the solution of the previous </a:t>
            </a:r>
            <a:r>
              <a:rPr lang="en-US" sz="2800" dirty="0" smtClean="0"/>
              <a:t>problem to </a:t>
            </a:r>
            <a:r>
              <a:rPr lang="en-US" sz="2800" dirty="0"/>
              <a:t>replace only whole </a:t>
            </a:r>
            <a:r>
              <a:rPr lang="en-US" sz="2800" dirty="0" smtClean="0"/>
              <a:t>words (not substrings).</a:t>
            </a:r>
            <a:endParaRPr lang="en-US" sz="2800" dirty="0"/>
          </a:p>
        </p:txBody>
      </p:sp>
      <p:sp>
        <p:nvSpPr>
          <p:cNvPr id="746500" name="Line 4"/>
          <p:cNvSpPr>
            <a:spLocks noChangeShapeType="1"/>
          </p:cNvSpPr>
          <p:nvPr/>
        </p:nvSpPr>
        <p:spPr bwMode="auto">
          <a:xfrm>
            <a:off x="3048000" y="3352800"/>
            <a:ext cx="1296988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2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/>
              <a:t>Write a program that deletes from given text file all odd lines. The result should be </a:t>
            </a:r>
            <a:r>
              <a:rPr lang="en-US" sz="2800" dirty="0" smtClean="0"/>
              <a:t>in </a:t>
            </a:r>
            <a:r>
              <a:rPr lang="en-US" sz="2800" dirty="0"/>
              <a:t>the same file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Write a program that extracts from given XML file all the text without the tags. Example: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 program that deletes from a text file all words that start with the prefix "test". Words contain only the symbols 0...9, a...z, A…Z, _.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32004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&lt;?xml version="1.0"&gt;&lt;student&gt;&lt;name&gt;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Pesho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&lt;/name&gt;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&lt;age&gt;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&lt;/age&gt;&lt;interests count="3"&gt;&lt;interest&gt;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Games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&lt;/instrest&gt;&lt;interest&gt;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C#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&lt;/instrest&gt;&lt;interest&gt;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&lt;/instrest&gt;&lt;/interests&gt;&lt;/student&gt;</a:t>
            </a:r>
            <a:endParaRPr lang="en-US" sz="1800" b="1" i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removes from a text file all words </a:t>
            </a:r>
            <a:r>
              <a:rPr lang="en-US" sz="2800" dirty="0" smtClean="0"/>
              <a:t>listed in given </a:t>
            </a:r>
            <a:r>
              <a:rPr lang="en-US" sz="2800" dirty="0"/>
              <a:t>another text file. Handle all possible exceptions in your methods.</a:t>
            </a:r>
          </a:p>
          <a:p>
            <a:pPr marL="442913" indent="-442913">
              <a:lnSpc>
                <a:spcPct val="100000"/>
              </a:lnSpc>
              <a:buFontTx/>
              <a:buAutoNum type="arabicPeriod" startAt="12"/>
            </a:pPr>
            <a:r>
              <a:rPr lang="en-US" sz="2800" dirty="0"/>
              <a:t>Write a program that reads a list of words from a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words.txt</a:t>
            </a:r>
            <a:r>
              <a:rPr lang="en-US" sz="2800" dirty="0"/>
              <a:t> and finds how many times each of the words is contained in another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test.txt</a:t>
            </a:r>
            <a:r>
              <a:rPr lang="en-US" sz="2800" dirty="0"/>
              <a:t>. The result should be written in the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result.txt</a:t>
            </a:r>
            <a:r>
              <a:rPr lang="en-US" sz="2800" dirty="0"/>
              <a:t> and the words should be sorted by the number of their occurrences in descending order. Handle all possible exceptions in your methods.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04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 is the natural way to transfer data in </a:t>
            </a:r>
            <a:r>
              <a:rPr lang="en-US" dirty="0" smtClean="0"/>
              <a:t>the computer </a:t>
            </a:r>
            <a:r>
              <a:rPr lang="en-US" dirty="0"/>
              <a:t>world</a:t>
            </a:r>
          </a:p>
          <a:p>
            <a:pPr>
              <a:lnSpc>
                <a:spcPct val="100000"/>
              </a:lnSpc>
            </a:pPr>
            <a:r>
              <a:rPr lang="en-US" dirty="0"/>
              <a:t>To read or write a file, we open a stream connected to the file and access the data </a:t>
            </a:r>
            <a:r>
              <a:rPr lang="en-US" dirty="0" smtClean="0"/>
              <a:t>through the </a:t>
            </a:r>
            <a:r>
              <a:rPr lang="en-US" dirty="0"/>
              <a:t>stream</a:t>
            </a:r>
          </a:p>
        </p:txBody>
      </p:sp>
      <p:sp>
        <p:nvSpPr>
          <p:cNvPr id="428052" name="Freeform 20"/>
          <p:cNvSpPr>
            <a:spLocks/>
          </p:cNvSpPr>
          <p:nvPr/>
        </p:nvSpPr>
        <p:spPr bwMode="auto">
          <a:xfrm>
            <a:off x="2043113" y="4424065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Text Box 22"/>
          <p:cNvSpPr txBox="1">
            <a:spLocks noChangeArrowheads="1"/>
          </p:cNvSpPr>
          <p:nvPr/>
        </p:nvSpPr>
        <p:spPr bwMode="auto">
          <a:xfrm>
            <a:off x="3258554" y="3962400"/>
            <a:ext cx="18934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Input stream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28055" name="Freeform 23"/>
          <p:cNvSpPr>
            <a:spLocks/>
          </p:cNvSpPr>
          <p:nvPr/>
        </p:nvSpPr>
        <p:spPr bwMode="auto">
          <a:xfrm rot="10800000">
            <a:off x="2474913" y="5865515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Text Box 24"/>
          <p:cNvSpPr txBox="1">
            <a:spLocks noChangeArrowheads="1"/>
          </p:cNvSpPr>
          <p:nvPr/>
        </p:nvSpPr>
        <p:spPr bwMode="auto">
          <a:xfrm>
            <a:off x="3562914" y="5473700"/>
            <a:ext cx="214834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Output stream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2225" name="Picture 1" descr="C:\Trash\stre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981200" y="4652384"/>
            <a:ext cx="4800600" cy="82296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28048" name="Picture 16" descr="binary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800" y="4208165"/>
            <a:ext cx="2160588" cy="2160588"/>
          </a:xfrm>
          <a:prstGeom prst="rect">
            <a:avLst/>
          </a:prstGeom>
          <a:noFill/>
          <a:effectLst/>
        </p:spPr>
      </p:pic>
      <p:pic>
        <p:nvPicPr>
          <p:cNvPr id="428050" name="Picture 18" descr="Calculator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450012" y="4114800"/>
            <a:ext cx="2160588" cy="2160588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20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r>
              <a:rPr lang="en-US" dirty="0"/>
              <a:t>Basics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553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used for reading </a:t>
            </a:r>
            <a:r>
              <a:rPr lang="en-US" dirty="0" smtClean="0"/>
              <a:t>and writing </a:t>
            </a:r>
            <a:r>
              <a:rPr lang="en-US" dirty="0"/>
              <a:t>data into and from devices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 sequences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bytes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</a:t>
            </a:r>
            <a:r>
              <a:rPr lang="en-US" dirty="0"/>
              <a:t>consecutive </a:t>
            </a:r>
            <a:r>
              <a:rPr lang="en-US" dirty="0" smtClean="0"/>
              <a:t>access to its </a:t>
            </a:r>
            <a:r>
              <a:rPr lang="en-US" dirty="0"/>
              <a:t>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Different types of streams are available to access different data sources: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File access, network access, memory streams and others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Streams </a:t>
            </a:r>
            <a:r>
              <a:rPr lang="en-US" dirty="0"/>
              <a:t>are </a:t>
            </a:r>
            <a:r>
              <a:rPr lang="en-US" dirty="0" smtClean="0"/>
              <a:t>open </a:t>
            </a:r>
            <a:r>
              <a:rPr lang="en-US" dirty="0"/>
              <a:t>before using </a:t>
            </a:r>
            <a:r>
              <a:rPr lang="en-US" dirty="0" smtClean="0"/>
              <a:t>them </a:t>
            </a:r>
            <a:r>
              <a:rPr lang="en-US" dirty="0"/>
              <a:t>and closed after that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9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1" y="4287838"/>
            <a:ext cx="62484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Reading Text Files</a:t>
            </a:r>
            <a:endParaRPr lang="en-US" noProof="1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447801" y="5221974"/>
            <a:ext cx="62484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</p:txBody>
      </p:sp>
      <p:pic>
        <p:nvPicPr>
          <p:cNvPr id="50179" name="Picture 3" descr="C:\Trash\files.pn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>
            <a:off x="3026335" y="838200"/>
            <a:ext cx="3095625" cy="31051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02862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System.IO.StreamReader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easiest way to read a text file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Implements methods for reading text lines and </a:t>
            </a:r>
            <a:r>
              <a:rPr lang="en-US" dirty="0" smtClean="0"/>
              <a:t>sequences of characters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Constructed by file name or other stream</a:t>
            </a:r>
            <a:endParaRPr lang="en-US" dirty="0">
              <a:latin typeface="Courier New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Can specify the text encoding (for Cyrillic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windows-1251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dirty="0" smtClean="0"/>
              <a:t> but over text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0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StreamReader(fileName)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Constructor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for creating reader from given file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Reads </a:t>
            </a:r>
            <a:r>
              <a:rPr lang="en-US" dirty="0"/>
              <a:t>a </a:t>
            </a:r>
            <a:r>
              <a:rPr lang="en-US" dirty="0" smtClean="0"/>
              <a:t>single text </a:t>
            </a:r>
            <a:r>
              <a:rPr lang="en-US" dirty="0"/>
              <a:t>line from the </a:t>
            </a:r>
            <a:r>
              <a:rPr lang="en-US" dirty="0" smtClean="0"/>
              <a:t>stream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when end-of-file is reached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ReadToEnd()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Reads </a:t>
            </a:r>
            <a:r>
              <a:rPr lang="en-US" dirty="0"/>
              <a:t>all </a:t>
            </a:r>
            <a:r>
              <a:rPr lang="en-US" dirty="0" smtClean="0"/>
              <a:t>the text until </a:t>
            </a:r>
            <a:r>
              <a:rPr lang="en-US" dirty="0"/>
              <a:t>the end of the </a:t>
            </a:r>
            <a:r>
              <a:rPr lang="en-US" dirty="0" smtClean="0"/>
              <a:t>stream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 smtClean="0"/>
              <a:t>Closes the stream reader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12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</a:t>
            </a:r>
            <a:r>
              <a:rPr lang="en-US" dirty="0"/>
              <a:t>a text file and </a:t>
            </a:r>
            <a:r>
              <a:rPr lang="en-US" dirty="0" smtClean="0"/>
              <a:t>printing </a:t>
            </a:r>
            <a:r>
              <a:rPr lang="en-US" dirty="0"/>
              <a:t>its content to </a:t>
            </a:r>
            <a:br>
              <a:rPr lang="en-US" dirty="0"/>
            </a:br>
            <a:r>
              <a:rPr lang="en-US" dirty="0"/>
              <a:t>the console: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Specifying the text encoding:</a:t>
            </a:r>
            <a:endParaRPr lang="bg-BG" dirty="0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Text File</a:t>
            </a:r>
            <a:endParaRPr lang="bg-BG" dirty="0"/>
          </a:p>
        </p:txBody>
      </p:sp>
      <p:sp>
        <p:nvSpPr>
          <p:cNvPr id="679940" name="Rectangle 4"/>
          <p:cNvSpPr>
            <a:spLocks noChangeArrowheads="1"/>
          </p:cNvSpPr>
          <p:nvPr/>
        </p:nvSpPr>
        <p:spPr bwMode="auto">
          <a:xfrm>
            <a:off x="609600" y="2334161"/>
            <a:ext cx="793115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= new StreamReader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("test.txt");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fileContents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reader.ReadToEnd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Console.WriteLine(fileContents);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streamReader.Close();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609600" y="4772561"/>
            <a:ext cx="793115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reader = new 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cyr.txt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Encoding.GetEncoding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windows-1251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the file contents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reader.Close();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9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1242</TotalTime>
  <Words>2245</Words>
  <Application>Microsoft Office PowerPoint</Application>
  <PresentationFormat>Презентация на цял екран (4:3)</PresentationFormat>
  <Paragraphs>386</Paragraphs>
  <Slides>38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39" baseType="lpstr">
      <vt:lpstr>Telerik Academy</vt:lpstr>
      <vt:lpstr>Text Files</vt:lpstr>
      <vt:lpstr>Table of Contents</vt:lpstr>
      <vt:lpstr>What Is Stream?</vt:lpstr>
      <vt:lpstr>What is Stream?</vt:lpstr>
      <vt:lpstr>Streams Basics</vt:lpstr>
      <vt:lpstr>Reading Text Files</vt:lpstr>
      <vt:lpstr>The StreamReader Class</vt:lpstr>
      <vt:lpstr>StreamReader Methods</vt:lpstr>
      <vt:lpstr>Reading a Text File</vt:lpstr>
      <vt:lpstr>Using StreamReader – Practices</vt:lpstr>
      <vt:lpstr>Reading a Text File – Example</vt:lpstr>
      <vt:lpstr>Reading Text Files</vt:lpstr>
      <vt:lpstr>Writing Text Files</vt:lpstr>
      <vt:lpstr>The StreamWriter Class</vt:lpstr>
      <vt:lpstr>StreamWriter Methods</vt:lpstr>
      <vt:lpstr>Writing to a Text File – Example</vt:lpstr>
      <vt:lpstr>Writing Text Files</vt:lpstr>
      <vt:lpstr>Handling I/O Exceptions</vt:lpstr>
      <vt:lpstr>What is Exception?</vt:lpstr>
      <vt:lpstr>How to Handle Exceptions?</vt:lpstr>
      <vt:lpstr>Catching Exceptions</vt:lpstr>
      <vt:lpstr>Handling Exceptions When Opening a File</vt:lpstr>
      <vt:lpstr>Handling I/O Exceptions</vt:lpstr>
      <vt:lpstr>Reading and Writing Text Files</vt:lpstr>
      <vt:lpstr>Counting Word Occurrences – Example</vt:lpstr>
      <vt:lpstr>Counting Word Occurrences</vt:lpstr>
      <vt:lpstr>Reading Subtitles – Example </vt:lpstr>
      <vt:lpstr>Fixing Subtitles – Example</vt:lpstr>
      <vt:lpstr>Fixing Subtitles – Example</vt:lpstr>
      <vt:lpstr>Fixing Movie Subtitles</vt:lpstr>
      <vt:lpstr>Summary</vt:lpstr>
      <vt:lpstr>Text Files</vt:lpstr>
      <vt:lpstr>Exercises</vt:lpstr>
      <vt:lpstr>Exercises (2)</vt:lpstr>
      <vt:lpstr>Exercises (3)</vt:lpstr>
      <vt:lpstr>Exercises (4)</vt:lpstr>
      <vt:lpstr>Exercises (5)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Files</dc:title>
  <dc:subject>Telerik Software Academy</dc:subject>
  <dc:creator>Svetlin Nakov</dc:creator>
  <cp:keywords>files, streams, text files, C#, course, C# course, programming, telerik software academy, free courses for developers</cp:keywords>
  <cp:lastModifiedBy>BoBBy</cp:lastModifiedBy>
  <cp:revision>310</cp:revision>
  <dcterms:created xsi:type="dcterms:W3CDTF">2007-12-08T16:03:35Z</dcterms:created>
  <dcterms:modified xsi:type="dcterms:W3CDTF">2013-08-16T15:35:25Z</dcterms:modified>
  <cp:category>software engineering</cp:category>
</cp:coreProperties>
</file>