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1" r:id="rId46"/>
    <p:sldId id="302" r:id="rId47"/>
    <p:sldId id="30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2F193-59BD-4974-87DD-0C8549725634}" type="datetimeFigureOut">
              <a:rPr lang="en-US" smtClean="0"/>
              <a:t>26/9/2014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ED47B-C900-478D-98D3-073FCF91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2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963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94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8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2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69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4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48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emoiza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Dynamic_programming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Brief Introduction in Problem Solving using Dynamic Programming and </a:t>
            </a:r>
            <a:r>
              <a:rPr lang="en-US" dirty="0" err="1" smtClean="0"/>
              <a:t>Memoization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4052657" cy="405419"/>
          </a:xfrm>
        </p:spPr>
        <p:txBody>
          <a:bodyPr/>
          <a:lstStyle/>
          <a:p>
            <a:r>
              <a:rPr lang="en-US" dirty="0" smtClean="0"/>
              <a:t>Data Structures &amp;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Dynamic Programming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417" y="2782913"/>
            <a:ext cx="2023072" cy="25875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63" y="3382742"/>
            <a:ext cx="2702527" cy="2027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964" y="3382741"/>
            <a:ext cx="2319036" cy="1987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32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How dynamic programming (DP) works?</a:t>
            </a:r>
          </a:p>
          <a:p>
            <a:pPr lvl="1"/>
            <a:r>
              <a:rPr lang="en-US" dirty="0" smtClean="0"/>
              <a:t>Approach to solve problems</a:t>
            </a:r>
          </a:p>
          <a:p>
            <a:pPr lvl="1"/>
            <a:r>
              <a:rPr lang="en-US" dirty="0" smtClean="0"/>
              <a:t>Store partial solutions of the smaller problems</a:t>
            </a:r>
          </a:p>
          <a:p>
            <a:pPr lvl="1"/>
            <a:r>
              <a:rPr lang="en-US" dirty="0" smtClean="0"/>
              <a:t>Usually they are solved bottom-up</a:t>
            </a:r>
          </a:p>
          <a:p>
            <a:r>
              <a:rPr lang="en-US" dirty="0"/>
              <a:t>Steps to </a:t>
            </a:r>
            <a:r>
              <a:rPr lang="en-US" dirty="0" smtClean="0"/>
              <a:t>designing </a:t>
            </a:r>
            <a:r>
              <a:rPr lang="en-US" dirty="0"/>
              <a:t>a </a:t>
            </a:r>
            <a:r>
              <a:rPr lang="en-US" dirty="0" smtClean="0"/>
              <a:t>DP algorithm:</a:t>
            </a:r>
          </a:p>
          <a:p>
            <a:pPr marL="808038" lvl="1" indent="-460375">
              <a:buFont typeface="+mj-lt"/>
              <a:buAutoNum type="arabicPeriod"/>
            </a:pPr>
            <a:r>
              <a:rPr lang="en-US" sz="2700" dirty="0"/>
              <a:t>Characterize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optimal substructure</a:t>
            </a:r>
          </a:p>
          <a:p>
            <a:pPr marL="808038" lvl="1" indent="-460375">
              <a:buFont typeface="+mj-lt"/>
              <a:buAutoNum type="arabicPeriod"/>
            </a:pP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Recursively </a:t>
            </a:r>
            <a:r>
              <a:rPr lang="en-US" sz="2700" dirty="0"/>
              <a:t>define the value of an optimal solution</a:t>
            </a:r>
          </a:p>
          <a:p>
            <a:pPr marL="808038" lvl="1" indent="-460375">
              <a:buFont typeface="+mj-lt"/>
              <a:buAutoNum type="arabicPeriod"/>
            </a:pPr>
            <a:r>
              <a:rPr lang="en-US" sz="2700" dirty="0"/>
              <a:t>Compute the value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bottom up</a:t>
            </a:r>
          </a:p>
          <a:p>
            <a:pPr marL="808038" lvl="1" indent="-460375">
              <a:buFont typeface="+mj-lt"/>
              <a:buAutoNum type="arabicPeriod"/>
            </a:pPr>
            <a:r>
              <a:rPr lang="en-US" sz="2700" dirty="0"/>
              <a:t>(if needed)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 </a:t>
            </a:r>
            <a:r>
              <a:rPr lang="en-US" sz="2700" dirty="0" smtClean="0"/>
              <a:t>an optimal solution</a:t>
            </a:r>
            <a:endParaRPr lang="bg-BG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3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</a:t>
            </a:r>
            <a:r>
              <a:rPr lang="en-US" dirty="0" smtClean="0"/>
              <a:t>DP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DP </a:t>
            </a:r>
            <a:r>
              <a:rPr lang="en-US" dirty="0" smtClean="0"/>
              <a:t>has the </a:t>
            </a:r>
            <a:r>
              <a:rPr lang="en-US" dirty="0"/>
              <a:t>following </a:t>
            </a:r>
            <a:r>
              <a:rPr lang="en-US" dirty="0" smtClean="0"/>
              <a:t>characteristics</a:t>
            </a:r>
          </a:p>
          <a:p>
            <a:pPr lvl="1"/>
            <a:r>
              <a:rPr lang="en-US" dirty="0"/>
              <a:t>Simple </a:t>
            </a:r>
            <a:r>
              <a:rPr lang="en-US" dirty="0" smtClean="0"/>
              <a:t>subproblems</a:t>
            </a:r>
            <a:endParaRPr lang="en-US" dirty="0"/>
          </a:p>
          <a:p>
            <a:pPr lvl="2"/>
            <a:r>
              <a:rPr lang="en-US" dirty="0"/>
              <a:t>We </a:t>
            </a:r>
            <a:r>
              <a:rPr lang="en-US" dirty="0" smtClean="0"/>
              <a:t>break </a:t>
            </a:r>
            <a:r>
              <a:rPr lang="en-US" dirty="0"/>
              <a:t>the original problem to smaller </a:t>
            </a:r>
            <a:r>
              <a:rPr lang="en-US" dirty="0" smtClean="0"/>
              <a:t>sub-problems </a:t>
            </a:r>
            <a:r>
              <a:rPr lang="en-US" dirty="0"/>
              <a:t>that have the same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/>
              <a:t>Optimal substructure of the problems 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optimal solution to the problem contains within optimal solutions to its </a:t>
            </a:r>
            <a:r>
              <a:rPr lang="en-US" dirty="0" smtClean="0"/>
              <a:t>sub-problems</a:t>
            </a:r>
          </a:p>
          <a:p>
            <a:pPr lvl="1"/>
            <a:r>
              <a:rPr lang="en-US" dirty="0"/>
              <a:t>Overlapping sub-problems </a:t>
            </a:r>
          </a:p>
          <a:p>
            <a:pPr lvl="2"/>
            <a:r>
              <a:rPr lang="en-US" dirty="0" smtClean="0"/>
              <a:t>There </a:t>
            </a:r>
            <a:r>
              <a:rPr lang="en-US" dirty="0"/>
              <a:t>exist some places where we solve the same </a:t>
            </a:r>
            <a:r>
              <a:rPr lang="en-US" dirty="0" smtClean="0"/>
              <a:t>sub-problem </a:t>
            </a:r>
            <a:r>
              <a:rPr lang="en-US" dirty="0"/>
              <a:t>more than once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can be divided into </a:t>
            </a:r>
            <a:r>
              <a:rPr lang="en-US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levels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with a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decision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required at each </a:t>
            </a:r>
            <a:r>
              <a:rPr lang="en-US" dirty="0" smtClean="0"/>
              <a:t>level</a:t>
            </a:r>
          </a:p>
          <a:p>
            <a:r>
              <a:rPr lang="en-US" dirty="0"/>
              <a:t>Each </a:t>
            </a:r>
            <a:r>
              <a:rPr lang="en-US" dirty="0" smtClean="0"/>
              <a:t>level has </a:t>
            </a:r>
            <a:r>
              <a:rPr lang="en-US" dirty="0"/>
              <a:t>a number of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states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associated with </a:t>
            </a:r>
            <a:r>
              <a:rPr lang="en-US" dirty="0" smtClean="0"/>
              <a:t>it</a:t>
            </a:r>
          </a:p>
          <a:p>
            <a:r>
              <a:rPr lang="en-US" dirty="0"/>
              <a:t>The decision at one </a:t>
            </a:r>
            <a:r>
              <a:rPr lang="en-US" dirty="0" smtClean="0"/>
              <a:t>level transforms </a:t>
            </a:r>
            <a:r>
              <a:rPr lang="en-US" dirty="0"/>
              <a:t>one state into a state in the next </a:t>
            </a:r>
            <a:r>
              <a:rPr lang="en-US" dirty="0" smtClean="0"/>
              <a:t>level</a:t>
            </a:r>
          </a:p>
          <a:p>
            <a:r>
              <a:rPr lang="en-US" dirty="0"/>
              <a:t>Given the current state, the optimal decision for each of the remaining states does not depend on the previous states or </a:t>
            </a:r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90600"/>
          </a:xfrm>
        </p:spPr>
        <p:txBody>
          <a:bodyPr/>
          <a:lstStyle/>
          <a:p>
            <a:r>
              <a:rPr lang="en-US" dirty="0"/>
              <a:t>Difference between </a:t>
            </a:r>
            <a:r>
              <a:rPr lang="en-US" dirty="0" smtClean="0"/>
              <a:t>DP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Divide-and-Conquer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81600"/>
          </a:xfrm>
        </p:spPr>
        <p:txBody>
          <a:bodyPr/>
          <a:lstStyle/>
          <a:p>
            <a:r>
              <a:rPr lang="en-US" dirty="0"/>
              <a:t>Using Divide-and-Conquer to solve </a:t>
            </a:r>
            <a:r>
              <a:rPr lang="en-US" dirty="0" smtClean="0"/>
              <a:t>problems (that can be solved using DP)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inefficient</a:t>
            </a:r>
          </a:p>
          <a:p>
            <a:pPr lvl="1"/>
            <a:r>
              <a:rPr lang="en-US" dirty="0" smtClean="0"/>
              <a:t>Because </a:t>
            </a:r>
            <a:r>
              <a:rPr lang="en-US" dirty="0"/>
              <a:t>the same common </a:t>
            </a:r>
            <a:r>
              <a:rPr lang="en-US" dirty="0" smtClean="0"/>
              <a:t>sub-problems </a:t>
            </a:r>
            <a:r>
              <a:rPr lang="en-US" dirty="0"/>
              <a:t>have to be solved many </a:t>
            </a:r>
            <a:r>
              <a:rPr lang="en-US" dirty="0" smtClean="0"/>
              <a:t>times</a:t>
            </a:r>
          </a:p>
          <a:p>
            <a:r>
              <a:rPr lang="en-US" dirty="0"/>
              <a:t>DP will solve each of them once and their answers are stored in a table for future </a:t>
            </a:r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Technique known as “memoization”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1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1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Fibonacci Numbers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34000"/>
            <a:ext cx="8229600" cy="797720"/>
          </a:xfrm>
        </p:spPr>
        <p:txBody>
          <a:bodyPr/>
          <a:lstStyle/>
          <a:p>
            <a:r>
              <a:rPr lang="en-US" dirty="0" smtClean="0"/>
              <a:t>From "divide and conquer" to dynamic </a:t>
            </a:r>
            <a:r>
              <a:rPr lang="en-US" dirty="0"/>
              <a:t>p</a:t>
            </a:r>
            <a:r>
              <a:rPr lang="en-US" dirty="0" smtClean="0"/>
              <a:t>rogramming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1066800"/>
            <a:ext cx="3848100" cy="2886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4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Fibonacci numbers are </a:t>
            </a:r>
            <a:r>
              <a:rPr lang="en-US" dirty="0"/>
              <a:t>the numbers in the following integer </a:t>
            </a:r>
            <a:r>
              <a:rPr lang="en-US" dirty="0" smtClean="0"/>
              <a:t>sequence:</a:t>
            </a:r>
          </a:p>
          <a:p>
            <a:pPr lvl="1"/>
            <a:r>
              <a:rPr lang="en-US" dirty="0" smtClean="0"/>
              <a:t>0, 1, 1, 2, 3, 5, 8, 13, 21, 34, 55, 89, 144, …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first two numbers </a:t>
            </a:r>
            <a:r>
              <a:rPr lang="en-US" dirty="0" smtClean="0"/>
              <a:t>are </a:t>
            </a:r>
            <a:r>
              <a:rPr lang="en-US" dirty="0"/>
              <a:t>0 and </a:t>
            </a:r>
            <a:r>
              <a:rPr lang="en-US" dirty="0" smtClean="0"/>
              <a:t>1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subsequent number is the sum of the previous </a:t>
            </a:r>
            <a:r>
              <a:rPr lang="en-US" dirty="0" smtClean="0"/>
              <a:t>two numbers</a:t>
            </a:r>
          </a:p>
          <a:p>
            <a:r>
              <a:rPr lang="en-US" dirty="0"/>
              <a:t>In mathematical </a:t>
            </a:r>
            <a:r>
              <a:rPr lang="en-US" dirty="0" smtClean="0"/>
              <a:t>terms:</a:t>
            </a:r>
          </a:p>
          <a:p>
            <a:pPr lvl="1"/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 = F</a:t>
            </a:r>
            <a:r>
              <a:rPr lang="en-US" baseline="-25000" dirty="0" smtClean="0"/>
              <a:t>n-1</a:t>
            </a:r>
            <a:r>
              <a:rPr lang="en-US" dirty="0" smtClean="0"/>
              <a:t> + F</a:t>
            </a:r>
            <a:r>
              <a:rPr lang="en-US" baseline="-25000" dirty="0" smtClean="0"/>
              <a:t>n-2</a:t>
            </a:r>
          </a:p>
          <a:p>
            <a:pPr lvl="1"/>
            <a:r>
              <a:rPr lang="en-US" dirty="0" smtClean="0"/>
              <a:t>F</a:t>
            </a:r>
            <a:r>
              <a:rPr lang="en-US" baseline="-25000" dirty="0" smtClean="0"/>
              <a:t>0</a:t>
            </a:r>
            <a:r>
              <a:rPr lang="en-US" dirty="0" smtClean="0"/>
              <a:t> = 0, F</a:t>
            </a:r>
            <a:r>
              <a:rPr lang="en-US" baseline="-25000" dirty="0" smtClean="0"/>
              <a:t>1</a:t>
            </a:r>
            <a:r>
              <a:rPr lang="en-US" dirty="0" smtClean="0"/>
              <a:t> = 1</a:t>
            </a:r>
          </a:p>
        </p:txBody>
      </p:sp>
      <p:pic>
        <p:nvPicPr>
          <p:cNvPr id="2051" name="Picture 3" descr="C:\Users\Nikolay\Desktop\800px-Fibonacci_spiral_34.svg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120055"/>
            <a:ext cx="3581400" cy="226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2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and Conquer Approach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find the n</a:t>
            </a:r>
            <a:r>
              <a:rPr lang="en-US" baseline="30000" dirty="0" smtClean="0"/>
              <a:t>th</a:t>
            </a:r>
            <a:r>
              <a:rPr lang="en-US" dirty="0" smtClean="0"/>
              <a:t> Fibonacci number using recursion (“divide and conquer”)</a:t>
            </a:r>
          </a:p>
          <a:p>
            <a:r>
              <a:rPr lang="en-US" dirty="0" smtClean="0"/>
              <a:t>Directly applying the recurrence formula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2895600"/>
            <a:ext cx="7696200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Fibonacci(int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 == 0) return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 == 1) return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Fibonacci(n - 1) + Fibonacci(n - 2);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9" name="Picture 7" descr="D:\Dynamic programming\fibonacc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964662"/>
            <a:ext cx="2827224" cy="158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964662"/>
            <a:ext cx="2124429" cy="15885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95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and Memoization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We can save the results from each function call</a:t>
            </a:r>
          </a:p>
          <a:p>
            <a:r>
              <a:rPr lang="en-US" dirty="0" smtClean="0"/>
              <a:t>Every time when we call the function we check if the value is already calculated</a:t>
            </a:r>
          </a:p>
          <a:p>
            <a:r>
              <a:rPr lang="en-US" dirty="0" smtClean="0"/>
              <a:t>This saves a lot of useless calculations!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en.wikipedia.org/wiki/Memoization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4121765"/>
            <a:ext cx="7924800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Fibonacci(int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(memo[n] != </a:t>
            </a:r>
            <a:r>
              <a:rPr lang="en-US" sz="19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 </a:t>
            </a: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memo[n];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== 0) return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== 1) return 1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memo[n] </a:t>
            </a: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Fibonacci(n - 1) + Fibonacci(n - 2);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memo[n];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4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and DP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find the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700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ibonacci number using the dynamic programming approach?</a:t>
            </a:r>
          </a:p>
          <a:p>
            <a:pPr lvl="1"/>
            <a:r>
              <a:rPr lang="en-US" dirty="0" smtClean="0"/>
              <a:t>We can start solving the Fibonacci problem from bottom-up calculating partial solutions</a:t>
            </a:r>
          </a:p>
          <a:p>
            <a:pPr lvl="1"/>
            <a:r>
              <a:rPr lang="en-US" dirty="0" smtClean="0"/>
              <a:t>We know the answer for the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dirty="0" smtClean="0"/>
              <a:t> and the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700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</a:t>
            </a:r>
            <a:r>
              <a:rPr lang="en-US" dirty="0" smtClean="0"/>
              <a:t> number of the Fibonacci sequence</a:t>
            </a:r>
          </a:p>
          <a:p>
            <a:pPr lvl="1">
              <a:lnSpc>
                <a:spcPts val="2800"/>
              </a:lnSpc>
            </a:pPr>
            <a:endParaRPr lang="en-US" dirty="0"/>
          </a:p>
          <a:p>
            <a:pPr lvl="1">
              <a:lnSpc>
                <a:spcPts val="2800"/>
              </a:lnSpc>
            </a:pPr>
            <a:endParaRPr lang="en-US" dirty="0"/>
          </a:p>
          <a:p>
            <a:pPr lvl="1"/>
            <a:r>
              <a:rPr lang="en-US" dirty="0" smtClean="0"/>
              <a:t>And we know the formula to calculate each of the next numbers (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700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= F</a:t>
            </a:r>
            <a:r>
              <a:rPr lang="en-US" sz="2700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i-1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+ F</a:t>
            </a:r>
            <a:r>
              <a:rPr lang="en-US" sz="2700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i-2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09600" y="4524375"/>
          <a:ext cx="1309254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14525" y="4524375"/>
          <a:ext cx="654627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562225" y="4524375"/>
          <a:ext cx="654627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219450" y="4524375"/>
          <a:ext cx="654627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867150" y="4524375"/>
          <a:ext cx="654627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524375" y="4524375"/>
          <a:ext cx="654627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181600" y="4524375"/>
          <a:ext cx="654627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...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...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829300" y="4524375"/>
          <a:ext cx="1400175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001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err="1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  <a:r>
                        <a:rPr lang="en-US" sz="1900" b="1" kern="1200" baseline="30000" dirty="0" err="1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th</a:t>
                      </a:r>
                      <a:endParaRPr lang="bg-BG" sz="1900" b="1" kern="1200" baseline="300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</a:t>
                      </a:r>
                      <a:r>
                        <a:rPr lang="en-US" sz="1900" b="1" kern="1200" baseline="-250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i-1</a:t>
                      </a:r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+ F</a:t>
                      </a:r>
                      <a:r>
                        <a:rPr lang="en-US" sz="1900" b="1" kern="1200" baseline="-250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i-2</a:t>
                      </a:r>
                      <a:endParaRPr lang="bg-BG" sz="1900" b="1" kern="1200" baseline="-250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7889298" y="4524375"/>
          <a:ext cx="654627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baseline="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lang="en-US" sz="1900" b="1" kern="1200" baseline="300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th</a:t>
                      </a:r>
                      <a:endParaRPr lang="bg-BG" sz="1900" b="1" kern="1200" baseline="300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...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7229475" y="4524375"/>
          <a:ext cx="654627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...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b="1" kern="1200" dirty="0" smtClean="0">
                          <a:solidFill>
                            <a:srgbClr val="8CF4F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...</a:t>
                      </a:r>
                      <a:endParaRPr lang="bg-BG" sz="1900" b="1" kern="1200" dirty="0">
                        <a:solidFill>
                          <a:srgbClr val="8CF4F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10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2913" indent="-442913">
              <a:buFontTx/>
              <a:buAutoNum type="arabicPeriod"/>
            </a:pPr>
            <a:r>
              <a:rPr lang="en-US" dirty="0" smtClean="0"/>
              <a:t>Minimum and Maximum</a:t>
            </a:r>
          </a:p>
          <a:p>
            <a:pPr marL="442913" indent="-442913">
              <a:buFontTx/>
              <a:buAutoNum type="arabicPeriod"/>
            </a:pPr>
            <a:r>
              <a:rPr lang="en-US" dirty="0" smtClean="0"/>
              <a:t>Divide-and-Conquer</a:t>
            </a:r>
          </a:p>
          <a:p>
            <a:pPr marL="442913" indent="-442913">
              <a:buFontTx/>
              <a:buAutoNum type="arabicPeriod"/>
            </a:pPr>
            <a:r>
              <a:rPr lang="en-US" dirty="0" smtClean="0"/>
              <a:t>Dynamic Programming</a:t>
            </a:r>
            <a:br>
              <a:rPr lang="en-US" dirty="0" smtClean="0"/>
            </a:br>
            <a:r>
              <a:rPr lang="en-US" dirty="0" smtClean="0"/>
              <a:t>Concepts</a:t>
            </a:r>
          </a:p>
          <a:p>
            <a:pPr marL="442913" indent="-442913">
              <a:buFontTx/>
              <a:buAutoNum type="arabicPeriod"/>
            </a:pPr>
            <a:r>
              <a:rPr lang="en-US" dirty="0" smtClean="0"/>
              <a:t>Fibonacci Numbers</a:t>
            </a:r>
          </a:p>
          <a:p>
            <a:pPr marL="442913" indent="-442913">
              <a:buFontTx/>
              <a:buAutoNum type="arabicPeriod"/>
            </a:pPr>
            <a:r>
              <a:rPr lang="en-US" dirty="0"/>
              <a:t>Longest </a:t>
            </a:r>
            <a:r>
              <a:rPr lang="en-US" dirty="0" smtClean="0"/>
              <a:t>Increasing</a:t>
            </a:r>
            <a:br>
              <a:rPr lang="en-US" dirty="0" smtClean="0"/>
            </a:br>
            <a:r>
              <a:rPr lang="en-US" dirty="0" smtClean="0"/>
              <a:t>Subsequence</a:t>
            </a:r>
            <a:endParaRPr lang="en-US" dirty="0"/>
          </a:p>
          <a:p>
            <a:pPr marL="442913" indent="-442913">
              <a:buFontTx/>
              <a:buAutoNum type="arabicPeriod"/>
            </a:pPr>
            <a:r>
              <a:rPr lang="en-US" dirty="0" smtClean="0"/>
              <a:t>Longest Common</a:t>
            </a:r>
            <a:br>
              <a:rPr lang="en-US" dirty="0" smtClean="0"/>
            </a:br>
            <a:r>
              <a:rPr lang="en-US" dirty="0" smtClean="0"/>
              <a:t>Subsequence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7826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267200"/>
            <a:ext cx="2985853" cy="1981200"/>
          </a:xfrm>
          <a:prstGeom prst="roundRect">
            <a:avLst>
              <a:gd name="adj" fmla="val 2561"/>
            </a:avLst>
          </a:prstGeom>
          <a:noFill/>
          <a:ln w="6350">
            <a:solidFill>
              <a:schemeClr val="accent5">
                <a:lumMod val="60000"/>
                <a:lumOff val="40000"/>
                <a:alpha val="25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7567" t="4876" b="11446"/>
          <a:stretch/>
        </p:blipFill>
        <p:spPr>
          <a:xfrm>
            <a:off x="5562599" y="1295400"/>
            <a:ext cx="2985853" cy="2369372"/>
          </a:xfrm>
          <a:prstGeom prst="roundRect">
            <a:avLst>
              <a:gd name="adj" fmla="val 2561"/>
            </a:avLst>
          </a:prstGeom>
          <a:noFill/>
          <a:ln w="6350">
            <a:solidFill>
              <a:schemeClr val="accent5">
                <a:lumMod val="60000"/>
                <a:lumOff val="40000"/>
                <a:alpha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4225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Fibonacci Solutions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Recurrent solution</a:t>
            </a:r>
          </a:p>
          <a:p>
            <a:pPr lvl="1"/>
            <a:r>
              <a:rPr lang="en-US" dirty="0" smtClean="0"/>
              <a:t>Complexity: </a:t>
            </a:r>
            <a:r>
              <a:rPr lang="el-GR" dirty="0" smtClean="0"/>
              <a:t>~</a:t>
            </a:r>
            <a:r>
              <a:rPr lang="en-US" dirty="0" smtClean="0"/>
              <a:t> O</a:t>
            </a:r>
            <a:r>
              <a:rPr lang="el-GR" dirty="0" smtClean="0"/>
              <a:t>(1.6</a:t>
            </a:r>
            <a:r>
              <a:rPr lang="en-US" baseline="30000" dirty="0"/>
              <a:t>n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DP or </a:t>
            </a:r>
            <a:r>
              <a:rPr lang="en-US" noProof="1" smtClean="0"/>
              <a:t>memoization</a:t>
            </a:r>
            <a:r>
              <a:rPr lang="en-US" dirty="0" smtClean="0"/>
              <a:t> solution</a:t>
            </a:r>
          </a:p>
          <a:p>
            <a:pPr lvl="1"/>
            <a:r>
              <a:rPr lang="en-US" dirty="0" smtClean="0"/>
              <a:t>Complexity: </a:t>
            </a:r>
            <a:r>
              <a:rPr lang="el-GR" dirty="0" smtClean="0"/>
              <a:t>~</a:t>
            </a:r>
            <a:r>
              <a:rPr lang="en-US" dirty="0" smtClean="0"/>
              <a:t> O(n)</a:t>
            </a:r>
          </a:p>
          <a:p>
            <a:r>
              <a:rPr lang="en-US" dirty="0" smtClean="0"/>
              <a:t>Dynamic programming solutions is way faster than the recurrent solution</a:t>
            </a:r>
          </a:p>
          <a:p>
            <a:pPr lvl="1"/>
            <a:r>
              <a:rPr lang="en-US" dirty="0" smtClean="0"/>
              <a:t>If we want to find the 36</a:t>
            </a:r>
            <a:r>
              <a:rPr lang="en-US" baseline="30000" dirty="0" smtClean="0"/>
              <a:t>th</a:t>
            </a:r>
            <a:r>
              <a:rPr lang="en-US" dirty="0" smtClean="0"/>
              <a:t> Fibonacci number:</a:t>
            </a:r>
          </a:p>
          <a:p>
            <a:pPr lvl="2"/>
            <a:r>
              <a:rPr lang="en-US" dirty="0" smtClean="0"/>
              <a:t>Recurrent solution </a:t>
            </a:r>
            <a:r>
              <a:rPr lang="en-US" dirty="0"/>
              <a:t>takes </a:t>
            </a:r>
            <a:r>
              <a:rPr lang="el-GR" dirty="0" smtClean="0"/>
              <a:t>~</a:t>
            </a:r>
            <a:r>
              <a:rPr lang="en-US" dirty="0" smtClean="0"/>
              <a:t>48 315 633 steps</a:t>
            </a:r>
          </a:p>
          <a:p>
            <a:pPr lvl="2"/>
            <a:r>
              <a:rPr lang="en-US" dirty="0" smtClean="0"/>
              <a:t>Dynamic programming solution takes </a:t>
            </a:r>
            <a:r>
              <a:rPr lang="el-GR" dirty="0" smtClean="0"/>
              <a:t>~</a:t>
            </a:r>
            <a:r>
              <a:rPr lang="en-US" dirty="0" smtClean="0"/>
              <a:t>36 steps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Moving Problem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86000"/>
            <a:ext cx="5238750" cy="34861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3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Problem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many DP problems there is a moving object with some restrictions</a:t>
            </a:r>
          </a:p>
          <a:p>
            <a:r>
              <a:rPr lang="en-US" dirty="0" smtClean="0"/>
              <a:t>For example - in how many </a:t>
            </a:r>
            <a:br>
              <a:rPr lang="en-US" dirty="0" smtClean="0"/>
            </a:br>
            <a:r>
              <a:rPr lang="en-US" dirty="0" smtClean="0"/>
              <a:t>ways you can reach from top</a:t>
            </a:r>
            <a:br>
              <a:rPr lang="en-US" dirty="0" smtClean="0"/>
            </a:br>
            <a:r>
              <a:rPr lang="en-US" dirty="0" smtClean="0"/>
              <a:t>left corner of a grid to the</a:t>
            </a:r>
            <a:br>
              <a:rPr lang="en-US" dirty="0" smtClean="0"/>
            </a:br>
            <a:r>
              <a:rPr lang="en-US" dirty="0" smtClean="0"/>
              <a:t>bottom right</a:t>
            </a:r>
          </a:p>
          <a:p>
            <a:r>
              <a:rPr lang="en-US" dirty="0" smtClean="0"/>
              <a:t>You can move only right and down</a:t>
            </a:r>
            <a:endParaRPr lang="en-US" dirty="0"/>
          </a:p>
          <a:p>
            <a:r>
              <a:rPr lang="en-US" dirty="0" smtClean="0"/>
              <a:t>Some cells are unreachable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949" y="1752600"/>
            <a:ext cx="3071813" cy="248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Subset Sum Problem</a:t>
            </a:r>
            <a:endParaRPr lang="bg-BG" dirty="0"/>
          </a:p>
        </p:txBody>
      </p:sp>
      <p:pic>
        <p:nvPicPr>
          <p:cNvPr id="1026" name="Picture 2" descr="C:\Telerik\subsetsum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444" y="2133600"/>
            <a:ext cx="3567112" cy="33468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36212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 </a:t>
            </a:r>
            <a:r>
              <a:rPr lang="en-US" dirty="0" smtClean="0"/>
              <a:t>Problems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set of integers, is there a non-empty subset whose sum is </a:t>
            </a:r>
            <a:r>
              <a:rPr lang="en-US" dirty="0" smtClean="0"/>
              <a:t>zero?</a:t>
            </a:r>
          </a:p>
          <a:p>
            <a:r>
              <a:rPr lang="en-US" dirty="0" smtClean="0"/>
              <a:t>Given </a:t>
            </a:r>
            <a:r>
              <a:rPr lang="en-US" dirty="0"/>
              <a:t>a set of integers and an integer </a:t>
            </a:r>
            <a:r>
              <a:rPr lang="en-US" dirty="0" smtClean="0"/>
              <a:t>S, </a:t>
            </a:r>
            <a:r>
              <a:rPr lang="en-US" dirty="0"/>
              <a:t>does any non-empty subset sum to </a:t>
            </a:r>
            <a:r>
              <a:rPr lang="en-US" dirty="0" smtClean="0"/>
              <a:t>S?</a:t>
            </a:r>
          </a:p>
          <a:p>
            <a:r>
              <a:rPr lang="en-US" dirty="0" smtClean="0"/>
              <a:t>Given </a:t>
            </a:r>
            <a:r>
              <a:rPr lang="en-US" dirty="0"/>
              <a:t>a set of </a:t>
            </a:r>
            <a:r>
              <a:rPr lang="en-US" dirty="0" smtClean="0"/>
              <a:t>integers,</a:t>
            </a:r>
            <a:br>
              <a:rPr lang="en-US" dirty="0" smtClean="0"/>
            </a:br>
            <a:r>
              <a:rPr lang="en-US" dirty="0" smtClean="0"/>
              <a:t>find all possible sums</a:t>
            </a:r>
            <a:endParaRPr lang="en-US" dirty="0"/>
          </a:p>
          <a:p>
            <a:r>
              <a:rPr lang="en-US" dirty="0"/>
              <a:t>Can you equally </a:t>
            </a:r>
            <a:r>
              <a:rPr lang="en-US" dirty="0" smtClean="0"/>
              <a:t>separate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value of coins?</a:t>
            </a:r>
          </a:p>
          <a:p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648075"/>
            <a:ext cx="2431070" cy="2524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7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 Problem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7720"/>
            <a:ext cx="86868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 smtClean="0"/>
              <a:t>Solving the subset sum problem: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2800" dirty="0" smtClean="0"/>
              <a:t> = 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 },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sum</a:t>
            </a:r>
            <a:r>
              <a:rPr lang="en-US" sz="2800" dirty="0" smtClean="0"/>
              <a:t> 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6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start with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possible</a:t>
            </a:r>
            <a:r>
              <a:rPr lang="en-US" sz="2800" dirty="0" smtClean="0"/>
              <a:t> = 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 }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Step 1: obtain all possible sums of { 3 }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possible</a:t>
            </a:r>
            <a:r>
              <a:rPr lang="en-US" sz="2800" dirty="0" smtClean="0"/>
              <a:t> = 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 } </a:t>
            </a:r>
            <a:r>
              <a:rPr lang="bg-BG" sz="2800" dirty="0" smtClean="0"/>
              <a:t>∪</a:t>
            </a:r>
            <a:r>
              <a:rPr lang="en-US" sz="2800" dirty="0" smtClean="0"/>
              <a:t> 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0+3</a:t>
            </a:r>
            <a:r>
              <a:rPr lang="en-US" sz="2800" dirty="0" smtClean="0"/>
              <a:t> } = 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 }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Step 2: </a:t>
            </a:r>
            <a:r>
              <a:rPr lang="en-US" sz="3000" dirty="0"/>
              <a:t>obtain all possible sums of </a:t>
            </a:r>
            <a:r>
              <a:rPr lang="en-US" sz="3000" dirty="0" smtClean="0"/>
              <a:t>{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dirty="0" smtClean="0"/>
              <a:t>,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dirty="0" smtClean="0"/>
              <a:t> }</a:t>
            </a:r>
            <a:endParaRPr lang="en-US" sz="3000" dirty="0"/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possible</a:t>
            </a:r>
            <a:r>
              <a:rPr lang="en-US" sz="2800" dirty="0"/>
              <a:t> = 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 } </a:t>
            </a:r>
            <a:r>
              <a:rPr lang="bg-BG" sz="2800" dirty="0" smtClean="0"/>
              <a:t>∪</a:t>
            </a:r>
            <a:r>
              <a:rPr lang="en-US" sz="2800" dirty="0" smtClean="0"/>
              <a:t> 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0+5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3+5</a:t>
            </a:r>
            <a:r>
              <a:rPr lang="en-US" sz="2800" dirty="0" smtClean="0"/>
              <a:t> } = </a:t>
            </a:r>
            <a:r>
              <a:rPr lang="en-US" sz="2800" dirty="0"/>
              <a:t>{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dirty="0" smtClean="0"/>
              <a:t> } 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Step </a:t>
            </a:r>
            <a:r>
              <a:rPr lang="en-US" sz="3000" dirty="0" smtClean="0"/>
              <a:t>3: </a:t>
            </a:r>
            <a:r>
              <a:rPr lang="en-US" sz="3000" dirty="0"/>
              <a:t>obtain all possible sums of </a:t>
            </a:r>
            <a:r>
              <a:rPr lang="en-US" sz="3000" dirty="0" smtClean="0"/>
              <a:t>{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dirty="0"/>
              <a:t>,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dirty="0" smtClean="0"/>
              <a:t>,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3000" dirty="0" smtClean="0"/>
              <a:t> }</a:t>
            </a:r>
            <a:endParaRPr lang="en-US" sz="3000" dirty="0"/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possible</a:t>
            </a:r>
            <a:r>
              <a:rPr lang="en-US" sz="2800" dirty="0"/>
              <a:t> = { 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sz="2800" dirty="0" smtClean="0"/>
              <a:t>, 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dirty="0" smtClean="0"/>
              <a:t>, 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dirty="0" smtClean="0"/>
              <a:t>, </a:t>
            </a:r>
            <a:r>
              <a:rPr lang="bg-BG" sz="2800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dirty="0" smtClean="0"/>
              <a:t> }</a:t>
            </a:r>
            <a:r>
              <a:rPr lang="bg-BG" sz="2800" dirty="0" smtClean="0"/>
              <a:t> ∪</a:t>
            </a:r>
            <a:r>
              <a:rPr lang="en-US" sz="2800" dirty="0" smtClean="0"/>
              <a:t> 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0-1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3-1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5-1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8-1</a:t>
            </a:r>
            <a:r>
              <a:rPr lang="en-US" sz="2800" dirty="0" smtClean="0"/>
              <a:t> } =</a:t>
            </a:r>
            <a:br>
              <a:rPr lang="en-US" sz="2800" dirty="0" smtClean="0"/>
            </a:br>
            <a:r>
              <a:rPr lang="en-US" sz="2800" dirty="0" smtClean="0"/>
              <a:t>{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bg-BG" sz="2800" dirty="0" smtClean="0"/>
              <a:t> </a:t>
            </a:r>
            <a:r>
              <a:rPr lang="en-US" sz="2800" dirty="0" smtClean="0"/>
              <a:t>}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…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Subset Sum Problem – C++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1121688"/>
            <a:ext cx="8610600" cy="5355312"/>
          </a:xfrm>
        </p:spPr>
        <p:txBody>
          <a:bodyPr/>
          <a:lstStyle/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newminpos</a:t>
            </a:r>
            <a:r>
              <a:rPr lang="en-US" dirty="0"/>
              <a:t> = </a:t>
            </a:r>
            <a:r>
              <a:rPr lang="en-US" dirty="0" err="1"/>
              <a:t>minpos</a:t>
            </a:r>
            <a:r>
              <a:rPr lang="en-US" dirty="0"/>
              <a:t>, </a:t>
            </a:r>
            <a:r>
              <a:rPr lang="en-US" dirty="0" err="1"/>
              <a:t>newmaxpos</a:t>
            </a:r>
            <a:r>
              <a:rPr lang="en-US" dirty="0"/>
              <a:t> = </a:t>
            </a:r>
            <a:r>
              <a:rPr lang="en-US" dirty="0" err="1"/>
              <a:t>maxpos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newpossible</a:t>
            </a:r>
            <a:r>
              <a:rPr lang="en-US" dirty="0"/>
              <a:t>[OFFSET + OFFSET] = { 0 };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 = </a:t>
            </a:r>
            <a:r>
              <a:rPr lang="en-US" dirty="0" err="1"/>
              <a:t>maxpos</a:t>
            </a:r>
            <a:r>
              <a:rPr lang="en-US" dirty="0"/>
              <a:t>; j &gt;= </a:t>
            </a:r>
            <a:r>
              <a:rPr lang="en-US" dirty="0" err="1"/>
              <a:t>minpos</a:t>
            </a:r>
            <a:r>
              <a:rPr lang="en-US" dirty="0"/>
              <a:t>; j--) // j = one possible sum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if (</a:t>
            </a:r>
            <a:r>
              <a:rPr lang="en-US" dirty="0" smtClean="0">
                <a:solidFill>
                  <a:srgbClr val="FFFF00"/>
                </a:solidFill>
              </a:rPr>
              <a:t>possible[</a:t>
            </a:r>
            <a:r>
              <a:rPr lang="en-US" dirty="0" err="1" smtClean="0"/>
              <a:t>j+OFFSET</a:t>
            </a:r>
            <a:r>
              <a:rPr lang="en-US" dirty="0" smtClean="0">
                <a:solidFill>
                  <a:srgbClr val="FFFF00"/>
                </a:solidFill>
              </a:rPr>
              <a:t>]</a:t>
            </a:r>
            <a:r>
              <a:rPr lang="en-US" dirty="0" smtClean="0"/>
              <a:t>) </a:t>
            </a:r>
            <a:r>
              <a:rPr lang="en-US" dirty="0" err="1"/>
              <a:t>newpossible</a:t>
            </a:r>
            <a:r>
              <a:rPr lang="en-US" dirty="0"/>
              <a:t>[</a:t>
            </a:r>
            <a:r>
              <a:rPr lang="en-US" dirty="0" err="1"/>
              <a:t>j+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]+OFFSET] = 1;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if (</a:t>
            </a:r>
            <a:r>
              <a:rPr lang="en-US" dirty="0" err="1"/>
              <a:t>j+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&gt; </a:t>
            </a:r>
            <a:r>
              <a:rPr lang="en-US" dirty="0" err="1"/>
              <a:t>newmaxpos</a:t>
            </a:r>
            <a:r>
              <a:rPr lang="en-US" dirty="0"/>
              <a:t>) </a:t>
            </a:r>
            <a:r>
              <a:rPr lang="en-US" dirty="0" err="1"/>
              <a:t>newmaxpos</a:t>
            </a:r>
            <a:r>
              <a:rPr lang="en-US" dirty="0"/>
              <a:t> = </a:t>
            </a:r>
            <a:r>
              <a:rPr lang="en-US" dirty="0" err="1"/>
              <a:t>j+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if (</a:t>
            </a:r>
            <a:r>
              <a:rPr lang="en-US" dirty="0" err="1"/>
              <a:t>j+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 </a:t>
            </a:r>
            <a:r>
              <a:rPr lang="en-US" dirty="0" err="1"/>
              <a:t>newminpos</a:t>
            </a:r>
            <a:r>
              <a:rPr lang="en-US" dirty="0"/>
              <a:t>) </a:t>
            </a:r>
            <a:r>
              <a:rPr lang="en-US" dirty="0" err="1"/>
              <a:t>newminpos</a:t>
            </a:r>
            <a:r>
              <a:rPr lang="en-US" dirty="0"/>
              <a:t> = </a:t>
            </a:r>
            <a:r>
              <a:rPr lang="en-US" dirty="0" err="1"/>
              <a:t>j+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}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/>
              <a:t>minpos</a:t>
            </a:r>
            <a:r>
              <a:rPr lang="en-US" dirty="0"/>
              <a:t> = </a:t>
            </a:r>
            <a:r>
              <a:rPr lang="en-US" dirty="0" err="1"/>
              <a:t>newminpos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/>
              <a:t>maxpos</a:t>
            </a:r>
            <a:r>
              <a:rPr lang="en-US" dirty="0"/>
              <a:t> = </a:t>
            </a:r>
            <a:r>
              <a:rPr lang="en-US" dirty="0" err="1"/>
              <a:t>newmaxpos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 = </a:t>
            </a:r>
            <a:r>
              <a:rPr lang="en-US" dirty="0" err="1"/>
              <a:t>maxpos</a:t>
            </a:r>
            <a:r>
              <a:rPr lang="en-US" dirty="0"/>
              <a:t>; j &gt;= </a:t>
            </a:r>
            <a:r>
              <a:rPr lang="en-US" dirty="0" err="1"/>
              <a:t>minpos</a:t>
            </a:r>
            <a:r>
              <a:rPr lang="en-US" dirty="0"/>
              <a:t>; j--)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if (</a:t>
            </a:r>
            <a:r>
              <a:rPr lang="en-US" dirty="0" err="1"/>
              <a:t>newpossible</a:t>
            </a:r>
            <a:r>
              <a:rPr lang="en-US" dirty="0"/>
              <a:t>[</a:t>
            </a:r>
            <a:r>
              <a:rPr lang="en-US" dirty="0" err="1"/>
              <a:t>j+OFFSET</a:t>
            </a:r>
            <a:r>
              <a:rPr lang="en-US" dirty="0"/>
              <a:t>] == 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>
                <a:solidFill>
                  <a:srgbClr val="FFFF00"/>
                </a:solidFill>
              </a:rPr>
              <a:t>possible[</a:t>
            </a:r>
            <a:r>
              <a:rPr lang="en-US" dirty="0" err="1"/>
              <a:t>j+OFFSET</a:t>
            </a:r>
            <a:r>
              <a:rPr lang="en-US" dirty="0">
                <a:solidFill>
                  <a:srgbClr val="FFFF00"/>
                </a:solidFill>
              </a:rPr>
              <a:t>]</a:t>
            </a:r>
            <a:r>
              <a:rPr lang="en-US" dirty="0"/>
              <a:t> = 1;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/>
              <a:t>if (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&gt; </a:t>
            </a:r>
            <a:r>
              <a:rPr lang="en-US" dirty="0" err="1"/>
              <a:t>maxpos</a:t>
            </a:r>
            <a:r>
              <a:rPr lang="en-US" dirty="0"/>
              <a:t>) </a:t>
            </a:r>
            <a:r>
              <a:rPr lang="en-US" dirty="0" err="1"/>
              <a:t>maxpos</a:t>
            </a:r>
            <a:r>
              <a:rPr lang="en-US" dirty="0"/>
              <a:t> = 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/>
              <a:t>if (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 </a:t>
            </a:r>
            <a:r>
              <a:rPr lang="en-US" dirty="0" err="1"/>
              <a:t>minpos</a:t>
            </a:r>
            <a:r>
              <a:rPr lang="en-US" dirty="0"/>
              <a:t>) </a:t>
            </a:r>
            <a:r>
              <a:rPr lang="en-US" dirty="0" err="1"/>
              <a:t>minpos</a:t>
            </a:r>
            <a:r>
              <a:rPr lang="en-US" dirty="0"/>
              <a:t> = 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>
                <a:solidFill>
                  <a:srgbClr val="FFFF00"/>
                </a:solidFill>
              </a:rPr>
              <a:t>possible[</a:t>
            </a:r>
            <a:r>
              <a:rPr lang="en-US" dirty="0" err="1">
                <a:solidFill>
                  <a:srgbClr val="D2AA00"/>
                </a:solidFill>
              </a:rPr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]+OFFSET</a:t>
            </a:r>
            <a:r>
              <a:rPr lang="en-US" dirty="0">
                <a:solidFill>
                  <a:srgbClr val="FFFF00"/>
                </a:solidFill>
              </a:rPr>
              <a:t>]</a:t>
            </a:r>
            <a:r>
              <a:rPr lang="en-US" dirty="0"/>
              <a:t> = 1;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679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Subset Sum Problem – Answer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42900" y="1135082"/>
            <a:ext cx="8382000" cy="3970318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S = 5;</a:t>
            </a:r>
          </a:p>
          <a:p>
            <a:endParaRPr lang="en-US" dirty="0"/>
          </a:p>
          <a:p>
            <a:r>
              <a:rPr lang="en-US" dirty="0"/>
              <a:t>if (possible[0+OFFSET]) </a:t>
            </a:r>
            <a:r>
              <a:rPr lang="en-US" dirty="0" err="1"/>
              <a:t>cout</a:t>
            </a:r>
            <a:r>
              <a:rPr lang="en-US" dirty="0"/>
              <a:t> &lt;&lt; "Sum 0 is possible"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else </a:t>
            </a:r>
            <a:r>
              <a:rPr lang="en-US" dirty="0" err="1"/>
              <a:t>cout</a:t>
            </a:r>
            <a:r>
              <a:rPr lang="en-US" dirty="0"/>
              <a:t> &lt;&lt; "Sum 0 is not possible"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if (possible[S+OFFSET]) </a:t>
            </a:r>
            <a:r>
              <a:rPr lang="en-US" dirty="0" err="1"/>
              <a:t>cout</a:t>
            </a:r>
            <a:r>
              <a:rPr lang="en-US" dirty="0"/>
              <a:t> &lt;&lt; "Sum " &lt;&lt; S &lt;&lt; " is possible"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else </a:t>
            </a:r>
            <a:r>
              <a:rPr lang="en-US" dirty="0" err="1"/>
              <a:t>cout</a:t>
            </a:r>
            <a:r>
              <a:rPr lang="en-US" dirty="0"/>
              <a:t> &lt;&lt; "Sum " &lt;&lt; S &lt;&lt; " is not possible"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cout</a:t>
            </a:r>
            <a:r>
              <a:rPr lang="en-US" dirty="0"/>
              <a:t> &lt;&lt; "Possible sums:";</a:t>
            </a:r>
          </a:p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minpos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&lt;= </a:t>
            </a:r>
            <a:r>
              <a:rPr lang="en-US" dirty="0" err="1"/>
              <a:t>maxpos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 (possible[</a:t>
            </a:r>
            <a:r>
              <a:rPr lang="en-US" dirty="0" err="1"/>
              <a:t>i+OFFSET</a:t>
            </a:r>
            <a:r>
              <a:rPr lang="en-US" dirty="0"/>
              <a:t>] == 1) </a:t>
            </a:r>
            <a:r>
              <a:rPr lang="en-US" dirty="0" err="1"/>
              <a:t>cout</a:t>
            </a:r>
            <a:r>
              <a:rPr lang="en-US" dirty="0"/>
              <a:t> &lt;&lt; " " &lt;&lt;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5429250"/>
            <a:ext cx="3171825" cy="8953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81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1524001"/>
          </a:xfrm>
        </p:spPr>
        <p:txBody>
          <a:bodyPr/>
          <a:lstStyle/>
          <a:p>
            <a:r>
              <a:rPr lang="en-US" dirty="0"/>
              <a:t>Longest </a:t>
            </a:r>
            <a:r>
              <a:rPr lang="en-US" dirty="0" smtClean="0"/>
              <a:t>Increasing Subsequence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08" y="2971799"/>
            <a:ext cx="3090692" cy="2695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32" y="2971798"/>
            <a:ext cx="2912668" cy="2695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33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8775" y="76200"/>
            <a:ext cx="7391400" cy="838200"/>
          </a:xfrm>
        </p:spPr>
        <p:txBody>
          <a:bodyPr/>
          <a:lstStyle/>
          <a:p>
            <a:r>
              <a:rPr lang="en-US" dirty="0"/>
              <a:t>Longest Increasing Subsequence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/>
              <a:t>a subsequence of a given sequence in which the subsequence elements are in sorted order, lowest to highest, and in which the subsequence is as long as </a:t>
            </a:r>
            <a:r>
              <a:rPr lang="en-US" dirty="0" smtClean="0"/>
              <a:t>possible</a:t>
            </a:r>
          </a:p>
          <a:p>
            <a:r>
              <a:rPr lang="en-US" dirty="0"/>
              <a:t>This subsequence is not necessarily contiguous, or </a:t>
            </a:r>
            <a:r>
              <a:rPr lang="en-US" dirty="0" smtClean="0"/>
              <a:t>unique</a:t>
            </a:r>
          </a:p>
          <a:p>
            <a:r>
              <a:rPr lang="en-US" dirty="0"/>
              <a:t>The longest increasing subsequence problem is solvable in time O(n log n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will review one simple DP </a:t>
            </a:r>
            <a:r>
              <a:rPr lang="en-US" dirty="0"/>
              <a:t>algorithm </a:t>
            </a:r>
            <a:r>
              <a:rPr lang="en-US" dirty="0" smtClean="0"/>
              <a:t>with complexity O(n *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Minimum and Maximum</a:t>
            </a:r>
            <a:endParaRPr lang="bg-BG" dirty="0"/>
          </a:p>
        </p:txBody>
      </p:sp>
      <p:pic>
        <p:nvPicPr>
          <p:cNvPr id="1027" name="Picture 3" descr="C:\Telerik\bd05092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2571750"/>
            <a:ext cx="380047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32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 – C++ Solution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42900" y="1066800"/>
            <a:ext cx="8382000" cy="5355312"/>
          </a:xfrm>
        </p:spPr>
        <p:txBody>
          <a:bodyPr/>
          <a:lstStyle/>
          <a:p>
            <a:r>
              <a:rPr lang="en-US" dirty="0" smtClean="0"/>
              <a:t>L[0</a:t>
            </a:r>
            <a:r>
              <a:rPr lang="en-US" dirty="0"/>
              <a:t>] = </a:t>
            </a:r>
            <a:r>
              <a:rPr lang="en-US" dirty="0" smtClean="0"/>
              <a:t>1; P[0</a:t>
            </a:r>
            <a:r>
              <a:rPr lang="en-US" dirty="0"/>
              <a:t>] = -1;</a:t>
            </a:r>
            <a:br>
              <a:rPr lang="en-US" dirty="0"/>
            </a:b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  L[</a:t>
            </a:r>
            <a:r>
              <a:rPr lang="en-US" dirty="0" err="1" smtClean="0"/>
              <a:t>i</a:t>
            </a:r>
            <a:r>
              <a:rPr lang="en-US" dirty="0"/>
              <a:t>] = 1;</a:t>
            </a:r>
          </a:p>
          <a:p>
            <a:r>
              <a:rPr lang="en-US" dirty="0"/>
              <a:t>    </a:t>
            </a:r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/>
              <a:t>] = -1;</a:t>
            </a:r>
          </a:p>
          <a:p>
            <a:r>
              <a:rPr lang="en-US" dirty="0"/>
              <a:t>    </a:t>
            </a: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j = </a:t>
            </a:r>
            <a:r>
              <a:rPr lang="en-US" dirty="0" err="1"/>
              <a:t>i</a:t>
            </a:r>
            <a:r>
              <a:rPr lang="en-US" dirty="0"/>
              <a:t> - 1; j &gt;= 0; j--)</a:t>
            </a:r>
          </a:p>
          <a:p>
            <a:r>
              <a:rPr lang="en-US" dirty="0"/>
              <a:t>   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    if </a:t>
            </a:r>
            <a:r>
              <a:rPr lang="en-US" dirty="0"/>
              <a:t>(L[j] + 1 &gt; L[</a:t>
            </a:r>
            <a:r>
              <a:rPr lang="en-US" dirty="0" err="1"/>
              <a:t>i</a:t>
            </a:r>
            <a:r>
              <a:rPr lang="en-US" dirty="0"/>
              <a:t>] &amp;&amp; S[j] &lt; S[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dirty="0"/>
              <a:t>       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    L[</a:t>
            </a:r>
            <a:r>
              <a:rPr lang="en-US" dirty="0" err="1" smtClean="0"/>
              <a:t>i</a:t>
            </a:r>
            <a:r>
              <a:rPr lang="en-US" dirty="0"/>
              <a:t>] = L[j] + 1;</a:t>
            </a:r>
          </a:p>
          <a:p>
            <a:r>
              <a:rPr lang="en-US" dirty="0"/>
              <a:t>            </a:t>
            </a:r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/>
              <a:t>] = j;</a:t>
            </a:r>
          </a:p>
          <a:p>
            <a:r>
              <a:rPr lang="en-US" dirty="0"/>
              <a:t>    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  if </a:t>
            </a:r>
            <a:r>
              <a:rPr lang="en-US" dirty="0"/>
              <a:t>(L[</a:t>
            </a:r>
            <a:r>
              <a:rPr lang="en-US" dirty="0" err="1"/>
              <a:t>i</a:t>
            </a:r>
            <a:r>
              <a:rPr lang="en-US" dirty="0"/>
              <a:t>] &gt; </a:t>
            </a:r>
            <a:r>
              <a:rPr lang="en-US" dirty="0" err="1"/>
              <a:t>maxLength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    </a:t>
            </a:r>
            <a:r>
              <a:rPr lang="en-US" dirty="0" err="1" smtClean="0"/>
              <a:t>bestEnd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 smtClean="0"/>
              <a:t>maxLength</a:t>
            </a:r>
            <a:r>
              <a:rPr lang="en-US" dirty="0" smtClean="0"/>
              <a:t> </a:t>
            </a:r>
            <a:r>
              <a:rPr lang="en-US" dirty="0"/>
              <a:t>= L[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bg-B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933823" y="4946015"/>
          <a:ext cx="4800602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40253"/>
                <a:gridCol w="300038"/>
                <a:gridCol w="300038"/>
                <a:gridCol w="300038"/>
                <a:gridCol w="300038"/>
                <a:gridCol w="300038"/>
                <a:gridCol w="300038"/>
                <a:gridCol w="300038"/>
                <a:gridCol w="300038"/>
                <a:gridCol w="36004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baseline="0" dirty="0" err="1" smtClean="0"/>
                        <a:t>i</a:t>
                      </a:r>
                      <a:r>
                        <a:rPr lang="en-US" b="1" baseline="0" dirty="0" smtClean="0"/>
                        <a:t> = </a:t>
                      </a:r>
                      <a:endParaRPr lang="bg-BG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bg-BG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Sequence S</a:t>
                      </a:r>
                      <a:r>
                        <a:rPr lang="en-US" b="1" baseline="-25000" dirty="0" smtClean="0"/>
                        <a:t>i</a:t>
                      </a:r>
                      <a:r>
                        <a:rPr lang="en-US" b="1" baseline="0" dirty="0" smtClean="0"/>
                        <a:t> = </a:t>
                      </a:r>
                      <a:endParaRPr lang="bg-BG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bg-BG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Length L</a:t>
                      </a:r>
                      <a:r>
                        <a:rPr lang="en-US" b="1" baseline="-25000" dirty="0" smtClean="0"/>
                        <a:t>i</a:t>
                      </a:r>
                      <a:r>
                        <a:rPr lang="en-US" b="1" baseline="0" dirty="0" smtClean="0"/>
                        <a:t> = </a:t>
                      </a:r>
                      <a:endParaRPr lang="bg-BG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bg-BG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Predecessor</a:t>
                      </a:r>
                      <a:r>
                        <a:rPr lang="en-US" b="1" baseline="0" dirty="0" smtClean="0"/>
                        <a:t> P</a:t>
                      </a:r>
                      <a:r>
                        <a:rPr lang="en-US" b="1" baseline="-25000" dirty="0" smtClean="0"/>
                        <a:t>i</a:t>
                      </a:r>
                      <a:r>
                        <a:rPr lang="en-US" b="1" baseline="0" dirty="0" smtClean="0"/>
                        <a:t> = </a:t>
                      </a:r>
                      <a:endParaRPr lang="bg-BG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-1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-1</a:t>
                      </a:r>
                      <a:endParaRPr lang="bg-BG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bg-BG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26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 – Restore the Sequence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400" y="1552575"/>
            <a:ext cx="8077075" cy="2862322"/>
          </a:xfrm>
        </p:spPr>
        <p:txBody>
          <a:bodyPr/>
          <a:lstStyle/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"Max length: " &lt;&lt; </a:t>
            </a:r>
            <a:r>
              <a:rPr lang="en-US" dirty="0" err="1"/>
              <a:t>maxLength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"Sequence end index: " &lt;&lt; </a:t>
            </a:r>
            <a:r>
              <a:rPr lang="en-US" dirty="0" err="1"/>
              <a:t>bestEnd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"Longest subsequence:";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ind</a:t>
            </a:r>
            <a:r>
              <a:rPr lang="en-US" dirty="0"/>
              <a:t> = </a:t>
            </a:r>
            <a:r>
              <a:rPr lang="en-US" dirty="0" err="1"/>
              <a:t>bestEnd</a:t>
            </a:r>
            <a:r>
              <a:rPr lang="en-US" dirty="0"/>
              <a:t>;</a:t>
            </a:r>
          </a:p>
          <a:p>
            <a:r>
              <a:rPr lang="en-US" dirty="0" smtClean="0"/>
              <a:t>while(</a:t>
            </a:r>
            <a:r>
              <a:rPr lang="en-US" dirty="0" err="1" smtClean="0"/>
              <a:t>ind</a:t>
            </a:r>
            <a:r>
              <a:rPr lang="en-US" dirty="0" smtClean="0"/>
              <a:t> </a:t>
            </a:r>
            <a:r>
              <a:rPr lang="en-US" dirty="0"/>
              <a:t>!= -1)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 " &lt;&lt; S[</a:t>
            </a:r>
            <a:r>
              <a:rPr lang="en-US" dirty="0" err="1"/>
              <a:t>ind</a:t>
            </a:r>
            <a:r>
              <a:rPr lang="en-US" dirty="0"/>
              <a:t>];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ind</a:t>
            </a:r>
            <a:r>
              <a:rPr lang="en-US" dirty="0" smtClean="0"/>
              <a:t> </a:t>
            </a:r>
            <a:r>
              <a:rPr lang="en-US" dirty="0"/>
              <a:t>= P[</a:t>
            </a:r>
            <a:r>
              <a:rPr lang="en-US" dirty="0" err="1"/>
              <a:t>ind</a:t>
            </a:r>
            <a:r>
              <a:rPr lang="en-US" dirty="0"/>
              <a:t>];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bg-B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514600" y="4800600"/>
          <a:ext cx="4800602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40253"/>
                <a:gridCol w="300038"/>
                <a:gridCol w="300038"/>
                <a:gridCol w="300038"/>
                <a:gridCol w="300038"/>
                <a:gridCol w="300038"/>
                <a:gridCol w="300038"/>
                <a:gridCol w="300038"/>
                <a:gridCol w="300038"/>
                <a:gridCol w="36004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baseline="0" dirty="0" err="1" smtClean="0"/>
                        <a:t>i</a:t>
                      </a:r>
                      <a:r>
                        <a:rPr lang="en-US" b="1" baseline="0" dirty="0" smtClean="0"/>
                        <a:t> = </a:t>
                      </a:r>
                      <a:endParaRPr lang="bg-BG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bg-BG" b="0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bg-BG" b="0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bg-BG" b="0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bg-BG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bg-BG" b="0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bg-BG" b="0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bg-BG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Sequence S</a:t>
                      </a:r>
                      <a:r>
                        <a:rPr lang="en-US" b="1" baseline="-25000" dirty="0" smtClean="0"/>
                        <a:t>i</a:t>
                      </a:r>
                      <a:r>
                        <a:rPr lang="en-US" b="1" baseline="0" dirty="0" smtClean="0"/>
                        <a:t> = </a:t>
                      </a:r>
                      <a:endParaRPr lang="bg-BG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bg-BG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Length L</a:t>
                      </a:r>
                      <a:r>
                        <a:rPr lang="en-US" b="1" baseline="-25000" dirty="0" smtClean="0"/>
                        <a:t>i</a:t>
                      </a:r>
                      <a:r>
                        <a:rPr lang="en-US" b="1" baseline="0" dirty="0" smtClean="0"/>
                        <a:t> = </a:t>
                      </a:r>
                      <a:endParaRPr lang="bg-BG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bg-BG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Predecessor</a:t>
                      </a:r>
                      <a:r>
                        <a:rPr lang="en-US" b="1" baseline="0" dirty="0" smtClean="0"/>
                        <a:t> P</a:t>
                      </a:r>
                      <a:r>
                        <a:rPr lang="en-US" b="1" baseline="-25000" dirty="0" smtClean="0"/>
                        <a:t>i</a:t>
                      </a:r>
                      <a:r>
                        <a:rPr lang="en-US" b="1" baseline="0" dirty="0" smtClean="0"/>
                        <a:t> = </a:t>
                      </a:r>
                      <a:endParaRPr lang="bg-BG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-1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-1</a:t>
                      </a:r>
                      <a:endParaRPr lang="bg-BG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bg-BG" b="1" dirty="0"/>
                    </a:p>
                  </a:txBody>
                  <a:tcPr anchor="ctr"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bg-BG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581400"/>
            <a:ext cx="3305175" cy="714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6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599" y="838200"/>
            <a:ext cx="4176715" cy="2133600"/>
          </a:xfrm>
        </p:spPr>
        <p:txBody>
          <a:bodyPr/>
          <a:lstStyle/>
          <a:p>
            <a:r>
              <a:rPr lang="en-US" dirty="0"/>
              <a:t>Longest </a:t>
            </a:r>
            <a:r>
              <a:rPr lang="en-US" dirty="0" smtClean="0"/>
              <a:t>Common Subsequence </a:t>
            </a:r>
            <a:endParaRPr lang="bg-BG" dirty="0"/>
          </a:p>
        </p:txBody>
      </p:sp>
      <p:pic>
        <p:nvPicPr>
          <p:cNvPr id="7" name="Picture 2" descr="C:\Telerik\Algo Academy\2012-04-Dynamic-Programming\Dynamic-Programming-Demo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778" y="3733799"/>
            <a:ext cx="1915811" cy="146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5405436"/>
            <a:ext cx="4100515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C:\Telerik\Algo Academy\2012-04-Dynamic-Programming\Dynamic-Programming-Demos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90" y="3733800"/>
            <a:ext cx="1915810" cy="146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5"/>
          <p:cNvSpPr>
            <a:spLocks noGrp="1"/>
          </p:cNvSpPr>
          <p:nvPr>
            <p:ph type="subTitle" idx="1"/>
          </p:nvPr>
        </p:nvSpPr>
        <p:spPr>
          <a:xfrm>
            <a:off x="457200" y="3012280"/>
            <a:ext cx="4495800" cy="569120"/>
          </a:xfrm>
        </p:spPr>
        <p:txBody>
          <a:bodyPr/>
          <a:lstStyle/>
          <a:p>
            <a:r>
              <a:rPr lang="en-US" dirty="0" smtClean="0"/>
              <a:t>Recursive and DP Approach</a:t>
            </a: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990600"/>
            <a:ext cx="2651601" cy="525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06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</a:t>
            </a:r>
            <a:r>
              <a:rPr lang="en-US" dirty="0" smtClean="0"/>
              <a:t>Subsequence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two sequences </a:t>
            </a:r>
            <a:r>
              <a:rPr lang="en-US" dirty="0">
                <a:solidFill>
                  <a:srgbClr val="D2AA00"/>
                </a:solidFill>
              </a:rPr>
              <a:t>x[1 . . m</a:t>
            </a:r>
            <a:r>
              <a:rPr lang="en-US" dirty="0" smtClean="0">
                <a:solidFill>
                  <a:srgbClr val="D2AA00"/>
                </a:solidFill>
              </a:rPr>
              <a:t>]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D2AA00"/>
                </a:solidFill>
              </a:rPr>
              <a:t>y[1 . . n]</a:t>
            </a:r>
            <a:r>
              <a:rPr lang="en-US" dirty="0"/>
              <a:t>, find </a:t>
            </a:r>
            <a:r>
              <a:rPr lang="en-US" dirty="0">
                <a:solidFill>
                  <a:srgbClr val="D2AA00"/>
                </a:solidFill>
              </a:rPr>
              <a:t>a</a:t>
            </a:r>
            <a:r>
              <a:rPr lang="en-US" dirty="0"/>
              <a:t> longest </a:t>
            </a:r>
            <a:r>
              <a:rPr lang="en-US" dirty="0" smtClean="0"/>
              <a:t>common </a:t>
            </a:r>
            <a:r>
              <a:rPr lang="en-US" dirty="0"/>
              <a:t>subsequence </a:t>
            </a:r>
            <a:r>
              <a:rPr lang="en-US" dirty="0" smtClean="0"/>
              <a:t>(LCS) to </a:t>
            </a:r>
            <a:r>
              <a:rPr lang="en-US" dirty="0"/>
              <a:t>them </a:t>
            </a:r>
            <a:r>
              <a:rPr lang="en-US" dirty="0" smtClean="0"/>
              <a:t>both</a:t>
            </a:r>
          </a:p>
          <a:p>
            <a:r>
              <a:rPr lang="en-US" dirty="0" smtClean="0"/>
              <a:t>For example if we have x = "ABCBDAB" and</a:t>
            </a:r>
            <a:br>
              <a:rPr lang="en-US" dirty="0" smtClean="0"/>
            </a:br>
            <a:r>
              <a:rPr lang="en-US" dirty="0" smtClean="0"/>
              <a:t>y = "BDCABA" their longest common subsequence will be "BCBA"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" y="4572000"/>
            <a:ext cx="820102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22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LCS – Recursive Approach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 smtClean="0"/>
              <a:t>GCCCTAGCG, S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GCGCAATG </a:t>
            </a:r>
            <a:endParaRPr lang="en-US" dirty="0" smtClean="0"/>
          </a:p>
          <a:p>
            <a:pPr lvl="1"/>
            <a:r>
              <a:rPr lang="en-US" dirty="0"/>
              <a:t>Let C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the right-most character of 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</a:p>
          <a:p>
            <a:pPr lvl="1"/>
            <a:r>
              <a:rPr lang="en-US" dirty="0" smtClean="0"/>
              <a:t>Let C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dirty="0"/>
              <a:t>the right-most character of 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</a:p>
          <a:p>
            <a:pPr lvl="1"/>
            <a:r>
              <a:rPr lang="en-US" dirty="0" smtClean="0"/>
              <a:t>Let S</a:t>
            </a:r>
            <a:r>
              <a:rPr lang="en-US" baseline="-25000" dirty="0" smtClean="0"/>
              <a:t>1</a:t>
            </a:r>
            <a:r>
              <a:rPr lang="en-US" dirty="0"/>
              <a:t>' </a:t>
            </a:r>
            <a:r>
              <a:rPr lang="en-US" dirty="0" smtClean="0"/>
              <a:t>=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 with C</a:t>
            </a:r>
            <a:r>
              <a:rPr lang="en-US" baseline="-25000" dirty="0"/>
              <a:t>1</a:t>
            </a:r>
            <a:r>
              <a:rPr lang="en-US" dirty="0"/>
              <a:t> "chopped-off</a:t>
            </a:r>
            <a:r>
              <a:rPr lang="en-US" dirty="0" smtClean="0"/>
              <a:t>"</a:t>
            </a:r>
            <a:endParaRPr lang="bg-BG" dirty="0" smtClean="0"/>
          </a:p>
          <a:p>
            <a:pPr lvl="1"/>
            <a:r>
              <a:rPr lang="en-US" dirty="0" smtClean="0"/>
              <a:t>Let S</a:t>
            </a:r>
            <a:r>
              <a:rPr lang="en-US" baseline="-25000" dirty="0" smtClean="0"/>
              <a:t>2</a:t>
            </a:r>
            <a:r>
              <a:rPr lang="en-US" dirty="0"/>
              <a:t>' </a:t>
            </a:r>
            <a:r>
              <a:rPr lang="en-US" dirty="0" smtClean="0"/>
              <a:t>= </a:t>
            </a:r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 with C</a:t>
            </a:r>
            <a:r>
              <a:rPr lang="en-US" baseline="-25000" dirty="0"/>
              <a:t>2</a:t>
            </a:r>
            <a:r>
              <a:rPr lang="en-US" dirty="0"/>
              <a:t> "chopped-off</a:t>
            </a:r>
            <a:r>
              <a:rPr lang="en-US" dirty="0" smtClean="0"/>
              <a:t>"</a:t>
            </a:r>
          </a:p>
          <a:p>
            <a:r>
              <a:rPr lang="en-US" dirty="0"/>
              <a:t>There are three recursive </a:t>
            </a:r>
            <a:r>
              <a:rPr lang="en-US" dirty="0" smtClean="0"/>
              <a:t>subproblems: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= LCS(S</a:t>
            </a:r>
            <a:r>
              <a:rPr lang="en-US" baseline="-25000" dirty="0"/>
              <a:t>1</a:t>
            </a:r>
            <a:r>
              <a:rPr lang="en-US" dirty="0"/>
              <a:t>', S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 = LCS(S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') </a:t>
            </a:r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baseline="-25000" dirty="0"/>
              <a:t>3</a:t>
            </a:r>
            <a:r>
              <a:rPr lang="en-US" dirty="0"/>
              <a:t> = LCS(S</a:t>
            </a:r>
            <a:r>
              <a:rPr lang="en-US" baseline="-25000" dirty="0"/>
              <a:t>1</a:t>
            </a:r>
            <a:r>
              <a:rPr lang="en-US" dirty="0"/>
              <a:t>', S</a:t>
            </a:r>
            <a:r>
              <a:rPr lang="en-US" baseline="-25000" dirty="0"/>
              <a:t>2</a:t>
            </a:r>
            <a:r>
              <a:rPr lang="en-US" dirty="0"/>
              <a:t>')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 – Recursive </a:t>
            </a:r>
            <a:r>
              <a:rPr lang="en-US" dirty="0" smtClean="0"/>
              <a:t>Approach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solution to the original problem is whichever of these is the </a:t>
            </a:r>
            <a:r>
              <a:rPr lang="en-US" dirty="0" smtClean="0"/>
              <a:t>longest:</a:t>
            </a:r>
          </a:p>
          <a:p>
            <a:pPr lvl="1"/>
            <a:r>
              <a:rPr lang="en-US" dirty="0" smtClean="0"/>
              <a:t>L</a:t>
            </a:r>
            <a:r>
              <a:rPr lang="en-US" baseline="-25000" dirty="0" smtClean="0"/>
              <a:t>1</a:t>
            </a:r>
          </a:p>
          <a:p>
            <a:pPr lvl="1"/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baseline="-25000" dirty="0"/>
          </a:p>
          <a:p>
            <a:pPr lvl="1"/>
            <a:r>
              <a:rPr lang="en-US" dirty="0"/>
              <a:t>If C</a:t>
            </a:r>
            <a:r>
              <a:rPr lang="en-US" baseline="-25000" dirty="0"/>
              <a:t>1</a:t>
            </a:r>
            <a:r>
              <a:rPr lang="en-US" dirty="0"/>
              <a:t> is not equal to C</a:t>
            </a:r>
            <a:r>
              <a:rPr lang="en-US" baseline="-25000" dirty="0"/>
              <a:t>2</a:t>
            </a:r>
            <a:r>
              <a:rPr lang="en-US" dirty="0"/>
              <a:t>, then L</a:t>
            </a:r>
            <a:r>
              <a:rPr lang="en-US" baseline="-25000" dirty="0"/>
              <a:t>3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 equals 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, then L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appended with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recursive solution requires multiple computations of the same </a:t>
            </a:r>
            <a:r>
              <a:rPr lang="en-US" dirty="0" smtClean="0"/>
              <a:t>sub-problems</a:t>
            </a:r>
          </a:p>
          <a:p>
            <a:r>
              <a:rPr lang="en-US" dirty="0" smtClean="0"/>
              <a:t>This recursive solution can be replaced with DP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1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LCS table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/>
              <a:t>To compute the LCS efficiently using dynamic </a:t>
            </a:r>
            <a:r>
              <a:rPr lang="en-US" dirty="0" smtClean="0"/>
              <a:t>programming we start </a:t>
            </a:r>
            <a:r>
              <a:rPr lang="en-US" dirty="0"/>
              <a:t>by constructing a table in which </a:t>
            </a:r>
            <a:r>
              <a:rPr lang="en-US" dirty="0" smtClean="0"/>
              <a:t>we </a:t>
            </a:r>
            <a:r>
              <a:rPr lang="en-US" dirty="0"/>
              <a:t>build up partial results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3076" name="Picture 4" descr="C:\Telerik\Algo Academy\2012-04-Dynamic-Programming\Dynamic-Programming-Demo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667000"/>
            <a:ext cx="4953000" cy="378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3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LCS </a:t>
            </a:r>
            <a:r>
              <a:rPr lang="en-US" dirty="0" smtClean="0"/>
              <a:t>table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We'll </a:t>
            </a:r>
            <a:r>
              <a:rPr lang="en-US" dirty="0"/>
              <a:t>fill up the table from top to bottom, and from left to </a:t>
            </a:r>
            <a:r>
              <a:rPr lang="en-US" dirty="0" smtClean="0"/>
              <a:t>right</a:t>
            </a:r>
          </a:p>
          <a:p>
            <a:r>
              <a:rPr lang="en-US" dirty="0" smtClean="0"/>
              <a:t>Each </a:t>
            </a:r>
            <a:r>
              <a:rPr lang="en-US" dirty="0"/>
              <a:t>cell </a:t>
            </a:r>
            <a:r>
              <a:rPr lang="en-US" dirty="0" smtClean="0"/>
              <a:t>= the </a:t>
            </a:r>
            <a:r>
              <a:rPr lang="en-US" dirty="0"/>
              <a:t>length of an LCS of the two string prefixes up to that row and </a:t>
            </a:r>
            <a:r>
              <a:rPr lang="en-US" dirty="0" smtClean="0"/>
              <a:t>column</a:t>
            </a:r>
          </a:p>
          <a:p>
            <a:r>
              <a:rPr lang="en-US" dirty="0" smtClean="0"/>
              <a:t>Each </a:t>
            </a:r>
            <a:r>
              <a:rPr lang="en-US" dirty="0"/>
              <a:t>cell will contain a solution to a </a:t>
            </a:r>
            <a:r>
              <a:rPr lang="en-US" dirty="0" smtClean="0"/>
              <a:t>sub-problem </a:t>
            </a:r>
            <a:r>
              <a:rPr lang="en-US" dirty="0"/>
              <a:t>of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original problem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GCCCTAGCG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GCGCAATG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086225"/>
            <a:ext cx="30480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930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 table – base cases filled in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empty string has nothing in common with any other string, therefor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-length strings will have values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in the LCS table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4098" name="Picture 2" descr="C:\Telerik\Algo Academy\2012-04-Dynamic-Programming\Dynamic-Programming-Demo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76550"/>
            <a:ext cx="4191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81600" y="2876550"/>
            <a:ext cx="35052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(i=0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i&lt;=n; i++)</a:t>
            </a:r>
            <a:b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c[i][0] = 0;</a:t>
            </a:r>
            <a:b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81600" y="4300359"/>
            <a:ext cx="3505200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(i=0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i&lt;=m; i++)</a:t>
            </a:r>
            <a:b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c[0][i] = 0;</a:t>
            </a:r>
            <a:b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476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LCS – C++ Code Solution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1000" y="997089"/>
            <a:ext cx="8382000" cy="5632311"/>
          </a:xfrm>
        </p:spPr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LCS(string X, string Y)</a:t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/>
              <a:t> m = </a:t>
            </a:r>
            <a:r>
              <a:rPr lang="en-US" dirty="0" err="1"/>
              <a:t>X.length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/>
              <a:t> n = </a:t>
            </a:r>
            <a:r>
              <a:rPr lang="en-US" dirty="0" err="1"/>
              <a:t>Y.length</a:t>
            </a:r>
            <a:r>
              <a:rPr lang="en-US" dirty="0" smtClean="0"/>
              <a:t>();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for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&lt;= m;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  <a:br>
              <a:rPr lang="en-US" dirty="0" smtClean="0"/>
            </a:br>
            <a:r>
              <a:rPr lang="en-US" dirty="0" smtClean="0"/>
              <a:t>    {</a:t>
            </a:r>
            <a:endParaRPr lang="en-US" dirty="0"/>
          </a:p>
          <a:p>
            <a:r>
              <a:rPr lang="en-US" dirty="0" smtClean="0"/>
              <a:t>        for (</a:t>
            </a:r>
            <a:r>
              <a:rPr lang="en-US" dirty="0" err="1" smtClean="0"/>
              <a:t>int</a:t>
            </a:r>
            <a:r>
              <a:rPr lang="en-US" dirty="0" smtClean="0"/>
              <a:t> j = 1; j &lt;= n; j</a:t>
            </a:r>
            <a:r>
              <a:rPr lang="en-US" dirty="0"/>
              <a:t>++)</a:t>
            </a:r>
          </a:p>
          <a:p>
            <a:r>
              <a:rPr lang="en-US" dirty="0" smtClean="0"/>
              <a:t>        {</a:t>
            </a:r>
            <a:endParaRPr lang="en-US" dirty="0"/>
          </a:p>
          <a:p>
            <a:r>
              <a:rPr lang="en-US" dirty="0" smtClean="0"/>
              <a:t>            if </a:t>
            </a:r>
            <a:r>
              <a:rPr lang="en-US" dirty="0"/>
              <a:t>(X[i-1] == Y[j-1</a:t>
            </a:r>
            <a:r>
              <a:rPr lang="en-US" dirty="0" smtClean="0"/>
              <a:t>])</a:t>
            </a:r>
            <a:br>
              <a:rPr lang="en-US" dirty="0" smtClean="0"/>
            </a:br>
            <a:r>
              <a:rPr lang="en-US" dirty="0" smtClean="0"/>
              <a:t>            {</a:t>
            </a:r>
            <a:endParaRPr lang="en-US" dirty="0"/>
          </a:p>
          <a:p>
            <a:r>
              <a:rPr lang="en-US" dirty="0" smtClean="0"/>
              <a:t>                c[</a:t>
            </a:r>
            <a:r>
              <a:rPr lang="en-US" dirty="0" err="1" smtClean="0"/>
              <a:t>i</a:t>
            </a:r>
            <a:r>
              <a:rPr lang="en-US" dirty="0"/>
              <a:t>][j] = c[i-1][j-1</a:t>
            </a:r>
            <a:r>
              <a:rPr lang="en-US" dirty="0" smtClean="0"/>
              <a:t>] + 1;</a:t>
            </a:r>
          </a:p>
          <a:p>
            <a:r>
              <a:rPr lang="en-US" dirty="0"/>
              <a:t> </a:t>
            </a:r>
            <a:r>
              <a:rPr lang="en-US" dirty="0" smtClean="0"/>
              <a:t>           }</a:t>
            </a:r>
            <a:endParaRPr lang="en-US" dirty="0"/>
          </a:p>
          <a:p>
            <a:r>
              <a:rPr lang="en-US" dirty="0" smtClean="0"/>
              <a:t>            else</a:t>
            </a:r>
            <a:br>
              <a:rPr lang="en-US" dirty="0" smtClean="0"/>
            </a:br>
            <a:r>
              <a:rPr lang="en-US" dirty="0" smtClean="0"/>
              <a:t>            {</a:t>
            </a:r>
            <a:endParaRPr lang="en-US" dirty="0"/>
          </a:p>
          <a:p>
            <a:r>
              <a:rPr lang="en-US" dirty="0" smtClean="0"/>
              <a:t>                c[</a:t>
            </a:r>
            <a:r>
              <a:rPr lang="en-US" dirty="0" err="1" smtClean="0"/>
              <a:t>i</a:t>
            </a:r>
            <a:r>
              <a:rPr lang="en-US" dirty="0"/>
              <a:t>][j] = max(c[</a:t>
            </a:r>
            <a:r>
              <a:rPr lang="en-US" dirty="0" err="1"/>
              <a:t>i</a:t>
            </a:r>
            <a:r>
              <a:rPr lang="en-US" dirty="0"/>
              <a:t>][j-1</a:t>
            </a:r>
            <a:r>
              <a:rPr lang="en-US" dirty="0" smtClean="0"/>
              <a:t>], c[i-1</a:t>
            </a:r>
            <a:r>
              <a:rPr lang="en-US" dirty="0"/>
              <a:t>][j</a:t>
            </a:r>
            <a:r>
              <a:rPr lang="en-US" dirty="0" smtClean="0"/>
              <a:t>]);</a:t>
            </a:r>
            <a:br>
              <a:rPr lang="en-US" dirty="0" smtClean="0"/>
            </a:br>
            <a:r>
              <a:rPr lang="en-US" dirty="0" smtClean="0"/>
              <a:t>            }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    return c[m][n];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304925"/>
            <a:ext cx="2209800" cy="22002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6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and Maximum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minimum </a:t>
            </a:r>
            <a:r>
              <a:rPr lang="en-US" dirty="0"/>
              <a:t>of a set of </a:t>
            </a:r>
            <a:r>
              <a:rPr lang="en-US" dirty="0" smtClean="0"/>
              <a:t>N elements</a:t>
            </a:r>
          </a:p>
          <a:p>
            <a:pPr lvl="1"/>
            <a:r>
              <a:rPr lang="en-US" dirty="0" smtClean="0"/>
              <a:t>The first element in list of elements ordered in incremental order (index = 1)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maximum </a:t>
            </a:r>
            <a:r>
              <a:rPr lang="en-US" dirty="0" smtClean="0"/>
              <a:t>of a set of N elements</a:t>
            </a:r>
          </a:p>
          <a:p>
            <a:pPr lvl="1"/>
            <a:r>
              <a:rPr lang="en-US" dirty="0" smtClean="0"/>
              <a:t>The last element in list of elements ordered in incremental order (index = N)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median </a:t>
            </a:r>
            <a:r>
              <a:rPr lang="en-US" dirty="0"/>
              <a:t>is the “halfway point” of the set</a:t>
            </a:r>
          </a:p>
          <a:p>
            <a:pPr lvl="1"/>
            <a:r>
              <a:rPr lang="en-US" dirty="0" smtClean="0"/>
              <a:t>When N is odd, index = (N+1) / 2 = unique value</a:t>
            </a:r>
          </a:p>
          <a:p>
            <a:pPr lvl="1"/>
            <a:r>
              <a:rPr lang="en-US" dirty="0" smtClean="0"/>
              <a:t>When N is even, index = </a:t>
            </a:r>
            <a:r>
              <a:rPr lang="en-US" dirty="0" smtClean="0">
                <a:latin typeface="Comic Sans MS" pitchFamily="92" charset="0"/>
                <a:sym typeface="Symbol" pitchFamily="92" charset="2"/>
              </a:rPr>
              <a:t></a:t>
            </a:r>
            <a:r>
              <a:rPr lang="en-US" dirty="0" smtClean="0"/>
              <a:t>(</a:t>
            </a:r>
            <a:r>
              <a:rPr lang="en-US" dirty="0"/>
              <a:t>n+1)/</a:t>
            </a:r>
            <a:r>
              <a:rPr lang="en-US" dirty="0" smtClean="0"/>
              <a:t>2</a:t>
            </a:r>
            <a:r>
              <a:rPr lang="en-US" dirty="0" smtClean="0">
                <a:latin typeface="Comic Sans MS" pitchFamily="92" charset="0"/>
                <a:sym typeface="Symbol" pitchFamily="92" charset="2"/>
              </a:rPr>
              <a:t></a:t>
            </a:r>
            <a:r>
              <a:rPr lang="en-US" dirty="0"/>
              <a:t> </a:t>
            </a:r>
            <a:r>
              <a:rPr lang="en-US" dirty="0" smtClean="0"/>
              <a:t>(lower median) or index = </a:t>
            </a:r>
            <a:r>
              <a:rPr lang="en-US" dirty="0">
                <a:latin typeface="Comic Sans MS" pitchFamily="92" charset="0"/>
                <a:sym typeface="Symbol" pitchFamily="92" charset="2"/>
              </a:rPr>
              <a:t></a:t>
            </a:r>
            <a:r>
              <a:rPr lang="en-US" dirty="0"/>
              <a:t>(n+1)/2</a:t>
            </a:r>
            <a:r>
              <a:rPr lang="en-US" dirty="0">
                <a:latin typeface="Comic Sans MS" pitchFamily="92" charset="0"/>
                <a:sym typeface="Symbol" pitchFamily="92" charset="2"/>
              </a:rPr>
              <a:t></a:t>
            </a:r>
            <a:r>
              <a:rPr lang="en-US" dirty="0">
                <a:sym typeface="Symbol" pitchFamily="92" charset="2"/>
              </a:rPr>
              <a:t> </a:t>
            </a:r>
            <a:r>
              <a:rPr lang="en-US" dirty="0" smtClean="0">
                <a:sym typeface="Symbol" pitchFamily="92" charset="2"/>
              </a:rPr>
              <a:t> (upper median)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4514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LCS – Reconstruct the Answer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42900" y="1371600"/>
            <a:ext cx="4533900" cy="4801314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printLCS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i,int</a:t>
            </a:r>
            <a:r>
              <a:rPr lang="en-US" dirty="0"/>
              <a:t> j)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 (</a:t>
            </a:r>
            <a:r>
              <a:rPr lang="en-US" dirty="0" err="1"/>
              <a:t>i</a:t>
            </a:r>
            <a:r>
              <a:rPr lang="en-US" dirty="0"/>
              <a:t>==0 || j==0) return;</a:t>
            </a:r>
          </a:p>
          <a:p>
            <a:r>
              <a:rPr lang="en-US" dirty="0"/>
              <a:t>    if (X[i-1] == Y[j-1])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</a:t>
            </a:r>
            <a:r>
              <a:rPr lang="en-US" dirty="0" err="1"/>
              <a:t>printLCS</a:t>
            </a:r>
            <a:r>
              <a:rPr lang="en-US" dirty="0"/>
              <a:t>(i-1, j-1);</a:t>
            </a:r>
          </a:p>
          <a:p>
            <a:r>
              <a:rPr lang="en-US" dirty="0"/>
              <a:t>       </a:t>
            </a:r>
            <a:r>
              <a:rPr lang="en-US" dirty="0" err="1"/>
              <a:t>cout</a:t>
            </a:r>
            <a:r>
              <a:rPr lang="en-US" dirty="0"/>
              <a:t> &lt;&lt; X[i-1];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else if (c[</a:t>
            </a:r>
            <a:r>
              <a:rPr lang="en-US" dirty="0" err="1"/>
              <a:t>i</a:t>
            </a:r>
            <a:r>
              <a:rPr lang="en-US" dirty="0"/>
              <a:t>][j] == c[i-1][j])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printLCS</a:t>
            </a:r>
            <a:r>
              <a:rPr lang="en-US" dirty="0"/>
              <a:t>(i-1, j);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printLCS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j-1);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bg-BG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788" y="1981200"/>
            <a:ext cx="3597622" cy="3582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88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Applications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r>
              <a:rPr lang="en-US" dirty="0" smtClean="0"/>
              <a:t>Areas</a:t>
            </a:r>
          </a:p>
          <a:p>
            <a:pPr lvl="1"/>
            <a:r>
              <a:rPr lang="en-US" sz="3200" dirty="0" smtClean="0"/>
              <a:t>Bioinformatics</a:t>
            </a:r>
            <a:endParaRPr lang="en-US" sz="3200" dirty="0"/>
          </a:p>
          <a:p>
            <a:pPr lvl="1"/>
            <a:r>
              <a:rPr lang="en-US" sz="3200" dirty="0"/>
              <a:t>Control </a:t>
            </a:r>
            <a:r>
              <a:rPr lang="en-US" sz="3200" dirty="0" smtClean="0"/>
              <a:t>theory</a:t>
            </a:r>
            <a:endParaRPr lang="en-US" sz="3200" dirty="0"/>
          </a:p>
          <a:p>
            <a:pPr lvl="1"/>
            <a:r>
              <a:rPr lang="en-US" sz="3200" dirty="0"/>
              <a:t>Information </a:t>
            </a:r>
            <a:r>
              <a:rPr lang="en-US" sz="3200" dirty="0" smtClean="0"/>
              <a:t>theory</a:t>
            </a:r>
            <a:endParaRPr lang="en-US" sz="3200" dirty="0"/>
          </a:p>
          <a:p>
            <a:pPr lvl="1"/>
            <a:r>
              <a:rPr lang="en-US" sz="3200" dirty="0"/>
              <a:t>Operations </a:t>
            </a:r>
            <a:r>
              <a:rPr lang="en-US" sz="3200" dirty="0" smtClean="0"/>
              <a:t>research</a:t>
            </a:r>
            <a:endParaRPr lang="en-US" sz="3200" dirty="0"/>
          </a:p>
          <a:p>
            <a:pPr lvl="1"/>
            <a:r>
              <a:rPr lang="en-US" sz="3200" dirty="0"/>
              <a:t>Computer science: </a:t>
            </a:r>
            <a:endParaRPr lang="en-US" sz="3200" dirty="0" smtClean="0"/>
          </a:p>
          <a:p>
            <a:pPr lvl="2"/>
            <a:r>
              <a:rPr lang="en-US" dirty="0" smtClean="0"/>
              <a:t>Theory</a:t>
            </a:r>
          </a:p>
          <a:p>
            <a:pPr lvl="2"/>
            <a:r>
              <a:rPr lang="en-US" dirty="0" smtClean="0"/>
              <a:t>Graphics</a:t>
            </a:r>
          </a:p>
          <a:p>
            <a:pPr lvl="2"/>
            <a:r>
              <a:rPr lang="en-US" dirty="0" smtClean="0"/>
              <a:t>AI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0"/>
            <a:ext cx="3276600" cy="32849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32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Some </a:t>
            </a:r>
            <a:r>
              <a:rPr lang="en-US" dirty="0" smtClean="0"/>
              <a:t>Famous Dynamic Programming Algorithms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562600"/>
          </a:xfrm>
        </p:spPr>
        <p:txBody>
          <a:bodyPr/>
          <a:lstStyle/>
          <a:p>
            <a:r>
              <a:rPr lang="en-US" dirty="0"/>
              <a:t>Integer Knapsack Problem</a:t>
            </a:r>
          </a:p>
          <a:p>
            <a:r>
              <a:rPr lang="en-US" dirty="0" smtClean="0"/>
              <a:t>Unix </a:t>
            </a:r>
            <a:r>
              <a:rPr lang="en-US" dirty="0"/>
              <a:t>diff for comparing two </a:t>
            </a:r>
            <a:r>
              <a:rPr lang="en-US" dirty="0" smtClean="0"/>
              <a:t>files</a:t>
            </a:r>
            <a:endParaRPr lang="en-US" dirty="0"/>
          </a:p>
          <a:p>
            <a:r>
              <a:rPr lang="en-US" dirty="0" smtClean="0"/>
              <a:t>Bellman–Ford </a:t>
            </a:r>
            <a:r>
              <a:rPr lang="en-US" dirty="0"/>
              <a:t>algorithm for finding the shortest distance in a </a:t>
            </a:r>
            <a:r>
              <a:rPr lang="en-US" dirty="0" smtClean="0"/>
              <a:t>graph</a:t>
            </a:r>
          </a:p>
          <a:p>
            <a:r>
              <a:rPr lang="en-US" dirty="0"/>
              <a:t>Floyd's All-Pairs shortest path algorithm</a:t>
            </a:r>
            <a:endParaRPr lang="en-US" dirty="0" smtClean="0"/>
          </a:p>
          <a:p>
            <a:r>
              <a:rPr lang="en-US" dirty="0" err="1" smtClean="0"/>
              <a:t>Cocke</a:t>
            </a:r>
            <a:r>
              <a:rPr lang="en-US" dirty="0" smtClean="0"/>
              <a:t>-</a:t>
            </a:r>
            <a:r>
              <a:rPr lang="en-US" dirty="0" err="1" smtClean="0"/>
              <a:t>Kasami</a:t>
            </a:r>
            <a:r>
              <a:rPr lang="en-US" dirty="0" smtClean="0"/>
              <a:t>-Younger </a:t>
            </a:r>
            <a:r>
              <a:rPr lang="en-US" dirty="0"/>
              <a:t>for parsing context free </a:t>
            </a:r>
            <a:r>
              <a:rPr lang="en-US" dirty="0" smtClean="0"/>
              <a:t>grammars</a:t>
            </a:r>
          </a:p>
          <a:p>
            <a:r>
              <a:rPr lang="en-US" dirty="0" smtClean="0">
                <a:hlinkClick r:id="rId2"/>
              </a:rPr>
              <a:t>en.wikipedia.org/wiki/</a:t>
            </a:r>
            <a:r>
              <a:rPr lang="en-US" dirty="0" err="1" smtClean="0">
                <a:hlinkClick r:id="rId2"/>
              </a:rPr>
              <a:t>Dynamic_programming#Algorithms_that_use_dynamic_programming</a:t>
            </a:r>
            <a:endParaRPr lang="en-US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Divide-and-conquer method for algorithm </a:t>
            </a:r>
            <a:r>
              <a:rPr lang="en-US" sz="3000" dirty="0" smtClean="0"/>
              <a:t>design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Dynamic programming is a way of improving on inefficient divide-and-conquer </a:t>
            </a:r>
            <a:r>
              <a:rPr lang="en-US" sz="3000" dirty="0" smtClean="0"/>
              <a:t>algorithms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Dynamic programming is applicable when the </a:t>
            </a:r>
            <a:r>
              <a:rPr lang="en-US" sz="3000" dirty="0" smtClean="0"/>
              <a:t>sub-problems </a:t>
            </a:r>
            <a:r>
              <a:rPr lang="en-US" sz="3000" dirty="0"/>
              <a:t>are dependent, that is, when </a:t>
            </a:r>
            <a:r>
              <a:rPr lang="en-US" sz="3000" dirty="0" smtClean="0"/>
              <a:t>sub-problems </a:t>
            </a:r>
            <a:r>
              <a:rPr lang="en-US" sz="3000" dirty="0"/>
              <a:t>share </a:t>
            </a:r>
            <a:r>
              <a:rPr lang="en-US" sz="3000" dirty="0" smtClean="0"/>
              <a:t>sub-sub-problem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Recurrent functions can be solved efficiently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Longest increasing subsequence and Longest common subsequence problems can be solved efficiently using </a:t>
            </a:r>
            <a:r>
              <a:rPr lang="en-US" sz="3000" dirty="0"/>
              <a:t>d</a:t>
            </a:r>
            <a:r>
              <a:rPr lang="en-US" sz="3000" dirty="0" smtClean="0"/>
              <a:t>ynamic programming approach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/>
              <a:t>Dynamic Programming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555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Write a program based on dynamic programming to solve the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Knapsack Problem</a:t>
            </a:r>
            <a:r>
              <a:rPr lang="en-US" sz="2800" dirty="0" smtClean="0"/>
              <a:t>": you are given N products, each has weight W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and costs </a:t>
            </a:r>
            <a:r>
              <a:rPr lang="en-US" sz="2800" noProof="1" smtClean="0"/>
              <a:t>C</a:t>
            </a:r>
            <a:r>
              <a:rPr lang="en-US" sz="2800" baseline="-25000" noProof="1" smtClean="0"/>
              <a:t>i</a:t>
            </a:r>
            <a:r>
              <a:rPr lang="en-US" sz="2800" dirty="0" smtClean="0"/>
              <a:t> and a knapsack of capacity M and you want to put inside a subset of the products with highest cost and weight ≤ M. The numbers N, M</a:t>
            </a:r>
            <a:r>
              <a:rPr lang="en-US" sz="2800" dirty="0"/>
              <a:t>, W</a:t>
            </a:r>
            <a:r>
              <a:rPr lang="en-US" sz="2800" baseline="-25000" dirty="0"/>
              <a:t>i</a:t>
            </a:r>
            <a:r>
              <a:rPr lang="en-US" sz="2800" dirty="0"/>
              <a:t> and </a:t>
            </a:r>
            <a:r>
              <a:rPr lang="en-US" sz="2800" noProof="1" smtClean="0"/>
              <a:t>C</a:t>
            </a:r>
            <a:r>
              <a:rPr lang="en-US" sz="2800" baseline="-25000" noProof="1" smtClean="0"/>
              <a:t>i</a:t>
            </a:r>
            <a:r>
              <a:rPr lang="en-US" sz="2800" dirty="0" smtClean="0"/>
              <a:t> are integers in the range [1..500]. Example: M=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800" dirty="0" smtClean="0"/>
              <a:t> kg, N=6, products: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/>
              <a:t>beer – weight=3, cost=2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/>
              <a:t>vodka – weight=8, cost=12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/>
              <a:t>cheese – weight=4, cost=5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nuts – weight=1, cost=4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 smtClean="0"/>
              <a:t>ham </a:t>
            </a:r>
            <a:r>
              <a:rPr lang="en-US" sz="2600" dirty="0"/>
              <a:t>– </a:t>
            </a:r>
            <a:r>
              <a:rPr lang="en-US" sz="2600" dirty="0" smtClean="0"/>
              <a:t>weight=2, cost=3</a:t>
            </a:r>
          </a:p>
          <a:p>
            <a:pPr marL="808038" indent="-357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tabLst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whiskey –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weight=8, cost=13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0829" y="4267200"/>
            <a:ext cx="2917371" cy="1896547"/>
          </a:xfrm>
          <a:prstGeom prst="rect">
            <a:avLst/>
          </a:prstGeom>
          <a:ln w="6350"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  <p:txBody>
          <a:bodyPr/>
          <a:lstStyle>
            <a:lvl1pPr marL="355600" indent="-355600"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/>
              <a:tabLst/>
              <a:defRPr sz="28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Optimal </a:t>
            </a:r>
            <a:r>
              <a:rPr lang="en-US" dirty="0" smtClean="0"/>
              <a:t>solution:</a:t>
            </a:r>
            <a:endParaRPr lang="en-US" dirty="0"/>
          </a:p>
          <a:p>
            <a:pPr marL="534988" indent="-261938">
              <a:spcBef>
                <a:spcPts val="300"/>
              </a:spcBef>
              <a:spcAft>
                <a:spcPts val="0"/>
              </a:spcAft>
              <a:buFont typeface="Wingdings 2" pitchFamily="18" charset="2"/>
              <a:buChar char=""/>
            </a:pPr>
            <a:r>
              <a:rPr lang="en-US" sz="2600" dirty="0"/>
              <a:t>nuts + </a:t>
            </a:r>
            <a:r>
              <a:rPr lang="en-US" sz="2600" dirty="0" smtClean="0"/>
              <a:t>whiskey</a:t>
            </a:r>
          </a:p>
          <a:p>
            <a:pPr marL="534988" indent="-261938">
              <a:spcBef>
                <a:spcPts val="300"/>
              </a:spcBef>
              <a:spcAft>
                <a:spcPts val="0"/>
              </a:spcAft>
              <a:buFont typeface="Wingdings 2" pitchFamily="18" charset="2"/>
              <a:buChar char=""/>
            </a:pPr>
            <a:r>
              <a:rPr lang="en-US" sz="2600" dirty="0" smtClean="0"/>
              <a:t>weight = 9</a:t>
            </a:r>
          </a:p>
          <a:p>
            <a:pPr marL="534988" indent="-261938">
              <a:spcBef>
                <a:spcPts val="300"/>
              </a:spcBef>
              <a:spcAft>
                <a:spcPts val="0"/>
              </a:spcAft>
              <a:buFont typeface="Wingdings 2" pitchFamily="18" charset="2"/>
              <a:buChar char=""/>
            </a:pPr>
            <a:r>
              <a:rPr lang="en-US" sz="2600" dirty="0" smtClean="0"/>
              <a:t>cost =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8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 typeface="+mj-lt"/>
              <a:buAutoNum type="arabicPeriod" startAt="2"/>
              <a:tabLst/>
            </a:pPr>
            <a:r>
              <a:rPr lang="en-US" sz="2800" dirty="0" smtClean="0"/>
              <a:t>Write a program to calculate the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Minimum Edit Distance</a:t>
            </a:r>
            <a:r>
              <a:rPr lang="en-US" sz="2800" dirty="0" smtClean="0"/>
              <a:t>" (MED) between two words.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MED(x, y)</a:t>
            </a:r>
            <a:r>
              <a:rPr lang="en-US" sz="2800" dirty="0" smtClean="0"/>
              <a:t> is the minimal sum of costs of edit operations used to transform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to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</a:t>
            </a:r>
            <a:r>
              <a:rPr lang="en-US" sz="2800" dirty="0" smtClean="0"/>
              <a:t>. Sample costs are given below: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cost (replace a letter) = 1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cost (delete a letter) = 0.9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cost (insert a letter) = 0.8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600" dirty="0" smtClean="0"/>
              <a:t>Example: x = "</a:t>
            </a:r>
            <a:r>
              <a:rPr lang="en-US" sz="2600" noProof="1" smtClean="0"/>
              <a:t>developer</a:t>
            </a:r>
            <a:r>
              <a:rPr lang="en-US" sz="2600" dirty="0" smtClean="0"/>
              <a:t>", y </a:t>
            </a:r>
            <a:r>
              <a:rPr lang="en-US" sz="2600" dirty="0"/>
              <a:t>= </a:t>
            </a:r>
            <a:r>
              <a:rPr lang="en-US" sz="2600" dirty="0" smtClean="0"/>
              <a:t>"</a:t>
            </a:r>
            <a:r>
              <a:rPr lang="en-US" sz="2600" noProof="1" smtClean="0"/>
              <a:t>enveloped</a:t>
            </a:r>
            <a:r>
              <a:rPr lang="en-US" sz="2600" dirty="0" smtClean="0"/>
              <a:t>" </a:t>
            </a:r>
            <a:r>
              <a:rPr lang="en-US" sz="2600" dirty="0" smtClean="0">
                <a:sym typeface="Wingdings" panose="05000000000000000000" pitchFamily="2" charset="2"/>
              </a:rPr>
              <a:t> cost = 2.7 </a:t>
            </a: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delete ‘d’:  "</a:t>
            </a:r>
            <a:r>
              <a:rPr lang="en-US" sz="2600" noProof="1" smtClean="0"/>
              <a:t>developer</a:t>
            </a:r>
            <a:r>
              <a:rPr lang="en-US" sz="2600" dirty="0" smtClean="0"/>
              <a:t>" </a:t>
            </a:r>
            <a:r>
              <a:rPr lang="en-US" sz="2600" dirty="0" smtClean="0">
                <a:sym typeface="Wingdings" panose="05000000000000000000" pitchFamily="2" charset="2"/>
              </a:rPr>
              <a:t></a:t>
            </a:r>
            <a:r>
              <a:rPr lang="en-US" sz="2600" dirty="0" smtClean="0"/>
              <a:t> "</a:t>
            </a:r>
            <a:r>
              <a:rPr lang="en-US" sz="2600" noProof="1" smtClean="0"/>
              <a:t>eveloper</a:t>
            </a:r>
            <a:r>
              <a:rPr lang="en-US" sz="2600" dirty="0" smtClean="0"/>
              <a:t>", cost = 0.9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insert ‘n’:  "</a:t>
            </a:r>
            <a:r>
              <a:rPr lang="en-US" sz="2600" noProof="1" smtClean="0"/>
              <a:t>eveloper</a:t>
            </a:r>
            <a:r>
              <a:rPr lang="en-US" sz="2600" dirty="0"/>
              <a:t>" </a:t>
            </a:r>
            <a:r>
              <a:rPr lang="en-US" sz="2600" dirty="0" smtClean="0">
                <a:sym typeface="Wingdings" panose="05000000000000000000" pitchFamily="2" charset="2"/>
              </a:rPr>
              <a:t></a:t>
            </a:r>
            <a:r>
              <a:rPr lang="en-US" sz="2600" dirty="0" smtClean="0"/>
              <a:t> </a:t>
            </a:r>
            <a:r>
              <a:rPr lang="en-US" sz="2600" dirty="0"/>
              <a:t>"</a:t>
            </a:r>
            <a:r>
              <a:rPr lang="en-US" sz="2600" noProof="1" smtClean="0"/>
              <a:t>enveloper</a:t>
            </a:r>
            <a:r>
              <a:rPr lang="en-US" sz="2600" dirty="0"/>
              <a:t>", cost = </a:t>
            </a:r>
            <a:r>
              <a:rPr lang="en-US" sz="2600" dirty="0" smtClean="0"/>
              <a:t>0.8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replace ‘r’ </a:t>
            </a:r>
            <a:r>
              <a:rPr lang="en-US" sz="2600" dirty="0" smtClean="0">
                <a:sym typeface="Wingdings" panose="05000000000000000000" pitchFamily="2" charset="2"/>
              </a:rPr>
              <a:t> ‘d’</a:t>
            </a:r>
            <a:r>
              <a:rPr lang="en-US" sz="2600" dirty="0" smtClean="0"/>
              <a:t>:  "</a:t>
            </a:r>
            <a:r>
              <a:rPr lang="en-US" sz="2600" noProof="1" smtClean="0"/>
              <a:t>enveloper</a:t>
            </a:r>
            <a:r>
              <a:rPr lang="en-US" sz="2600" dirty="0"/>
              <a:t>" </a:t>
            </a:r>
            <a:r>
              <a:rPr lang="en-US" sz="2600" dirty="0" smtClean="0">
                <a:sym typeface="Wingdings" panose="05000000000000000000" pitchFamily="2" charset="2"/>
              </a:rPr>
              <a:t></a:t>
            </a:r>
            <a:r>
              <a:rPr lang="en-US" sz="2600" dirty="0" smtClean="0"/>
              <a:t> </a:t>
            </a:r>
            <a:r>
              <a:rPr lang="en-US" sz="2600" dirty="0"/>
              <a:t>"</a:t>
            </a:r>
            <a:r>
              <a:rPr lang="en-US" sz="2600" noProof="1" smtClean="0"/>
              <a:t>enveloped</a:t>
            </a:r>
            <a:r>
              <a:rPr lang="en-US" sz="2600" dirty="0" smtClean="0"/>
              <a:t>", </a:t>
            </a:r>
            <a:r>
              <a:rPr lang="en-US" sz="2600" dirty="0"/>
              <a:t>cost = </a:t>
            </a:r>
            <a:r>
              <a:rPr lang="en-US" sz="2600" dirty="0" smtClean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 and Max Element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43150"/>
            <a:ext cx="8686800" cy="5715000"/>
          </a:xfrm>
        </p:spPr>
        <p:txBody>
          <a:bodyPr/>
          <a:lstStyle/>
          <a:p>
            <a:r>
              <a:rPr lang="en-US" dirty="0" smtClean="0"/>
              <a:t>Minimum element</a:t>
            </a:r>
          </a:p>
          <a:p>
            <a:pPr>
              <a:lnSpc>
                <a:spcPct val="114000"/>
              </a:lnSpc>
            </a:pPr>
            <a:endParaRPr lang="en-US" dirty="0" smtClean="0"/>
          </a:p>
          <a:p>
            <a:pPr>
              <a:lnSpc>
                <a:spcPct val="114000"/>
              </a:lnSpc>
            </a:pPr>
            <a:endParaRPr lang="en-US" dirty="0" smtClean="0"/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spcBef>
                <a:spcPts val="900"/>
              </a:spcBef>
            </a:pPr>
            <a:r>
              <a:rPr lang="en-US" dirty="0" smtClean="0"/>
              <a:t>Maximum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57225" y="1483425"/>
            <a:ext cx="76962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FindMin(int[] arr)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 = arr[0];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1; i &lt;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arr.Length;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</a:t>
            </a: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min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min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min;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7225" y="4314700"/>
            <a:ext cx="76962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FindMax(int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[])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 = arr[0];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1; i &lt;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arr.Length;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</a:t>
            </a:r>
            <a:r>
              <a:rPr lang="en-US" sz="19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max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arr[i];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max;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5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657350"/>
            <a:ext cx="7924800" cy="685800"/>
          </a:xfrm>
        </p:spPr>
        <p:txBody>
          <a:bodyPr/>
          <a:lstStyle/>
          <a:p>
            <a:r>
              <a:rPr lang="en-US" dirty="0" smtClean="0"/>
              <a:t>Divide-and-Conquer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2" y="2876550"/>
            <a:ext cx="3914775" cy="2609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04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Divide-and-Conquer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Divide</a:t>
            </a:r>
            <a:r>
              <a:rPr lang="en-US" dirty="0"/>
              <a:t>: If the input size is too large to deal with in a straightforward </a:t>
            </a:r>
            <a:r>
              <a:rPr lang="en-US" dirty="0" smtClean="0"/>
              <a:t>manner</a:t>
            </a:r>
          </a:p>
          <a:p>
            <a:pPr lvl="1"/>
            <a:r>
              <a:rPr lang="en-US" dirty="0" smtClean="0"/>
              <a:t>Divide </a:t>
            </a:r>
            <a:r>
              <a:rPr lang="en-US" dirty="0"/>
              <a:t>the problem into two or more disjoint </a:t>
            </a:r>
            <a:r>
              <a:rPr lang="en-US" noProof="1" smtClean="0"/>
              <a:t>subproblems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Conquer</a:t>
            </a:r>
            <a:r>
              <a:rPr lang="en-US" dirty="0"/>
              <a:t>: conquer recursively to solve the </a:t>
            </a:r>
            <a:r>
              <a:rPr lang="en-US" noProof="1" smtClean="0"/>
              <a:t>subproblems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Combine</a:t>
            </a:r>
            <a:r>
              <a:rPr lang="en-US" dirty="0"/>
              <a:t>: Take the solutions to the </a:t>
            </a:r>
            <a:r>
              <a:rPr lang="en-US" noProof="1" smtClean="0"/>
              <a:t>subproblems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"merge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en-US" dirty="0"/>
              <a:t>these solutions into a solution for the original problem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547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Divide-and-Conquer Example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br>
              <a:rPr lang="en-US" dirty="0" smtClean="0"/>
            </a:br>
            <a:r>
              <a:rPr lang="en-US" dirty="0" smtClean="0"/>
              <a:t>Sort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subproblems</a:t>
            </a:r>
            <a:br>
              <a:rPr lang="en-US" dirty="0" smtClean="0"/>
            </a:br>
            <a:r>
              <a:rPr lang="en-US" dirty="0" smtClean="0"/>
              <a:t>are independent,</a:t>
            </a:r>
            <a:br>
              <a:rPr lang="en-US" dirty="0" smtClean="0"/>
            </a:br>
            <a:r>
              <a:rPr lang="en-US" dirty="0" smtClean="0"/>
              <a:t>all different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9800" y="1066800"/>
            <a:ext cx="632936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MergeSort(int[] arr,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left, int right)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(right &gt; left)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mid = (right + left) / 2;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MergeSort(arr,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left, mid);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MergeSort(arr,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(mid+1), right);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Merge(arr,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left, (mid+1), right);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500562" y="4419600"/>
            <a:ext cx="4048125" cy="1885950"/>
            <a:chOff x="4029075" y="4648200"/>
            <a:chExt cx="4048125" cy="1885950"/>
          </a:xfrm>
        </p:grpSpPr>
        <p:sp>
          <p:nvSpPr>
            <p:cNvPr id="7" name="Rounded Rectangle 6"/>
            <p:cNvSpPr/>
            <p:nvPr/>
          </p:nvSpPr>
          <p:spPr>
            <a:xfrm>
              <a:off x="4038600" y="4648200"/>
              <a:ext cx="402907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29075" y="5181600"/>
              <a:ext cx="1828800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248400" y="5181600"/>
              <a:ext cx="181927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029200" y="5715000"/>
              <a:ext cx="82867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38600" y="5715000"/>
              <a:ext cx="82867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239000" y="5715000"/>
              <a:ext cx="82867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48400" y="5715000"/>
              <a:ext cx="82867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029075" y="6229350"/>
              <a:ext cx="31432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552950" y="6229350"/>
              <a:ext cx="31432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029200" y="6229350"/>
              <a:ext cx="31432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553075" y="6229350"/>
              <a:ext cx="31432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248400" y="6229350"/>
              <a:ext cx="31432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772275" y="6229350"/>
              <a:ext cx="31432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239000" y="6229350"/>
              <a:ext cx="31432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762875" y="6229350"/>
              <a:ext cx="314325" cy="304800"/>
            </a:xfrm>
            <a:prstGeom prst="roundRect">
              <a:avLst/>
            </a:prstGeom>
            <a:solidFill>
              <a:schemeClr val="accent5">
                <a:lumMod val="5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4" name="Straight Arrow Connector 23"/>
            <p:cNvCxnSpPr>
              <a:stCxn id="15" idx="0"/>
            </p:cNvCxnSpPr>
            <p:nvPr/>
          </p:nvCxnSpPr>
          <p:spPr>
            <a:xfrm flipV="1">
              <a:off x="4186238" y="6019800"/>
              <a:ext cx="157162" cy="20955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6" idx="0"/>
            </p:cNvCxnSpPr>
            <p:nvPr/>
          </p:nvCxnSpPr>
          <p:spPr>
            <a:xfrm flipH="1" flipV="1">
              <a:off x="4552950" y="6019800"/>
              <a:ext cx="157163" cy="20955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7" idx="0"/>
            </p:cNvCxnSpPr>
            <p:nvPr/>
          </p:nvCxnSpPr>
          <p:spPr>
            <a:xfrm flipV="1">
              <a:off x="5186363" y="6019800"/>
              <a:ext cx="157162" cy="20955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8" idx="0"/>
            </p:cNvCxnSpPr>
            <p:nvPr/>
          </p:nvCxnSpPr>
          <p:spPr>
            <a:xfrm flipH="1" flipV="1">
              <a:off x="5553075" y="6019800"/>
              <a:ext cx="157163" cy="20955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6405562" y="6019800"/>
              <a:ext cx="157162" cy="20955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7396163" y="6019800"/>
              <a:ext cx="157162" cy="20955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7762875" y="6019800"/>
              <a:ext cx="157163" cy="20955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6772275" y="6019800"/>
              <a:ext cx="157163" cy="20955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2" idx="0"/>
            </p:cNvCxnSpPr>
            <p:nvPr/>
          </p:nvCxnSpPr>
          <p:spPr>
            <a:xfrm flipV="1">
              <a:off x="4452938" y="5486400"/>
              <a:ext cx="347662" cy="22860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1" idx="0"/>
            </p:cNvCxnSpPr>
            <p:nvPr/>
          </p:nvCxnSpPr>
          <p:spPr>
            <a:xfrm flipH="1" flipV="1">
              <a:off x="5105400" y="5486400"/>
              <a:ext cx="338138" cy="22860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6677025" y="5486400"/>
              <a:ext cx="347662" cy="22860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7329487" y="5486400"/>
              <a:ext cx="338138" cy="22860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8" idx="0"/>
            </p:cNvCxnSpPr>
            <p:nvPr/>
          </p:nvCxnSpPr>
          <p:spPr>
            <a:xfrm flipV="1">
              <a:off x="4943475" y="4953000"/>
              <a:ext cx="766762" cy="22860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9" idx="0"/>
            </p:cNvCxnSpPr>
            <p:nvPr/>
          </p:nvCxnSpPr>
          <p:spPr>
            <a:xfrm flipH="1" flipV="1">
              <a:off x="6405562" y="4953000"/>
              <a:ext cx="752476" cy="228600"/>
            </a:xfrm>
            <a:prstGeom prst="straightConnector1">
              <a:avLst/>
            </a:prstGeom>
            <a:ln w="19050">
              <a:solidFill>
                <a:schemeClr val="accent5">
                  <a:lumMod val="20000"/>
                  <a:lumOff val="80000"/>
                </a:schemeClr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84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162800" cy="838200"/>
          </a:xfrm>
        </p:spPr>
        <p:txBody>
          <a:bodyPr/>
          <a:lstStyle/>
          <a:p>
            <a:r>
              <a:rPr lang="en-US" dirty="0" smtClean="0"/>
              <a:t>Divide-and-Conquer Algorithms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search</a:t>
            </a:r>
          </a:p>
          <a:p>
            <a:pPr lvl="1"/>
            <a:r>
              <a:rPr lang="en-US" dirty="0"/>
              <a:t>Closest </a:t>
            </a:r>
            <a:r>
              <a:rPr lang="en-US" dirty="0" smtClean="0"/>
              <a:t>pair in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2D</a:t>
            </a:r>
            <a:r>
              <a:rPr lang="en-US" dirty="0" smtClean="0"/>
              <a:t> geometry</a:t>
            </a:r>
          </a:p>
          <a:p>
            <a:r>
              <a:rPr lang="en-US" dirty="0" smtClean="0"/>
              <a:t>Quick sort</a:t>
            </a:r>
            <a:endParaRPr lang="en-US" dirty="0"/>
          </a:p>
          <a:p>
            <a:r>
              <a:rPr lang="en-US" dirty="0"/>
              <a:t>Merging </a:t>
            </a:r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Merge </a:t>
            </a:r>
            <a:r>
              <a:rPr lang="en-US" dirty="0"/>
              <a:t>sort</a:t>
            </a:r>
          </a:p>
          <a:p>
            <a:r>
              <a:rPr lang="en-US" dirty="0" smtClean="0"/>
              <a:t>Finding majorant</a:t>
            </a:r>
            <a:endParaRPr lang="en-US" dirty="0"/>
          </a:p>
          <a:p>
            <a:r>
              <a:rPr lang="en-US" dirty="0"/>
              <a:t>Tower of Hanoi</a:t>
            </a:r>
          </a:p>
          <a:p>
            <a:r>
              <a:rPr lang="en-US" dirty="0" smtClean="0"/>
              <a:t>Fast multiplication</a:t>
            </a:r>
          </a:p>
          <a:p>
            <a:pPr lvl="1"/>
            <a:r>
              <a:rPr lang="en-US" noProof="1" smtClean="0"/>
              <a:t>Strassen’s </a:t>
            </a:r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6" name="Picture 2" descr="C:\Users\nkostov\Desktop\500px-Closest_pair_of_point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192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kostov\Desktop\cis680323x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352550"/>
            <a:ext cx="13239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04" y="3387566"/>
            <a:ext cx="4248821" cy="1870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79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303</TotalTime>
  <Words>2518</Words>
  <Application>Microsoft Office PowerPoint</Application>
  <PresentationFormat>Презентация на цял екран (4:3)</PresentationFormat>
  <Paragraphs>495</Paragraphs>
  <Slides>47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47</vt:i4>
      </vt:variant>
    </vt:vector>
  </HeadingPairs>
  <TitlesOfParts>
    <vt:vector size="48" baseType="lpstr">
      <vt:lpstr>Telerik Academy theme</vt:lpstr>
      <vt:lpstr>Dynamic Programming</vt:lpstr>
      <vt:lpstr>Table of Contents</vt:lpstr>
      <vt:lpstr>Minimum and Maximum</vt:lpstr>
      <vt:lpstr>Minimum and Maximum</vt:lpstr>
      <vt:lpstr>Finding Min and Max Element</vt:lpstr>
      <vt:lpstr>Divide-and-Conquer</vt:lpstr>
      <vt:lpstr>Divide-and-Conquer</vt:lpstr>
      <vt:lpstr>Divide-and-Conquer Example</vt:lpstr>
      <vt:lpstr>Divide-and-Conquer Algorithms</vt:lpstr>
      <vt:lpstr>Dynamic Programming</vt:lpstr>
      <vt:lpstr>Dynamic Programming</vt:lpstr>
      <vt:lpstr>Elements of DP</vt:lpstr>
      <vt:lpstr>Common Characteristics</vt:lpstr>
      <vt:lpstr>Difference between DP and Divide-and-Conquer</vt:lpstr>
      <vt:lpstr>Fibonacci Numbers</vt:lpstr>
      <vt:lpstr>Fibonacci sequence</vt:lpstr>
      <vt:lpstr>Divide and Conquer Approach</vt:lpstr>
      <vt:lpstr>Fibonacci and Memoization</vt:lpstr>
      <vt:lpstr>Fibonacci and DP</vt:lpstr>
      <vt:lpstr>Compare Fibonacci Solutions</vt:lpstr>
      <vt:lpstr>Moving Problem</vt:lpstr>
      <vt:lpstr>Moving Problem</vt:lpstr>
      <vt:lpstr>Subset Sum Problem</vt:lpstr>
      <vt:lpstr>Subset Sum Problems</vt:lpstr>
      <vt:lpstr>Subset Sum Problem</vt:lpstr>
      <vt:lpstr>Subset Sum Problem – C++</vt:lpstr>
      <vt:lpstr>Subset Sum Problem – Answer</vt:lpstr>
      <vt:lpstr>Longest Increasing Subsequence</vt:lpstr>
      <vt:lpstr>Longest Increasing Subsequence</vt:lpstr>
      <vt:lpstr>LIS – C++ Solution</vt:lpstr>
      <vt:lpstr>LIS – Restore the Sequence</vt:lpstr>
      <vt:lpstr>Longest Common Subsequence </vt:lpstr>
      <vt:lpstr>Longest Common Subsequence</vt:lpstr>
      <vt:lpstr>LCS – Recursive Approach</vt:lpstr>
      <vt:lpstr>LCS – Recursive Approach (2)</vt:lpstr>
      <vt:lpstr>Initial LCS table</vt:lpstr>
      <vt:lpstr>Initial LCS table (2)</vt:lpstr>
      <vt:lpstr>LCS table – base cases filled in</vt:lpstr>
      <vt:lpstr>LCS – C++ Code Solution</vt:lpstr>
      <vt:lpstr>LCS – Reconstruct the Answer</vt:lpstr>
      <vt:lpstr>DP Applications</vt:lpstr>
      <vt:lpstr>Some Famous Dynamic Programming Algorithms</vt:lpstr>
      <vt:lpstr>Summary</vt:lpstr>
      <vt:lpstr>Dynamic Programming</vt:lpstr>
      <vt:lpstr>Homework</vt:lpstr>
      <vt:lpstr>Homework (2)</vt:lpstr>
      <vt:lpstr>Free Trainings @ Telerik Academy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Doncho Minkov</dc:creator>
  <cp:lastModifiedBy>BoBBy</cp:lastModifiedBy>
  <cp:revision>9</cp:revision>
  <dcterms:created xsi:type="dcterms:W3CDTF">2014-09-04T14:03:28Z</dcterms:created>
  <dcterms:modified xsi:type="dcterms:W3CDTF">2014-09-26T05:24:39Z</dcterms:modified>
</cp:coreProperties>
</file>