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7" r:id="rId1"/>
  </p:sldMasterIdLst>
  <p:notesMasterIdLst>
    <p:notesMasterId r:id="rId39"/>
  </p:notesMasterIdLst>
  <p:handoutMasterIdLst>
    <p:handoutMasterId r:id="rId40"/>
  </p:handoutMasterIdLst>
  <p:sldIdLst>
    <p:sldId id="448" r:id="rId2"/>
    <p:sldId id="446" r:id="rId3"/>
    <p:sldId id="455" r:id="rId4"/>
    <p:sldId id="456" r:id="rId5"/>
    <p:sldId id="467" r:id="rId6"/>
    <p:sldId id="465" r:id="rId7"/>
    <p:sldId id="466" r:id="rId8"/>
    <p:sldId id="485" r:id="rId9"/>
    <p:sldId id="486" r:id="rId10"/>
    <p:sldId id="487" r:id="rId11"/>
    <p:sldId id="488" r:id="rId12"/>
    <p:sldId id="489" r:id="rId13"/>
    <p:sldId id="490" r:id="rId14"/>
    <p:sldId id="457" r:id="rId15"/>
    <p:sldId id="470" r:id="rId16"/>
    <p:sldId id="458" r:id="rId17"/>
    <p:sldId id="471" r:id="rId18"/>
    <p:sldId id="468" r:id="rId19"/>
    <p:sldId id="472" r:id="rId20"/>
    <p:sldId id="469" r:id="rId21"/>
    <p:sldId id="476" r:id="rId22"/>
    <p:sldId id="477" r:id="rId23"/>
    <p:sldId id="479" r:id="rId24"/>
    <p:sldId id="478" r:id="rId25"/>
    <p:sldId id="480" r:id="rId26"/>
    <p:sldId id="461" r:id="rId27"/>
    <p:sldId id="462" r:id="rId28"/>
    <p:sldId id="482" r:id="rId29"/>
    <p:sldId id="491" r:id="rId30"/>
    <p:sldId id="463" r:id="rId31"/>
    <p:sldId id="464" r:id="rId32"/>
    <p:sldId id="484" r:id="rId33"/>
    <p:sldId id="483" r:id="rId34"/>
    <p:sldId id="492" r:id="rId35"/>
    <p:sldId id="454" r:id="rId36"/>
    <p:sldId id="493" r:id="rId37"/>
    <p:sldId id="494" r:id="rId38"/>
  </p:sldIdLst>
  <p:sldSz cx="9144000" cy="6858000" type="screen4x3"/>
  <p:notesSz cx="6669088" cy="9926638"/>
  <p:custDataLst>
    <p:tags r:id="rId41"/>
  </p:custDataLst>
  <p:defaultTextStyle>
    <a:defPPr>
      <a:defRPr lang="en-US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42A046"/>
    <a:srgbClr val="EA8B00"/>
    <a:srgbClr val="0055D2"/>
    <a:srgbClr val="4AB44F"/>
    <a:srgbClr val="DA8200"/>
    <a:srgbClr val="38883C"/>
    <a:srgbClr val="B00408"/>
    <a:srgbClr val="D6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9843" autoAdjust="0"/>
    <p:restoredTop sz="90226" autoAdjust="0"/>
  </p:normalViewPr>
  <p:slideViewPr>
    <p:cSldViewPr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"/>
    </p:cViewPr>
  </p:sorterViewPr>
  <p:notesViewPr>
    <p:cSldViewPr>
      <p:cViewPr varScale="1">
        <p:scale>
          <a:sx n="59" d="100"/>
          <a:sy n="59" d="100"/>
        </p:scale>
        <p:origin x="-2124" y="-96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t" anchorCtr="0" compatLnSpc="1">
            <a:prstTxWarp prst="textNoShape">
              <a:avLst/>
            </a:prstTxWarp>
          </a:bodyPr>
          <a:lstStyle>
            <a:lvl1pPr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endParaRPr lang="bg-BG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t" anchorCtr="0" compatLnSpc="1">
            <a:prstTxWarp prst="textNoShape">
              <a:avLst/>
            </a:prstTxWarp>
          </a:bodyPr>
          <a:lstStyle>
            <a:lvl1pPr algn="r"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FEA767D5-DE47-4989-A0A5-C3AE0DF1E420}" type="datetime1">
              <a:rPr lang="en-US"/>
              <a:pPr/>
              <a:t>2/9/2014</a:t>
            </a:fld>
            <a:endParaRPr lang="bg-BG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52784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b" anchorCtr="0" compatLnSpc="1">
            <a:prstTxWarp prst="textNoShape">
              <a:avLst/>
            </a:prstTxWarp>
          </a:bodyPr>
          <a:lstStyle>
            <a:lvl1pPr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bg-BG"/>
              <a:t>(c) 2005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8800" y="9429750"/>
            <a:ext cx="1028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b" anchorCtr="0" compatLnSpc="1">
            <a:prstTxWarp prst="textNoShape">
              <a:avLst/>
            </a:prstTxWarp>
          </a:bodyPr>
          <a:lstStyle>
            <a:lvl1pPr algn="r"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D6BDD1C5-0F66-418D-BF67-95E16385044A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3411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t" anchorCtr="0" compatLnSpc="1">
            <a:prstTxWarp prst="textNoShape">
              <a:avLst/>
            </a:prstTxWarp>
          </a:bodyPr>
          <a:lstStyle>
            <a:lvl1pPr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t" anchorCtr="0" compatLnSpc="1">
            <a:prstTxWarp prst="textNoShape">
              <a:avLst/>
            </a:prstTxWarp>
          </a:bodyPr>
          <a:lstStyle>
            <a:lvl1pPr algn="r"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94C6D40-BCC7-428A-B2A2-A9BEDD2F1EB0}" type="datetime1">
              <a:rPr lang="en-US"/>
              <a:pPr/>
              <a:t>2/9/2014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5487" tIns="47744" rIns="95487" bIns="477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5351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b" anchorCtr="0" compatLnSpc="1">
            <a:prstTxWarp prst="textNoShape">
              <a:avLst/>
            </a:prstTxWarp>
          </a:bodyPr>
          <a:lstStyle>
            <a:lvl1pPr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67363" y="9431338"/>
            <a:ext cx="11017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b" anchorCtr="0" compatLnSpc="1">
            <a:prstTxWarp prst="textNoShape">
              <a:avLst/>
            </a:prstTxWarp>
          </a:bodyPr>
          <a:lstStyle>
            <a:lvl1pPr algn="r"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9DD3417-B363-4284-A16D-67F320162AFD}" type="slidenum">
              <a:rPr lang="en-US"/>
              <a:pPr/>
              <a:t>‹#›</a:t>
            </a:fld>
            <a:r>
              <a:rPr lang="en-US"/>
              <a:t>##</a:t>
            </a:r>
            <a:endParaRPr lang="en-US" sz="1200" i="0"/>
          </a:p>
        </p:txBody>
      </p:sp>
    </p:spTree>
    <p:extLst>
      <p:ext uri="{BB962C8B-B14F-4D97-AF65-F5344CB8AC3E}">
        <p14:creationId xmlns:p14="http://schemas.microsoft.com/office/powerpoint/2010/main" val="29393442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CA8945-FAD0-4CE3-9745-B4661830AD63}" type="slidenum">
              <a:rPr lang="en-US"/>
              <a:pPr/>
              <a:t>23</a:t>
            </a:fld>
            <a:endParaRPr lang="en-US"/>
          </a:p>
        </p:txBody>
      </p:sp>
      <p:sp>
        <p:nvSpPr>
          <p:cNvPr id="4208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086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212" y="4715153"/>
            <a:ext cx="4890665" cy="4466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-"/>
            </a:pPr>
            <a:r>
              <a:rPr lang="en-US"/>
              <a:t>Any time you rebuild the clustered index, you also automatically rebuild all non-clustered indexes on the table.</a:t>
            </a:r>
          </a:p>
        </p:txBody>
      </p:sp>
    </p:spTree>
    <p:extLst>
      <p:ext uri="{BB962C8B-B14F-4D97-AF65-F5344CB8AC3E}">
        <p14:creationId xmlns:p14="http://schemas.microsoft.com/office/powerpoint/2010/main" val="3075136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535C2-DAF8-4095-9A6D-E3C164FA90C2}" type="slidenum">
              <a:rPr lang="en-US"/>
              <a:pPr/>
              <a:t>24</a:t>
            </a:fld>
            <a:endParaRPr lang="en-US"/>
          </a:p>
        </p:txBody>
      </p:sp>
      <p:sp>
        <p:nvSpPr>
          <p:cNvPr id="4126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26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212" y="4715153"/>
            <a:ext cx="4890665" cy="4466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Can set FILL FACTOR at a server level or specify with each clustered index.</a:t>
            </a:r>
          </a:p>
          <a:p>
            <a:pPr>
              <a:buFontTx/>
              <a:buChar char="-"/>
            </a:pPr>
            <a:r>
              <a:rPr lang="en-US" dirty="0"/>
              <a:t>A good rule of thumb setting is 75-80%</a:t>
            </a:r>
          </a:p>
          <a:p>
            <a:pPr>
              <a:buFontTx/>
              <a:buChar char="-"/>
            </a:pPr>
            <a:r>
              <a:rPr lang="en-US" dirty="0"/>
              <a:t>Should not set at the server level since some tables perform worse with fill factor of less than 100%.</a:t>
            </a:r>
          </a:p>
          <a:p>
            <a:pPr>
              <a:buFontTx/>
              <a:buChar char="-"/>
            </a:pPr>
            <a:r>
              <a:rPr lang="en-US" dirty="0"/>
              <a:t>Naturally, this option strongly affects the amount of space that a table and its indexes will consume.  However, disk is cheap!</a:t>
            </a:r>
          </a:p>
        </p:txBody>
      </p:sp>
    </p:spTree>
    <p:extLst>
      <p:ext uri="{BB962C8B-B14F-4D97-AF65-F5344CB8AC3E}">
        <p14:creationId xmlns:p14="http://schemas.microsoft.com/office/powerpoint/2010/main" val="1274048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 sz="1200" i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94C6D40-BCC7-428A-B2A2-A9BEDD2F1EB0}" type="datetime1">
              <a:rPr lang="en-US" smtClean="0"/>
              <a:pPr/>
              <a:t>2/9/2014</a:t>
            </a:fld>
            <a:r>
              <a:rPr lang="en-US" smtClean="0"/>
              <a:t>07/16/96</a:t>
            </a:r>
            <a:endParaRPr lang="en-US" sz="1200" i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DD3417-B363-4284-A16D-67F320162AFD}" type="slidenum">
              <a:rPr lang="en-US" smtClean="0"/>
              <a:pPr/>
              <a:t>33</a:t>
            </a:fld>
            <a:r>
              <a:rPr lang="en-US" smtClean="0"/>
              <a:t>##</a:t>
            </a:r>
            <a:endParaRPr lang="en-US" sz="1200" i="0"/>
          </a:p>
        </p:txBody>
      </p:sp>
    </p:spTree>
    <p:extLst>
      <p:ext uri="{BB962C8B-B14F-4D97-AF65-F5344CB8AC3E}">
        <p14:creationId xmlns:p14="http://schemas.microsoft.com/office/powerpoint/2010/main" val="94768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 userDrawn="1"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‹#›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3"/>
          <p:cNvSpPr>
            <a:spLocks noGrp="1"/>
          </p:cNvSpPr>
          <p:nvPr userDrawn="1"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microsoft.com/office/2007/relationships/hdphoto" Target="../media/hdphoto4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microsoft.com/office/2007/relationships/hdphoto" Target="../media/hdphoto6.wdp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jpeg"/><Relationship Id="rId5" Type="http://schemas.microsoft.com/office/2007/relationships/hdphoto" Target="../media/hdphoto6.wdp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3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303164"/>
            <a:ext cx="8229600" cy="91514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Database Performance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291928"/>
            <a:ext cx="8116876" cy="569120"/>
          </a:xfrm>
        </p:spPr>
        <p:txBody>
          <a:bodyPr lIns="0" tIns="0" rIns="0" bIns="0" anchor="ctr" anchorCtr="0"/>
          <a:lstStyle/>
          <a:p>
            <a:pPr eaLnBrk="0" hangingPunct="0"/>
            <a:r>
              <a:rPr lang="en-US" dirty="0" smtClean="0">
                <a:solidFill>
                  <a:srgbClr val="FAF7C8"/>
                </a:solidFill>
              </a:rPr>
              <a:t>Database </a:t>
            </a:r>
            <a:r>
              <a:rPr lang="en-US" dirty="0">
                <a:solidFill>
                  <a:srgbClr val="FAF7C8"/>
                </a:solidFill>
              </a:rPr>
              <a:t>Performance for Developers</a:t>
            </a:r>
          </a:p>
        </p:txBody>
      </p:sp>
      <p:pic>
        <p:nvPicPr>
          <p:cNvPr id="2" name="Picture 2" descr="http://www.organisationscience.com/styled-6/files/dt-improved-performan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928" y="4535388"/>
            <a:ext cx="2799149" cy="186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atabase, storag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321462"/>
            <a:ext cx="1082937" cy="116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geekknowhow.com/custom/spe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96180"/>
            <a:ext cx="3065972" cy="1440160"/>
          </a:xfrm>
          <a:prstGeom prst="roundRect">
            <a:avLst>
              <a:gd name="adj" fmla="val 50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ages.ventrino.com/icons/iconex_bd/128x128/plain/data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43346"/>
            <a:ext cx="1545827" cy="154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987809">
            <a:off x="652405" y="853403"/>
            <a:ext cx="1557646" cy="169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 rot="20983918">
            <a:off x="3841308" y="5073443"/>
            <a:ext cx="2095876" cy="87716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6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SQL</a:t>
            </a:r>
            <a:endParaRPr lang="en-US" sz="60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1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Plan: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Consider the following SQL query: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>
              <a:spcBef>
                <a:spcPts val="2400"/>
              </a:spcBef>
            </a:pPr>
            <a:r>
              <a:rPr lang="en-US" sz="2800" dirty="0" smtClean="0"/>
              <a:t>Its execution plan might be as follows: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>
              <a:spcBef>
                <a:spcPts val="1800"/>
              </a:spcBef>
            </a:pPr>
            <a:r>
              <a:rPr lang="en-US" sz="2800" dirty="0"/>
              <a:t>Read </a:t>
            </a:r>
            <a:r>
              <a:rPr lang="en-US" sz="2800" dirty="0" smtClean="0"/>
              <a:t>execution plans </a:t>
            </a:r>
            <a:r>
              <a:rPr lang="en-US" sz="2800" dirty="0"/>
              <a:t>from top right to bottom </a:t>
            </a:r>
            <a:r>
              <a:rPr lang="en-US" sz="2800" dirty="0" smtClean="0"/>
              <a:t>left</a:t>
            </a:r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3568" y="1628800"/>
            <a:ext cx="777686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c.CustomerID, soh.SalesOrderID, soh.OrderDate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FROM Sales.Customer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 JOIN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Sales.SalesOrderHeader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soh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ON c.CustomerID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 soh.CustomerID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WHERE soh.OrderDate &gt; '20040101'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ORDER BY soh.OrderDate DESC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782" y="4221088"/>
            <a:ext cx="6515100" cy="1762125"/>
          </a:xfrm>
          <a:prstGeom prst="roundRect">
            <a:avLst>
              <a:gd name="adj" fmla="val 153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07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Clustered Index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Scan </a:t>
            </a:r>
            <a:r>
              <a:rPr lang="en-US" sz="3000" dirty="0" smtClean="0"/>
              <a:t>– </a:t>
            </a:r>
            <a:r>
              <a:rPr lang="en-US" sz="3000" dirty="0"/>
              <a:t>O(n) operation</a:t>
            </a:r>
            <a:r>
              <a:rPr lang="en-US" sz="3000" dirty="0" smtClean="0"/>
              <a:t> </a:t>
            </a:r>
          </a:p>
          <a:p>
            <a:pPr lvl="1"/>
            <a:r>
              <a:rPr lang="en-US" sz="2800" dirty="0" smtClean="0"/>
              <a:t>Walks through the B-Tree clustered index</a:t>
            </a:r>
          </a:p>
          <a:p>
            <a:pPr lvl="1"/>
            <a:r>
              <a:rPr lang="en-US" sz="2800" dirty="0" smtClean="0"/>
              <a:t>The data is sorted by the clustered-index key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 Scan </a:t>
            </a:r>
            <a:r>
              <a:rPr lang="en-US" sz="3000" dirty="0" smtClean="0"/>
              <a:t>– </a:t>
            </a:r>
            <a:r>
              <a:rPr lang="en-US" sz="3000" dirty="0"/>
              <a:t>O(n) </a:t>
            </a:r>
            <a:r>
              <a:rPr lang="en-US" sz="3000" dirty="0" smtClean="0"/>
              <a:t>operation</a:t>
            </a:r>
          </a:p>
          <a:p>
            <a:pPr lvl="1"/>
            <a:r>
              <a:rPr lang="en-US" sz="2800" dirty="0"/>
              <a:t>Walks through the B-Tree </a:t>
            </a:r>
            <a:r>
              <a:rPr lang="en-US" sz="2800" dirty="0" smtClean="0"/>
              <a:t>index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 Seek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sz="3000" dirty="0" smtClean="0"/>
              <a:t>–</a:t>
            </a:r>
            <a:r>
              <a:rPr lang="en-US" sz="3000" dirty="0" smtClean="0"/>
              <a:t> O(log(n)) operation</a:t>
            </a:r>
            <a:endParaRPr lang="bg-BG" sz="3000" dirty="0" smtClean="0"/>
          </a:p>
          <a:p>
            <a:pPr lvl="1"/>
            <a:r>
              <a:rPr lang="en-US" dirty="0" smtClean="0"/>
              <a:t>Similar performance like</a:t>
            </a:r>
            <a:r>
              <a:rPr lang="bg-BG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Clustered Index Seek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Key Lookup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sz="3000" dirty="0"/>
              <a:t>–</a:t>
            </a:r>
            <a:r>
              <a:rPr lang="en-US" sz="3000" dirty="0"/>
              <a:t> </a:t>
            </a:r>
            <a:r>
              <a:rPr lang="en-US" sz="3000" dirty="0" smtClean="0"/>
              <a:t>O(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) </a:t>
            </a:r>
            <a:r>
              <a:rPr lang="en-US" sz="3000" dirty="0"/>
              <a:t>operation</a:t>
            </a:r>
            <a:endParaRPr lang="bg-BG" sz="3000" dirty="0"/>
          </a:p>
          <a:p>
            <a:pPr lvl="1"/>
            <a:r>
              <a:rPr lang="en-US" dirty="0" smtClean="0"/>
              <a:t>Finds a table record by its ID (read a record)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endParaRPr lang="en-US" sz="3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052736"/>
            <a:ext cx="15335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180" y="3087241"/>
            <a:ext cx="19526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754" y="4077072"/>
            <a:ext cx="189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817" y="5373216"/>
            <a:ext cx="165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81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Loops </a:t>
            </a:r>
            <a:r>
              <a:rPr lang="en-US" sz="2800" dirty="0" smtClean="0"/>
              <a:t>– O (n*m) operation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Nested “for each row</a:t>
            </a:r>
            <a:r>
              <a:rPr lang="en-US" sz="2800" dirty="0"/>
              <a:t>…” </a:t>
            </a:r>
            <a:r>
              <a:rPr lang="en-US" sz="2800" dirty="0" smtClean="0"/>
              <a:t>operation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Merge Join </a:t>
            </a:r>
            <a:r>
              <a:rPr lang="en-US" sz="2800" dirty="0"/>
              <a:t>– O (</a:t>
            </a:r>
            <a:r>
              <a:rPr lang="en-US" sz="2800" dirty="0" smtClean="0"/>
              <a:t>n + m</a:t>
            </a:r>
            <a:r>
              <a:rPr lang="en-US" sz="2800" dirty="0"/>
              <a:t>) operation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Scans </a:t>
            </a:r>
            <a:r>
              <a:rPr lang="en-US" sz="2800" dirty="0"/>
              <a:t>both sides of join in parallel 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Ideal for large range </a:t>
            </a:r>
            <a:r>
              <a:rPr lang="en-US" sz="2800" dirty="0" smtClean="0"/>
              <a:t>scans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 sort is required when both columns are indexed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Join</a:t>
            </a:r>
            <a:r>
              <a:rPr lang="en-US" sz="2800" dirty="0"/>
              <a:t> – O </a:t>
            </a:r>
            <a:r>
              <a:rPr lang="en-US" sz="2800" dirty="0" smtClean="0"/>
              <a:t>(n </a:t>
            </a:r>
            <a:r>
              <a:rPr lang="en-US" sz="2800" dirty="0"/>
              <a:t>+ m) operation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/>
              <a:t>“Hashes” </a:t>
            </a:r>
            <a:r>
              <a:rPr lang="en-US" sz="2800" dirty="0" smtClean="0"/>
              <a:t>the join </a:t>
            </a:r>
            <a:r>
              <a:rPr lang="en-US" sz="2800" dirty="0"/>
              <a:t>column/s from </a:t>
            </a:r>
            <a:r>
              <a:rPr lang="en-US" sz="2800" dirty="0" smtClean="0"/>
              <a:t>one side </a:t>
            </a:r>
            <a:r>
              <a:rPr lang="en-US" sz="2800" dirty="0"/>
              <a:t>of </a:t>
            </a:r>
            <a:r>
              <a:rPr lang="en-US" sz="2800" dirty="0" smtClean="0"/>
              <a:t>join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“Probes” with the other side (the larger)</a:t>
            </a:r>
          </a:p>
        </p:txBody>
      </p:sp>
      <p:pic>
        <p:nvPicPr>
          <p:cNvPr id="4" name="Picture 18" descr="NestedLoopJoin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24744"/>
            <a:ext cx="8096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9" descr="MergeJoin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419" y="2420888"/>
            <a:ext cx="733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0" descr="HashJoin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182" y="4576167"/>
            <a:ext cx="723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1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725144"/>
            <a:ext cx="7924800" cy="974577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tabLst/>
            </a:pPr>
            <a:r>
              <a:rPr lang="en-US" sz="5400" dirty="0"/>
              <a:t>Query Execution Plans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7402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32675" y="838167"/>
            <a:ext cx="5931787" cy="3747103"/>
            <a:chOff x="1532675" y="888967"/>
            <a:chExt cx="5931787" cy="3747103"/>
          </a:xfrm>
        </p:grpSpPr>
        <p:pic>
          <p:nvPicPr>
            <p:cNvPr id="8196" name="Picture 4" descr="http://www.codeproject.com/KB/database/Improve_Queries_Part_2/ExecutionPlan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196752"/>
              <a:ext cx="5162550" cy="241935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4" name="Picture 2" descr="http://www.codeproject.com/KB/database/RefactorTSQLs/QueryPlanOperators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347">
              <a:off x="1532675" y="1896088"/>
              <a:ext cx="2117229" cy="238103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HeroicExtremeRigh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0" name="Picture 8" descr="http://cdn1.iconfinder.com/data/icons/database/PNG/512/Database_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661" y="2996952"/>
              <a:ext cx="1564432" cy="1564432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4" name="Picture 12" descr="http://t1.gstatic.com/images?q=tbn:ANd9GcQjANAspdOiwaNifKlQJd6alQxxKp1YxqHiCH1P84Pzv8_IzYDAmdYfQzNNuQ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70">
              <a:off x="5436096" y="3232707"/>
              <a:ext cx="2003902" cy="1328675"/>
            </a:xfrm>
            <a:prstGeom prst="plaque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6" name="Picture 14" descr="http://icons.iconarchive.com/icons/walrick/openphone/256/Clock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72083">
              <a:off x="6512450" y="888967"/>
              <a:ext cx="952012" cy="952012"/>
            </a:xfrm>
            <a:prstGeom prst="rect">
              <a:avLst/>
            </a:prstGeom>
            <a:noFill/>
            <a:effectLst>
              <a:glow rad="25400">
                <a:schemeClr val="accent5">
                  <a:lumMod val="20000"/>
                  <a:lumOff val="80000"/>
                  <a:alpha val="2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8" name="Picture 16" descr="http://cdn1.iconfinder.com/data/icons/dellixmas-png/PNG/256/001_search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29013">
              <a:off x="4036868" y="3432113"/>
              <a:ext cx="1203957" cy="120395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3498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588071"/>
            <a:ext cx="7924800" cy="936105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tabLst/>
            </a:pPr>
            <a:r>
              <a:rPr lang="en-US" sz="5400" dirty="0"/>
              <a:t>Table Indexes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524176"/>
            <a:ext cx="7924800" cy="569120"/>
          </a:xfrm>
        </p:spPr>
        <p:txBody>
          <a:bodyPr/>
          <a:lstStyle/>
          <a:p>
            <a:r>
              <a:rPr lang="en-US" dirty="0" smtClean="0"/>
              <a:t>Clustered and Non-Clustered Indexes</a:t>
            </a:r>
            <a:endParaRPr lang="en-US" dirty="0"/>
          </a:p>
        </p:txBody>
      </p:sp>
      <p:pic>
        <p:nvPicPr>
          <p:cNvPr id="7170" name="Picture 2" descr="http://www.buchanindustries.com/img/mtindexes/mt-index-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984" y="950247"/>
            <a:ext cx="4462264" cy="3390690"/>
          </a:xfrm>
          <a:prstGeom prst="roundRect">
            <a:avLst>
              <a:gd name="adj" fmla="val 465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7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Indexes</a:t>
            </a:r>
            <a:r>
              <a:rPr lang="en-US" dirty="0" smtClean="0"/>
              <a:t> </a:t>
            </a:r>
            <a:r>
              <a:rPr lang="en-US" dirty="0"/>
              <a:t>speed up searching of values in a certain column or group of </a:t>
            </a:r>
            <a:r>
              <a:rPr lang="en-US" dirty="0" smtClean="0"/>
              <a:t>columns</a:t>
            </a:r>
            <a:endParaRPr lang="en-US" dirty="0"/>
          </a:p>
          <a:p>
            <a:pPr lvl="1">
              <a:spcBef>
                <a:spcPct val="25000"/>
              </a:spcBef>
            </a:pPr>
            <a:r>
              <a:rPr lang="en-US" dirty="0"/>
              <a:t>Provide </a:t>
            </a:r>
            <a:r>
              <a:rPr lang="en-US" dirty="0" smtClean="0"/>
              <a:t>fast data </a:t>
            </a:r>
            <a:r>
              <a:rPr lang="en-US" dirty="0"/>
              <a:t>access in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log(N)</a:t>
            </a:r>
            <a:r>
              <a:rPr lang="en-US" dirty="0"/>
              <a:t> </a:t>
            </a:r>
            <a:r>
              <a:rPr lang="en-US" dirty="0" smtClean="0"/>
              <a:t>steps</a:t>
            </a:r>
            <a:endParaRPr lang="bg-BG" dirty="0"/>
          </a:p>
          <a:p>
            <a:pPr lvl="1">
              <a:spcBef>
                <a:spcPct val="25000"/>
              </a:spcBef>
            </a:pPr>
            <a:r>
              <a:rPr lang="en-US" dirty="0" smtClean="0"/>
              <a:t>Usually </a:t>
            </a:r>
            <a:r>
              <a:rPr lang="en-US" dirty="0"/>
              <a:t>implemented as </a:t>
            </a:r>
            <a:r>
              <a:rPr lang="en-US" dirty="0" smtClean="0"/>
              <a:t>B-trees</a:t>
            </a:r>
          </a:p>
          <a:p>
            <a:pPr>
              <a:spcBef>
                <a:spcPct val="25000"/>
              </a:spcBef>
            </a:pPr>
            <a:r>
              <a:rPr lang="en-US" dirty="0" smtClean="0"/>
              <a:t>Insert / update / delete of records </a:t>
            </a:r>
            <a:r>
              <a:rPr lang="en-US" dirty="0"/>
              <a:t>in indexed tables is slower!</a:t>
            </a:r>
          </a:p>
          <a:p>
            <a:pPr lvl="1">
              <a:spcBef>
                <a:spcPct val="25000"/>
              </a:spcBef>
            </a:pPr>
            <a:r>
              <a:rPr lang="en-US" dirty="0" smtClean="0"/>
              <a:t>Useful </a:t>
            </a:r>
            <a:r>
              <a:rPr lang="en-US" dirty="0"/>
              <a:t>for big tables </a:t>
            </a:r>
            <a:r>
              <a:rPr lang="en-US" dirty="0" smtClean="0"/>
              <a:t>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50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000+</a:t>
            </a:r>
            <a:r>
              <a:rPr lang="en-US" dirty="0" smtClean="0"/>
              <a:t> rows)</a:t>
            </a:r>
          </a:p>
          <a:p>
            <a:pPr>
              <a:spcBef>
                <a:spcPct val="25000"/>
              </a:spcBef>
            </a:pPr>
            <a:r>
              <a:rPr lang="en-US" dirty="0"/>
              <a:t>Indexes can be built-in the table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clustered</a:t>
            </a:r>
            <a:r>
              <a:rPr lang="en-US" dirty="0"/>
              <a:t>) or stored externally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non-clustered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Indexes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6712"/>
            <a:ext cx="8686800" cy="5724872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Clustered indexes </a:t>
            </a:r>
            <a:r>
              <a:rPr lang="en-US" dirty="0"/>
              <a:t>are the actual physically written </a:t>
            </a:r>
            <a:r>
              <a:rPr lang="en-US" dirty="0" smtClean="0"/>
              <a:t>records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An index built-in the table as B-tree – very fast!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</a:t>
            </a:r>
            <a:r>
              <a:rPr lang="en-US" sz="2800" dirty="0"/>
              <a:t> statement with no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BY</a:t>
            </a:r>
            <a:r>
              <a:rPr lang="en-US" sz="2800" dirty="0"/>
              <a:t> clause will return data in the clustered index </a:t>
            </a:r>
            <a:r>
              <a:rPr lang="en-US" sz="2800" dirty="0" smtClean="0"/>
              <a:t>order</a:t>
            </a:r>
            <a:endParaRPr lang="en-US" sz="280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Highly </a:t>
            </a:r>
            <a:r>
              <a:rPr lang="en-US" dirty="0"/>
              <a:t>recommended for every table!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Very useful </a:t>
            </a:r>
            <a:r>
              <a:rPr lang="en-US" dirty="0" smtClean="0"/>
              <a:t>for fast execution of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WHERE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clauses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400" dirty="0"/>
              <a:t>Maximum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/>
              <a:t> clustered index per </a:t>
            </a:r>
            <a:r>
              <a:rPr lang="en-US" sz="3400" dirty="0" smtClean="0"/>
              <a:t>table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If a table has no clustered index, its data rows are stored in an unordered structure </a:t>
            </a:r>
            <a:r>
              <a:rPr lang="en-US" dirty="0" smtClean="0"/>
              <a:t>(heap)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</a:t>
            </a:r>
            <a:r>
              <a:rPr lang="en-US" dirty="0" smtClean="0"/>
              <a:t>Index: Structure</a:t>
            </a:r>
            <a:endParaRPr lang="en-US" dirty="0"/>
          </a:p>
        </p:txBody>
      </p:sp>
      <p:pic>
        <p:nvPicPr>
          <p:cNvPr id="1026" name="Picture 2" descr="http://manuals.sybase.com/onlinebooks/group-asarc/asg1200e/aseperf/@raster?filename=fig4_3.gif;target=35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7153275" cy="5286375"/>
          </a:xfrm>
          <a:prstGeom prst="roundRect">
            <a:avLst>
              <a:gd name="adj" fmla="val 99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405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Non-Clustered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Non-Clustered Indexes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Useful </a:t>
            </a:r>
            <a:r>
              <a:rPr lang="en-US" dirty="0"/>
              <a:t>for </a:t>
            </a:r>
            <a:r>
              <a:rPr lang="en-US" dirty="0" smtClean="0"/>
              <a:t>fast retrieving </a:t>
            </a:r>
            <a:r>
              <a:rPr lang="en-US" dirty="0"/>
              <a:t>a single record or a range of </a:t>
            </a:r>
            <a:r>
              <a:rPr lang="en-US" dirty="0" smtClean="0"/>
              <a:t>records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Maintained in a separate </a:t>
            </a:r>
            <a:r>
              <a:rPr lang="en-US" dirty="0" smtClean="0"/>
              <a:t>structure in the DB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Tend to be much narrower than the base </a:t>
            </a:r>
            <a:r>
              <a:rPr lang="en-US" dirty="0" smtClean="0"/>
              <a:t>table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/>
              <a:t>locate the exact record(s) </a:t>
            </a:r>
            <a:r>
              <a:rPr lang="en-US" dirty="0" smtClean="0"/>
              <a:t>with less I/O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Has at least one more intermediate level than the clustered </a:t>
            </a:r>
            <a:r>
              <a:rPr lang="en-US" dirty="0" smtClean="0"/>
              <a:t>index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Much </a:t>
            </a:r>
            <a:r>
              <a:rPr lang="en-US" dirty="0"/>
              <a:t>less valuable if table doesn’t have a clustered </a:t>
            </a:r>
            <a:r>
              <a:rPr lang="en-US" dirty="0" smtClean="0"/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Non-Clustered </a:t>
            </a:r>
            <a:r>
              <a:rPr lang="en-US" dirty="0" smtClean="0"/>
              <a:t>Index: Structure</a:t>
            </a:r>
            <a:endParaRPr lang="en-US" dirty="0"/>
          </a:p>
        </p:txBody>
      </p:sp>
      <p:pic>
        <p:nvPicPr>
          <p:cNvPr id="2050" name="Picture 2" descr="http://www.lcard.ru/~nail/sybase/perf/fig4_1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58" y="1052736"/>
            <a:ext cx="7472758" cy="5365058"/>
          </a:xfrm>
          <a:prstGeom prst="roundRect">
            <a:avLst>
              <a:gd name="adj" fmla="val 99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839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6712"/>
            <a:ext cx="5999584" cy="5832648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900" dirty="0" smtClean="0"/>
              <a:t>DB Performance Factors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900" dirty="0" smtClean="0"/>
              <a:t>Query Execution Plans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700" dirty="0" smtClean="0"/>
              <a:t>Operations and Costs: Table Scan, Nested Loops, Index Seek, Clustered Index Seek, Merge Join, Hash Join, Sort, Hash Match, …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900" dirty="0"/>
              <a:t>Table Indexes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700" dirty="0"/>
              <a:t>Clustered Indexes and</a:t>
            </a:r>
            <a:br>
              <a:rPr lang="en-US" sz="2700" dirty="0"/>
            </a:br>
            <a:r>
              <a:rPr lang="en-US" sz="2700" dirty="0"/>
              <a:t>Non-Clustered Indexes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Caching SQL Query Results</a:t>
            </a:r>
            <a:endParaRPr lang="en-US" sz="2900" dirty="0"/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900" dirty="0" smtClean="0"/>
              <a:t>Table Partitioning in MySQL</a:t>
            </a:r>
          </a:p>
        </p:txBody>
      </p:sp>
      <p:pic>
        <p:nvPicPr>
          <p:cNvPr id="1026" name="Picture 2" descr="http://getactivestorage.com/images/ActiveRAID_Perform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011" y="2636912"/>
            <a:ext cx="2819183" cy="201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knowledgecompass.files.wordpress.com/2011/09/datbas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034" b="16410"/>
          <a:stretch/>
        </p:blipFill>
        <p:spPr bwMode="auto">
          <a:xfrm>
            <a:off x="6062707" y="4869161"/>
            <a:ext cx="2556570" cy="1512168"/>
          </a:xfrm>
          <a:prstGeom prst="roundRect">
            <a:avLst>
              <a:gd name="adj" fmla="val 412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b, statu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586" y="980728"/>
            <a:ext cx="1535088" cy="151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Full-Text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tabLst/>
            </a:pPr>
            <a:r>
              <a:rPr lang="en-US" dirty="0"/>
              <a:t>Full-Text Search in SQL </a:t>
            </a:r>
            <a:r>
              <a:rPr lang="en-US" dirty="0" smtClean="0"/>
              <a:t>Server</a:t>
            </a:r>
          </a:p>
          <a:p>
            <a:pPr marL="628650" lvl="1" indent="-271463"/>
            <a:r>
              <a:rPr lang="en-US" dirty="0" smtClean="0"/>
              <a:t>Allows full-text </a:t>
            </a:r>
            <a:r>
              <a:rPr lang="en-US" dirty="0"/>
              <a:t>queries against character-based data in SQL Server </a:t>
            </a:r>
            <a:r>
              <a:rPr lang="en-US" dirty="0" smtClean="0"/>
              <a:t>table</a:t>
            </a:r>
          </a:p>
          <a:p>
            <a:pPr marL="628650" lvl="1" indent="-271463"/>
            <a:r>
              <a:rPr lang="en-US" dirty="0" smtClean="0"/>
              <a:t>It splits the text into words and indexes them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 smtClean="0"/>
              <a:t>Create a Full-Text Catalog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 smtClean="0"/>
              <a:t>Create a Full-Text Index for the tables and columns you want to search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 smtClean="0"/>
              <a:t>The index is populated in background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WHERE CONTAINS(&lt;column&gt;, 'text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1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Index When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You need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fast access by some column </a:t>
            </a:r>
            <a:r>
              <a:rPr lang="en-US" sz="3000" dirty="0" smtClean="0"/>
              <a:t>or group of columns</a:t>
            </a:r>
          </a:p>
          <a:p>
            <a:pPr lvl="1"/>
            <a:r>
              <a:rPr lang="en-US" sz="2800" dirty="0" smtClean="0"/>
              <a:t>Unless the records are less than 1 000</a:t>
            </a:r>
          </a:p>
          <a:p>
            <a:r>
              <a:rPr lang="en-US" sz="3000" dirty="0" smtClean="0"/>
              <a:t>Search by certain column/s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WHERE</a:t>
            </a:r>
            <a:r>
              <a:rPr lang="en-US" sz="3000" dirty="0" smtClean="0"/>
              <a:t> clause)</a:t>
            </a:r>
          </a:p>
          <a:p>
            <a:r>
              <a:rPr lang="en-US" sz="3000" dirty="0" smtClean="0"/>
              <a:t>Data </a:t>
            </a:r>
            <a:r>
              <a:rPr lang="en-US" sz="3000" dirty="0"/>
              <a:t>within the column is used to build </a:t>
            </a:r>
            <a:r>
              <a:rPr lang="en-US" sz="3000" dirty="0" smtClean="0"/>
              <a:t>joins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Foreign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keys </a:t>
            </a:r>
            <a:r>
              <a:rPr lang="en-US" dirty="0"/>
              <a:t>are almost always good candidates for </a:t>
            </a:r>
            <a:r>
              <a:rPr lang="en-US" dirty="0" smtClean="0"/>
              <a:t>indexes</a:t>
            </a:r>
          </a:p>
          <a:p>
            <a:r>
              <a:rPr lang="en-US" sz="3000" dirty="0" smtClean="0"/>
              <a:t>The </a:t>
            </a:r>
            <a:r>
              <a:rPr lang="en-US" sz="3000" dirty="0"/>
              <a:t>data in the column is needed in the same order every time it is </a:t>
            </a:r>
            <a:r>
              <a:rPr lang="en-US" sz="3000" dirty="0" smtClean="0"/>
              <a:t>retrieved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 BY</a:t>
            </a:r>
            <a:r>
              <a:rPr lang="en-US" sz="3000" dirty="0" smtClean="0"/>
              <a:t>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1986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Index When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The values in the intermediate node can answer the query without going to the leaf </a:t>
            </a:r>
            <a:r>
              <a:rPr lang="en-US" sz="3000" dirty="0" smtClean="0"/>
              <a:t>node</a:t>
            </a:r>
            <a:endParaRPr lang="bg-BG" sz="3000" dirty="0" smtClean="0"/>
          </a:p>
          <a:p>
            <a:pPr lvl="1"/>
            <a:r>
              <a:rPr lang="en-US" sz="2800" dirty="0" smtClean="0"/>
              <a:t>E.g.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WHERE</a:t>
            </a:r>
            <a:r>
              <a:rPr lang="en-US" sz="2800" dirty="0" smtClean="0"/>
              <a:t> +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JOIN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000" dirty="0" smtClean="0"/>
              <a:t>The </a:t>
            </a:r>
            <a:r>
              <a:rPr lang="en-US" sz="3000" dirty="0"/>
              <a:t>values in the column must </a:t>
            </a:r>
            <a:r>
              <a:rPr lang="en-US" sz="3000" dirty="0" smtClean="0"/>
              <a:t>be unique (avoid duplicates)</a:t>
            </a:r>
          </a:p>
          <a:p>
            <a:pPr lvl="1"/>
            <a:r>
              <a:rPr lang="en-US" sz="2800" dirty="0" smtClean="0"/>
              <a:t>Primary key constraints always create an index</a:t>
            </a:r>
          </a:p>
          <a:p>
            <a:pPr lvl="1"/>
            <a:r>
              <a:rPr lang="en-US" sz="2800" dirty="0"/>
              <a:t>Unique </a:t>
            </a:r>
            <a:r>
              <a:rPr lang="en-US" sz="2800" dirty="0" smtClean="0"/>
              <a:t>key constraints </a:t>
            </a:r>
            <a:r>
              <a:rPr lang="en-US" sz="2800" dirty="0"/>
              <a:t>always create an </a:t>
            </a:r>
            <a:r>
              <a:rPr lang="en-US" sz="2800" dirty="0" smtClean="0"/>
              <a:t>index</a:t>
            </a:r>
            <a:endParaRPr lang="en-US" sz="2800" dirty="0"/>
          </a:p>
          <a:p>
            <a:r>
              <a:rPr lang="en-US" sz="3000" dirty="0" smtClean="0"/>
              <a:t>The </a:t>
            </a:r>
            <a:r>
              <a:rPr lang="en-US" sz="3000" dirty="0"/>
              <a:t>values of </a:t>
            </a:r>
            <a:r>
              <a:rPr lang="en-US" sz="3000" dirty="0" smtClean="0"/>
              <a:t>a column group is used to split into categories</a:t>
            </a:r>
          </a:p>
          <a:p>
            <a:pPr lvl="1"/>
            <a:r>
              <a:rPr lang="en-US" sz="2800" dirty="0" smtClean="0"/>
              <a:t>Especially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 BY</a:t>
            </a:r>
            <a:r>
              <a:rPr lang="en-US" sz="2800" dirty="0"/>
              <a:t> </a:t>
            </a:r>
            <a:r>
              <a:rPr lang="en-US" sz="2800" dirty="0" smtClean="0"/>
              <a:t>clause</a:t>
            </a:r>
          </a:p>
        </p:txBody>
      </p:sp>
    </p:spTree>
    <p:extLst>
      <p:ext uri="{BB962C8B-B14F-4D97-AF65-F5344CB8AC3E}">
        <p14:creationId xmlns:p14="http://schemas.microsoft.com/office/powerpoint/2010/main" val="202209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Indexes?</a:t>
            </a:r>
          </a:p>
        </p:txBody>
      </p:sp>
      <p:sp>
        <p:nvSpPr>
          <p:cNvPr id="419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9512" y="800500"/>
            <a:ext cx="8712968" cy="590465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Adding non-clustered indexes to a table can greatly speed-up SELECT statements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Every index has a certain amount of overhead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The greater the number of indexes, the more overhead with every INSERT, UPDATE, and DELETE statements</a:t>
            </a:r>
            <a:endParaRPr lang="en-US" sz="26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Must balance the needs of the application with the pros and cons of added indexes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OLTP </a:t>
            </a:r>
            <a:r>
              <a:rPr lang="en-US" dirty="0">
                <a:sym typeface="Wingdings" panose="05000000000000000000" pitchFamily="2" charset="2"/>
              </a:rPr>
              <a:t> less indexes (more modify, less read)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Online Transaction Processing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(Standard DB)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OLAP </a:t>
            </a:r>
            <a:r>
              <a:rPr lang="en-US" dirty="0" smtClean="0">
                <a:sym typeface="Wingdings" panose="05000000000000000000" pitchFamily="2" charset="2"/>
              </a:rPr>
              <a:t> more indexes (more read, less modify)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Online Analytical Processing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(Data Warehouse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0070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Fill Factor</a:t>
            </a:r>
          </a:p>
        </p:txBody>
      </p:sp>
      <p:sp>
        <p:nvSpPr>
          <p:cNvPr id="411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764704"/>
            <a:ext cx="8686800" cy="579268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When SQL Server creates indexes, every page is nearly 100% </a:t>
            </a:r>
            <a:r>
              <a:rPr lang="en-US" dirty="0" smtClean="0"/>
              <a:t>full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No room on the </a:t>
            </a:r>
            <a:r>
              <a:rPr lang="en-US" sz="2800" dirty="0" smtClean="0"/>
              <a:t>leafs </a:t>
            </a:r>
            <a:r>
              <a:rPr lang="en-US" sz="2800" dirty="0"/>
              <a:t>or intermediate pages for INSERTs, UPDATEs, or </a:t>
            </a:r>
            <a:r>
              <a:rPr lang="en-US" sz="2800" dirty="0" smtClean="0"/>
              <a:t>DELETEs</a:t>
            </a:r>
            <a:endParaRPr lang="en-US" sz="28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The default (100%) </a:t>
            </a:r>
            <a:r>
              <a:rPr lang="en-US" sz="2800" dirty="0"/>
              <a:t>can cause costly page splits on certain </a:t>
            </a:r>
            <a:r>
              <a:rPr lang="en-US" sz="2800" dirty="0" smtClean="0"/>
              <a:t>tables</a:t>
            </a:r>
            <a:endParaRPr lang="en-US" sz="28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Promotes table </a:t>
            </a:r>
            <a:r>
              <a:rPr lang="en-US" sz="2800" dirty="0" smtClean="0"/>
              <a:t>fragmentation</a:t>
            </a:r>
            <a:endParaRPr lang="en-US" sz="2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 can specify </a:t>
            </a:r>
            <a:r>
              <a:rPr lang="en-US" dirty="0"/>
              <a:t>amount of free space in leaf pages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FILLFACTOR</a:t>
            </a:r>
            <a:r>
              <a:rPr lang="en-US" dirty="0"/>
              <a:t> (prefer 75-80%)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An </a:t>
            </a:r>
            <a:r>
              <a:rPr lang="en-US" dirty="0"/>
              <a:t>option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Small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FILLFACTOR</a:t>
            </a:r>
            <a:r>
              <a:rPr lang="en-US" dirty="0" smtClean="0"/>
              <a:t> may cause performance issues – bigger pages = more data in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588071"/>
            <a:ext cx="7924800" cy="936105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tabLst/>
            </a:pPr>
            <a:r>
              <a:rPr lang="en-US" sz="5400" dirty="0"/>
              <a:t>Table Indexes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52417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57002">
            <a:off x="237273" y="2652505"/>
            <a:ext cx="7006366" cy="1327888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0207">
            <a:off x="1891584" y="1094413"/>
            <a:ext cx="5729859" cy="1069264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82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accept, databas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928" y="127375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1520" y="4149079"/>
            <a:ext cx="8640960" cy="1041707"/>
          </a:xfrm>
        </p:spPr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sz="5400" dirty="0" smtClean="0"/>
              <a:t>Caching SQL Query Results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308152"/>
            <a:ext cx="7924800" cy="569120"/>
          </a:xfrm>
        </p:spPr>
        <p:txBody>
          <a:bodyPr/>
          <a:lstStyle/>
          <a:p>
            <a:r>
              <a:rPr lang="en-US" dirty="0" smtClean="0"/>
              <a:t>Using Cache Table for Improved Performance</a:t>
            </a:r>
            <a:endParaRPr lang="en-US" dirty="0"/>
          </a:p>
        </p:txBody>
      </p:sp>
      <p:pic>
        <p:nvPicPr>
          <p:cNvPr id="9218" name="Picture 2" descr="ascending, sort, vi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896" y="1702815"/>
            <a:ext cx="2237184" cy="2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scending, sort, vi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19718"/>
            <a:ext cx="2237184" cy="2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scending, sort, vi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960" y="1131686"/>
            <a:ext cx="2237184" cy="2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archive, folder, index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7860">
            <a:off x="1403649" y="1347709"/>
            <a:ext cx="2381200" cy="23812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7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SQL Query 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can significantly improve the performance of heavy joins</a:t>
            </a:r>
          </a:p>
          <a:p>
            <a:pPr lvl="1"/>
            <a:r>
              <a:rPr lang="en-US" dirty="0"/>
              <a:t>E.g. joining 8 tables is slower than scanning an already pre-computed (de-normalized) table</a:t>
            </a:r>
          </a:p>
          <a:p>
            <a:pPr lvl="1"/>
            <a:r>
              <a:rPr lang="en-US" dirty="0"/>
              <a:t>Can be done </a:t>
            </a:r>
            <a:r>
              <a:rPr lang="en-US" dirty="0" smtClean="0"/>
              <a:t>at </a:t>
            </a:r>
            <a:r>
              <a:rPr lang="en-US" dirty="0"/>
              <a:t>application or </a:t>
            </a:r>
            <a:r>
              <a:rPr lang="en-US" dirty="0" smtClean="0"/>
              <a:t>at DB level</a:t>
            </a:r>
            <a:endParaRPr lang="en-US" dirty="0"/>
          </a:p>
          <a:p>
            <a:r>
              <a:rPr lang="en-US" dirty="0" smtClean="0"/>
              <a:t>Caching SQL query results at database level</a:t>
            </a:r>
            <a:endParaRPr lang="en-US" dirty="0"/>
          </a:p>
          <a:p>
            <a:pPr lvl="1"/>
            <a:r>
              <a:rPr lang="en-US" dirty="0" smtClean="0"/>
              <a:t>Just insert the SQL results into a cache-table</a:t>
            </a:r>
          </a:p>
          <a:p>
            <a:pPr lvl="1"/>
            <a:r>
              <a:rPr lang="en-US" dirty="0" smtClean="0"/>
              <a:t>Update the cache at certain time interval</a:t>
            </a:r>
          </a:p>
          <a:p>
            <a:pPr lvl="2"/>
            <a:r>
              <a:rPr lang="en-US" dirty="0" smtClean="0"/>
              <a:t>May be automated through a scheduled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SQL Query </a:t>
            </a:r>
            <a:r>
              <a:rPr lang="en-US" dirty="0" smtClean="0"/>
              <a:t>Results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6712"/>
            <a:ext cx="8686800" cy="5868888"/>
          </a:xfrm>
        </p:spPr>
        <p:txBody>
          <a:bodyPr/>
          <a:lstStyle/>
          <a:p>
            <a:r>
              <a:rPr lang="en-US" sz="3000" dirty="0" smtClean="0"/>
              <a:t>Creating a cache-table:</a:t>
            </a:r>
          </a:p>
          <a:p>
            <a:endParaRPr lang="en-US" sz="3000" dirty="0" smtClean="0"/>
          </a:p>
          <a:p>
            <a:endParaRPr lang="en-US" sz="3000" dirty="0"/>
          </a:p>
          <a:p>
            <a:pPr>
              <a:spcBef>
                <a:spcPts val="3600"/>
              </a:spcBef>
            </a:pPr>
            <a:r>
              <a:rPr lang="en-US" sz="3000" dirty="0" smtClean="0"/>
              <a:t>Rebuilding the cache:</a:t>
            </a:r>
            <a:endParaRPr lang="en-US" sz="3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3568" y="1490938"/>
            <a:ext cx="7776864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CREATE TABLE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CacheOfMsgCheapJan2012(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MsgId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 PRIMARY KEY,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MsgDate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datetime,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MsgPrice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int,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AuthorName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varchar(100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))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3568" y="3764532"/>
            <a:ext cx="7776864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BEGIN TRANSACTION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DELETE FROM CacheOfMsgCheapJan2012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INSERT INTO CacheOfMsgCheapJan2012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m.MsgId,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m.MsgDate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m.MsgPrice, a.AuthorName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FROM dbo.Messages m JOIN dbo.Authors a 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ON m.AuthorId = a.AuthorId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m.MsgDate BETWEEN '1-Jan-2012' AND '31-Jan-2012'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m.MsgPrice &lt; 100000</a:t>
            </a:r>
          </a:p>
          <a:p>
            <a:pPr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28843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accept, databas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928" y="127375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1520" y="4149079"/>
            <a:ext cx="8640960" cy="1041707"/>
          </a:xfrm>
        </p:spPr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sz="5400" dirty="0" smtClean="0"/>
              <a:t>Caching SQL Query Results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30815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 descr="ascending, sort, vi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896" y="1702815"/>
            <a:ext cx="2237184" cy="2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scending, sort, vi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19718"/>
            <a:ext cx="2237184" cy="2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scending, sort, vi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960" y="1131686"/>
            <a:ext cx="2237184" cy="2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archive, folder, index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7860">
            <a:off x="1403649" y="1347709"/>
            <a:ext cx="2381200" cy="23812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1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offline, storag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9518">
            <a:off x="6718631" y="2302382"/>
            <a:ext cx="1356251" cy="135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789040"/>
            <a:ext cx="7924800" cy="1584177"/>
          </a:xfrm>
        </p:spPr>
        <p:txBody>
          <a:bodyPr/>
          <a:lstStyle/>
          <a:p>
            <a:r>
              <a:rPr lang="en-US" sz="5400" dirty="0" smtClean="0"/>
              <a:t>Database</a:t>
            </a:r>
            <a:br>
              <a:rPr lang="en-US" sz="5400" dirty="0" smtClean="0"/>
            </a:br>
            <a:r>
              <a:rPr lang="en-US" sz="5400" dirty="0" smtClean="0"/>
              <a:t>Performance Factors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413696"/>
            <a:ext cx="7924800" cy="56912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2050" name="Picture 2" descr="performance, settings, spe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664" y="942628"/>
            <a:ext cx="2596480" cy="259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tabase, networking, storag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25721"/>
            <a:ext cx="2047293" cy="204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g, gear, preferences, settings icon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25" y="206578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osting, power, server, status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360">
            <a:off x="5292080" y="1628800"/>
            <a:ext cx="2087190" cy="208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776106"/>
            <a:ext cx="7924800" cy="974577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tabLst/>
            </a:pPr>
            <a:r>
              <a:rPr lang="en-US" sz="5400" dirty="0"/>
              <a:t>Table Partitioning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733256"/>
            <a:ext cx="7924800" cy="56912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61456" y="548680"/>
            <a:ext cx="7393726" cy="4179168"/>
            <a:chOff x="755576" y="551384"/>
            <a:chExt cx="7605486" cy="4245768"/>
          </a:xfrm>
        </p:grpSpPr>
        <p:pic>
          <p:nvPicPr>
            <p:cNvPr id="10246" name="Picture 6" descr="Table Icon in 128x128 px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090" y="1612995"/>
              <a:ext cx="2608092" cy="2608093"/>
            </a:xfrm>
            <a:prstGeom prst="rect">
              <a:avLst/>
            </a:prstGeom>
            <a:noFill/>
            <a:scene3d>
              <a:camera prst="perspectiveHeroicExtremeLef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4" name="Picture 4" descr="http://www.artistsvalley.com/images/icons/Database%20Application%20Icons/Table%20Send%20Data/256x256/Table%20Send%20Data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4" r="8359"/>
            <a:stretch/>
          </p:blipFill>
          <p:spPr bwMode="auto">
            <a:xfrm flipH="1">
              <a:off x="755576" y="1586936"/>
              <a:ext cx="3019306" cy="2562144"/>
            </a:xfrm>
            <a:prstGeom prst="roundRect">
              <a:avLst>
                <a:gd name="adj" fmla="val 6301"/>
              </a:avLst>
            </a:prstGeom>
            <a:noFill/>
            <a:effectLst>
              <a:softEdge rad="31750"/>
            </a:effectLst>
            <a:scene3d>
              <a:camera prst="perspectiveHeroicExtremeRigh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2" name="Picture 2" descr="http://www.accdc.com/butterflyatlas/MapSqaures/Map%20ofMaritime%20regions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860" b="97243" l="3199" r="9860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84854">
              <a:off x="2173404" y="551384"/>
              <a:ext cx="6187658" cy="4245768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47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Partitioning: Concepts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24744"/>
            <a:ext cx="8686800" cy="5580856"/>
          </a:xfrm>
        </p:spPr>
        <p:txBody>
          <a:bodyPr/>
          <a:lstStyle/>
          <a:p>
            <a:r>
              <a:rPr lang="en-US" dirty="0" smtClean="0"/>
              <a:t>Partitioning is a physical split of a large table into several pieces by some criteria</a:t>
            </a:r>
            <a:endParaRPr lang="en-US" dirty="0"/>
          </a:p>
        </p:txBody>
      </p:sp>
      <p:pic>
        <p:nvPicPr>
          <p:cNvPr id="3074" name="Picture 2" descr="http://docs.oracle.com/cd/E11882_01/server.112/e16541/img/vldbg0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66" y="2564904"/>
            <a:ext cx="7649066" cy="360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3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Partitioning – Example </a:t>
            </a:r>
            <a:endParaRPr lang="en-US" dirty="0"/>
          </a:p>
        </p:txBody>
      </p:sp>
      <p:pic>
        <p:nvPicPr>
          <p:cNvPr id="4098" name="Picture 2" descr="http://i.msdn.microsoft.com/dynimg/IC1449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80728"/>
            <a:ext cx="5264216" cy="539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88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in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4704"/>
            <a:ext cx="8686800" cy="5791200"/>
          </a:xfrm>
        </p:spPr>
        <p:txBody>
          <a:bodyPr/>
          <a:lstStyle/>
          <a:p>
            <a:r>
              <a:rPr lang="en-US" sz="3000" dirty="0" smtClean="0"/>
              <a:t>Partitioning by hash code: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Partitioning by range:</a:t>
            </a:r>
            <a:endParaRPr lang="en-US" sz="3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3568" y="1383346"/>
            <a:ext cx="7776864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CREATE TABLE Messages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MsgId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 NOT NULL AUTO_INCREMENT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AuthorId int NOT NULL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MsgText nvarchar(300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),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MsgDate datetime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PRIMARY KEY (MsgId, AuthorId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PARTITION BY HASH(AuthorId) PARTITIONS 5;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3568" y="4586352"/>
            <a:ext cx="777686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CREATE TABLE Messages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 … )) 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PARTITION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BY RANGE(YEAR(MsgDate)) (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PARTITION p0 VALUES LESS THAN (1990),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PARTITION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p2 VALUES LESS THAN (2000),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PARTITION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p4 VALUES LESS THAN MAXVALUE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8134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783050"/>
            <a:ext cx="7924800" cy="974577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tabLst/>
            </a:pPr>
            <a:r>
              <a:rPr lang="en-US" sz="5400" dirty="0" smtClean="0"/>
              <a:t>Partitioning in MySQL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740200"/>
            <a:ext cx="79248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61456" y="476672"/>
            <a:ext cx="7393726" cy="4179168"/>
            <a:chOff x="755576" y="551384"/>
            <a:chExt cx="7605486" cy="4245768"/>
          </a:xfrm>
        </p:grpSpPr>
        <p:pic>
          <p:nvPicPr>
            <p:cNvPr id="10246" name="Picture 6" descr="Table Icon in 128x128 px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090" y="1612995"/>
              <a:ext cx="2608092" cy="2608093"/>
            </a:xfrm>
            <a:prstGeom prst="rect">
              <a:avLst/>
            </a:prstGeom>
            <a:noFill/>
            <a:scene3d>
              <a:camera prst="perspectiveHeroicExtremeLef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4" name="Picture 4" descr="http://www.artistsvalley.com/images/icons/Database%20Application%20Icons/Table%20Send%20Data/256x256/Table%20Send%20Data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4" r="8359"/>
            <a:stretch/>
          </p:blipFill>
          <p:spPr bwMode="auto">
            <a:xfrm flipH="1">
              <a:off x="755576" y="1586936"/>
              <a:ext cx="3019306" cy="2562144"/>
            </a:xfrm>
            <a:prstGeom prst="roundRect">
              <a:avLst>
                <a:gd name="adj" fmla="val 6301"/>
              </a:avLst>
            </a:prstGeom>
            <a:noFill/>
            <a:effectLst>
              <a:softEdge rad="31750"/>
            </a:effectLst>
            <a:scene3d>
              <a:camera prst="perspectiveHeroicExtremeRigh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2" name="Picture 2" descr="http://www.accdc.com/butterflyatlas/MapSqaures/Map%20ofMaritime%20regions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860" b="97243" l="3199" r="9860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84854">
              <a:off x="2173404" y="551384"/>
              <a:ext cx="6187658" cy="4245768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2" r="-3634"/>
          <a:stretch/>
        </p:blipFill>
        <p:spPr bwMode="auto">
          <a:xfrm>
            <a:off x="3323320" y="3287372"/>
            <a:ext cx="2497359" cy="1384112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0648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Database </a:t>
            </a:r>
            <a:r>
              <a:rPr lang="en-US" dirty="0" smtClean="0">
                <a:solidFill>
                  <a:schemeClr val="tx1"/>
                </a:solidFill>
              </a:rPr>
              <a:t>Performance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0" y="6350000"/>
            <a:ext cx="2957797" cy="369332"/>
          </a:xfrm>
        </p:spPr>
        <p:txBody>
          <a:bodyPr/>
          <a:lstStyle/>
          <a:p>
            <a:r>
              <a:rPr lang="en-US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3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a table in SQL Server </a:t>
            </a:r>
            <a:r>
              <a:rPr lang="en-US" sz="2800" smtClean="0"/>
              <a:t>with 10 </a:t>
            </a:r>
            <a:r>
              <a:rPr lang="en-US" sz="2800" dirty="0" smtClean="0"/>
              <a:t>000 000 log entries (date + text). Search in the table by date range. Check the speed (without caching).</a:t>
            </a:r>
          </a:p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Add an index to speed-up the search by date. Test the search speed (after cleaning the cache).</a:t>
            </a:r>
          </a:p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Add a full text index for the text column. Try to search with and without the full-text index and compare the speed.</a:t>
            </a:r>
          </a:p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the same table in MySQL and partition it by date (1990, 2000, 2010). Fill 1 000 000 log entries. Compare the searching speed in all partitions (random dates) to certain partition (e.g. year 1995).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98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6712"/>
            <a:ext cx="8686800" cy="5842000"/>
          </a:xfrm>
        </p:spPr>
        <p:txBody>
          <a:bodyPr/>
          <a:lstStyle/>
          <a:p>
            <a:pPr>
              <a:lnSpc>
                <a:spcPct val="98000"/>
              </a:lnSpc>
            </a:pPr>
            <a:r>
              <a:rPr lang="en-US" dirty="0" smtClean="0"/>
              <a:t>DB performance depends on many factors:</a:t>
            </a:r>
          </a:p>
          <a:p>
            <a:pPr lvl="1">
              <a:lnSpc>
                <a:spcPct val="98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Hardware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CPU &amp; RAM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Storage, drives, RAID arrays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SSD drives boost I/O performance</a:t>
            </a:r>
          </a:p>
          <a:p>
            <a:pPr lvl="1">
              <a:lnSpc>
                <a:spcPct val="98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Operating system configuration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Services </a:t>
            </a:r>
            <a:r>
              <a:rPr lang="en-US" dirty="0" smtClean="0">
                <a:sym typeface="Wingdings" pitchFamily="2" charset="2"/>
              </a:rPr>
              <a:t> turn off unused services</a:t>
            </a:r>
            <a:endParaRPr lang="en-US" dirty="0" smtClean="0"/>
          </a:p>
          <a:p>
            <a:pPr lvl="2">
              <a:lnSpc>
                <a:spcPct val="98000"/>
              </a:lnSpc>
            </a:pPr>
            <a:r>
              <a:rPr lang="en-US" dirty="0" smtClean="0"/>
              <a:t>Drivers </a:t>
            </a:r>
            <a:r>
              <a:rPr lang="en-US" dirty="0" smtClean="0">
                <a:sym typeface="Wingdings" pitchFamily="2" charset="2"/>
              </a:rPr>
              <a:t> use high-performance devices drivers</a:t>
            </a:r>
            <a:endParaRPr lang="en-US" dirty="0" smtClean="0"/>
          </a:p>
          <a:p>
            <a:pPr lvl="2">
              <a:lnSpc>
                <a:spcPct val="98000"/>
              </a:lnSpc>
            </a:pPr>
            <a:r>
              <a:rPr lang="en-US" dirty="0" smtClean="0"/>
              <a:t>Network configuration </a:t>
            </a:r>
            <a:r>
              <a:rPr lang="en-US" dirty="0" smtClean="0">
                <a:sym typeface="Wingdings" pitchFamily="2" charset="2"/>
              </a:rPr>
              <a:t> maximize throughput</a:t>
            </a:r>
          </a:p>
          <a:p>
            <a:pPr lvl="2">
              <a:lnSpc>
                <a:spcPct val="98000"/>
              </a:lnSpc>
            </a:pPr>
            <a:r>
              <a:rPr lang="en-US" dirty="0" smtClean="0">
                <a:sym typeface="Wingdings" pitchFamily="2" charset="2"/>
              </a:rPr>
              <a:t>Virtual memory 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pagefile.sys</a:t>
            </a:r>
            <a:r>
              <a:rPr lang="en-US" dirty="0" smtClean="0">
                <a:sym typeface="Wingdings" pitchFamily="2" charset="2"/>
              </a:rPr>
              <a:t> on each HDD</a:t>
            </a:r>
          </a:p>
        </p:txBody>
      </p:sp>
      <p:pic>
        <p:nvPicPr>
          <p:cNvPr id="3074" name="Picture 2" descr="chip, cpu, hardware, microchip, processor ic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228" b="13835"/>
          <a:stretch/>
        </p:blipFill>
        <p:spPr bwMode="auto">
          <a:xfrm>
            <a:off x="6156176" y="1627664"/>
            <a:ext cx="2438400" cy="1485900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3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staller, softwar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224" y="3257580"/>
            <a:ext cx="1435224" cy="14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2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DB Performance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87512"/>
            <a:ext cx="8686800" cy="5791200"/>
          </a:xfrm>
        </p:spPr>
        <p:txBody>
          <a:bodyPr/>
          <a:lstStyle/>
          <a:p>
            <a:pPr>
              <a:lnSpc>
                <a:spcPct val="98000"/>
              </a:lnSpc>
            </a:pPr>
            <a:r>
              <a:rPr lang="en-US" dirty="0" smtClean="0"/>
              <a:t>DB performance depends on many factors:</a:t>
            </a:r>
          </a:p>
          <a:p>
            <a:pPr lvl="1">
              <a:lnSpc>
                <a:spcPct val="98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SQL Server version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Standard Edition –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 GB RAM,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 </a:t>
            </a:r>
            <a:r>
              <a:rPr lang="en-US" dirty="0" smtClean="0"/>
              <a:t>CPUs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Enterprise Edition –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64</a:t>
            </a:r>
            <a:r>
              <a:rPr lang="en-US" dirty="0" smtClean="0"/>
              <a:t> </a:t>
            </a:r>
            <a:r>
              <a:rPr lang="en-US" dirty="0"/>
              <a:t>GB RAM,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32</a:t>
            </a:r>
            <a:r>
              <a:rPr lang="en-US" dirty="0" smtClean="0"/>
              <a:t> CPUs</a:t>
            </a:r>
          </a:p>
          <a:p>
            <a:pPr lvl="1">
              <a:lnSpc>
                <a:spcPct val="98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SQL Server configuration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Configure database storage and files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Configure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tempdb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size and location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Reinitialize indexes and table fill factor (weekly)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Update statistics (nightly)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Update sysindexes (nightly)</a:t>
            </a:r>
          </a:p>
        </p:txBody>
      </p:sp>
      <p:pic>
        <p:nvPicPr>
          <p:cNvPr id="4098" name="Picture 2" descr="http://www.isrwebagency.com/images/sql-server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116" y="1484784"/>
            <a:ext cx="1837340" cy="576064"/>
          </a:xfrm>
          <a:prstGeom prst="roundRect">
            <a:avLst>
              <a:gd name="adj" fmla="val 643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onfiguration, setting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356991"/>
            <a:ext cx="1512168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9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Performance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24012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DB performance depends on many factors: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Schema normalization (3</a:t>
            </a:r>
            <a:r>
              <a:rPr lang="en-US" baseline="30000" dirty="0" smtClean="0"/>
              <a:t>rd</a:t>
            </a:r>
            <a:r>
              <a:rPr lang="en-US" dirty="0"/>
              <a:t> </a:t>
            </a:r>
            <a:r>
              <a:rPr lang="en-US" dirty="0" smtClean="0"/>
              <a:t>&amp; 4</a:t>
            </a:r>
            <a:r>
              <a:rPr lang="en-US" baseline="30000" dirty="0" smtClean="0"/>
              <a:t>th</a:t>
            </a:r>
            <a:r>
              <a:rPr lang="en-US" dirty="0" smtClean="0"/>
              <a:t> normal form?)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Indexes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Constraints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Triggers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Indexed </a:t>
            </a:r>
            <a:r>
              <a:rPr lang="en-US" dirty="0">
                <a:sym typeface="Wingdings" pitchFamily="2" charset="2"/>
              </a:rPr>
              <a:t>views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Table partitioning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Physical storage settings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Clustering</a:t>
            </a:r>
          </a:p>
        </p:txBody>
      </p:sp>
      <p:pic>
        <p:nvPicPr>
          <p:cNvPr id="5122" name="Picture 2" descr="http://www.cloudcomputingworld.org/wp-content/uploads/2009/07/Platform-as-a-Serv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924944"/>
            <a:ext cx="3312368" cy="2484276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74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Performance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6712"/>
            <a:ext cx="8686800" cy="5791200"/>
          </a:xfrm>
        </p:spPr>
        <p:txBody>
          <a:bodyPr/>
          <a:lstStyle/>
          <a:p>
            <a:r>
              <a:rPr lang="en-US" dirty="0" smtClean="0"/>
              <a:t>DB performance depends on many factors: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tuning</a:t>
            </a:r>
          </a:p>
          <a:p>
            <a:pPr lvl="2"/>
            <a:r>
              <a:rPr lang="en-US" dirty="0" smtClean="0"/>
              <a:t>Efficient SQL</a:t>
            </a:r>
          </a:p>
          <a:p>
            <a:pPr lvl="2"/>
            <a:r>
              <a:rPr lang="en-US" dirty="0" smtClean="0"/>
              <a:t>Use efficiently indexes</a:t>
            </a:r>
          </a:p>
          <a:p>
            <a:pPr lvl="2"/>
            <a:r>
              <a:rPr lang="en-US" dirty="0" smtClean="0"/>
              <a:t>Optimize physical I/O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Stored procedures tuning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Application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E.g. ORM framework, caching, </a:t>
            </a:r>
            <a:r>
              <a:rPr lang="en-US" dirty="0" smtClean="0"/>
              <a:t>query </a:t>
            </a:r>
            <a:r>
              <a:rPr lang="en-US" dirty="0"/>
              <a:t>efficiency, N+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query problem, batch </a:t>
            </a:r>
            <a:r>
              <a:rPr lang="en-US" dirty="0" smtClean="0"/>
              <a:t>operations, transactions, etc.</a:t>
            </a:r>
            <a:endParaRPr lang="en-US" dirty="0"/>
          </a:p>
        </p:txBody>
      </p:sp>
      <p:pic>
        <p:nvPicPr>
          <p:cNvPr id="6146" name="Picture 2" descr="document, file, preview, search, zoo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306" y="177281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778" y="350100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2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725144"/>
            <a:ext cx="7924800" cy="974577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tabLst/>
            </a:pPr>
            <a:r>
              <a:rPr lang="en-US" sz="5400" dirty="0"/>
              <a:t>Query Execution Plans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740200"/>
            <a:ext cx="7924800" cy="569120"/>
          </a:xfrm>
        </p:spPr>
        <p:txBody>
          <a:bodyPr/>
          <a:lstStyle/>
          <a:p>
            <a:r>
              <a:rPr lang="en-US" dirty="0" smtClean="0"/>
              <a:t>How to Analyze </a:t>
            </a:r>
            <a:r>
              <a:rPr lang="en-US" smtClean="0"/>
              <a:t>Query Execution Plans?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32675" y="838167"/>
            <a:ext cx="5931787" cy="3747103"/>
            <a:chOff x="1532675" y="888967"/>
            <a:chExt cx="5931787" cy="3747103"/>
          </a:xfrm>
        </p:grpSpPr>
        <p:pic>
          <p:nvPicPr>
            <p:cNvPr id="8196" name="Picture 4" descr="http://www.codeproject.com/KB/database/Improve_Queries_Part_2/ExecutionPlan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196752"/>
              <a:ext cx="5162550" cy="241935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4" name="Picture 2" descr="http://www.codeproject.com/KB/database/RefactorTSQLs/QueryPlanOperators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347">
              <a:off x="1532675" y="1896088"/>
              <a:ext cx="2117229" cy="238103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HeroicExtremeRigh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0" name="Picture 8" descr="http://cdn1.iconfinder.com/data/icons/database/PNG/512/Database_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661" y="2996952"/>
              <a:ext cx="1564432" cy="1564432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4" name="Picture 12" descr="http://t1.gstatic.com/images?q=tbn:ANd9GcQjANAspdOiwaNifKlQJd6alQxxKp1YxqHiCH1P84Pzv8_IzYDAmdYfQzNNuQ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70">
              <a:off x="5436096" y="3232707"/>
              <a:ext cx="2003902" cy="1328675"/>
            </a:xfrm>
            <a:prstGeom prst="plaque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6" name="Picture 14" descr="http://icons.iconarchive.com/icons/walrick/openphone/256/Clock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72083">
              <a:off x="6512450" y="888967"/>
              <a:ext cx="952012" cy="952012"/>
            </a:xfrm>
            <a:prstGeom prst="rect">
              <a:avLst/>
            </a:prstGeom>
            <a:noFill/>
            <a:effectLst>
              <a:glow rad="25400">
                <a:schemeClr val="accent5">
                  <a:lumMod val="20000"/>
                  <a:lumOff val="80000"/>
                  <a:alpha val="2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8" name="Picture 16" descr="http://cdn1.iconfinder.com/data/icons/dellixmas-png/PNG/256/001_search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29013">
              <a:off x="4036868" y="3432113"/>
              <a:ext cx="1203957" cy="120395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092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Execution Plans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query </a:t>
            </a:r>
            <a:r>
              <a:rPr lang="en-US" dirty="0"/>
              <a:t>execution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serial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SQL Server “compiles” query into a </a:t>
            </a:r>
            <a:r>
              <a:rPr lang="en-US" dirty="0" smtClean="0"/>
              <a:t>sequential </a:t>
            </a:r>
            <a:r>
              <a:rPr lang="en-US" dirty="0"/>
              <a:t>steps which are executed one after the other</a:t>
            </a:r>
          </a:p>
          <a:p>
            <a:pPr>
              <a:lnSpc>
                <a:spcPct val="100000"/>
              </a:lnSpc>
            </a:pPr>
            <a:r>
              <a:rPr lang="en-US" dirty="0"/>
              <a:t>Individual steps also have internal sequential </a:t>
            </a:r>
            <a:r>
              <a:rPr lang="en-US" dirty="0" smtClean="0"/>
              <a:t>processing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dirty="0"/>
              <a:t>table scans are processed one page after another &amp; </a:t>
            </a:r>
            <a:r>
              <a:rPr lang="en-US" dirty="0" smtClean="0"/>
              <a:t>row by row within page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Some steps could be complex, consisting of several sub-steps (like an expression tree)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Plans </a:t>
            </a:r>
            <a:r>
              <a:rPr lang="en-US" dirty="0" smtClean="0"/>
              <a:t>visualize these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62"/>
</p:tagLst>
</file>

<file path=ppt/theme/theme1.xml><?xml version="1.0" encoding="utf-8"?>
<a:theme xmlns:a="http://schemas.openxmlformats.org/drawingml/2006/main" name="Telerik-Academy-2012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ppt/theme/themeOverride2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9309</TotalTime>
  <Words>1704</Words>
  <Application>Microsoft Office PowerPoint</Application>
  <PresentationFormat>Презентация на цял екран (4:3)</PresentationFormat>
  <Paragraphs>259</Paragraphs>
  <Slides>37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37</vt:i4>
      </vt:variant>
    </vt:vector>
  </HeadingPairs>
  <TitlesOfParts>
    <vt:vector size="38" baseType="lpstr">
      <vt:lpstr>Telerik-Academy-2012</vt:lpstr>
      <vt:lpstr>Database Performance</vt:lpstr>
      <vt:lpstr>Table of Contents</vt:lpstr>
      <vt:lpstr>Database Performance Factors</vt:lpstr>
      <vt:lpstr>DB Performance</vt:lpstr>
      <vt:lpstr>DB Performance (2)</vt:lpstr>
      <vt:lpstr>DB Performance (2)</vt:lpstr>
      <vt:lpstr>DB Performance (3)</vt:lpstr>
      <vt:lpstr>Query Execution Plans</vt:lpstr>
      <vt:lpstr>Query Execution Plans</vt:lpstr>
      <vt:lpstr>Execution Plan: Example</vt:lpstr>
      <vt:lpstr>Query Operations</vt:lpstr>
      <vt:lpstr>Join Operations</vt:lpstr>
      <vt:lpstr>Query Execution Plans</vt:lpstr>
      <vt:lpstr>Table Indexes</vt:lpstr>
      <vt:lpstr>Indexes</vt:lpstr>
      <vt:lpstr>Clustered Indexes</vt:lpstr>
      <vt:lpstr>Clustered Index: Structure</vt:lpstr>
      <vt:lpstr>Non-Clustered Indexes</vt:lpstr>
      <vt:lpstr>Non-Clustered Index: Structure</vt:lpstr>
      <vt:lpstr>Full-Text Indexes</vt:lpstr>
      <vt:lpstr>Add Index When</vt:lpstr>
      <vt:lpstr>Add Index When (2)</vt:lpstr>
      <vt:lpstr>How Many Indexes?</vt:lpstr>
      <vt:lpstr>Fill Factor</vt:lpstr>
      <vt:lpstr>Table Indexes</vt:lpstr>
      <vt:lpstr>Caching SQL Query Results</vt:lpstr>
      <vt:lpstr>Caching SQL Query Results</vt:lpstr>
      <vt:lpstr>Caching SQL Query Results (2)</vt:lpstr>
      <vt:lpstr>Caching SQL Query Results</vt:lpstr>
      <vt:lpstr>Table Partitioning</vt:lpstr>
      <vt:lpstr>Table Partitioning: Concepts</vt:lpstr>
      <vt:lpstr>Table Partitioning – Example </vt:lpstr>
      <vt:lpstr>Partitioning in MySQL</vt:lpstr>
      <vt:lpstr>Partitioning in MySQL</vt:lpstr>
      <vt:lpstr>Database Performance</vt:lpstr>
      <vt:lpstr>Exercises</vt:lpstr>
      <vt:lpstr>Free Trainings @ Telerik Academy</vt:lpstr>
    </vt:vector>
  </TitlesOfParts>
  <Company>National Academy for Software Development - http://academy.devbg.org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Performance for Developers</dc:title>
  <dc:creator>Svetlin.Nakov@telerik.com</dc:creator>
  <cp:keywords>BD, databases, performance, MySQL, SQL Server, SQL</cp:keywords>
  <cp:lastModifiedBy>BoBBy</cp:lastModifiedBy>
  <cp:revision>574</cp:revision>
  <dcterms:created xsi:type="dcterms:W3CDTF">2003-11-24T23:05:59Z</dcterms:created>
  <dcterms:modified xsi:type="dcterms:W3CDTF">2014-09-02T10:30:33Z</dcterms:modified>
  <cp:category>databases, database development</cp:category>
</cp:coreProperties>
</file>