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29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1" r:id="rId21"/>
    <p:sldId id="289" r:id="rId22"/>
    <p:sldId id="299" r:id="rId23"/>
    <p:sldId id="293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7" r:id="rId41"/>
    <p:sldId id="301" r:id="rId42"/>
  </p:sldIdLst>
  <p:sldSz cx="9144000" cy="6858000" type="screen4x3"/>
  <p:notesSz cx="6881813" cy="92964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3" autoAdjust="0"/>
    <p:restoredTop sz="94421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6062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2063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895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4600" dirty="0"/>
              <a:t>Object-Oriented Programming Fundamental Principles – Part </a:t>
            </a:r>
            <a:r>
              <a:rPr lang="en-US" sz="4600" dirty="0" smtClean="0"/>
              <a:t>II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Polymorphism, Class Hierarchies, Exceptions, Strong Cohesion and Loose Coupling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54" y="352138"/>
            <a:ext cx="1074208" cy="11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21175231">
            <a:off x="5813054" y="5880955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6096619" y="4260222"/>
            <a:ext cx="1587264" cy="16544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580996"/>
            <a:ext cx="2057400" cy="1616604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  <p:pic>
        <p:nvPicPr>
          <p:cNvPr id="18" name="Picture 2" descr="http://farm4.static.flickr.com/3432/3188923390_64e400682c.jpg"/>
          <p:cNvPicPr>
            <a:picLocks noChangeAspect="1" noChangeArrowheads="1"/>
          </p:cNvPicPr>
          <p:nvPr/>
        </p:nvPicPr>
        <p:blipFill rotWithShape="1">
          <a:blip r:embed="rId8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7424" y="345280"/>
            <a:ext cx="1862376" cy="117872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bg1">
                <a:lumMod val="50000"/>
                <a:lumOff val="5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</a:t>
            </a:r>
            <a:r>
              <a:rPr lang="en-US" sz="4000" dirty="0" smtClean="0"/>
              <a:t>How </a:t>
            </a:r>
            <a:r>
              <a:rPr lang="en-US" sz="4000" smtClean="0"/>
              <a:t>it Works?</a:t>
            </a:r>
            <a:endParaRPr lang="bg-BG" sz="4000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>
                <a:solidFill>
                  <a:srgbClr val="EBFFD2"/>
                </a:solidFill>
              </a:rPr>
              <a:t> ensures that </a:t>
            </a:r>
            <a:r>
              <a:rPr lang="en-US" dirty="0" smtClean="0">
                <a:solidFill>
                  <a:srgbClr val="EBFFD2"/>
                </a:solidFill>
              </a:rPr>
              <a:t>the appropriate </a:t>
            </a:r>
            <a:r>
              <a:rPr lang="en-US" dirty="0">
                <a:solidFill>
                  <a:srgbClr val="EBFFD2"/>
                </a:solidFill>
              </a:rPr>
              <a:t>method of the </a:t>
            </a:r>
            <a:r>
              <a:rPr lang="en-US" dirty="0" smtClean="0">
                <a:solidFill>
                  <a:srgbClr val="EBFFD2"/>
                </a:solidFill>
              </a:rPr>
              <a:t>subclass is called through its base class' interface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is implemented using </a:t>
            </a:r>
            <a:r>
              <a:rPr lang="en-US" dirty="0" smtClean="0">
                <a:solidFill>
                  <a:srgbClr val="EBFFD2"/>
                </a:solidFill>
              </a:rPr>
              <a:t>a technique </a:t>
            </a:r>
            <a:r>
              <a:rPr lang="en-US" dirty="0">
                <a:solidFill>
                  <a:srgbClr val="EBFFD2"/>
                </a:solidFill>
              </a:rPr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exact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 called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determined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just before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performing the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/>
              <a:t>Applied for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Note: Late binding is </a:t>
            </a:r>
            <a:r>
              <a:rPr lang="en-US" dirty="0" smtClean="0">
                <a:solidFill>
                  <a:srgbClr val="EBFFD2"/>
                </a:solidFill>
              </a:rPr>
              <a:t>a bit slower than normal (early) 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7646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Figure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CalcSurface();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Square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0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800" y="1676400"/>
            <a:ext cx="4572000" cy="56912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52" y="2590800"/>
            <a:ext cx="5587096" cy="37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762000"/>
            <a:ext cx="4522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500">
                  <a:noFill/>
                </a:ln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3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80947" y="914400"/>
            <a:ext cx="61390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86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Real World Example: Calculator</a:t>
            </a:r>
            <a:endParaRPr lang="bg-BG" dirty="0"/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an application </a:t>
            </a:r>
            <a:r>
              <a:rPr lang="en-US" dirty="0"/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</a:t>
            </a:r>
            <a:r>
              <a:rPr lang="en-US" dirty="0" smtClean="0"/>
              <a:t>scenario for </a:t>
            </a:r>
            <a:r>
              <a:rPr lang="en-US" dirty="0"/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6" y="32004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3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 World Example: Calculator (2)</a:t>
            </a:r>
            <a:endParaRPr lang="bg-BG" sz="3600" dirty="0"/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Buttons, panels, text boxes, menus, check boxes, radio buttons,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implement an interface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a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properties: location, size, text, </a:t>
            </a:r>
            <a:r>
              <a:rPr lang="en-US" dirty="0" smtClean="0"/>
              <a:t>face color, font, background color,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78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(3)</a:t>
            </a:r>
            <a:endParaRPr lang="bg-BG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controls could contain other </a:t>
            </a:r>
            <a:r>
              <a:rPr lang="en-US" dirty="0" smtClean="0"/>
              <a:t>(nested) controls </a:t>
            </a:r>
            <a:r>
              <a:rPr lang="en-US" dirty="0"/>
              <a:t>inside (e. g. </a:t>
            </a:r>
            <a:r>
              <a:rPr lang="en-US" dirty="0" smtClean="0"/>
              <a:t>panels and toolbars)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We should have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/>
              <a:t> that extends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/>
              <a:t> holding a collection of child 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itself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/>
              <a:t> is a special kind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also border, title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/>
              <a:t> derived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</a:t>
            </a:r>
            <a:r>
              <a:rPr lang="en-US" dirty="0" smtClean="0"/>
              <a:t>child controls </a:t>
            </a:r>
            <a:r>
              <a:rPr lang="en-US" dirty="0"/>
              <a:t>inside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515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(4)</a:t>
            </a:r>
            <a:endParaRPr lang="bg-BG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control knows how to visualize itself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define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/>
              <a:t> </a:t>
            </a:r>
            <a:r>
              <a:rPr lang="en-US" dirty="0"/>
              <a:t>and all buttons can derive from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798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072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Polymorphism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/>
              <a:t>Class </a:t>
            </a:r>
            <a:r>
              <a:rPr lang="en-US" dirty="0" smtClean="0"/>
              <a:t>Hierarchies: Real </a:t>
            </a:r>
            <a:r>
              <a:rPr lang="en-US" dirty="0"/>
              <a:t>World Example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Exception Handling and Exception Classes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05" y="4042176"/>
            <a:ext cx="3246988" cy="2130024"/>
          </a:xfrm>
          <a:prstGeom prst="roundRect">
            <a:avLst>
              <a:gd name="adj" fmla="val 29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biodegradablegeek.com/wp-content/uploads/2009/06/ailatan_flickr_book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5276" y="4020874"/>
            <a:ext cx="3321924" cy="2150326"/>
          </a:xfrm>
          <a:prstGeom prst="roundRect">
            <a:avLst>
              <a:gd name="adj" fmla="val 2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41180"/>
            <a:ext cx="7924800" cy="569120"/>
          </a:xfrm>
        </p:spPr>
        <p:txBody>
          <a:bodyPr/>
          <a:lstStyle/>
          <a:p>
            <a:r>
              <a:rPr lang="en-US" dirty="0" smtClean="0"/>
              <a:t>User-Defined Exception Classes</a:t>
            </a:r>
            <a:endParaRPr lang="en-US" dirty="0"/>
          </a:p>
        </p:txBody>
      </p:sp>
      <p:pic>
        <p:nvPicPr>
          <p:cNvPr id="1026" name="Picture 2" descr="http://www.fireni.co.uk/images/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24400" cy="35433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handling</a:t>
            </a:r>
            <a:r>
              <a:rPr lang="en-US" dirty="0" smtClean="0"/>
              <a:t> is the main paradigm for error handling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dirty="0" smtClean="0"/>
              <a:t>are special classes that hold information about an error or unusual situation</a:t>
            </a:r>
          </a:p>
          <a:p>
            <a:r>
              <a:rPr lang="en-US" dirty="0" smtClean="0"/>
              <a:t>Exceptions are thrown (raised)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Exceptions are handled though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473714"/>
            <a:ext cx="7924800" cy="7078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throw new InvalidCalculationException(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"Cannot calculate the size of the specified object");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</a:t>
            </a:r>
            <a:r>
              <a:rPr lang="en-US" smtClean="0"/>
              <a:t>a object-oriented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hierarchy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528376" y="2406221"/>
            <a:ext cx="8082224" cy="3923123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926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define an exception class,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ApplicationException</a:t>
            </a:r>
            <a:r>
              <a:rPr lang="en-US" sz="3000" dirty="0" smtClean="0"/>
              <a:t> and define constructors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231172"/>
            <a:ext cx="7620000" cy="409342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System;</a:t>
            </a: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ApplicationException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Exception innerEx)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innerEx)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Defining 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wallpaperup.com/uploads/wallpapers/2013/01/21/30693/33305978d9bb6dd47e78aec0450d0e3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014" y="1083466"/>
            <a:ext cx="5903386" cy="364093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8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Cohesion and Coupling</a:t>
            </a:r>
            <a:endParaRPr lang="en-US" sz="5000" dirty="0"/>
          </a:p>
        </p:txBody>
      </p:sp>
      <p:pic>
        <p:nvPicPr>
          <p:cNvPr id="4098" name="Picture 2" descr="http://scientopia.org/img-archive/goodmath/img_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8" y="2552700"/>
            <a:ext cx="5406984" cy="3543300"/>
          </a:xfrm>
          <a:prstGeom prst="roundRect">
            <a:avLst>
              <a:gd name="adj" fmla="val 2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describes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closely the routines in a class or the code in a routine support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strongly related functionality</a:t>
            </a:r>
            <a:r>
              <a:rPr lang="en-US" dirty="0" smtClean="0"/>
              <a:t>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powerful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cohesion</a:t>
            </a:r>
            <a:r>
              <a:rPr lang="en-US" dirty="0" smtClean="0"/>
              <a:t>: HDD, CR-ROM, remote control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cohesion</a:t>
            </a:r>
            <a:r>
              <a:rPr lang="en-US" dirty="0" smtClean="0"/>
              <a:t>: spaghetti code, single-board computer</a:t>
            </a:r>
            <a:endParaRPr lang="bg-BG" dirty="0" smtClean="0"/>
          </a:p>
          <a:p>
            <a:pPr lvl="1">
              <a:spcBef>
                <a:spcPct val="35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" name="Picture 5" descr="network-woodenmodel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1796707" cy="1625546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23778"/>
            <a:ext cx="2375507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4" name="Picture 6" descr="http://www.veryicon.com/icon/png/System/Simple/Hard%20Dr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2" y="1676400"/>
            <a:ext cx="1752600" cy="17526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ux.iconpedia.net/uploads/179410607313436656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00" y="1371600"/>
            <a:ext cx="2366900" cy="23669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rocketdock.com/images/screenshots/remote_controll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438400" cy="24384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phidgets.com/images/1072_0_Big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323778"/>
            <a:ext cx="2590800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dirty="0" smtClean="0"/>
              <a:t>(good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9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Weak cohesion </a:t>
            </a:r>
            <a:r>
              <a:rPr lang="en-US" dirty="0" smtClean="0"/>
              <a:t>(bad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2860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0292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  <p:extLst>
      <p:ext uri="{BB962C8B-B14F-4D97-AF65-F5344CB8AC3E}">
        <p14:creationId xmlns:p14="http://schemas.microsoft.com/office/powerpoint/2010/main" val="2630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38600" y="2791953"/>
            <a:ext cx="439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Polymorphism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" y="2514600"/>
            <a:ext cx="3774728" cy="374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597667" cy="1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81629"/>
            <a:ext cx="1981200" cy="20784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Or be entirely independent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coupled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/ routines must have small, direct, visible, and flexible relationships to other classes /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/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Can you change the video controller?</a:t>
            </a:r>
            <a:endParaRPr lang="bg-BG" sz="26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13" descr="SATA-h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6975"/>
            <a:ext cx="2571750" cy="2232025"/>
          </a:xfrm>
          <a:prstGeom prst="roundRect">
            <a:avLst>
              <a:gd name="adj" fmla="val 3438"/>
            </a:avLst>
          </a:prstGeom>
          <a:noFill/>
        </p:spPr>
      </p:pic>
      <p:pic>
        <p:nvPicPr>
          <p:cNvPr id="6" name="Picture 11" descr="termek_26666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810000"/>
            <a:ext cx="3167062" cy="2668588"/>
          </a:xfrm>
          <a:prstGeom prst="roundRect">
            <a:avLst>
              <a:gd name="adj" fmla="val 34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348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OOP fundamental principals are: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Polymorphism allows working with objects through their parent interface and invoke abstract 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 classes are natural to OOP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3000" dirty="0" smtClean="0"/>
              <a:t>avoid spaghetti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343276" cy="2341076"/>
          </a:xfrm>
          <a:prstGeom prst="roundRect">
            <a:avLst>
              <a:gd name="adj" fmla="val 35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4809992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697898"/>
            <a:ext cx="2667000" cy="302650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/>
              <a:t>Object-Oriented Programming Fundamental Principles – Part II</a:t>
            </a:r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dirty="0" smtClean="0"/>
              <a:t> with only one abstract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and fields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. Define two new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 that implement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/>
              <a:t> method and return the surface of the figure (height*width for rectangle and height*width/2 for triangle).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and suitable constructor so that at initialization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 must be kept equal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implement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method. Write a program that tests the behavior of 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method for different shapes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) stored in an array.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bank</a:t>
            </a:r>
            <a:r>
              <a:rPr lang="en-US" sz="2800" dirty="0" smtClean="0"/>
              <a:t> holds different types of accounts for its customers: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deposit</a:t>
            </a:r>
            <a:r>
              <a:rPr lang="en-US" sz="2800" dirty="0" smtClean="0"/>
              <a:t> accounts,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loan</a:t>
            </a:r>
            <a:r>
              <a:rPr lang="en-US" sz="2800" dirty="0" smtClean="0"/>
              <a:t> accounts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mortgage</a:t>
            </a:r>
            <a:r>
              <a:rPr lang="en-US" sz="2800" dirty="0" smtClean="0"/>
              <a:t> accounts. Customers could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companies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All accounts have customer, balance and interest rate (monthly based). Deposit accounts are allowed to deposit and with draw money. Loan and mortgage accounts can only deposit money.</a:t>
            </a:r>
          </a:p>
          <a:p>
            <a:pPr marL="446088" indent="4763">
              <a:lnSpc>
                <a:spcPct val="100000"/>
              </a:lnSpc>
              <a:buNone/>
              <a:tabLst/>
            </a:pPr>
            <a:r>
              <a:rPr lang="en-US" sz="2800" dirty="0" smtClean="0"/>
              <a:t>All </a:t>
            </a:r>
            <a:r>
              <a:rPr lang="en-US" sz="2800" dirty="0"/>
              <a:t>accounts can calculate their interest amount for a given period (in months). In the common case its is calculated as follows: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number_of_months * interest_rate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Loan accounts have no interest for the first 3 months if are held by individuals and for the first 2 months if are held by a company.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Deposit accounts have no interest if their balance is positive and less than 1000.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Mortgage accounts have ½ interest for the first 12 months for companies and no interest for the first 6 months for individuals.</a:t>
            </a:r>
          </a:p>
          <a:p>
            <a:pPr marL="446088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dirty="0"/>
              <a:t>Your task is to write a program to model the bank system by classes and interfaces. You should identify the classes, interfaces, base classes and abstract actions and implement </a:t>
            </a:r>
            <a:r>
              <a:rPr lang="en-US" sz="2800" dirty="0" smtClean="0"/>
              <a:t>the calculation </a:t>
            </a:r>
            <a:r>
              <a:rPr lang="en-US" sz="2800" dirty="0"/>
              <a:t>of the interest </a:t>
            </a:r>
            <a:r>
              <a:rPr lang="en-US" sz="2800" dirty="0" smtClean="0"/>
              <a:t>functionality through overridden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more than one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sz="3000" dirty="0" smtClean="0">
                <a:solidFill>
                  <a:srgbClr val="EBFFD2"/>
                </a:solidFill>
              </a:rPr>
              <a:t>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 </a:t>
            </a:r>
            <a:r>
              <a:rPr lang="en-US" sz="3000" dirty="0">
                <a:solidFill>
                  <a:srgbClr val="EBFFD2"/>
                </a:solidFill>
              </a:rPr>
              <a:t>to be defined and </a:t>
            </a:r>
            <a:r>
              <a:rPr lang="en-US" sz="3000" dirty="0" smtClean="0">
                <a:solidFill>
                  <a:srgbClr val="EBFFD2"/>
                </a:solidFill>
              </a:rPr>
              <a:t>invoked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InvalidRangeException&lt;T&gt;</a:t>
            </a:r>
            <a:r>
              <a:rPr lang="en-US" sz="2800" dirty="0" smtClean="0"/>
              <a:t> that holds information about an error condition related to invalid range. It should hold error message and a range definition [start … end].</a:t>
            </a:r>
          </a:p>
          <a:p>
            <a:pPr marL="4508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Write a sample application that demonstrates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InvalidRangeException&lt;int&gt;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InvalidRangeException&lt;DateTime&gt;</a:t>
            </a:r>
            <a:r>
              <a:rPr lang="en-US" sz="2800" noProof="1"/>
              <a:t> </a:t>
            </a:r>
            <a:r>
              <a:rPr lang="en-US" sz="2800" noProof="1" smtClean="0"/>
              <a:t>by entering numbers in the range [1..100] and dates in the range [1.1.1980 … 31.12.2013].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Why </a:t>
            </a:r>
            <a:r>
              <a:rPr lang="en-US" dirty="0" smtClean="0">
                <a:solidFill>
                  <a:srgbClr val="EBFFD2"/>
                </a:solidFill>
              </a:rPr>
              <a:t>handle an </a:t>
            </a:r>
            <a:r>
              <a:rPr lang="en-US" dirty="0">
                <a:solidFill>
                  <a:srgbClr val="EBFFD2"/>
                </a:solidFill>
              </a:rPr>
              <a:t>object </a:t>
            </a:r>
            <a:r>
              <a:rPr lang="en-US" dirty="0" smtClean="0"/>
              <a:t>of given type as object of its base type?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invoke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can hold anything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</a:t>
            </a:r>
            <a:r>
              <a:rPr lang="en-US" dirty="0" smtClean="0"/>
              <a:t>more specific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declare a more generic field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will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initialized and "specialized" later</a:t>
            </a:r>
            <a:endParaRPr lang="bg-BG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method</a:t>
            </a:r>
            <a:r>
              <a:rPr lang="en-US" dirty="0" smtClean="0"/>
              <a:t>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</a:t>
            </a:r>
            <a:r>
              <a:rPr lang="en-US" dirty="0" smtClean="0"/>
              <a:t>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394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60960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</p:spTree>
    <p:extLst>
      <p:ext uri="{BB962C8B-B14F-4D97-AF65-F5344CB8AC3E}">
        <p14:creationId xmlns:p14="http://schemas.microsoft.com/office/powerpoint/2010/main" val="36496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50808"/>
            <a:ext cx="7924800" cy="685800"/>
          </a:xfrm>
        </p:spPr>
        <p:txBody>
          <a:bodyPr/>
          <a:lstStyle/>
          <a:p>
            <a:r>
              <a:rPr lang="en-US" dirty="0" smtClean="0"/>
              <a:t>Virtual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roederconsulting.com/RCimages/virtualtea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"/>
          <a:stretch/>
        </p:blipFill>
        <p:spPr bwMode="auto">
          <a:xfrm>
            <a:off x="1524000" y="381000"/>
            <a:ext cx="6096000" cy="47244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Virtual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methods </a:t>
            </a:r>
            <a:r>
              <a:rPr lang="en-US" dirty="0" smtClean="0"/>
              <a:t>are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virtual</a:t>
            </a:r>
            <a:r>
              <a:rPr lang="en-US" dirty="0" smtClean="0">
                <a:sym typeface="Wingdings" panose="05000000000000000000" pitchFamily="2" charset="2"/>
              </a:rPr>
              <a:t>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Abstract methods are designed to be changed (overridden) later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 members </a:t>
            </a:r>
            <a:r>
              <a:rPr lang="en-US" dirty="0" smtClean="0"/>
              <a:t>are also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have no default implementation and are designed to be overridden in a descendent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through the new keyword: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60706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CalculateSurface()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25054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we can modify a method or property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override method 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replacement implementation </a:t>
            </a:r>
            <a:r>
              <a:rPr lang="en-US" dirty="0" smtClean="0"/>
              <a:t>of an inherited member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overridden base method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3329</TotalTime>
  <Words>2156</Words>
  <Application>Microsoft Office PowerPoint</Application>
  <PresentationFormat>Презентация на цял екран (4:3)</PresentationFormat>
  <Paragraphs>377</Paragraphs>
  <Slides>41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2" baseType="lpstr">
      <vt:lpstr>Telerik Academy</vt:lpstr>
      <vt:lpstr>Object-Oriented Programming Fundamental Principles – Part II</vt:lpstr>
      <vt:lpstr>Contents</vt:lpstr>
      <vt:lpstr>Polymorphism</vt:lpstr>
      <vt:lpstr>Polymorphism</vt:lpstr>
      <vt:lpstr>Polymorphism (2)</vt:lpstr>
      <vt:lpstr>Virtual Methods</vt:lpstr>
      <vt:lpstr>Virtual Methods</vt:lpstr>
      <vt:lpstr>More about Virtual Methods</vt:lpstr>
      <vt:lpstr>The override Modifier</vt:lpstr>
      <vt:lpstr>Polymorphism – How it Works?</vt:lpstr>
      <vt:lpstr>Polymorphism – Example</vt:lpstr>
      <vt:lpstr>Polymorphism – Example (2)</vt:lpstr>
      <vt:lpstr>Презентация на PowerPoint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Exception Classes</vt:lpstr>
      <vt:lpstr>Exception Handling in OOP</vt:lpstr>
      <vt:lpstr>Exception Hierarchy</vt:lpstr>
      <vt:lpstr>Defining an Exception Class</vt:lpstr>
      <vt:lpstr>Defining Exception Classes</vt:lpstr>
      <vt:lpstr>Cohesion and Coupling</vt:lpstr>
      <vt:lpstr>Cohesion</vt:lpstr>
      <vt:lpstr>Good and Bad Cohesion</vt:lpstr>
      <vt:lpstr>Strong Cohesion</vt:lpstr>
      <vt:lpstr>Weak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  <vt:lpstr>Object-Oriented Programming Fundamental Principles – Part II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BoBBy</cp:lastModifiedBy>
  <cp:revision>565</cp:revision>
  <dcterms:created xsi:type="dcterms:W3CDTF">2007-12-08T16:03:35Z</dcterms:created>
  <dcterms:modified xsi:type="dcterms:W3CDTF">2014-02-15T09:50:59Z</dcterms:modified>
  <cp:category>software engineering</cp:category>
</cp:coreProperties>
</file>