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7"/>
  </p:notesMasterIdLst>
  <p:handoutMasterIdLst>
    <p:handoutMasterId r:id="rId48"/>
  </p:handoutMasterIdLst>
  <p:sldIdLst>
    <p:sldId id="400" r:id="rId2"/>
    <p:sldId id="401" r:id="rId3"/>
    <p:sldId id="402" r:id="rId4"/>
    <p:sldId id="403" r:id="rId5"/>
    <p:sldId id="404" r:id="rId6"/>
    <p:sldId id="405" r:id="rId7"/>
    <p:sldId id="406" r:id="rId8"/>
    <p:sldId id="407" r:id="rId9"/>
    <p:sldId id="408" r:id="rId10"/>
    <p:sldId id="409" r:id="rId11"/>
    <p:sldId id="410" r:id="rId12"/>
    <p:sldId id="411" r:id="rId13"/>
    <p:sldId id="412" r:id="rId14"/>
    <p:sldId id="413" r:id="rId15"/>
    <p:sldId id="414" r:id="rId16"/>
    <p:sldId id="415" r:id="rId17"/>
    <p:sldId id="416" r:id="rId18"/>
    <p:sldId id="417" r:id="rId19"/>
    <p:sldId id="418" r:id="rId20"/>
    <p:sldId id="419" r:id="rId21"/>
    <p:sldId id="420" r:id="rId22"/>
    <p:sldId id="421" r:id="rId23"/>
    <p:sldId id="422" r:id="rId24"/>
    <p:sldId id="443" r:id="rId25"/>
    <p:sldId id="423" r:id="rId26"/>
    <p:sldId id="424" r:id="rId27"/>
    <p:sldId id="425" r:id="rId28"/>
    <p:sldId id="426" r:id="rId29"/>
    <p:sldId id="427" r:id="rId30"/>
    <p:sldId id="428" r:id="rId31"/>
    <p:sldId id="429" r:id="rId32"/>
    <p:sldId id="430" r:id="rId33"/>
    <p:sldId id="431" r:id="rId34"/>
    <p:sldId id="432" r:id="rId35"/>
    <p:sldId id="433" r:id="rId36"/>
    <p:sldId id="434" r:id="rId37"/>
    <p:sldId id="435" r:id="rId38"/>
    <p:sldId id="436" r:id="rId39"/>
    <p:sldId id="437" r:id="rId40"/>
    <p:sldId id="438" r:id="rId41"/>
    <p:sldId id="439" r:id="rId42"/>
    <p:sldId id="440" r:id="rId43"/>
    <p:sldId id="441" r:id="rId44"/>
    <p:sldId id="442" r:id="rId45"/>
    <p:sldId id="333" r:id="rId46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CC00"/>
    <a:srgbClr val="9ED000"/>
    <a:srgbClr val="F4FCD8"/>
    <a:srgbClr val="FFFFFF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7953" autoAdjust="0"/>
    <p:restoredTop sz="94468" autoAdjust="0"/>
  </p:normalViewPr>
  <p:slideViewPr>
    <p:cSldViewPr>
      <p:cViewPr varScale="1">
        <p:scale>
          <a:sx n="85" d="100"/>
          <a:sy n="85" d="100"/>
        </p:scale>
        <p:origin x="-69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4/9/2014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4/9/2014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045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jpe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hyperlink" Target="http://academy.telerik.com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2.jpe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7.png"/><Relationship Id="rId5" Type="http://schemas.openxmlformats.org/officeDocument/2006/relationships/image" Target="../media/image26.jpeg"/><Relationship Id="rId4" Type="http://schemas.openxmlformats.org/officeDocument/2006/relationships/image" Target="../media/image25.gi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7.e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Uniform_Resource_Identifier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45.png"/><Relationship Id="rId2" Type="http://schemas.openxmlformats.org/officeDocument/2006/relationships/hyperlink" Target="http://html5course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47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4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hyperlink" Target="http://www.w3c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305" name="Picture 9" descr="http://flashspeaksactionscript.com/wp-content/uploads/2009/02/xml-icon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72668" y="587212"/>
            <a:ext cx="1371600" cy="1295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676400"/>
            <a:ext cx="8229600" cy="1524000"/>
          </a:xfrm>
          <a:effectLst>
            <a:reflection blurRad="6350" stA="52000" endA="300" endPos="35000" dir="5400000" sy="-100000" algn="bl" rotWithShape="0"/>
          </a:effectLst>
        </p:spPr>
        <p:txBody>
          <a:bodyPr/>
          <a:lstStyle/>
          <a:p>
            <a:r>
              <a:rPr lang="en-US" dirty="0" smtClean="0"/>
              <a:t>XML Basics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317080"/>
            <a:ext cx="8229600" cy="569120"/>
          </a:xfrm>
        </p:spPr>
        <p:txBody>
          <a:bodyPr/>
          <a:lstStyle/>
          <a:p>
            <a:r>
              <a:rPr lang="en-US" dirty="0" smtClean="0"/>
              <a:t>Basic XML Concepts, Schemas, XPath, XSL</a:t>
            </a:r>
            <a:endParaRPr lang="bg-BG" dirty="0" smtClean="0"/>
          </a:p>
        </p:txBody>
      </p:sp>
      <p:grpSp>
        <p:nvGrpSpPr>
          <p:cNvPr id="14" name="Group 13"/>
          <p:cNvGrpSpPr/>
          <p:nvPr/>
        </p:nvGrpSpPr>
        <p:grpSpPr>
          <a:xfrm>
            <a:off x="5638800" y="4588669"/>
            <a:ext cx="3026734" cy="1888331"/>
            <a:chOff x="5078896" y="4495800"/>
            <a:chExt cx="3429000" cy="2150269"/>
          </a:xfrm>
        </p:grpSpPr>
        <p:pic>
          <p:nvPicPr>
            <p:cNvPr id="10244" name="Picture 4" descr="http://ts4.mm.bing.net/images/thumbnail.aspx?q=1482333161695&amp;id=ead399022aeffc4d3d72cbd6c30dd308&amp;url=http%3a%2f%2fwww.artbylt.com%2fImages%2fblueskiesgreenfields500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078896" y="4495800"/>
              <a:ext cx="3429000" cy="2150269"/>
            </a:xfrm>
            <a:prstGeom prst="roundRect">
              <a:avLst>
                <a:gd name="adj" fmla="val 14202"/>
              </a:avLst>
            </a:prstGeom>
            <a:noFill/>
            <a:ln w="76200">
              <a:noFill/>
            </a:ln>
            <a:effectLst>
              <a:softEdge rad="127000"/>
            </a:effectLst>
          </p:spPr>
        </p:pic>
        <p:pic>
          <p:nvPicPr>
            <p:cNvPr id="55301" name="Picture 5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410200" y="4644600"/>
              <a:ext cx="2806700" cy="1857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softEdge rad="127000"/>
            </a:effectLst>
          </p:spPr>
        </p:pic>
      </p:grpSp>
      <p:pic>
        <p:nvPicPr>
          <p:cNvPr id="55303" name="Picture 7" descr="http://icons2.iconarchive.com/icons/enhancedlabs/lha-objects/128/Filetype-XML-icon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3400" y="1371600"/>
            <a:ext cx="1828800" cy="1828800"/>
          </a:xfrm>
          <a:prstGeom prst="rect">
            <a:avLst/>
          </a:prstGeom>
          <a:noFill/>
        </p:spPr>
      </p:pic>
      <p:pic>
        <p:nvPicPr>
          <p:cNvPr id="55306" name="Picture 10"/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81880">
            <a:off x="3226834" y="573629"/>
            <a:ext cx="3261888" cy="1484854"/>
          </a:xfrm>
          <a:prstGeom prst="roundRect">
            <a:avLst>
              <a:gd name="adj" fmla="val 4807"/>
            </a:avLst>
          </a:prstGeom>
          <a:noFill/>
          <a:ln w="9525">
            <a:noFill/>
            <a:miter lim="800000"/>
            <a:headEnd/>
            <a:tailEnd/>
          </a:ln>
          <a:effectLst>
            <a:glow rad="228600">
              <a:schemeClr val="accent5">
                <a:lumMod val="40000"/>
                <a:lumOff val="60000"/>
                <a:alpha val="30000"/>
              </a:schemeClr>
            </a:glow>
            <a:softEdge rad="25400"/>
          </a:effectLst>
          <a:scene3d>
            <a:camera prst="perspectiveHeroicExtremeRightFacing"/>
            <a:lightRig rig="threePt" dir="t"/>
          </a:scene3d>
          <a:sp3d prstMaterial="dkEdge"/>
        </p:spPr>
      </p:pic>
      <p:pic>
        <p:nvPicPr>
          <p:cNvPr id="55308" name="Picture 12" descr="http://www.blogcdn.com/backporch.fanhouse.com/media/2009/04/xml-icon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 rot="21408555">
            <a:off x="4365980" y="5467233"/>
            <a:ext cx="1709484" cy="858992"/>
          </a:xfrm>
          <a:prstGeom prst="rect">
            <a:avLst/>
          </a:prstGeom>
          <a:noFill/>
        </p:spPr>
      </p:pic>
      <p:pic>
        <p:nvPicPr>
          <p:cNvPr id="16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906536" y="4585321"/>
            <a:ext cx="1226888" cy="13384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Text Placeholder 6"/>
          <p:cNvSpPr>
            <a:spLocks noGrp="1"/>
          </p:cNvSpPr>
          <p:nvPr/>
        </p:nvSpPr>
        <p:spPr>
          <a:xfrm>
            <a:off x="380999" y="5752679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Learning &amp; Development Team</a:t>
            </a:r>
            <a:endParaRPr lang="en-US" dirty="0"/>
          </a:p>
        </p:txBody>
      </p:sp>
      <p:sp>
        <p:nvSpPr>
          <p:cNvPr id="23" name="Text Placeholder 7"/>
          <p:cNvSpPr>
            <a:spLocks noGrp="1"/>
          </p:cNvSpPr>
          <p:nvPr/>
        </p:nvSpPr>
        <p:spPr>
          <a:xfrm>
            <a:off x="381000" y="6057479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9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4" name="Text Placeholder 13"/>
          <p:cNvSpPr>
            <a:spLocks noGrp="1"/>
          </p:cNvSpPr>
          <p:nvPr/>
        </p:nvSpPr>
        <p:spPr>
          <a:xfrm>
            <a:off x="381000" y="5378036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400" b="1" kern="12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Telerik Software Academy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831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smtClean="0"/>
              <a:t>Well-Formed XML Documents (2)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Example of incorrect XML document</a:t>
            </a:r>
          </a:p>
          <a:p>
            <a:pPr>
              <a:lnSpc>
                <a:spcPct val="100000"/>
              </a:lnSpc>
            </a:pPr>
            <a:endParaRPr lang="en-US" sz="3600" dirty="0"/>
          </a:p>
          <a:p>
            <a:pPr>
              <a:lnSpc>
                <a:spcPct val="100000"/>
              </a:lnSpc>
            </a:pPr>
            <a:endParaRPr lang="en-US" sz="3600" dirty="0" smtClean="0"/>
          </a:p>
          <a:p>
            <a:pPr>
              <a:lnSpc>
                <a:spcPct val="100000"/>
              </a:lnSpc>
            </a:pPr>
            <a:endParaRPr lang="en-US" sz="3600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Open / close tags do not match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Unclosed attribute values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Invalid characters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…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90600" y="1828800"/>
            <a:ext cx="7148512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xml&gt;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&lt;button bug! value="OK name="b1"&gt;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  &lt;animation source="demo1.avi"&gt;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1 &lt; 2 &lt; 3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&lt;/click-button&gt;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 / xml &gt;</a:t>
            </a:r>
          </a:p>
        </p:txBody>
      </p:sp>
      <p:pic>
        <p:nvPicPr>
          <p:cNvPr id="20482" name="Picture 2" descr="C:\Users\Peter\Pictures\Kartinki Telerik\burning_question_tmb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1128058">
            <a:off x="5468314" y="4095757"/>
            <a:ext cx="3454004" cy="2498753"/>
          </a:xfrm>
          <a:prstGeom prst="roundRect">
            <a:avLst>
              <a:gd name="adj" fmla="val 50000"/>
            </a:avLst>
          </a:prstGeom>
          <a:noFill/>
          <a:ln>
            <a:noFill/>
          </a:ln>
          <a:effectLst>
            <a:softEdge rad="317500"/>
          </a:effectLst>
        </p:spPr>
      </p:pic>
      <p:pic>
        <p:nvPicPr>
          <p:cNvPr id="26628" name="Picture 4" descr="http://www.theology.edu/Remata/Android/Help/wrongx_ic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22416" y="1340584"/>
            <a:ext cx="1097816" cy="1097816"/>
          </a:xfrm>
          <a:prstGeom prst="rect">
            <a:avLst/>
          </a:prstGeom>
          <a:noFill/>
          <a:effectLst>
            <a:glow rad="139700">
              <a:schemeClr val="accent2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3855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to Use</a:t>
            </a:r>
            <a:r>
              <a:rPr lang="bg-BG" dirty="0" smtClean="0"/>
              <a:t> </a:t>
            </a:r>
            <a:r>
              <a:rPr lang="en-US" dirty="0" smtClean="0"/>
              <a:t>XML?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Advantages of XML:</a:t>
            </a:r>
            <a:endParaRPr lang="bg-BG" dirty="0" smtClean="0"/>
          </a:p>
          <a:p>
            <a:pPr lvl="1"/>
            <a:r>
              <a:rPr lang="en-US" dirty="0" smtClean="0"/>
              <a:t>XML is human readable (unlike binary formats)</a:t>
            </a:r>
          </a:p>
          <a:p>
            <a:pPr lvl="1"/>
            <a:r>
              <a:rPr lang="en-US" dirty="0" smtClean="0"/>
              <a:t>Any kind of structured data can be stored</a:t>
            </a:r>
          </a:p>
          <a:p>
            <a:pPr lvl="1"/>
            <a:r>
              <a:rPr lang="en-US" dirty="0" smtClean="0"/>
              <a:t>Data comes with self-describing meta-data</a:t>
            </a:r>
            <a:endParaRPr lang="bg-BG" dirty="0" smtClean="0"/>
          </a:p>
          <a:p>
            <a:pPr lvl="1"/>
            <a:r>
              <a:rPr lang="en-US" dirty="0" smtClean="0"/>
              <a:t>Custom XML-based languages can be developed for certain applications</a:t>
            </a:r>
          </a:p>
          <a:p>
            <a:pPr lvl="1"/>
            <a:r>
              <a:rPr lang="en-US" dirty="0"/>
              <a:t>Information can be exchanged between different systems with ease</a:t>
            </a:r>
          </a:p>
          <a:p>
            <a:pPr lvl="1"/>
            <a:r>
              <a:rPr lang="en-US" dirty="0" smtClean="0"/>
              <a:t>Unicode is fully supported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040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to Use</a:t>
            </a:r>
            <a:r>
              <a:rPr lang="bg-BG" dirty="0" smtClean="0"/>
              <a:t> </a:t>
            </a:r>
            <a:r>
              <a:rPr lang="en-US" dirty="0" smtClean="0"/>
              <a:t>XML?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Disadvantages of XML:</a:t>
            </a:r>
          </a:p>
          <a:p>
            <a:pPr lvl="1"/>
            <a:r>
              <a:rPr lang="en-US" dirty="0" smtClean="0"/>
              <a:t>XML data is bigger (takes more space) than in binary formats</a:t>
            </a:r>
          </a:p>
          <a:p>
            <a:pPr lvl="2"/>
            <a:r>
              <a:rPr lang="en-US" dirty="0" smtClean="0"/>
              <a:t>More memory consumption, more network traffic, more hard-disk space</a:t>
            </a:r>
          </a:p>
          <a:p>
            <a:pPr lvl="1"/>
            <a:r>
              <a:rPr lang="en-US" dirty="0" smtClean="0"/>
              <a:t>Decreased performance</a:t>
            </a:r>
          </a:p>
          <a:p>
            <a:pPr lvl="2"/>
            <a:r>
              <a:rPr lang="en-US" dirty="0" smtClean="0"/>
              <a:t>Need of parsing / constructing the XML tags</a:t>
            </a:r>
          </a:p>
          <a:p>
            <a:r>
              <a:rPr lang="en-US" dirty="0"/>
              <a:t>XML is not </a:t>
            </a:r>
            <a:r>
              <a:rPr lang="en-US" dirty="0" smtClean="0"/>
              <a:t>suitable for all kinds of data</a:t>
            </a:r>
          </a:p>
          <a:p>
            <a:pPr lvl="1"/>
            <a:r>
              <a:rPr lang="en-US" dirty="0" smtClean="0"/>
              <a:t>E.g. graphics, images and video clips</a:t>
            </a:r>
            <a:endParaRPr lang="en-US" dirty="0"/>
          </a:p>
          <a:p>
            <a:pPr lvl="2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905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6400" y="1600200"/>
            <a:ext cx="5791200" cy="685800"/>
          </a:xfrm>
        </p:spPr>
        <p:txBody>
          <a:bodyPr/>
          <a:lstStyle/>
          <a:p>
            <a:r>
              <a:rPr lang="en-US" dirty="0" smtClean="0"/>
              <a:t>XML Namespaces</a:t>
            </a:r>
            <a:endParaRPr lang="en-US" dirty="0"/>
          </a:p>
        </p:txBody>
      </p:sp>
      <p:pic>
        <p:nvPicPr>
          <p:cNvPr id="21506" name="Picture 2" descr="C:\Users\Peter\Pictures\Kartinki Telerik\cosmic_butterfly_tmb.jpg"/>
          <p:cNvPicPr>
            <a:picLocks noChangeAspect="1" noChangeArrowheads="1"/>
          </p:cNvPicPr>
          <p:nvPr/>
        </p:nvPicPr>
        <p:blipFill>
          <a:blip r:embed="rId2" cstate="print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423" b="95577" l="3846" r="95577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 flipH="1">
            <a:off x="228600" y="2601230"/>
            <a:ext cx="8511208" cy="3951970"/>
          </a:xfrm>
          <a:prstGeom prst="rect">
            <a:avLst/>
          </a:prstGeom>
          <a:noFill/>
          <a:effectLst>
            <a:softEdge rad="317500"/>
          </a:effectLst>
        </p:spPr>
      </p:pic>
      <p:pic>
        <p:nvPicPr>
          <p:cNvPr id="28674" name="Picture 2" descr="http://2.bp.blogspot.com/_dhLIbWCVMIE/SvhTqimhdjI/AAAAAAAABBY/r3AI1QmLnCc/s200/doc_xml_ic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349464">
            <a:off x="2469123" y="2890384"/>
            <a:ext cx="3048000" cy="3048000"/>
          </a:xfrm>
          <a:prstGeom prst="rect">
            <a:avLst/>
          </a:prstGeom>
          <a:ln>
            <a:noFill/>
          </a:ln>
          <a:effectLst>
            <a:outerShdw blurRad="190500" dist="101600" dir="2700000" sx="106000" sy="106000" algn="tl" rotWithShape="0">
              <a:srgbClr val="333333">
                <a:alpha val="8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://www.fileguru.com/images/b/space_icons_desktop_icons_and_cursors-25018.jpe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194494">
            <a:off x="6413682" y="3280401"/>
            <a:ext cx="1816418" cy="1403596"/>
          </a:xfrm>
          <a:prstGeom prst="roundRect">
            <a:avLst>
              <a:gd name="adj" fmla="val 3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ContrastingLeftFacing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2310107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Namespaces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r>
              <a:rPr lang="en-US" dirty="0" smtClean="0"/>
              <a:t>XML namespaces are defined like this: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85800" y="1905000"/>
            <a:ext cx="7772400" cy="43581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&lt;?xml version="1.0" encoding="utf-8"?&gt;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&lt;sample:towns</a:t>
            </a:r>
            <a:endParaRPr lang="bg-BG" sz="21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xmlns:sample="http://www.academy.com/towns/1.0"&gt;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&lt;sample:town&gt;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&lt;sample:name&gt;Sofia&lt;/sample:name&gt;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&lt;sample:population&gt;1200000&lt;/sample:population&gt;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&lt;/sample:town&gt;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&lt;sample:town&gt;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&lt;sample:name&gt;Plovdiv&lt;/sample:name&gt;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&lt;sample:population&gt;700 000&lt;/sample:population&gt;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&lt;/sample:town&gt;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&lt;/sample:towns&gt;</a:t>
            </a:r>
          </a:p>
        </p:txBody>
      </p:sp>
    </p:spTree>
    <p:extLst>
      <p:ext uri="{BB962C8B-B14F-4D97-AF65-F5344CB8AC3E}">
        <p14:creationId xmlns:p14="http://schemas.microsoft.com/office/powerpoint/2010/main" val="3703677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Namespaces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r>
              <a:rPr lang="en-US" dirty="0" smtClean="0"/>
              <a:t>Namespaces in XML documents allow using different tags with the same name</a:t>
            </a:r>
            <a:r>
              <a:rPr lang="bg-BG" dirty="0" smtClean="0"/>
              <a:t>: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41362" y="2448848"/>
            <a:ext cx="7640638" cy="36471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&lt;?xml version="1.0" encoding="UTF-8"?&gt;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&lt;country:towns </a:t>
            </a:r>
            <a:endParaRPr lang="en-US" sz="21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xmlns:country</a:t>
            </a: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="</a:t>
            </a: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urn:academy-com:country</a:t>
            </a: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</a:t>
            </a: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xmlns:town</a:t>
            </a: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="http://</a:t>
            </a: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www.academy.com/towns/1.0"&gt;</a:t>
            </a:r>
            <a:endParaRPr lang="en-US" sz="21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&lt;town:town&gt;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</a:t>
            </a: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&lt;town:name&gt;Plovdiv&lt;/town:name&gt;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</a:t>
            </a: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&lt;town:population&gt;700 000&lt;/town:population&gt;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</a:t>
            </a: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&lt;country:name&gt;Bulgaria&lt;/country:name&gt;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&lt;/town:town&gt;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&lt;/country:towns&gt;</a:t>
            </a:r>
          </a:p>
        </p:txBody>
      </p:sp>
    </p:spTree>
    <p:extLst>
      <p:ext uri="{BB962C8B-B14F-4D97-AF65-F5344CB8AC3E}">
        <p14:creationId xmlns:p14="http://schemas.microsoft.com/office/powerpoint/2010/main" val="3209026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Namespaces –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38201" y="1680895"/>
            <a:ext cx="7459662" cy="42627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&lt;?xml version="1.0" encoding="UTF-8"?&gt;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&lt;country:towns </a:t>
            </a:r>
            <a:r>
              <a:rPr lang="en-US" sz="19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xmlns:country="urn:academy-com:country"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xmlns:town="http://www.academy.com/towns/1.0"&gt;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&lt;town:town&gt;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&lt;town:name&gt;Sofia&lt;/town:name&gt;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&lt;town:population&gt;1 200 000&lt;/town:population&gt;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&lt;country:name&gt;Bulgaria&lt;/country:name&gt;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&lt;/town:town&gt;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&lt;town:town&gt;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&lt;town:name&gt;Plovdiv&lt;/town:name&gt;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&lt;town:population&gt;700 000&lt;/town:population&gt;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</a:t>
            </a:r>
            <a:r>
              <a:rPr lang="en-US" sz="19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&lt;country:name&gt;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Bulgaria</a:t>
            </a:r>
            <a:r>
              <a:rPr lang="en-US" sz="19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&lt;/country:name&gt;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&lt;/town:town&gt;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&lt;/country:towns&gt;</a:t>
            </a:r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 rot="10800000" flipV="1">
            <a:off x="3767138" y="838201"/>
            <a:ext cx="5300662" cy="737791"/>
          </a:xfrm>
          <a:prstGeom prst="wedgeRoundRectCallout">
            <a:avLst>
              <a:gd name="adj1" fmla="val -2306"/>
              <a:gd name="adj2" fmla="val 103180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lIns="36000" tIns="0" rIns="36000" bIns="0">
            <a:spAutoFit/>
          </a:bodyPr>
          <a:lstStyle/>
          <a:p>
            <a:pPr algn="ctr"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Namespace with prefix</a:t>
            </a:r>
            <a:r>
              <a:rPr lang="bg-BG" sz="24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"country" </a:t>
            </a:r>
            <a:r>
              <a:rPr lang="en-US" sz="24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and</a:t>
            </a:r>
            <a:r>
              <a:rPr lang="bg-BG" sz="24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URI "</a:t>
            </a:r>
            <a:r>
              <a:rPr lang="bg-BG" sz="24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urn:</a:t>
            </a:r>
            <a:r>
              <a:rPr lang="en-US" sz="24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academy-</a:t>
            </a:r>
            <a:r>
              <a:rPr lang="bg-BG" sz="24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com:country</a:t>
            </a:r>
            <a:r>
              <a:rPr lang="bg-BG" sz="24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"</a:t>
            </a: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 rot="10800000" flipV="1">
            <a:off x="3167062" y="5486400"/>
            <a:ext cx="4986338" cy="1106686"/>
          </a:xfrm>
          <a:prstGeom prst="wedgeRoundRectCallout">
            <a:avLst>
              <a:gd name="adj1" fmla="val 36139"/>
              <a:gd name="adj2" fmla="val -69751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lIns="36000" tIns="0" rIns="36000" bIns="0">
            <a:spAutoFit/>
          </a:bodyPr>
          <a:lstStyle/>
          <a:p>
            <a:pPr algn="ctr"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Tag </a:t>
            </a:r>
            <a:r>
              <a:rPr lang="en-US" sz="24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named</a:t>
            </a:r>
            <a:r>
              <a:rPr lang="bg-BG" sz="24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</a:t>
            </a:r>
            <a:r>
              <a:rPr lang="bg-BG" sz="24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"name" </a:t>
            </a:r>
            <a:r>
              <a:rPr lang="en-US" sz="24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from </a:t>
            </a:r>
            <a:r>
              <a:rPr lang="en-US" sz="24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namespace</a:t>
            </a:r>
            <a:r>
              <a:rPr lang="bg-BG" sz="24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</a:t>
            </a:r>
            <a:r>
              <a:rPr lang="bg-BG" sz="24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"country"</a:t>
            </a:r>
            <a:r>
              <a:rPr lang="en-US" sz="24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</a:t>
            </a:r>
            <a:r>
              <a:rPr lang="en-US" sz="24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  <a:sym typeface="Wingdings" pitchFamily="2" charset="2"/>
              </a:rPr>
              <a:t> </a:t>
            </a:r>
            <a:r>
              <a:rPr lang="en-US" sz="24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the full tag name is</a:t>
            </a:r>
            <a:r>
              <a:rPr lang="bg-BG" sz="24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"</a:t>
            </a:r>
            <a:r>
              <a:rPr lang="bg-BG" sz="24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urn:</a:t>
            </a:r>
            <a:r>
              <a:rPr lang="en-US" sz="24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academy</a:t>
            </a:r>
            <a:r>
              <a:rPr lang="bg-BG" sz="24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-com:country:name</a:t>
            </a:r>
            <a:r>
              <a:rPr lang="bg-BG" sz="24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3791147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Namespaces – Example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867400"/>
          </a:xfrm>
        </p:spPr>
        <p:txBody>
          <a:bodyPr/>
          <a:lstStyle/>
          <a:p>
            <a:r>
              <a:rPr lang="en-US" dirty="0" smtClean="0"/>
              <a:t>Default namespaces can save some code</a:t>
            </a:r>
            <a:r>
              <a:rPr lang="bg-BG" dirty="0" smtClean="0"/>
              <a:t>: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77864" y="1600200"/>
            <a:ext cx="7704136" cy="47859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&lt;?xml version="1.0" encoding="windows-1251"?&gt;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&lt;order </a:t>
            </a:r>
            <a:r>
              <a:rPr lang="en-US" sz="20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xmlns="http://www.supermarket.com/orders/1.1"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&lt;item&gt;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&lt;name&gt;Beer "Zagorka"&lt;/name&gt;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&lt;ammount&gt;8&lt;/ammount&gt;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&lt;measure&gt;bottle&lt;/measure&gt;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&lt;price&gt;5.60&lt;/price&gt;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&lt;/item&gt;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&lt;item&gt;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&lt;name&gt;Meat balls&lt;/name&gt;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&lt;ammount&gt;12&lt;/ammount&gt;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&lt;measure&gt;amount&lt;/measure&gt;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&lt;price&gt;5.40&lt;/price&gt;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&lt;/item&gt;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&lt;/order&gt;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 rot="10800000" flipV="1">
            <a:off x="5333999" y="2971800"/>
            <a:ext cx="3161191" cy="1276945"/>
          </a:xfrm>
          <a:prstGeom prst="wedgeRoundRectCallout">
            <a:avLst>
              <a:gd name="adj1" fmla="val 47716"/>
              <a:gd name="adj2" fmla="val -103652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lIns="36000" tIns="0" rIns="36000" bIns="0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Default namespace – applied for the entire XML document</a:t>
            </a:r>
            <a:endParaRPr lang="bg-BG" sz="2400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9109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701" name="Picture 5" descr="C:\Trash\XML-schem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29261">
            <a:off x="1620310" y="1435907"/>
            <a:ext cx="5534922" cy="4938346"/>
          </a:xfrm>
          <a:prstGeom prst="rect">
            <a:avLst/>
          </a:prstGeom>
          <a:noFill/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perspectiveFront" fov="4500000">
              <a:rot lat="18364065" lon="21430747" rev="487941"/>
            </a:camera>
            <a:lightRig rig="balanced" dir="t"/>
          </a:scene3d>
          <a:sp3d extrusionH="38100" prstMaterial="clear">
            <a:bevelT w="190500" h="12700" prst="softRound"/>
            <a:bevelB w="44450" h="1143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38300" y="914400"/>
            <a:ext cx="5867400" cy="1447800"/>
          </a:xfrm>
        </p:spPr>
        <p:txBody>
          <a:bodyPr/>
          <a:lstStyle/>
          <a:p>
            <a:r>
              <a:rPr lang="en-US" dirty="0" smtClean="0"/>
              <a:t>XML Schemas</a:t>
            </a:r>
            <a:br>
              <a:rPr lang="en-US" dirty="0" smtClean="0"/>
            </a:br>
            <a:r>
              <a:rPr lang="en-US" dirty="0" smtClean="0"/>
              <a:t>and Validation</a:t>
            </a:r>
            <a:endParaRPr lang="en-US" dirty="0"/>
          </a:p>
        </p:txBody>
      </p:sp>
      <p:pic>
        <p:nvPicPr>
          <p:cNvPr id="29700" name="Picture 4" descr="http://www.validicons.com/OSI_pngs/osi_xml_wt_5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553200" y="4165748"/>
            <a:ext cx="1905000" cy="952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i.cmpnet.com/automotivedesign-europe/2009/07/Eberspaecher/A1.gif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48192" y="2733674"/>
            <a:ext cx="2371208" cy="2066926"/>
          </a:xfrm>
          <a:prstGeom prst="roundRect">
            <a:avLst>
              <a:gd name="adj" fmla="val 2987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ContrastingRightFacing"/>
            <a:lightRig rig="threePt" dir="t"/>
          </a:scene3d>
        </p:spPr>
      </p:pic>
      <p:pic>
        <p:nvPicPr>
          <p:cNvPr id="7" name="Picture 4" descr="http://arload.files.wordpress.com/2010/03/external-validation.jp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46639">
            <a:off x="6263479" y="2466358"/>
            <a:ext cx="1483701" cy="1093251"/>
          </a:xfrm>
          <a:prstGeom prst="roundRect">
            <a:avLst>
              <a:gd name="adj" fmla="val 6700"/>
            </a:avLst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91000" y="4367379"/>
            <a:ext cx="2286000" cy="1881021"/>
          </a:xfrm>
          <a:prstGeom prst="roundRect">
            <a:avLst>
              <a:gd name="adj" fmla="val 5362"/>
            </a:avLst>
          </a:prstGeom>
          <a:noFill/>
          <a:ln>
            <a:noFill/>
          </a:ln>
          <a:effectLst/>
          <a:scene3d>
            <a:camera prst="perspectiveHeroicExtremeRightFacing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22221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Schemas and 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r>
              <a:rPr lang="en-US" dirty="0" smtClean="0"/>
              <a:t>The XML documents structure is defined by schemas</a:t>
            </a:r>
          </a:p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XML schemas</a:t>
            </a:r>
            <a:r>
              <a:rPr lang="en-US" dirty="0" smtClean="0"/>
              <a:t> describes</a:t>
            </a:r>
            <a:r>
              <a:rPr lang="bg-BG" dirty="0" smtClean="0"/>
              <a:t>:</a:t>
            </a:r>
          </a:p>
          <a:p>
            <a:pPr lvl="1"/>
            <a:r>
              <a:rPr lang="en-US" dirty="0" smtClean="0"/>
              <a:t>Possible attributes and tags and their values</a:t>
            </a:r>
          </a:p>
          <a:p>
            <a:pPr lvl="1"/>
            <a:r>
              <a:rPr lang="en-US" dirty="0" smtClean="0"/>
              <a:t>Tags order</a:t>
            </a:r>
          </a:p>
          <a:p>
            <a:pPr lvl="1"/>
            <a:r>
              <a:rPr lang="en-US" dirty="0" smtClean="0"/>
              <a:t>Default values and number of appearances </a:t>
            </a:r>
            <a:endParaRPr lang="bg-BG" dirty="0" smtClean="0"/>
          </a:p>
          <a:p>
            <a:r>
              <a:rPr lang="en-US" dirty="0" smtClean="0"/>
              <a:t>There are few XML Schema standards: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DTD</a:t>
            </a:r>
            <a:r>
              <a:rPr lang="en-US" dirty="0" smtClean="0"/>
              <a:t> – Document Type Definition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XSD</a:t>
            </a:r>
            <a:r>
              <a:rPr lang="en-US" dirty="0" smtClean="0"/>
              <a:t> – XML Schema Definition Language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533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0850" indent="-450850">
              <a:lnSpc>
                <a:spcPct val="100000"/>
              </a:lnSpc>
              <a:buFontTx/>
              <a:buAutoNum type="arabicPeriod"/>
            </a:pPr>
            <a:r>
              <a:rPr lang="en-US" dirty="0" smtClean="0"/>
              <a:t>What is XML?</a:t>
            </a:r>
            <a:endParaRPr lang="bg-BG" dirty="0" smtClean="0"/>
          </a:p>
          <a:p>
            <a:pPr marL="450850" indent="-450850">
              <a:lnSpc>
                <a:spcPct val="100000"/>
              </a:lnSpc>
              <a:buFontTx/>
              <a:buAutoNum type="arabicPeriod"/>
            </a:pPr>
            <a:r>
              <a:rPr lang="en-US" dirty="0" smtClean="0"/>
              <a:t>XML and HTML</a:t>
            </a:r>
            <a:endParaRPr lang="bg-BG" dirty="0" smtClean="0"/>
          </a:p>
          <a:p>
            <a:pPr marL="450850" indent="-450850">
              <a:lnSpc>
                <a:spcPct val="100000"/>
              </a:lnSpc>
              <a:buFontTx/>
              <a:buAutoNum type="arabicPeriod"/>
            </a:pPr>
            <a:r>
              <a:rPr lang="en-US" dirty="0" smtClean="0"/>
              <a:t>When to use XML?</a:t>
            </a:r>
          </a:p>
          <a:p>
            <a:pPr marL="450850" indent="-450850">
              <a:lnSpc>
                <a:spcPct val="100000"/>
              </a:lnSpc>
              <a:buFontTx/>
              <a:buAutoNum type="arabicPeriod"/>
            </a:pPr>
            <a:r>
              <a:rPr lang="en-US" dirty="0" smtClean="0"/>
              <a:t>Namespaces</a:t>
            </a:r>
          </a:p>
          <a:p>
            <a:pPr marL="450850" indent="-450850">
              <a:lnSpc>
                <a:spcPct val="100000"/>
              </a:lnSpc>
              <a:buFontTx/>
              <a:buAutoNum type="arabicPeriod"/>
            </a:pPr>
            <a:r>
              <a:rPr lang="en-US" dirty="0" smtClean="0"/>
              <a:t>Schemas and validation</a:t>
            </a:r>
          </a:p>
          <a:p>
            <a:pPr marL="798513" lvl="1" indent="-450850">
              <a:lnSpc>
                <a:spcPct val="100000"/>
              </a:lnSpc>
            </a:pPr>
            <a:r>
              <a:rPr lang="en-US" dirty="0" smtClean="0"/>
              <a:t>DTD and XSD Schemas</a:t>
            </a:r>
          </a:p>
          <a:p>
            <a:pPr marL="450850" indent="-450850">
              <a:lnSpc>
                <a:spcPct val="100000"/>
              </a:lnSpc>
              <a:buFontTx/>
              <a:buAutoNum type="arabicPeriod"/>
            </a:pPr>
            <a:r>
              <a:rPr lang="en-US" dirty="0" smtClean="0"/>
              <a:t>XML Parsers</a:t>
            </a:r>
          </a:p>
          <a:p>
            <a:pPr marL="450850" indent="-450850">
              <a:lnSpc>
                <a:spcPct val="100000"/>
              </a:lnSpc>
              <a:buFontTx/>
              <a:buAutoNum type="arabicPeriod"/>
            </a:pPr>
            <a:r>
              <a:rPr lang="en-US" dirty="0" smtClean="0"/>
              <a:t>XPath Language</a:t>
            </a:r>
          </a:p>
          <a:p>
            <a:pPr marL="450850" indent="-450850">
              <a:lnSpc>
                <a:spcPct val="100000"/>
              </a:lnSpc>
              <a:buFontTx/>
              <a:buAutoNum type="arabicPeriod"/>
            </a:pPr>
            <a:r>
              <a:rPr lang="en-US" dirty="0" smtClean="0"/>
              <a:t>XSL Transformations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12" name="Picture 2" descr="http://www.sandia.gov/materials/science/nmr_lab/images/books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43600" y="3962400"/>
            <a:ext cx="2677886" cy="2412750"/>
          </a:xfrm>
          <a:prstGeom prst="rect">
            <a:avLst/>
          </a:prstGeom>
          <a:noFill/>
          <a:effectLst>
            <a:softEdge rad="31750"/>
          </a:effectLst>
        </p:spPr>
      </p:pic>
      <p:pic>
        <p:nvPicPr>
          <p:cNvPr id="6" name="Picture 12" descr="http://www.blogcdn.com/backporch.fanhouse.com/media/2009/04/xml-ico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21408555">
            <a:off x="5823596" y="1819900"/>
            <a:ext cx="2452545" cy="123237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85075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bg-BG" dirty="0" smtClean="0"/>
              <a:t> </a:t>
            </a:r>
            <a:r>
              <a:rPr lang="en-US" dirty="0" smtClean="0"/>
              <a:t>DTD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DTD </a:t>
            </a: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(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Document Type Definition</a:t>
            </a: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)</a:t>
            </a:r>
            <a:r>
              <a:rPr lang="bg-BG" dirty="0" smtClean="0"/>
              <a:t> </a:t>
            </a:r>
            <a:r>
              <a:rPr lang="en-US" dirty="0" smtClean="0"/>
              <a:t>is</a:t>
            </a:r>
            <a:r>
              <a:rPr lang="bg-BG" dirty="0" smtClean="0"/>
              <a:t>: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Formal language for describing XML document structures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Contains a set of rules for the tags and their attributes in a document</a:t>
            </a:r>
            <a:endParaRPr lang="bg-BG" sz="2800" dirty="0" smtClean="0"/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Text-based language, but not XML based</a:t>
            </a:r>
            <a:endParaRPr lang="bg-BG" sz="2800" dirty="0" smtClean="0"/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Substituted by XSD (relatively rarely used)</a:t>
            </a:r>
            <a:endParaRPr lang="bg-BG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66800" y="4846528"/>
            <a:ext cx="6926264" cy="155427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&lt;!ELEMENT library (book+)&gt;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&lt;!ATTLIST library name CDATA #REQUIRED&gt;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&lt;!ELEMENT book (title, author, isbn)&gt;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&lt;!ELEMENT title (#PCDATA)&gt;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&lt;!ELEMENT author (#PCDATA)&gt;</a:t>
            </a:r>
          </a:p>
        </p:txBody>
      </p:sp>
    </p:spTree>
    <p:extLst>
      <p:ext uri="{BB962C8B-B14F-4D97-AF65-F5344CB8AC3E}">
        <p14:creationId xmlns:p14="http://schemas.microsoft.com/office/powerpoint/2010/main" val="2272810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XSD Schemas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XSD (XML Schema Definition Language) 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Powerful XML-based language for describing the structure of XML documents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Contains a set of rules for the tags and their attributes in a document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Specifies few standard data types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Numbers, dates, strings, etc.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XSD Schemas have greater descriptive power than DTD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145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XSD Schemas –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09600" y="990600"/>
            <a:ext cx="7924800" cy="56323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&lt;?xml version="1.0" encoding="UTF-8"?&gt;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&lt;xs:schema xmlns:xs="http://www.w3.org/2001/XMLSchema"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targetNamespace</a:t>
            </a: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="https://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telerikacademy.com"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&gt;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&lt;xs:element name="library"&gt;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  &lt;xs:complexType&gt;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      &lt;xs:sequence&gt;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          &lt;xs:element ref="book"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              maxOccurs="unbounded"/&gt;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      &lt;/xs:sequence&gt;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      &lt;xs:attribute name="name"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          type="xs:string" use="optional"/&gt;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  &lt;/xs:complexType&gt;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&lt;/xs:element&gt;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&lt;xs:element name="book"&gt;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&lt;xs:complexType&gt;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  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&lt;xs:sequence&gt;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      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&lt;xs:element ref="title"/&gt;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      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&lt;xs:element ref="author"/&gt;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      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&lt;xs:element ref="isbn"/&gt;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  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&lt;/xs:sequence&gt;</a:t>
            </a:r>
          </a:p>
        </p:txBody>
      </p:sp>
    </p:spTree>
    <p:extLst>
      <p:ext uri="{BB962C8B-B14F-4D97-AF65-F5344CB8AC3E}">
        <p14:creationId xmlns:p14="http://schemas.microsoft.com/office/powerpoint/2010/main" val="2046294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XSD Schemas – </a:t>
            </a:r>
            <a:r>
              <a:rPr lang="en-US" smtClean="0"/>
              <a:t>Example (2)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35000" y="1219200"/>
            <a:ext cx="7899400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  &lt;/xs:complexType&gt;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&lt;/xs:element&gt;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&lt;xs:element name="title" type="xs:string"/&gt;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&lt;xs:element name="author" type="xs:string"/&gt;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&lt;xs:element name="isbn" type="xs:string"/&gt;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&lt;/xs:schema&gt;</a:t>
            </a:r>
          </a:p>
        </p:txBody>
      </p:sp>
      <p:pic>
        <p:nvPicPr>
          <p:cNvPr id="23554" name="Picture 2" descr="C:\Users\Peter\Pictures\Kartinki Telerik\ad_interim_tmb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-600000">
            <a:off x="4724675" y="3513615"/>
            <a:ext cx="3860800" cy="2895600"/>
          </a:xfrm>
          <a:prstGeom prst="roundRect">
            <a:avLst>
              <a:gd name="adj" fmla="val 50000"/>
            </a:avLst>
          </a:prstGeom>
          <a:noFill/>
          <a:effectLst>
            <a:outerShdw blurRad="76200" dir="13500000" sy="23000" kx="1200000" algn="br" rotWithShape="0">
              <a:prstClr val="black">
                <a:alpha val="20000"/>
              </a:prstClr>
            </a:outerShdw>
            <a:softEdge rad="317500"/>
          </a:effectLst>
        </p:spPr>
      </p:pic>
      <p:pic>
        <p:nvPicPr>
          <p:cNvPr id="6" name="Picture 4" descr="http://www.liquid-technologies.com/Images/ProductScreenShots/Reflective/VisualStudio_PlusLogo_XsdEditor1.png?width=27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5014" y="3725933"/>
            <a:ext cx="4285586" cy="2524125"/>
          </a:xfrm>
          <a:prstGeom prst="rect">
            <a:avLst/>
          </a:prstGeom>
          <a:noFill/>
          <a:scene3d>
            <a:camera prst="perspectiveContrastingRightFacing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222449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 DTD and XSD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35000" y="838829"/>
            <a:ext cx="8128000" cy="266637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7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&lt;?xml version="1.0</a:t>
            </a:r>
            <a:r>
              <a:rPr lang="en-US" sz="17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"?&gt;</a:t>
            </a:r>
            <a:r>
              <a:rPr lang="en-US" sz="17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/>
            </a:r>
            <a:br>
              <a:rPr lang="en-US" sz="17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17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&lt;!DOCTYPE </a:t>
            </a:r>
            <a:r>
              <a:rPr lang="en-US" sz="17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library SYSTEM "[file path]"&gt;</a:t>
            </a:r>
            <a:r>
              <a:rPr lang="en-US" sz="17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/>
            </a:r>
            <a:br>
              <a:rPr lang="en-US" sz="17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17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7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library</a:t>
            </a:r>
            <a:r>
              <a:rPr lang="en-US" sz="17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r>
              <a:rPr lang="en-US" sz="17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/>
            </a:r>
            <a:br>
              <a:rPr lang="en-US" sz="17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17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  </a:t>
            </a:r>
            <a:r>
              <a:rPr lang="en-US" sz="17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&lt;book&gt;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7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&lt;title&gt;Professional C# 4.0 and .NET 4&lt;/title&gt;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7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&lt;author&gt;Christian Nagel&lt;/author&gt;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7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&lt;isbn&gt;978-0-470-50225-9&lt;/isbn&gt;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7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&lt;/book&gt;</a:t>
            </a:r>
            <a:r>
              <a:rPr lang="en-US" sz="17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/>
            </a:r>
            <a:br>
              <a:rPr lang="en-US" sz="17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17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17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library</a:t>
            </a:r>
            <a:r>
              <a:rPr lang="en-US" sz="17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endParaRPr lang="en-US" sz="17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609600" y="3599058"/>
            <a:ext cx="8153400" cy="295414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7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&lt;?xml version="1.0</a:t>
            </a:r>
            <a:r>
              <a:rPr lang="en-US" sz="17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"?&gt;</a:t>
            </a:r>
            <a:r>
              <a:rPr lang="en-US" sz="17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/>
            </a:r>
            <a:br>
              <a:rPr lang="en-US" sz="17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17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7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library</a:t>
            </a:r>
            <a:r>
              <a:rPr lang="en-US" sz="17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700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xmlns</a:t>
            </a:r>
            <a:r>
              <a:rPr lang="en-US" sz="17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="[namespace]" </a:t>
            </a:r>
            <a:r>
              <a:rPr lang="en-US" sz="1700" b="1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xmlns:xsi</a:t>
            </a:r>
            <a:r>
              <a:rPr lang="en-US" sz="17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="http://www.w3.org/2001/XMLSchema-instance" </a:t>
            </a:r>
            <a:r>
              <a:rPr lang="en-US" sz="1700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xsi:schemaLocation</a:t>
            </a:r>
            <a:r>
              <a:rPr lang="en-US" sz="17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="[namespace </a:t>
            </a:r>
            <a:r>
              <a:rPr lang="en-US" sz="17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path]"&gt;</a:t>
            </a:r>
            <a:r>
              <a:rPr lang="en-US" sz="17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/>
            </a:r>
            <a:br>
              <a:rPr lang="en-US" sz="17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17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  </a:t>
            </a:r>
            <a:r>
              <a:rPr lang="en-US" sz="17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&lt;book&gt;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7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&lt;title&gt;Professional C# 4.0 and .NET 4&lt;/title&gt;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7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&lt;author&gt;Christian Nagel&lt;/author&gt;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7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&lt;isbn&gt;978-0-470-50225-9&lt;/isbn&gt;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7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&lt;/book&gt;</a:t>
            </a:r>
            <a:r>
              <a:rPr lang="en-US" sz="17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/>
            </a:r>
            <a:br>
              <a:rPr lang="en-US" sz="17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17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17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library</a:t>
            </a:r>
            <a:r>
              <a:rPr lang="en-US" sz="17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endParaRPr lang="en-US" sz="17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4792174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Studio Schema Editor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Visual Studio can generate XSD Schemas from the structure of a given XML document</a:t>
            </a:r>
            <a:endParaRPr lang="bg-BG" dirty="0" smtClean="0"/>
          </a:p>
          <a:p>
            <a:r>
              <a:rPr lang="en-US" dirty="0" smtClean="0"/>
              <a:t>VS has powerful XSD Schema Editor</a:t>
            </a:r>
            <a:endParaRPr lang="bg-BG" dirty="0" smtClean="0"/>
          </a:p>
          <a:p>
            <a:pPr lvl="1"/>
            <a:r>
              <a:rPr lang="en-US" dirty="0" smtClean="0"/>
              <a:t>Visually edit schemas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5854" y="3581400"/>
            <a:ext cx="4928152" cy="1066800"/>
          </a:xfrm>
          <a:prstGeom prst="rect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</p:spPr>
      </p:pic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09854" y="3581400"/>
            <a:ext cx="2800746" cy="2833440"/>
          </a:xfrm>
          <a:prstGeom prst="rect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</p:spPr>
      </p:pic>
      <p:pic>
        <p:nvPicPr>
          <p:cNvPr id="30726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95054" y="4817910"/>
            <a:ext cx="2895600" cy="1596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7310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2394099" y="1219200"/>
            <a:ext cx="4438650" cy="2447925"/>
          </a:xfrm>
          <a:prstGeom prst="roundRect">
            <a:avLst>
              <a:gd name="adj" fmla="val 5119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4191000"/>
            <a:ext cx="5410200" cy="1371600"/>
          </a:xfrm>
        </p:spPr>
        <p:txBody>
          <a:bodyPr/>
          <a:lstStyle/>
          <a:p>
            <a:pPr algn="ctr">
              <a:lnSpc>
                <a:spcPts val="5000"/>
              </a:lnSpc>
            </a:pPr>
            <a:r>
              <a:rPr lang="en-US" dirty="0" smtClean="0"/>
              <a:t>Working with the XSD Editor in Visual Studio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2800" y="5562600"/>
            <a:ext cx="2514600" cy="609600"/>
          </a:xfrm>
        </p:spPr>
        <p:txBody>
          <a:bodyPr/>
          <a:lstStyle/>
          <a:p>
            <a:pPr marL="0" lvl="1" indent="0" algn="ctr">
              <a:buNone/>
            </a:pPr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867400" y="764840"/>
            <a:ext cx="1573278" cy="1609724"/>
          </a:xfrm>
          <a:prstGeom prst="roundRect">
            <a:avLst>
              <a:gd name="adj" fmla="val 2475"/>
            </a:avLst>
          </a:prstGeom>
          <a:noFill/>
          <a:ln w="9525">
            <a:solidFill>
              <a:schemeClr val="accent5">
                <a:lumMod val="60000"/>
                <a:lumOff val="40000"/>
              </a:schemeClr>
            </a:solidFill>
            <a:miter lim="800000"/>
            <a:headEnd/>
            <a:tailEnd/>
          </a:ln>
          <a:effectLst>
            <a:outerShdw blurRad="101600" dir="2700000" sx="106000" sy="106000" algn="tl" rotWithShape="0">
              <a:schemeClr val="accent5">
                <a:lumMod val="5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8508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://www.chameleoni.com/images/features_cv_parsing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969865">
            <a:off x="844789" y="2741897"/>
            <a:ext cx="2121694" cy="1676400"/>
          </a:xfrm>
          <a:prstGeom prst="roundRect">
            <a:avLst>
              <a:gd name="adj" fmla="val 22503"/>
            </a:avLst>
          </a:prstGeom>
          <a:ln>
            <a:noFill/>
          </a:ln>
          <a:effectLst>
            <a:softEdge rad="112500"/>
          </a:effectLst>
          <a:scene3d>
            <a:camera prst="perspectiveContrastingLeftFacing"/>
            <a:lightRig rig="threePt" dir="t"/>
          </a:scene3d>
        </p:spPr>
      </p:pic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223894" y="1143000"/>
            <a:ext cx="6480175" cy="736600"/>
          </a:xfrm>
          <a:prstGeom prst="rect">
            <a:avLst/>
          </a:prstGeom>
        </p:spPr>
        <p:txBody>
          <a:bodyPr tIns="0" bIns="0" anchor="ctr" anchorCtr="0"/>
          <a:lstStyle/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1" i="0" u="none" strike="noStrike" kern="1200" cap="none" spc="0" normalizeH="0" baseline="0" noProof="0" dirty="0" smtClean="0">
                <a:ln w="500">
                  <a:noFill/>
                </a:ln>
                <a:solidFill>
                  <a:schemeClr val="tx2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XML Parsers</a:t>
            </a:r>
            <a:endParaRPr kumimoji="0" lang="bg-BG" sz="5000" b="1" i="0" u="none" strike="noStrike" kern="1200" cap="none" spc="0" normalizeH="0" baseline="0" noProof="0" dirty="0">
              <a:ln w="500">
                <a:noFill/>
              </a:ln>
              <a:solidFill>
                <a:schemeClr val="tx2"/>
              </a:solidFill>
              <a:effectLst>
                <a:outerShdw blurRad="30000" dist="30000" dir="2700000" algn="tl" rotWithShape="0">
                  <a:schemeClr val="bg2">
                    <a:shade val="45000"/>
                    <a:satMod val="150000"/>
                    <a:alpha val="90000"/>
                  </a:schemeClr>
                </a:outerShdw>
                <a:reflection blurRad="12000" stA="25000" endPos="49000" dist="5000" dir="5400000" sy="-100000" algn="bl" rotWithShape="0"/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1746" name="Picture 2" descr="http://www.iconarchive.com/icons/fasticon/comic-3/128/files-text-ic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966687">
            <a:off x="1559068" y="3775242"/>
            <a:ext cx="2347439" cy="23474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750" name="Picture 6" descr="http://icons-search.com/img/yellowicon/Flat_Linux.zip/Flat_for_Linux-Edit_Text-27-Edit_Text_256x256.png-256x256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042536">
            <a:off x="5113364" y="2708560"/>
            <a:ext cx="2615231" cy="26152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756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503211">
            <a:off x="3564620" y="2313158"/>
            <a:ext cx="2275944" cy="4067118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5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9355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Parsers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spcBef>
                <a:spcPct val="45000"/>
              </a:spcBef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XML parsers </a:t>
            </a:r>
            <a:r>
              <a:rPr lang="en-US" dirty="0" smtClean="0"/>
              <a:t>are programming libraries that make the work with</a:t>
            </a:r>
            <a:r>
              <a:rPr lang="bg-BG" dirty="0" smtClean="0"/>
              <a:t> </a:t>
            </a:r>
            <a:r>
              <a:rPr lang="en-US" dirty="0" smtClean="0"/>
              <a:t>XML easier</a:t>
            </a:r>
            <a:endParaRPr lang="bg-BG" dirty="0" smtClean="0"/>
          </a:p>
          <a:p>
            <a:pPr>
              <a:spcBef>
                <a:spcPct val="45000"/>
              </a:spcBef>
            </a:pPr>
            <a:r>
              <a:rPr lang="en-US" dirty="0" smtClean="0"/>
              <a:t>They serve for:</a:t>
            </a:r>
          </a:p>
          <a:p>
            <a:pPr lvl="1">
              <a:spcBef>
                <a:spcPct val="45000"/>
              </a:spcBef>
            </a:pPr>
            <a:r>
              <a:rPr lang="en-US" dirty="0" smtClean="0"/>
              <a:t>Extracting data from XML documents</a:t>
            </a:r>
          </a:p>
          <a:p>
            <a:pPr lvl="1"/>
            <a:r>
              <a:rPr lang="en-US" dirty="0" smtClean="0"/>
              <a:t>Modifying existing XML documents</a:t>
            </a:r>
          </a:p>
          <a:p>
            <a:pPr lvl="1"/>
            <a:r>
              <a:rPr lang="en-US" dirty="0" smtClean="0"/>
              <a:t>Building new XML documents</a:t>
            </a:r>
          </a:p>
          <a:p>
            <a:pPr lvl="1"/>
            <a:r>
              <a:rPr lang="en-US" dirty="0" smtClean="0"/>
              <a:t>Validating XML documents by given schema</a:t>
            </a:r>
          </a:p>
          <a:p>
            <a:pPr lvl="1"/>
            <a:r>
              <a:rPr lang="en-US" dirty="0" smtClean="0"/>
              <a:t>Transforming XML documents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409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Working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dirty="0" smtClean="0"/>
              <a:t>They have several working models</a:t>
            </a:r>
            <a:r>
              <a:rPr lang="bg-BG" dirty="0" smtClean="0"/>
              <a:t>:</a:t>
            </a:r>
          </a:p>
          <a:p>
            <a:pPr lvl="1">
              <a:lnSpc>
                <a:spcPct val="85000"/>
              </a:lnSpc>
            </a:pPr>
            <a:r>
              <a:rPr lang="en-US" sz="32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DOM</a:t>
            </a:r>
            <a:r>
              <a:rPr lang="en-US" dirty="0" smtClean="0"/>
              <a:t> (Document Object Model)</a:t>
            </a:r>
          </a:p>
          <a:p>
            <a:pPr lvl="2">
              <a:lnSpc>
                <a:spcPct val="85000"/>
              </a:lnSpc>
            </a:pPr>
            <a:r>
              <a:rPr lang="en-US" dirty="0" smtClean="0"/>
              <a:t>Represents</a:t>
            </a:r>
            <a:r>
              <a:rPr lang="bg-BG" dirty="0" smtClean="0"/>
              <a:t> </a:t>
            </a:r>
            <a:r>
              <a:rPr lang="en-US" dirty="0" smtClean="0"/>
              <a:t>XML documents as a tree in the memory </a:t>
            </a:r>
          </a:p>
          <a:p>
            <a:pPr lvl="2">
              <a:lnSpc>
                <a:spcPct val="85000"/>
              </a:lnSpc>
            </a:pPr>
            <a:r>
              <a:rPr lang="en-US" dirty="0" smtClean="0"/>
              <a:t>Allows processing and modifying the document</a:t>
            </a:r>
            <a:r>
              <a:rPr lang="en-US" sz="2700" dirty="0" smtClean="0"/>
              <a:t> </a:t>
            </a:r>
          </a:p>
          <a:p>
            <a:pPr lvl="1">
              <a:lnSpc>
                <a:spcPct val="85000"/>
              </a:lnSpc>
            </a:pPr>
            <a:r>
              <a:rPr lang="en-US" sz="32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SAX</a:t>
            </a:r>
            <a:r>
              <a:rPr lang="en-US" dirty="0" smtClean="0"/>
              <a:t> (Simple API for XML Processing)</a:t>
            </a:r>
          </a:p>
          <a:p>
            <a:pPr lvl="2">
              <a:lnSpc>
                <a:spcPct val="85000"/>
              </a:lnSpc>
            </a:pPr>
            <a:r>
              <a:rPr lang="en-US" dirty="0" smtClean="0"/>
              <a:t>Reads</a:t>
            </a:r>
            <a:r>
              <a:rPr lang="bg-BG" dirty="0" smtClean="0"/>
              <a:t> </a:t>
            </a:r>
            <a:r>
              <a:rPr lang="en-US" dirty="0" smtClean="0"/>
              <a:t>XML</a:t>
            </a:r>
            <a:r>
              <a:rPr lang="bg-BG" dirty="0" smtClean="0"/>
              <a:t> </a:t>
            </a:r>
            <a:r>
              <a:rPr lang="en-US" dirty="0" smtClean="0"/>
              <a:t>documents consequently tag by tag</a:t>
            </a:r>
          </a:p>
          <a:p>
            <a:pPr lvl="2">
              <a:lnSpc>
                <a:spcPct val="85000"/>
              </a:lnSpc>
            </a:pPr>
            <a:r>
              <a:rPr lang="en-US" dirty="0" smtClean="0"/>
              <a:t>Event-driven API</a:t>
            </a:r>
          </a:p>
          <a:p>
            <a:pPr lvl="2">
              <a:lnSpc>
                <a:spcPct val="85000"/>
              </a:lnSpc>
            </a:pPr>
            <a:r>
              <a:rPr lang="en-US" dirty="0" smtClean="0"/>
              <a:t>Allows analyzing the read portions at each step</a:t>
            </a:r>
          </a:p>
          <a:p>
            <a:pPr lvl="1">
              <a:lnSpc>
                <a:spcPct val="85000"/>
              </a:lnSpc>
            </a:pPr>
            <a:r>
              <a:rPr lang="en-US" sz="32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StAX</a:t>
            </a:r>
            <a:r>
              <a:rPr lang="en-US" dirty="0" smtClean="0"/>
              <a:t> (</a:t>
            </a:r>
            <a:r>
              <a:rPr lang="en-US" dirty="0"/>
              <a:t>Streaming API for XML</a:t>
            </a:r>
            <a:r>
              <a:rPr lang="en-US" dirty="0" smtClean="0"/>
              <a:t>)</a:t>
            </a:r>
          </a:p>
          <a:p>
            <a:pPr lvl="2">
              <a:lnSpc>
                <a:spcPct val="85000"/>
              </a:lnSpc>
            </a:pPr>
            <a:r>
              <a:rPr lang="en-US" dirty="0" smtClean="0"/>
              <a:t>Like SAX but works in "pull" mode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19400" y="1447800"/>
            <a:ext cx="4267200" cy="685800"/>
          </a:xfrm>
        </p:spPr>
        <p:txBody>
          <a:bodyPr/>
          <a:lstStyle/>
          <a:p>
            <a:r>
              <a:rPr lang="en-US" dirty="0" smtClean="0"/>
              <a:t>What is XML?</a:t>
            </a:r>
            <a:endParaRPr lang="en-US" dirty="0"/>
          </a:p>
        </p:txBody>
      </p:sp>
      <p:pic>
        <p:nvPicPr>
          <p:cNvPr id="53255" name="Picture 7" descr="C:\Trash\xml-sample-doc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0903788">
            <a:off x="1556236" y="2709479"/>
            <a:ext cx="6347016" cy="3238500"/>
          </a:xfrm>
          <a:prstGeom prst="rect">
            <a:avLst/>
          </a:prstGeom>
          <a:noFill/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</p:pic>
      <p:pic>
        <p:nvPicPr>
          <p:cNvPr id="532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21299997">
            <a:off x="1187033" y="2362200"/>
            <a:ext cx="1732457" cy="21457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scene3d>
            <a:camera prst="orthographicFront"/>
            <a:lightRig rig="twoPt" dir="t"/>
          </a:scene3d>
        </p:spPr>
      </p:pic>
    </p:spTree>
    <p:extLst>
      <p:ext uri="{BB962C8B-B14F-4D97-AF65-F5344CB8AC3E}">
        <p14:creationId xmlns:p14="http://schemas.microsoft.com/office/powerpoint/2010/main" val="3052692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DOM</a:t>
            </a:r>
            <a:r>
              <a:rPr lang="bg-BG" dirty="0" smtClean="0"/>
              <a:t> </a:t>
            </a:r>
            <a:r>
              <a:rPr lang="en-US" dirty="0" smtClean="0"/>
              <a:t>Parser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 the</a:t>
            </a:r>
            <a:r>
              <a:rPr lang="bg-BG" dirty="0" smtClean="0"/>
              <a:t> </a:t>
            </a:r>
            <a:r>
              <a:rPr lang="en-US" dirty="0" smtClean="0"/>
              <a:t>following XML document: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5801" y="1828800"/>
            <a:ext cx="7789862" cy="44748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&lt;?xml version="1.0"?&gt;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&lt;library name=".NET Developer's Library"&gt;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&lt;book&gt;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&lt;title&gt;Professional C# 4.0 and .NET 4&lt;/title&gt;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&lt;author&gt;Christian Nagel&lt;/author&gt;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&lt;isbn&gt;978-0-470-50225-9&lt;/isbn&gt;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&lt;/book&gt;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&lt;book&gt;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&lt;title&gt;Silverlight in Action&lt;/title&gt;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&lt;author&gt;Pete Brown&lt;/author&gt;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&lt;isbn&gt;978-1-935182-37-5&lt;/isbn&gt;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&lt;/book&gt;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&lt;/library&gt;</a:t>
            </a:r>
          </a:p>
        </p:txBody>
      </p:sp>
    </p:spTree>
    <p:extLst>
      <p:ext uri="{BB962C8B-B14F-4D97-AF65-F5344CB8AC3E}">
        <p14:creationId xmlns:p14="http://schemas.microsoft.com/office/powerpoint/2010/main" val="2895008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DOM</a:t>
            </a:r>
            <a:r>
              <a:rPr lang="bg-BG" dirty="0" smtClean="0"/>
              <a:t> </a:t>
            </a:r>
            <a:r>
              <a:rPr lang="en-US" dirty="0" smtClean="0"/>
              <a:t>Parser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document is represented in the in the memory as 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DOM tree </a:t>
            </a:r>
            <a:r>
              <a:rPr lang="en-US" dirty="0" smtClean="0"/>
              <a:t>in the following way: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395288" y="2514600"/>
          <a:ext cx="8280400" cy="396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3" name="Visio" r:id="rId3" imgW="11292975" imgH="6015891" progId="Visio.Drawing.11">
                  <p:embed/>
                </p:oleObj>
              </mc:Choice>
              <mc:Fallback>
                <p:oleObj name="Visio" r:id="rId3" imgW="11292975" imgH="6015891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2514600"/>
                        <a:ext cx="8280400" cy="396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17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381000" y="2209800"/>
            <a:ext cx="1905000" cy="931734"/>
          </a:xfrm>
          <a:prstGeom prst="wedgeRoundRectCallout">
            <a:avLst>
              <a:gd name="adj1" fmla="val -1797"/>
              <a:gd name="adj2" fmla="val 75262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lIns="36000" tIns="36000" rIns="36000" bIns="36000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Header part (prolog)</a:t>
            </a:r>
            <a:endParaRPr lang="bg-BG" sz="2600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5681330" y="2353341"/>
            <a:ext cx="2354263" cy="506086"/>
          </a:xfrm>
          <a:prstGeom prst="wedgeRoundRectCallout">
            <a:avLst>
              <a:gd name="adj1" fmla="val -48921"/>
              <a:gd name="adj2" fmla="val 140588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lIns="36000" tIns="36000" rIns="36000" bIns="36000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Root node</a:t>
            </a:r>
            <a:endParaRPr lang="bg-BG" sz="2600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7335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SAX Parsers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SAX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parsers</a:t>
            </a:r>
            <a:r>
              <a:rPr lang="bg-BG" dirty="0" smtClean="0"/>
              <a:t>:</a:t>
            </a:r>
          </a:p>
          <a:p>
            <a:pPr lvl="1"/>
            <a:r>
              <a:rPr lang="en-US" dirty="0" smtClean="0"/>
              <a:t>Iterate the document consequently tag by tag</a:t>
            </a:r>
          </a:p>
          <a:p>
            <a:pPr lvl="1"/>
            <a:r>
              <a:rPr lang="en-US" dirty="0" smtClean="0"/>
              <a:t>Invoke </a:t>
            </a:r>
            <a:r>
              <a:rPr lang="en-US" dirty="0"/>
              <a:t>callback functions </a:t>
            </a:r>
            <a:r>
              <a:rPr lang="en-US" dirty="0" smtClean="0"/>
              <a:t>(events) when particular node is reached</a:t>
            </a:r>
            <a:endParaRPr lang="en-US" dirty="0"/>
          </a:p>
          <a:p>
            <a:pPr lvl="1"/>
            <a:r>
              <a:rPr lang="en-US" dirty="0" smtClean="0"/>
              <a:t>Stream-like access – going backwards or jumping ahead is not allowed</a:t>
            </a:r>
            <a:endParaRPr lang="bg-BG" dirty="0" smtClean="0"/>
          </a:p>
          <a:p>
            <a:pPr lvl="1"/>
            <a:r>
              <a:rPr lang="en-US" dirty="0" smtClean="0"/>
              <a:t>Require many times less resources (memory and loading time)</a:t>
            </a:r>
          </a:p>
          <a:p>
            <a:pPr lvl="1"/>
            <a:r>
              <a:rPr lang="en-US" dirty="0" smtClean="0"/>
              <a:t>Work well over streams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333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StAX Parser</a:t>
            </a:r>
            <a:endParaRPr lang="bg-BG" dirty="0"/>
          </a:p>
        </p:txBody>
      </p:sp>
      <p:sp>
        <p:nvSpPr>
          <p:cNvPr id="10260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StAX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is like </a:t>
            </a:r>
            <a:r>
              <a:rPr lang="en-US" dirty="0"/>
              <a:t>SAX but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"Pull"-</a:t>
            </a:r>
            <a:r>
              <a:rPr lang="en-US" dirty="0" smtClean="0"/>
              <a:t>based parser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Not </a:t>
            </a:r>
            <a:r>
              <a:rPr lang="en-US" dirty="0"/>
              <a:t>event driven (not callback based)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Developer </a:t>
            </a:r>
            <a:r>
              <a:rPr lang="en-US" dirty="0"/>
              <a:t>manually say "go to next element" and analyze </a:t>
            </a:r>
            <a:r>
              <a:rPr lang="en-US" dirty="0" smtClean="0"/>
              <a:t>it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SAX vs. </a:t>
            </a:r>
            <a:r>
              <a:rPr lang="en-US" noProof="1" smtClean="0"/>
              <a:t>StAX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SAX reads the documents and invokes callbacks like "node found", "attribute found", etc.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In </a:t>
            </a:r>
            <a:r>
              <a:rPr lang="en-US" dirty="0" err="1" smtClean="0"/>
              <a:t>StAX</a:t>
            </a:r>
            <a:r>
              <a:rPr lang="en-US" dirty="0" smtClean="0"/>
              <a:t> parsers the read is invoked by the developer synchronously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507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0" y="228600"/>
            <a:ext cx="6248400" cy="914400"/>
          </a:xfrm>
        </p:spPr>
        <p:txBody>
          <a:bodyPr/>
          <a:lstStyle/>
          <a:p>
            <a:r>
              <a:rPr lang="en-US" dirty="0" smtClean="0"/>
              <a:t>When to Use</a:t>
            </a:r>
            <a:r>
              <a:rPr lang="bg-BG" dirty="0" smtClean="0"/>
              <a:t> </a:t>
            </a:r>
            <a:r>
              <a:rPr lang="en-US" dirty="0" smtClean="0"/>
              <a:t>DOM</a:t>
            </a:r>
            <a:r>
              <a:rPr lang="bg-BG" dirty="0" smtClean="0"/>
              <a:t> </a:t>
            </a:r>
            <a:r>
              <a:rPr lang="en-US" dirty="0" smtClean="0"/>
              <a:t>and When to Use SAX / StAX?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8839200" cy="5257800"/>
          </a:xfrm>
        </p:spPr>
        <p:txBody>
          <a:bodyPr/>
          <a:lstStyle/>
          <a:p>
            <a:pPr>
              <a:spcBef>
                <a:spcPts val="300"/>
              </a:spcBef>
            </a:pPr>
            <a:r>
              <a:rPr lang="en-US" dirty="0" smtClean="0"/>
              <a:t>Use DOM processing model when:</a:t>
            </a:r>
            <a:endParaRPr lang="bg-BG" dirty="0" smtClean="0"/>
          </a:p>
          <a:p>
            <a:pPr lvl="1">
              <a:spcBef>
                <a:spcPts val="300"/>
              </a:spcBef>
            </a:pPr>
            <a:r>
              <a:rPr lang="en-US" dirty="0" smtClean="0"/>
              <a:t>Process not big documents (e.g. less than 10 MB)</a:t>
            </a:r>
          </a:p>
          <a:p>
            <a:pPr lvl="1">
              <a:spcBef>
                <a:spcPts val="300"/>
              </a:spcBef>
            </a:pPr>
            <a:r>
              <a:rPr lang="en-US" dirty="0" smtClean="0"/>
              <a:t>There is a need of flexibility</a:t>
            </a:r>
          </a:p>
          <a:p>
            <a:pPr lvl="1">
              <a:spcBef>
                <a:spcPts val="300"/>
              </a:spcBef>
            </a:pPr>
            <a:r>
              <a:rPr lang="en-US" dirty="0" smtClean="0"/>
              <a:t>To modify XML documents</a:t>
            </a:r>
            <a:endParaRPr lang="bg-BG" dirty="0" smtClean="0"/>
          </a:p>
          <a:p>
            <a:pPr>
              <a:spcBef>
                <a:spcPts val="300"/>
              </a:spcBef>
            </a:pPr>
            <a:r>
              <a:rPr lang="en-US" dirty="0" smtClean="0"/>
              <a:t>Use SAX / StAX</a:t>
            </a:r>
            <a:r>
              <a:rPr lang="bg-BG" dirty="0" smtClean="0"/>
              <a:t> </a:t>
            </a:r>
            <a:r>
              <a:rPr lang="en-US" dirty="0" smtClean="0"/>
              <a:t>processing model when</a:t>
            </a:r>
            <a:r>
              <a:rPr lang="bg-BG" dirty="0" smtClean="0"/>
              <a:t>:</a:t>
            </a:r>
            <a:endParaRPr lang="en-US" dirty="0" smtClean="0"/>
          </a:p>
          <a:p>
            <a:pPr lvl="1">
              <a:spcBef>
                <a:spcPts val="300"/>
              </a:spcBef>
            </a:pPr>
            <a:r>
              <a:rPr lang="en-US" dirty="0" smtClean="0"/>
              <a:t>Process big documents</a:t>
            </a:r>
          </a:p>
          <a:p>
            <a:pPr lvl="1">
              <a:spcBef>
                <a:spcPts val="300"/>
              </a:spcBef>
            </a:pPr>
            <a:r>
              <a:rPr lang="en-US" dirty="0" smtClean="0"/>
              <a:t>The performance is important</a:t>
            </a:r>
          </a:p>
          <a:p>
            <a:pPr lvl="1">
              <a:spcBef>
                <a:spcPts val="300"/>
              </a:spcBef>
            </a:pPr>
            <a:r>
              <a:rPr lang="en-US" dirty="0" smtClean="0"/>
              <a:t>There is no need to change the document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762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215150" y="1371600"/>
            <a:ext cx="6480175" cy="736600"/>
          </a:xfrm>
          <a:prstGeom prst="rect">
            <a:avLst/>
          </a:prstGeom>
        </p:spPr>
        <p:txBody>
          <a:bodyPr tIns="0" bIns="0" anchor="ctr" anchorCtr="0"/>
          <a:lstStyle/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1" i="0" u="none" strike="noStrike" kern="1200" cap="none" spc="0" normalizeH="0" baseline="0" noProof="0" dirty="0" smtClean="0">
                <a:ln w="500">
                  <a:noFill/>
                </a:ln>
                <a:solidFill>
                  <a:schemeClr val="tx2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XPath</a:t>
            </a:r>
            <a:endParaRPr kumimoji="0" lang="bg-BG" sz="5000" b="1" i="0" u="none" strike="noStrike" kern="1200" cap="none" spc="0" normalizeH="0" baseline="0" noProof="0" dirty="0">
              <a:ln w="500">
                <a:noFill/>
              </a:ln>
              <a:solidFill>
                <a:schemeClr val="tx2"/>
              </a:solidFill>
              <a:effectLst>
                <a:outerShdw blurRad="30000" dist="30000" dir="2700000" algn="tl" rotWithShape="0">
                  <a:schemeClr val="bg2">
                    <a:shade val="45000"/>
                    <a:satMod val="150000"/>
                    <a:alpha val="90000"/>
                  </a:schemeClr>
                </a:outerShdw>
                <a:reflection blurRad="12000" stA="25000" endPos="49000" dist="5000" dir="5400000" sy="-100000" algn="bl" rotWithShape="0"/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6626" name="Picture 2" descr="C:\Users\Peter\Pictures\Kartinki Telerik\Creative_Art_by_1024.jpg"/>
          <p:cNvPicPr>
            <a:picLocks noChangeAspect="1" noChangeArrowheads="1"/>
          </p:cNvPicPr>
          <p:nvPr/>
        </p:nvPicPr>
        <p:blipFill>
          <a:blip r:embed="rId2" cstate="screen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 flipV="1">
            <a:off x="1439056" y="2547560"/>
            <a:ext cx="6040046" cy="3490080"/>
          </a:xfrm>
          <a:prstGeom prst="roundRect">
            <a:avLst>
              <a:gd name="adj" fmla="val 41805"/>
            </a:avLst>
          </a:prstGeom>
          <a:noFill/>
          <a:effectLst>
            <a:outerShdw blurRad="76200" dir="13500000" sy="23000" kx="1200000" algn="br" rotWithShape="0">
              <a:prstClr val="black">
                <a:alpha val="20000"/>
              </a:prstClr>
            </a:outerShdw>
            <a:softEdge rad="317500"/>
          </a:effectLst>
        </p:spPr>
      </p:pic>
      <p:pic>
        <p:nvPicPr>
          <p:cNvPr id="2" name="Picture 2" descr="http://nrich.maths.org/content/id/4805/ic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1855" y="3124200"/>
            <a:ext cx="2835987" cy="2771776"/>
          </a:xfrm>
          <a:prstGeom prst="roundRect">
            <a:avLst>
              <a:gd name="adj" fmla="val 9771"/>
            </a:avLst>
          </a:prstGeom>
          <a:noFill/>
          <a:scene3d>
            <a:camera prst="perspectiveRelaxedModerately" fov="6900000"/>
            <a:lightRig rig="threePt" dir="t"/>
          </a:scene3d>
          <a:sp3d>
            <a:bevelT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630" name="Picture 6" descr="http://www.w3.org/Consortium/Offices/Presentations/XSLT_XPATH/images/xpath.pn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942970">
            <a:off x="4581344" y="3133549"/>
            <a:ext cx="3706368" cy="2895600"/>
          </a:xfrm>
          <a:prstGeom prst="rect">
            <a:avLst/>
          </a:prstGeom>
          <a:noFill/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perspectiveFront" fov="2700000">
              <a:rot lat="19145676" lon="20724924" rev="1507386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631" name="Picture 7" descr="C:\Trash\xpath-exampl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019500">
            <a:off x="1914851" y="2950370"/>
            <a:ext cx="6724009" cy="610164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isometricTopUp"/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6956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XPath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XP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</a:t>
            </a: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th (XML Path Language)</a:t>
            </a:r>
            <a:r>
              <a:rPr lang="en-US" dirty="0" smtClean="0"/>
              <a:t> is a language for addressing parts of XML documents</a:t>
            </a:r>
          </a:p>
          <a:p>
            <a:pPr>
              <a:lnSpc>
                <a:spcPct val="100000"/>
              </a:lnSpc>
            </a:pPr>
            <a:r>
              <a:rPr lang="bg-BG" dirty="0" smtClean="0"/>
              <a:t>XP</a:t>
            </a:r>
            <a:r>
              <a:rPr lang="en-US" dirty="0" smtClean="0"/>
              <a:t>a</a:t>
            </a:r>
            <a:r>
              <a:rPr lang="bg-BG" dirty="0" smtClean="0"/>
              <a:t>th</a:t>
            </a:r>
            <a:r>
              <a:rPr lang="en-US" dirty="0" smtClean="0"/>
              <a:t> expressions contains description of paths to nodes and filter criteria</a:t>
            </a:r>
            <a:endParaRPr lang="bg-BG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Example for</a:t>
            </a:r>
            <a:r>
              <a:rPr lang="bg-BG" dirty="0" smtClean="0"/>
              <a:t> XP</a:t>
            </a:r>
            <a:r>
              <a:rPr lang="en-US" dirty="0" smtClean="0"/>
              <a:t>a</a:t>
            </a:r>
            <a:r>
              <a:rPr lang="bg-BG" dirty="0" smtClean="0"/>
              <a:t>th </a:t>
            </a:r>
            <a:r>
              <a:rPr lang="en-US" dirty="0" smtClean="0"/>
              <a:t>expressions</a:t>
            </a:r>
            <a:r>
              <a:rPr lang="bg-BG" dirty="0" smtClean="0"/>
              <a:t>: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838200" y="4191000"/>
            <a:ext cx="7467600" cy="3970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/library/book[isbn='1-930110-19-7']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838200" y="4876800"/>
            <a:ext cx="7467600" cy="3970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/catalog/cd[@price&lt;10.80]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838200" y="5578475"/>
            <a:ext cx="7467600" cy="3970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/book/chapter[3]/para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graph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[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last()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732653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XP</a:t>
            </a:r>
            <a:r>
              <a:rPr lang="en-US" dirty="0" smtClean="0"/>
              <a:t>a</a:t>
            </a:r>
            <a:r>
              <a:rPr lang="bg-BG" dirty="0" smtClean="0"/>
              <a:t>th </a:t>
            </a:r>
            <a:r>
              <a:rPr lang="en-US" dirty="0" smtClean="0"/>
              <a:t>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0"/>
              </a:spcAft>
            </a:pPr>
            <a:r>
              <a:rPr lang="bg-BG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/</a:t>
            </a:r>
            <a:r>
              <a:rPr lang="bg-BG" sz="3000" dirty="0" smtClean="0"/>
              <a:t> – </a:t>
            </a:r>
            <a:r>
              <a:rPr lang="en-US" sz="3000" dirty="0" smtClean="0"/>
              <a:t>addresses the root element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derived</a:t>
            </a:r>
            <a:endParaRPr lang="bg-BG" sz="3000" dirty="0" smtClean="0"/>
          </a:p>
          <a:p>
            <a:pPr>
              <a:spcAft>
                <a:spcPts val="0"/>
              </a:spcAft>
            </a:pPr>
            <a:r>
              <a:rPr lang="bg-BG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/someN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</a:t>
            </a:r>
            <a:r>
              <a:rPr lang="bg-BG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de </a:t>
            </a:r>
            <a:r>
              <a:rPr lang="bg-BG" sz="3000" dirty="0" smtClean="0"/>
              <a:t>– </a:t>
            </a:r>
            <a:r>
              <a:rPr lang="en-US" sz="3000" dirty="0" smtClean="0"/>
              <a:t>addresses all nodes with name </a:t>
            </a:r>
            <a:r>
              <a:rPr lang="bg-BG" sz="3000" dirty="0" smtClean="0"/>
              <a:t>"</a:t>
            </a:r>
            <a:r>
              <a:rPr lang="bg-BG" sz="3000" dirty="0" smtClean="0">
                <a:latin typeface="Consolas" pitchFamily="49" charset="0"/>
                <a:cs typeface="Consolas" pitchFamily="49" charset="0"/>
              </a:rPr>
              <a:t>someN</a:t>
            </a:r>
            <a:r>
              <a:rPr lang="en-US" sz="3000" dirty="0" smtClean="0">
                <a:latin typeface="Consolas" pitchFamily="49" charset="0"/>
                <a:cs typeface="Consolas" pitchFamily="49" charset="0"/>
              </a:rPr>
              <a:t>o</a:t>
            </a:r>
            <a:r>
              <a:rPr lang="bg-BG" sz="3000" dirty="0" smtClean="0">
                <a:latin typeface="Consolas" pitchFamily="49" charset="0"/>
                <a:cs typeface="Consolas" pitchFamily="49" charset="0"/>
              </a:rPr>
              <a:t>de</a:t>
            </a:r>
            <a:r>
              <a:rPr lang="bg-BG" sz="3000" dirty="0" smtClean="0"/>
              <a:t>", </a:t>
            </a:r>
            <a:r>
              <a:rPr lang="en-US" sz="3000" dirty="0" smtClean="0"/>
              <a:t>straight inheritors to the root</a:t>
            </a:r>
            <a:endParaRPr lang="bg-BG" sz="3000" dirty="0" smtClean="0"/>
          </a:p>
          <a:p>
            <a:pPr>
              <a:spcAft>
                <a:spcPts val="0"/>
              </a:spcAft>
            </a:pPr>
            <a:r>
              <a:rPr lang="bg-BG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/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books/book </a:t>
            </a:r>
            <a:r>
              <a:rPr lang="en-US" sz="3000" dirty="0" smtClean="0"/>
              <a:t>– addresses all nodes </a:t>
            </a:r>
            <a:r>
              <a:rPr lang="bg-BG" sz="3000" dirty="0" smtClean="0"/>
              <a:t> "</a:t>
            </a:r>
            <a:r>
              <a:rPr lang="en-US" sz="3000" dirty="0" smtClean="0">
                <a:latin typeface="Consolas" pitchFamily="49" charset="0"/>
                <a:cs typeface="Consolas" pitchFamily="49" charset="0"/>
              </a:rPr>
              <a:t>book</a:t>
            </a:r>
            <a:r>
              <a:rPr lang="bg-BG" sz="3000" dirty="0" smtClean="0"/>
              <a:t>"</a:t>
            </a:r>
            <a:r>
              <a:rPr lang="en-US" sz="3000" dirty="0" smtClean="0"/>
              <a:t>, straight inheritors to the node</a:t>
            </a:r>
            <a:r>
              <a:rPr lang="bg-BG" sz="3000" dirty="0" smtClean="0"/>
              <a:t> "</a:t>
            </a:r>
            <a:r>
              <a:rPr lang="en-US" sz="3000" dirty="0" smtClean="0">
                <a:latin typeface="Consolas" pitchFamily="49" charset="0"/>
                <a:cs typeface="Consolas" pitchFamily="49" charset="0"/>
              </a:rPr>
              <a:t>books</a:t>
            </a:r>
            <a:r>
              <a:rPr lang="bg-BG" sz="3000" dirty="0" smtClean="0"/>
              <a:t>"</a:t>
            </a:r>
          </a:p>
          <a:p>
            <a:pPr>
              <a:spcAft>
                <a:spcPts val="0"/>
              </a:spcAft>
            </a:pPr>
            <a:r>
              <a:rPr lang="bg-BG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/books/book[price&lt;10]/author</a:t>
            </a:r>
            <a:r>
              <a:rPr lang="bg-BG" sz="3000" dirty="0" smtClean="0"/>
              <a:t> – </a:t>
            </a:r>
            <a:r>
              <a:rPr lang="en-US" sz="3000" dirty="0" smtClean="0"/>
              <a:t>addresses all authors </a:t>
            </a:r>
            <a:r>
              <a:rPr lang="bg-BG" sz="3000" dirty="0" smtClean="0"/>
              <a:t>(</a:t>
            </a:r>
            <a:r>
              <a:rPr lang="bg-BG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/books/book/author</a:t>
            </a:r>
            <a:r>
              <a:rPr lang="bg-BG" sz="3000" dirty="0" smtClean="0"/>
              <a:t>)</a:t>
            </a:r>
            <a:r>
              <a:rPr lang="en-US" sz="3000" dirty="0" smtClean="0"/>
              <a:t>, whose books have price </a:t>
            </a:r>
            <a:r>
              <a:rPr lang="bg-BG" sz="3000" dirty="0" smtClean="0"/>
              <a:t>&lt; </a:t>
            </a:r>
            <a:r>
              <a:rPr lang="bg-BG" sz="3000" dirty="0" smtClean="0">
                <a:latin typeface="Courier New" pitchFamily="49" charset="0"/>
              </a:rPr>
              <a:t>10 </a:t>
            </a:r>
          </a:p>
          <a:p>
            <a:pPr>
              <a:spcAft>
                <a:spcPts val="0"/>
              </a:spcAft>
            </a:pPr>
            <a:r>
              <a:rPr lang="bg-BG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/items/item[@type="food"] </a:t>
            </a:r>
            <a:r>
              <a:rPr lang="bg-BG" sz="3000" dirty="0" smtClean="0"/>
              <a:t>–</a:t>
            </a:r>
            <a:r>
              <a:rPr lang="en-US" sz="3000" dirty="0" smtClean="0"/>
              <a:t> addresses all nodes with name </a:t>
            </a:r>
            <a:r>
              <a:rPr lang="bg-BG" sz="3000" dirty="0" smtClean="0">
                <a:latin typeface="Consolas" pitchFamily="49" charset="0"/>
                <a:cs typeface="Consolas" pitchFamily="49" charset="0"/>
              </a:rPr>
              <a:t>item</a:t>
            </a:r>
            <a:r>
              <a:rPr lang="en-US" sz="3000" dirty="0" smtClean="0">
                <a:latin typeface="Courier New" pitchFamily="49" charset="0"/>
              </a:rPr>
              <a:t> </a:t>
            </a:r>
            <a:r>
              <a:rPr lang="bg-BG" sz="3000" dirty="0" smtClean="0"/>
              <a:t>(</a:t>
            </a:r>
            <a:r>
              <a:rPr lang="bg-BG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/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items</a:t>
            </a:r>
            <a:r>
              <a:rPr lang="bg-BG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/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item</a:t>
            </a:r>
            <a:r>
              <a:rPr lang="bg-BG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/</a:t>
            </a:r>
            <a:r>
              <a:rPr lang="en-US" sz="3000" dirty="0" smtClean="0">
                <a:latin typeface="Courier New" pitchFamily="49" charset="0"/>
              </a:rPr>
              <a:t>)</a:t>
            </a:r>
            <a:r>
              <a:rPr lang="en-US" sz="3000" dirty="0" smtClean="0"/>
              <a:t>, which have attribute </a:t>
            </a:r>
            <a:r>
              <a:rPr lang="bg-BG" sz="3000" dirty="0" smtClean="0"/>
              <a:t>"</a:t>
            </a:r>
            <a:r>
              <a:rPr lang="bg-BG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type</a:t>
            </a:r>
            <a:r>
              <a:rPr lang="bg-BG" sz="3000" dirty="0" smtClean="0"/>
              <a:t>"</a:t>
            </a:r>
            <a:r>
              <a:rPr lang="en-US" sz="3000" dirty="0" smtClean="0"/>
              <a:t> with value </a:t>
            </a:r>
            <a:r>
              <a:rPr lang="bg-BG" sz="3000" dirty="0" smtClean="0"/>
              <a:t>"</a:t>
            </a:r>
            <a:r>
              <a:rPr lang="bg-BG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food</a:t>
            </a:r>
            <a:r>
              <a:rPr lang="bg-BG" sz="3000" dirty="0" smtClean="0"/>
              <a:t>"</a:t>
            </a:r>
            <a:endParaRPr lang="bg-BG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029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223894" y="1524000"/>
            <a:ext cx="6480175" cy="736600"/>
          </a:xfrm>
          <a:prstGeom prst="rect">
            <a:avLst/>
          </a:prstGeom>
        </p:spPr>
        <p:txBody>
          <a:bodyPr tIns="0" bIns="0" anchor="ctr" anchorCtr="0"/>
          <a:lstStyle/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1" i="0" u="none" strike="noStrike" kern="1200" cap="none" spc="0" normalizeH="0" baseline="0" noProof="0" dirty="0" smtClean="0">
                <a:ln w="500">
                  <a:noFill/>
                </a:ln>
                <a:solidFill>
                  <a:schemeClr val="tx2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XSL</a:t>
            </a:r>
            <a:r>
              <a:rPr kumimoji="0" lang="en-US" sz="5000" b="1" i="0" u="none" strike="noStrike" kern="1200" cap="none" spc="0" normalizeH="0" noProof="0" dirty="0" smtClean="0">
                <a:ln w="500">
                  <a:noFill/>
                </a:ln>
                <a:solidFill>
                  <a:schemeClr val="tx2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 Transformations</a:t>
            </a:r>
            <a:endParaRPr kumimoji="0" lang="bg-BG" sz="5000" b="1" i="0" u="none" strike="noStrike" kern="1200" cap="none" spc="0" normalizeH="0" baseline="0" noProof="0" dirty="0">
              <a:ln w="500">
                <a:noFill/>
              </a:ln>
              <a:solidFill>
                <a:schemeClr val="tx2"/>
              </a:solidFill>
              <a:effectLst>
                <a:outerShdw blurRad="30000" dist="30000" dir="2700000" algn="tl" rotWithShape="0">
                  <a:schemeClr val="bg2">
                    <a:shade val="45000"/>
                    <a:satMod val="150000"/>
                    <a:alpha val="90000"/>
                  </a:schemeClr>
                </a:outerShdw>
                <a:reflection blurRad="12000" stA="25000" endPos="49000" dist="5000" dir="5400000" sy="-100000" algn="bl" rotWithShape="0"/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67150" y="2895600"/>
            <a:ext cx="3600450" cy="2905126"/>
          </a:xfrm>
          <a:prstGeom prst="roundRect">
            <a:avLst>
              <a:gd name="adj" fmla="val 4048"/>
            </a:avLst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114800" y="3267670"/>
            <a:ext cx="1685077" cy="92333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sz="5400" b="1" dirty="0" smtClean="0">
                <a:ln w="11430">
                  <a:solidFill>
                    <a:schemeClr val="accent2">
                      <a:lumMod val="50000"/>
                    </a:schemeClr>
                  </a:solidFill>
                </a:ln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 Black" pitchFamily="34" charset="0"/>
              </a:rPr>
              <a:t>XSL</a:t>
            </a:r>
            <a:endParaRPr lang="en-US" sz="5400" b="1" dirty="0">
              <a:ln w="11430">
                <a:solidFill>
                  <a:schemeClr val="accent2">
                    <a:lumMod val="50000"/>
                  </a:schemeClr>
                </a:solidFill>
              </a:ln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glow rad="101600">
                  <a:schemeClr val="accent4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Arial Black" pitchFamily="34" charset="0"/>
            </a:endParaRPr>
          </a:p>
        </p:txBody>
      </p:sp>
      <p:pic>
        <p:nvPicPr>
          <p:cNvPr id="27652" name="Picture 4" descr="http://www.dev-farm.com/files/8712/4940/8479/231px-XSLT_en.svg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592611">
            <a:off x="1755243" y="2905857"/>
            <a:ext cx="1814093" cy="3111401"/>
          </a:xfrm>
          <a:prstGeom prst="roundRect">
            <a:avLst>
              <a:gd name="adj" fmla="val 6504"/>
            </a:avLst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205079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XSL Transformations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XSL transformations</a:t>
            </a: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(XSLT) </a:t>
            </a:r>
            <a:r>
              <a:rPr lang="en-US" dirty="0" smtClean="0"/>
              <a:t>allows to</a:t>
            </a:r>
          </a:p>
          <a:p>
            <a:pPr lvl="1"/>
            <a:r>
              <a:rPr lang="en-US" dirty="0" smtClean="0"/>
              <a:t>Transform of one XML document to other XML document with different structure</a:t>
            </a:r>
          </a:p>
          <a:p>
            <a:pPr lvl="1"/>
            <a:r>
              <a:rPr lang="en-US" dirty="0" smtClean="0"/>
              <a:t>Convert between different XML formats</a:t>
            </a:r>
          </a:p>
          <a:p>
            <a:r>
              <a:rPr lang="en-US" dirty="0" smtClean="0"/>
              <a:t>XSLT depends on XPath</a:t>
            </a:r>
          </a:p>
          <a:p>
            <a:pPr lvl="1"/>
            <a:r>
              <a:rPr lang="en-US" dirty="0" smtClean="0"/>
              <a:t>XPath is used to match parts from the input document and replace them with another XML</a:t>
            </a:r>
          </a:p>
          <a:p>
            <a:r>
              <a:rPr lang="en-US" dirty="0" smtClean="0"/>
              <a:t>In particular XSLT can be used for transforming XML documents to XHTML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846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XML?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XML</a:t>
            </a:r>
            <a:r>
              <a:rPr lang="en-US" dirty="0" smtClean="0"/>
              <a:t> (e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X</a:t>
            </a:r>
            <a:r>
              <a:rPr lang="en-US" dirty="0" smtClean="0"/>
              <a:t>tensible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</a:t>
            </a:r>
            <a:r>
              <a:rPr lang="en-US" dirty="0" smtClean="0"/>
              <a:t>arkup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</a:t>
            </a:r>
            <a:r>
              <a:rPr lang="en-US" dirty="0" smtClean="0"/>
              <a:t>anguage)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Universal language (notation) for describing structured data using text with tags</a:t>
            </a:r>
            <a:endParaRPr lang="ru-RU" dirty="0" smtClean="0"/>
          </a:p>
          <a:p>
            <a:pPr lvl="1">
              <a:lnSpc>
                <a:spcPct val="110000"/>
              </a:lnSpc>
            </a:pPr>
            <a:r>
              <a:rPr lang="en-US" dirty="0" smtClean="0"/>
              <a:t>The data is stored together with the meta-data about it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Used to describe other languages (formats) for data representation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XML looks like HTML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Text based language, uses tags and attributes</a:t>
            </a:r>
            <a:endParaRPr lang="ru-R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145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XSL Stylesheet –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685800" y="838200"/>
            <a:ext cx="7766052" cy="57213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bIns="0">
            <a:no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&lt;?xml version="1.0" encoding="windows-1251"?&gt;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&lt;xsl:stylesheet version="1.0"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xmlns:xsl="http://www.w3.org/1999/XSL/Transform"&gt;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&lt;xsl:template match="/"&gt;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endParaRPr lang="en-US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&lt;html&gt;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&lt;body&gt;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&lt;h1&gt;My library&lt;/h1&gt;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&lt;table bgcolor="#E0E0E0" cellspacing="1"&gt;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  &lt;tr bgcolor="#EEEEEE"&gt;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    &lt;td&gt;&lt;b&gt;Title&lt;/b&gt;&lt;/td&gt;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    &lt;td&gt;&lt;b&gt;Author&lt;/b&gt;&lt;/td&gt;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  &lt;/tr&gt;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&lt;xsl:for-each select="/library/book"&gt;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    &lt;tr bgcolor="white"&gt;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      &lt;td&gt;&lt;xsl:value-of select="title"/&gt;&lt;/td&gt;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      &lt;td&gt;&lt;xsl:value-of select="author"/&gt;&lt;/td&gt;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    &lt;/tr&gt;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&lt;/xsl:for-each&gt;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&lt;/table&gt;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&lt;/body&gt;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&lt;/html&gt;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&lt;/xsl:template&gt;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&lt;/xsl:stylesheet&gt;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45059">
            <a:off x="6663526" y="2423096"/>
            <a:ext cx="1965042" cy="1734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234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bg-BG" dirty="0" smtClean="0"/>
              <a:t> </a:t>
            </a:r>
            <a:r>
              <a:rPr lang="en-US" dirty="0" smtClean="0"/>
              <a:t>XSL</a:t>
            </a:r>
            <a:r>
              <a:rPr lang="bg-BG" dirty="0" smtClean="0"/>
              <a:t> </a:t>
            </a:r>
            <a:r>
              <a:rPr lang="en-US" dirty="0" smtClean="0"/>
              <a:t>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&lt;xsl:template match="XPath expr."&gt; </a:t>
            </a:r>
            <a:r>
              <a:rPr lang="en-US" sz="3000" noProof="1" smtClean="0">
                <a:latin typeface="Courier New" pitchFamily="49" charset="0"/>
              </a:rPr>
              <a:t>…</a:t>
            </a:r>
            <a:r>
              <a:rPr lang="en-US" sz="3000" noProof="1" smtClean="0"/>
              <a:t>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&lt;/xsl:template&gt; </a:t>
            </a:r>
            <a:r>
              <a:rPr lang="en-US" sz="3000" noProof="1" smtClean="0"/>
              <a:t>– replaces the pointed with XPath expression part of the document with the construction body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&lt;xsl:for-each select="XPath expr."&gt; … &lt;/xsl:for-each&gt; </a:t>
            </a:r>
            <a:r>
              <a:rPr lang="en-US" sz="3000" noProof="1" smtClean="0"/>
              <a:t>– replaces each node, pointed by the XPath expression with construction body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&lt;xsl:value-of select="XPath expr."/&gt; </a:t>
            </a:r>
            <a:r>
              <a:rPr lang="en-US" sz="3000" noProof="1" smtClean="0"/>
              <a:t>– extracts the value of the given XPath expression (the first occurrence)</a:t>
            </a:r>
          </a:p>
          <a:p>
            <a:pPr>
              <a:lnSpc>
                <a:spcPct val="100000"/>
              </a:lnSpc>
            </a:pPr>
            <a:r>
              <a:rPr lang="en-US" sz="3000" noProof="1" smtClean="0"/>
              <a:t>XSL patterns are valid XML documents!</a:t>
            </a:r>
            <a:endParaRPr lang="en-US" sz="3000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369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 Basics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067890" y="6400800"/>
            <a:ext cx="2957797" cy="369332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225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46088" indent="-446088">
              <a:buSzPct val="90000"/>
              <a:buFont typeface="+mj-lt"/>
              <a:buAutoNum type="arabicPeriod"/>
              <a:tabLst/>
            </a:pPr>
            <a:r>
              <a:rPr lang="en-US" sz="2800" dirty="0" smtClean="0"/>
              <a:t>What does the XML language represents</a:t>
            </a:r>
            <a:r>
              <a:rPr lang="ru-RU" sz="2800" dirty="0" smtClean="0"/>
              <a:t>? </a:t>
            </a:r>
            <a:r>
              <a:rPr lang="en-US" sz="2800" dirty="0" smtClean="0"/>
              <a:t>What does it used for?</a:t>
            </a:r>
            <a:r>
              <a:rPr lang="ru-RU" sz="2800" dirty="0" smtClean="0"/>
              <a:t> </a:t>
            </a:r>
            <a:endParaRPr lang="en-US" sz="2800" dirty="0" smtClean="0"/>
          </a:p>
          <a:p>
            <a:pPr marL="446088" indent="-446088">
              <a:buSzPct val="90000"/>
              <a:buFont typeface="+mj-lt"/>
              <a:buAutoNum type="arabicPeriod"/>
              <a:tabLst/>
            </a:pPr>
            <a:r>
              <a:rPr lang="en-US" sz="2800" dirty="0" smtClean="0"/>
              <a:t>Create XML document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students.xml</a:t>
            </a:r>
            <a:r>
              <a:rPr lang="en-US" sz="2800" dirty="0" smtClean="0"/>
              <a:t>, which contains structured description of students. For each student you should enter information for his name, sex, birth date, phone, email, course, specialty, faculty number and a list of taken exams (exam name, tutor, score).</a:t>
            </a:r>
          </a:p>
          <a:p>
            <a:pPr marL="446088" indent="-446088">
              <a:buFont typeface="+mj-lt"/>
              <a:buAutoNum type="arabicPeriod"/>
              <a:tabLst/>
            </a:pPr>
            <a:r>
              <a:rPr lang="en-US" sz="2800" dirty="0" smtClean="0"/>
              <a:t>What does the namespaces represents in the XML documents? What are they used for? 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741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(2)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49263" indent="-449263">
              <a:spcBef>
                <a:spcPts val="600"/>
              </a:spcBef>
              <a:spcAft>
                <a:spcPts val="600"/>
              </a:spcAft>
              <a:buFont typeface="+mj-lt"/>
              <a:buAutoNum type="arabicPeriod" startAt="4"/>
            </a:pPr>
            <a:r>
              <a:rPr lang="en-US" sz="2800" dirty="0" smtClean="0"/>
              <a:t>Explore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hlinkClick r:id="rId2"/>
              </a:rPr>
              <a:t>http://en.wikipedia.org/wiki/ Uniform_Resource_Identifier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800" dirty="0" smtClean="0"/>
              <a:t>to learn more about URI, URN and URL definitions.</a:t>
            </a:r>
            <a:endParaRPr lang="en-US" sz="2800" noProof="1" smtClean="0"/>
          </a:p>
          <a:p>
            <a:pPr marL="449263" indent="-449263">
              <a:spcBef>
                <a:spcPts val="600"/>
              </a:spcBef>
              <a:spcAft>
                <a:spcPts val="600"/>
              </a:spcAft>
              <a:buFont typeface="+mj-lt"/>
              <a:buAutoNum type="arabicPeriod" startAt="4"/>
            </a:pPr>
            <a:r>
              <a:rPr lang="en-US" sz="2800" noProof="1" smtClean="0"/>
              <a:t>Add default namespace for the students </a:t>
            </a:r>
            <a:r>
              <a:rPr lang="en-US" sz="2800" noProof="1" smtClean="0">
                <a:latin typeface="Courier New" pitchFamily="49" charset="0"/>
              </a:rPr>
              <a:t>"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urn:students</a:t>
            </a:r>
            <a:r>
              <a:rPr lang="en-US" sz="2800" noProof="1" smtClean="0">
                <a:latin typeface="Courier New" pitchFamily="49" charset="0"/>
              </a:rPr>
              <a:t>"</a:t>
            </a:r>
            <a:r>
              <a:rPr lang="en-US" sz="2800" noProof="1" smtClean="0"/>
              <a:t>.</a:t>
            </a:r>
          </a:p>
          <a:p>
            <a:pPr marL="449263" indent="-449263">
              <a:spcBef>
                <a:spcPts val="600"/>
              </a:spcBef>
              <a:spcAft>
                <a:spcPts val="600"/>
              </a:spcAft>
              <a:buFont typeface="+mj-lt"/>
              <a:buAutoNum type="arabicPeriod" startAt="4"/>
            </a:pPr>
            <a:r>
              <a:rPr lang="en-US" sz="2800" noProof="1" smtClean="0"/>
              <a:t>Create XSD Schema for the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students.xml</a:t>
            </a:r>
            <a:r>
              <a:rPr lang="en-US" sz="2800" noProof="1" smtClean="0"/>
              <a:t> document. Add new elements in the schema: information for enrollment (date and exam score) and teacher's endorsements.</a:t>
            </a:r>
          </a:p>
          <a:p>
            <a:pPr marL="449263" indent="-449263">
              <a:spcBef>
                <a:spcPts val="600"/>
              </a:spcBef>
              <a:spcAft>
                <a:spcPts val="600"/>
              </a:spcAft>
              <a:buFont typeface="+mj-lt"/>
              <a:buAutoNum type="arabicPeriod" startAt="4"/>
            </a:pPr>
            <a:r>
              <a:rPr lang="en-US" sz="2800" noProof="1" smtClean="0"/>
              <a:t>Write a XSL stylesheet to visualize the students as HTML. Test it in your favourite browser.</a:t>
            </a:r>
            <a:endParaRPr lang="en-US" sz="2800" noProof="1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342FDA3-937C-4279-9112-3D21772C77D3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182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"Web Design with HTML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5</a:t>
            </a:r>
            <a:r>
              <a:rPr lang="en-US" dirty="0" smtClean="0"/>
              <a:t>, CSS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3</a:t>
            </a:r>
            <a:r>
              <a:rPr lang="en-US" dirty="0" smtClean="0"/>
              <a:t> and JavaScript" course 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2" tooltip="&quot;Web Design with HTML 5, CSS 3 and JavaScript&quot; course @ Telerik Academy"/>
              </a:rPr>
              <a:t>html5course.telerik.com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72349" y="5029200"/>
            <a:ext cx="1466851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48941" y="2969616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82100" y="4228275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>
            <a:hlinkClick r:id="rId2" tooltip="&quot;Web Design with HTML 5, CSS 3 and JavaScript&quot; course @ Telerik Academy"/>
          </p:cNvPr>
          <p:cNvPicPr>
            <a:picLocks noChangeAspect="1" noChangeArrowheads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6499" y="1026915"/>
            <a:ext cx="1230302" cy="979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587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XML?</a:t>
            </a:r>
            <a:r>
              <a:rPr lang="bg-BG" dirty="0" smtClean="0"/>
              <a:t> </a:t>
            </a:r>
            <a:r>
              <a:rPr lang="en-US" dirty="0" smtClean="0"/>
              <a:t>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Worldwide standard, supported by the W3C (</a:t>
            </a:r>
            <a:r>
              <a:rPr lang="en-US" dirty="0" smtClean="0">
                <a:hlinkClick r:id="rId2"/>
              </a:rPr>
              <a:t>www.w3c.org</a:t>
            </a:r>
            <a:r>
              <a:rPr lang="en-US" dirty="0" smtClean="0"/>
              <a:t>)</a:t>
            </a:r>
            <a:endParaRPr lang="ru-RU" dirty="0" smtClean="0"/>
          </a:p>
          <a:p>
            <a:r>
              <a:rPr lang="en-US" dirty="0" smtClean="0"/>
              <a:t>Independent of the hardware platform, OS and programming languages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19458" name="Picture 2" descr="C:\downloads\Space Art HD Wallpapers\96 Space Art HD Wallpapers 1920x1080\Space Art\Space Art (12).jp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 rot="21434838">
            <a:off x="679635" y="3160973"/>
            <a:ext cx="7008392" cy="3342330"/>
          </a:xfrm>
          <a:prstGeom prst="roundRect">
            <a:avLst>
              <a:gd name="adj" fmla="val 47686"/>
            </a:avLst>
          </a:prstGeom>
          <a:noFill/>
          <a:ln>
            <a:noFill/>
          </a:ln>
          <a:effectLst>
            <a:softEdge rad="635000"/>
          </a:effectLst>
        </p:spPr>
      </p:pic>
      <p:pic>
        <p:nvPicPr>
          <p:cNvPr id="51201" name="Picture 1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53899">
            <a:off x="6477122" y="4132967"/>
            <a:ext cx="1882898" cy="21382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420812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–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5800" y="1295400"/>
            <a:ext cx="7772400" cy="491307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&lt;?xml version="1.0"?&gt;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&lt;library name=".NET Developer's Library"&gt;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&lt;book&gt;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&lt;title&gt;Professional C# 4.0 and .NET 4&lt;/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title&gt;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&lt;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author&gt;Christian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Nagel&lt;/author&gt;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&lt;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isbn&gt;978-0-470-50225-9&lt;/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isbn&gt;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&lt;/book&gt;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&lt;book&gt;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&lt;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title&gt;Silverlight in Action&lt;/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title&gt;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&lt;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author&gt;Pete Brown&lt;/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author&gt;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&lt;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isbn&gt;978-1-935182-37-5&lt;/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isbn&gt;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&lt;/book&gt;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&lt;/library&gt;</a:t>
            </a:r>
          </a:p>
        </p:txBody>
      </p:sp>
      <p:pic>
        <p:nvPicPr>
          <p:cNvPr id="26626" name="Picture 2" descr="http://www.validicons.com/OSI_pngs/osi_xml_wt_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39000" y="981961"/>
            <a:ext cx="1444256" cy="72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576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</a:t>
            </a:r>
            <a:r>
              <a:rPr lang="en-US" smtClean="0"/>
              <a:t>– Example (2)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5800" y="1295400"/>
            <a:ext cx="7772400" cy="491307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&lt;?xml version="1.0"?&gt;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&lt;library name=".NET Developer's Library"&gt;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&lt;book&gt;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&lt;title&gt;Professional C# 4.0 and .NET 4&lt;/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title&gt;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&lt;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author&gt;Christian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Nagel&lt;/author&gt;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&lt;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isbn&gt;978-0-470-50225-9&lt;/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isbn&gt;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&lt;/book&gt;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&lt;book&gt;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&lt;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title&gt;Silverlight in Action&lt;/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title&gt;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&lt;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author&gt;Pete Brown&lt;/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author&gt;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&lt;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isbn&gt;978-1-935182-37-5&lt;/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isbn&gt;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&lt;/book&gt;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&lt;/library&gt;</a:t>
            </a:r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 rot="10800000" flipV="1">
            <a:off x="4646279" y="1006375"/>
            <a:ext cx="3659520" cy="425648"/>
          </a:xfrm>
          <a:prstGeom prst="wedgeRoundRectCallout">
            <a:avLst>
              <a:gd name="adj1" fmla="val 41829"/>
              <a:gd name="adj2" fmla="val 105109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lIns="36000" tIns="0" rIns="36000" bIns="0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Attribute (key / value pair)</a:t>
            </a:r>
            <a:endParaRPr lang="bg-BG" sz="2400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11" name="AutoShape 9"/>
          <p:cNvSpPr>
            <a:spLocks noChangeArrowheads="1"/>
          </p:cNvSpPr>
          <p:nvPr/>
        </p:nvSpPr>
        <p:spPr bwMode="auto">
          <a:xfrm rot="10800000" flipV="1">
            <a:off x="2535865" y="3781923"/>
            <a:ext cx="1828801" cy="425648"/>
          </a:xfrm>
          <a:prstGeom prst="wedgeRoundRectCallout">
            <a:avLst>
              <a:gd name="adj1" fmla="val 75380"/>
              <a:gd name="adj2" fmla="val 29291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lIns="36000" tIns="0" rIns="36000" bIns="0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Opening </a:t>
            </a:r>
            <a:r>
              <a:rPr lang="en-US" sz="24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tag</a:t>
            </a:r>
            <a:endParaRPr lang="bg-BG" sz="2400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743745" y="1341473"/>
            <a:ext cx="3261351" cy="3792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 rot="10800000" flipV="1">
            <a:off x="2133600" y="367902"/>
            <a:ext cx="1871496" cy="851297"/>
          </a:xfrm>
          <a:prstGeom prst="wedgeRoundRectCallout">
            <a:avLst>
              <a:gd name="adj1" fmla="val 82002"/>
              <a:gd name="adj2" fmla="val 70054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lIns="36000" tIns="0" rIns="36000" bIns="0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XML header tag </a:t>
            </a:r>
            <a:r>
              <a:rPr lang="bg-BG" sz="24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(</a:t>
            </a:r>
            <a:r>
              <a:rPr lang="en-US" sz="24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prolog</a:t>
            </a:r>
            <a:r>
              <a:rPr lang="bg-BG" sz="24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)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2105247" y="1731334"/>
            <a:ext cx="5039832" cy="3792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13" name="AutoShape 4"/>
          <p:cNvSpPr>
            <a:spLocks noChangeArrowheads="1"/>
          </p:cNvSpPr>
          <p:nvPr/>
        </p:nvSpPr>
        <p:spPr bwMode="auto">
          <a:xfrm rot="10800000" flipV="1">
            <a:off x="2438398" y="2057400"/>
            <a:ext cx="3581402" cy="425648"/>
          </a:xfrm>
          <a:prstGeom prst="wedgeRoundRectCallout">
            <a:avLst>
              <a:gd name="adj1" fmla="val 61922"/>
              <a:gd name="adj2" fmla="val -59542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lIns="36000" tIns="0" rIns="36000" bIns="0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Root (document) element</a:t>
            </a:r>
            <a:endParaRPr lang="bg-BG" sz="2400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893134" y="1725457"/>
            <a:ext cx="1143000" cy="3792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1305847" y="3179134"/>
            <a:ext cx="4758254" cy="3792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 rot="10800000" flipV="1">
            <a:off x="4800600" y="3781923"/>
            <a:ext cx="1476375" cy="425648"/>
          </a:xfrm>
          <a:prstGeom prst="wedgeRoundRectCallout">
            <a:avLst>
              <a:gd name="adj1" fmla="val 40516"/>
              <a:gd name="adj2" fmla="val -101154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lIns="36000" tIns="0" rIns="36000" bIns="0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Element</a:t>
            </a:r>
            <a:endParaRPr lang="bg-BG" sz="2400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045534" y="3918099"/>
            <a:ext cx="990600" cy="3792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045534" y="5409680"/>
            <a:ext cx="1164266" cy="3792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 rot="10800000" flipV="1">
            <a:off x="2584779" y="5638800"/>
            <a:ext cx="1644319" cy="425648"/>
          </a:xfrm>
          <a:prstGeom prst="wedgeRoundRectCallout">
            <a:avLst>
              <a:gd name="adj1" fmla="val 72598"/>
              <a:gd name="adj2" fmla="val -56829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lIns="36000" tIns="0" rIns="36000" bIns="0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Closing </a:t>
            </a:r>
            <a:r>
              <a:rPr lang="en-US" sz="24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tag</a:t>
            </a:r>
            <a:endParaRPr lang="bg-BG" sz="2400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2291314" y="5030452"/>
            <a:ext cx="2661686" cy="3792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10" name="AutoShape 8"/>
          <p:cNvSpPr>
            <a:spLocks noChangeArrowheads="1"/>
          </p:cNvSpPr>
          <p:nvPr/>
        </p:nvSpPr>
        <p:spPr bwMode="auto">
          <a:xfrm rot="10800000" flipV="1">
            <a:off x="4536849" y="5638106"/>
            <a:ext cx="2168751" cy="425648"/>
          </a:xfrm>
          <a:prstGeom prst="wedgeRoundRectCallout">
            <a:avLst>
              <a:gd name="adj1" fmla="val 45671"/>
              <a:gd name="adj2" fmla="val -116074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lIns="36000" tIns="0" rIns="36000" bIns="0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Element </a:t>
            </a:r>
            <a:r>
              <a:rPr lang="en-US" sz="24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value</a:t>
            </a:r>
            <a:endParaRPr lang="bg-BG" sz="2400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5412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  <p:bldP spid="14" grpId="0" animBg="1"/>
      <p:bldP spid="7" grpId="0" animBg="1"/>
      <p:bldP spid="15" grpId="0" animBg="1"/>
      <p:bldP spid="13" grpId="0" animBg="1"/>
      <p:bldP spid="16" grpId="0" animBg="1"/>
      <p:bldP spid="17" grpId="0" animBg="1"/>
      <p:bldP spid="8" grpId="0" animBg="1"/>
      <p:bldP spid="18" grpId="0" animBg="1"/>
      <p:bldP spid="19" grpId="0" animBg="1"/>
      <p:bldP spid="9" grpId="0" animBg="1"/>
      <p:bldP spid="20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</a:t>
            </a:r>
            <a:r>
              <a:rPr lang="bg-BG" dirty="0" smtClean="0"/>
              <a:t> </a:t>
            </a:r>
            <a:r>
              <a:rPr lang="en-US" dirty="0" smtClean="0"/>
              <a:t>and 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Similarities between</a:t>
            </a:r>
            <a:r>
              <a:rPr lang="bg-BG" dirty="0" smtClean="0"/>
              <a:t> </a:t>
            </a:r>
            <a:r>
              <a:rPr lang="en-US" dirty="0" smtClean="0"/>
              <a:t>XML</a:t>
            </a:r>
            <a:r>
              <a:rPr lang="bg-BG" dirty="0" smtClean="0"/>
              <a:t> </a:t>
            </a:r>
            <a:r>
              <a:rPr lang="en-US" dirty="0" smtClean="0"/>
              <a:t>and</a:t>
            </a:r>
            <a:r>
              <a:rPr lang="bg-BG" dirty="0" smtClean="0"/>
              <a:t> </a:t>
            </a:r>
            <a:r>
              <a:rPr lang="en-US" dirty="0" smtClean="0"/>
              <a:t>HTML</a:t>
            </a:r>
            <a:endParaRPr lang="bg-BG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Both are text based notations</a:t>
            </a:r>
            <a:endParaRPr lang="bg-BG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Both use tags and attributes</a:t>
            </a:r>
            <a:endParaRPr lang="bg-BG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Differences between XML and HTML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HTML is a language, and XML is a </a:t>
            </a:r>
            <a:br>
              <a:rPr lang="en-US" dirty="0" smtClean="0"/>
            </a:br>
            <a:r>
              <a:rPr lang="en-US" dirty="0" smtClean="0"/>
              <a:t>syntax for describing other languages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HTML describes the formatting of information, XML describes structured information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XML requires the documents to be </a:t>
            </a:r>
            <a:br>
              <a:rPr lang="en-US" dirty="0" smtClean="0"/>
            </a:br>
            <a:r>
              <a:rPr lang="en-US" dirty="0" smtClean="0"/>
              <a:t>well-formatted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572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838200"/>
          </a:xfrm>
        </p:spPr>
        <p:txBody>
          <a:bodyPr/>
          <a:lstStyle/>
          <a:p>
            <a:r>
              <a:rPr lang="en-US" dirty="0" smtClean="0"/>
              <a:t>Well-Formatted XML Documents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r>
              <a:rPr lang="en-US" dirty="0" smtClean="0"/>
              <a:t>Well-formatted XML:</a:t>
            </a:r>
          </a:p>
          <a:p>
            <a:pPr lvl="1"/>
            <a:r>
              <a:rPr lang="en-US" dirty="0" smtClean="0"/>
              <a:t>All tags should be closed in the correct order of nesting</a:t>
            </a:r>
          </a:p>
          <a:p>
            <a:pPr lvl="1"/>
            <a:r>
              <a:rPr lang="en-US" dirty="0" smtClean="0"/>
              <a:t>Attributes should always be closed</a:t>
            </a:r>
          </a:p>
          <a:p>
            <a:pPr lvl="1"/>
            <a:r>
              <a:rPr lang="en-US" dirty="0" smtClean="0"/>
              <a:t>The document should contain only one root element</a:t>
            </a:r>
          </a:p>
          <a:p>
            <a:pPr lvl="1"/>
            <a:r>
              <a:rPr lang="en-US" dirty="0" smtClean="0"/>
              <a:t>Tag and attribute names retain certain restrictions</a:t>
            </a:r>
            <a:endParaRPr lang="bg-BG" sz="3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pic>
        <p:nvPicPr>
          <p:cNvPr id="27650" name="Picture 2" descr="http://www.validicons.com/OSI_pngs/osi_xml_wt_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72146" y="5410200"/>
            <a:ext cx="19050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9097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1767</TotalTime>
  <Words>2356</Words>
  <Application>Microsoft Office PowerPoint</Application>
  <PresentationFormat>Презентация на цял екран (4:3)</PresentationFormat>
  <Paragraphs>410</Paragraphs>
  <Slides>45</Slides>
  <Notes>1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Вградени OLE сървъри</vt:lpstr>
      </vt:variant>
      <vt:variant>
        <vt:i4>1</vt:i4>
      </vt:variant>
      <vt:variant>
        <vt:lpstr>Заглавия на слайдовете</vt:lpstr>
      </vt:variant>
      <vt:variant>
        <vt:i4>45</vt:i4>
      </vt:variant>
    </vt:vector>
  </HeadingPairs>
  <TitlesOfParts>
    <vt:vector size="47" baseType="lpstr">
      <vt:lpstr>Telerik Academy</vt:lpstr>
      <vt:lpstr>Visio</vt:lpstr>
      <vt:lpstr>XML Basics</vt:lpstr>
      <vt:lpstr>Table of Contents</vt:lpstr>
      <vt:lpstr>What is XML?</vt:lpstr>
      <vt:lpstr>What is XML?</vt:lpstr>
      <vt:lpstr>What is XML? (2)</vt:lpstr>
      <vt:lpstr>XML – Example</vt:lpstr>
      <vt:lpstr>XML – Example (2)</vt:lpstr>
      <vt:lpstr>XML and HTML</vt:lpstr>
      <vt:lpstr>Well-Formatted XML Documents</vt:lpstr>
      <vt:lpstr>Well-Formed XML Documents (2)</vt:lpstr>
      <vt:lpstr>When to Use XML?</vt:lpstr>
      <vt:lpstr>When to Use XML? (2)</vt:lpstr>
      <vt:lpstr>XML Namespaces</vt:lpstr>
      <vt:lpstr>Namespaces</vt:lpstr>
      <vt:lpstr>Namespaces (2)</vt:lpstr>
      <vt:lpstr>Namespaces – Example</vt:lpstr>
      <vt:lpstr>Namespaces – Example (2)</vt:lpstr>
      <vt:lpstr>XML Schemas and Validation</vt:lpstr>
      <vt:lpstr>XML Schemas and Validation</vt:lpstr>
      <vt:lpstr>The DTD Language</vt:lpstr>
      <vt:lpstr>XSD Schemas</vt:lpstr>
      <vt:lpstr>XSD Schemas – Example</vt:lpstr>
      <vt:lpstr>XSD Schemas – Example (2)</vt:lpstr>
      <vt:lpstr>Reference DTD and XSD</vt:lpstr>
      <vt:lpstr>Visual Studio Schema Editor </vt:lpstr>
      <vt:lpstr>Working with the XSD Editor in Visual Studio</vt:lpstr>
      <vt:lpstr>Презентация на PowerPoint</vt:lpstr>
      <vt:lpstr>XML Parsers</vt:lpstr>
      <vt:lpstr>XML Working Models</vt:lpstr>
      <vt:lpstr>The DOM Parser</vt:lpstr>
      <vt:lpstr>The DOM Parser (2)</vt:lpstr>
      <vt:lpstr>The SAX Parsers</vt:lpstr>
      <vt:lpstr>The StAX Parser</vt:lpstr>
      <vt:lpstr>When to Use DOM and When to Use SAX / StAX?</vt:lpstr>
      <vt:lpstr>Презентация на PowerPoint</vt:lpstr>
      <vt:lpstr>XPath</vt:lpstr>
      <vt:lpstr>XPath Expressions</vt:lpstr>
      <vt:lpstr>Презентация на PowerPoint</vt:lpstr>
      <vt:lpstr>XSL Transformations</vt:lpstr>
      <vt:lpstr>XSL Stylesheet – Example</vt:lpstr>
      <vt:lpstr>The XSL Language</vt:lpstr>
      <vt:lpstr>XML Basics</vt:lpstr>
      <vt:lpstr>Exercises</vt:lpstr>
      <vt:lpstr>Exercises (2)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XML Basics</dc:title>
  <dc:subject>Telerik Software Academy</dc:subject>
  <dc:creator>Telerik Academy</dc:creator>
  <cp:keywords>XML</cp:keywords>
  <cp:lastModifiedBy>BoBBy</cp:lastModifiedBy>
  <cp:revision>403</cp:revision>
  <dcterms:created xsi:type="dcterms:W3CDTF">2007-12-08T16:03:35Z</dcterms:created>
  <dcterms:modified xsi:type="dcterms:W3CDTF">2014-09-04T14:18:46Z</dcterms:modified>
  <cp:category>software engineering</cp:category>
</cp:coreProperties>
</file>