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399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333" r:id="rId7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27/8/2014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27/8/2014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5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ysql.Data/" TargetMode="External"/><Relationship Id="rId2" Type="http://schemas.openxmlformats.org/officeDocument/2006/relationships/hyperlink" Target="http://dev.mysql.com/downloads/connector/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466744" y="4648200"/>
            <a:ext cx="1248256" cy="79115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466744" y="5673847"/>
            <a:ext cx="1248256" cy="69182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57200" y="2536902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24" name="Subtitle 6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196732" cy="569120"/>
          </a:xfrm>
        </p:spPr>
        <p:txBody>
          <a:bodyPr/>
          <a:lstStyle/>
          <a:p>
            <a:r>
              <a:rPr lang="en-US" dirty="0" smtClean="0"/>
              <a:t>Accessing SQL Server and MySQL from .NET and C#</a:t>
            </a:r>
            <a:endParaRPr lang="bg-BG" dirty="0"/>
          </a:p>
        </p:txBody>
      </p:sp>
      <p:pic>
        <p:nvPicPr>
          <p:cNvPr id="25" name="Picture 7" descr="C:\Trash\DB-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26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823">
            <a:off x="7053159" y="7325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27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7590">
            <a:off x="5070093" y="7882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28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2872348" y="709052"/>
            <a:ext cx="1524000" cy="1524000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849320"/>
            <a:ext cx="1456658" cy="158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914400"/>
          </a:xfrm>
        </p:spPr>
        <p:txBody>
          <a:bodyPr/>
          <a:lstStyle/>
          <a:p>
            <a:r>
              <a:rPr lang="en-US" dirty="0" smtClean="0"/>
              <a:t>ORM Model – 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ORM model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Increased productivity – 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Use objects with associations instead of tables and SQL commands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Integrated object query mechanism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ORM model drawbacks: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flexibility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SQL is automatically generated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issues (sometimes)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Architecture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3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 program model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accessing data in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LINQ-to-SQL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Visio" r:id="rId3" imgW="1109700" imgH="1126825" progId="Visio.Drawing.11">
                  <p:embed/>
                </p:oleObj>
              </mc:Choice>
              <mc:Fallback>
                <p:oleObj name="Visio" r:id="rId3" imgW="1109700" imgH="1126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z="3600" dirty="0"/>
              <a:t>Data Providers In</a:t>
            </a:r>
            <a:r>
              <a:rPr lang="bg-BG" sz="3600" dirty="0"/>
              <a:t> </a:t>
            </a:r>
            <a:r>
              <a:rPr lang="en-US" sz="3600" dirty="0"/>
              <a:t>ADO.NET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Providers</a:t>
            </a:r>
            <a:r>
              <a:rPr lang="en-US" dirty="0" smtClean="0"/>
              <a:t> are collections of classes that provide access to various databases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Several</a:t>
            </a:r>
            <a:r>
              <a:rPr lang="bg-BG" dirty="0" smtClean="0"/>
              <a:t> </a:t>
            </a:r>
            <a:r>
              <a:rPr lang="en-US" dirty="0" smtClean="0"/>
              <a:t>common objects are defined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400" dirty="0" smtClean="0"/>
              <a:t> – </a:t>
            </a:r>
            <a:r>
              <a:rPr lang="en-US" sz="2400" dirty="0" smtClean="0"/>
              <a:t>to connect to the database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400" dirty="0" smtClean="0"/>
              <a:t> – </a:t>
            </a:r>
            <a:r>
              <a:rPr lang="en-US" sz="2400" dirty="0" smtClean="0"/>
              <a:t>to run an</a:t>
            </a:r>
            <a:r>
              <a:rPr lang="bg-BG" sz="2400" dirty="0" smtClean="0"/>
              <a:t> SQL</a:t>
            </a:r>
            <a:r>
              <a:rPr lang="en-US" sz="2400" dirty="0" smtClean="0"/>
              <a:t> command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sz="2400" dirty="0" smtClean="0"/>
              <a:t> – </a:t>
            </a:r>
            <a:r>
              <a:rPr lang="en-US" sz="2400" dirty="0" smtClean="0"/>
              <a:t>to retrieve data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accessing</a:t>
            </a:r>
            <a:r>
              <a:rPr lang="bg-BG" sz="2800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sz="2800" dirty="0" smtClean="0"/>
              <a:t> 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</a:t>
            </a:r>
            <a:r>
              <a:rPr lang="en-US" sz="2800" dirty="0" smtClean="0"/>
              <a:t>OLE DB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ODBC</a:t>
            </a:r>
            <a:r>
              <a:rPr lang="en-US" sz="2800" dirty="0" smtClean="0"/>
              <a:t>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sz="2800" dirty="0" smtClean="0"/>
              <a:t> – </a:t>
            </a:r>
            <a:r>
              <a:rPr lang="en-US" sz="2800" dirty="0" smtClean="0"/>
              <a:t>accessing</a:t>
            </a:r>
            <a:r>
              <a:rPr lang="bg-BG" sz="2800" dirty="0" smtClean="0"/>
              <a:t> Oracle</a:t>
            </a:r>
            <a:r>
              <a:rPr lang="en-US" sz="2800" dirty="0" smtClean="0"/>
              <a:t> database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MySQL</a:t>
            </a:r>
            <a:r>
              <a:rPr lang="en-US" sz="2800" dirty="0" smtClean="0"/>
              <a:t>, </a:t>
            </a:r>
            <a:r>
              <a:rPr lang="bg-BG" sz="2800" dirty="0" smtClean="0"/>
              <a:t>PostgreSQL</a:t>
            </a:r>
            <a:r>
              <a:rPr lang="en-US" sz="2800" dirty="0" smtClean="0"/>
              <a:t>, Interbase</a:t>
            </a:r>
            <a:r>
              <a:rPr lang="bg-BG" sz="2800" dirty="0" smtClean="0"/>
              <a:t>, </a:t>
            </a:r>
            <a:r>
              <a:rPr lang="en-US" sz="2800" dirty="0" smtClean="0"/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SQLite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RDBMS systems and data sources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SQL Azure, Salesforce CRM, Amazon SimpleDB, …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Primary </a:t>
            </a:r>
            <a:r>
              <a:rPr lang="en-US" smtClean="0"/>
              <a:t>Provider Classes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Interfaces in 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1447801"/>
          <a:ext cx="8077200" cy="4952999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38400"/>
                <a:gridCol w="2667000"/>
                <a:gridCol w="2971800"/>
              </a:tblGrid>
              <a:tr h="6351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Generic Interface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Base 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SqlClient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IDataReader / IDataRecord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model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4940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416175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35952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044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2978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190721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170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59211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1981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29416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459666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209800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667000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819400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Connected, Disconnected, ORM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Data Providers, DB Interfaces			 and Classes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 from</a:t>
            </a:r>
            <a:br>
              <a:rPr lang="en-US" dirty="0" smtClean="0"/>
            </a:br>
            <a:r>
              <a:rPr lang="en-US" dirty="0" smtClean="0"/>
              <a:t>ADO.NET (Connected Model)</a:t>
            </a:r>
            <a:endParaRPr lang="bg-BG" dirty="0" smtClean="0"/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noProof="1" smtClean="0">
                <a:cs typeface="Consolas" pitchFamily="49" charset="0"/>
              </a:rPr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Parameterized Queries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53164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5181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model</a:t>
            </a:r>
            <a:r>
              <a:rPr lang="en-US" sz="3000" dirty="0" smtClean="0"/>
              <a:t>: the data is cached in a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26176" y="3451225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15063" y="2373312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91251" y="1295400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466013" y="4002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3313" y="29352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0613" y="1843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74" y="4519612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6242" y="5899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743200" y="4774406"/>
            <a:ext cx="3810000" cy="1702594"/>
          </a:xfrm>
          <a:prstGeom prst="wedgeRoundRectCallout">
            <a:avLst>
              <a:gd name="adj1" fmla="val 45970"/>
              <a:gd name="adj2" fmla="val -872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DataSets / DataAdapters are legacy technology (not in use since 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3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LINQ-to-SQL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  <a:r>
              <a:rPr lang="en-US" sz="3000" dirty="0" smtClean="0"/>
              <a:t>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674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0754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627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582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7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62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532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4468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866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437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sz="3000" dirty="0" smtClean="0"/>
              <a:t>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73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473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063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816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008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7473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321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1744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9346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690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235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9346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Client Data Provider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600" y="990600"/>
            <a:ext cx="5625800" cy="3838410"/>
            <a:chOff x="1689400" y="838200"/>
            <a:chExt cx="5778200" cy="3990810"/>
          </a:xfrm>
        </p:grpSpPr>
        <p:pic>
          <p:nvPicPr>
            <p:cNvPr id="36866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5" name="TextBox 4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 of SQL query execution</a:t>
            </a:r>
            <a:endParaRPr lang="bg-BG" dirty="0" smtClean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435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establish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Connecting to SQL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2" y="35052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2" y="50292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500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</a:t>
            </a:r>
            <a:br>
              <a:rPr lang="en-US" dirty="0" smtClean="0"/>
            </a:br>
            <a:r>
              <a:rPr lang="en-US" dirty="0" smtClean="0"/>
              <a:t>the connection to the database</a:t>
            </a:r>
            <a:endParaRPr lang="bg-BG" dirty="0" smtClean="0"/>
          </a:p>
          <a:p>
            <a:r>
              <a:rPr lang="en-US" dirty="0" smtClean="0"/>
              <a:t>Settings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/>
              <a:t> 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Settings for </a:t>
            </a:r>
            <a:r>
              <a:rPr lang="en-US" dirty="0" smtClean="0"/>
              <a:t>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</a:t>
            </a:r>
            <a:r>
              <a:rPr lang="bg-BG" dirty="0" smtClean="0"/>
              <a:t> SqlClient </a:t>
            </a:r>
            <a:r>
              <a:rPr lang="en-US" dirty="0" smtClean="0"/>
              <a:t>Data Provider uses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pooling</a:t>
            </a:r>
            <a:r>
              <a:rPr lang="en-US" dirty="0" smtClean="0"/>
              <a:t> for improved performance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 pooling</a:t>
            </a:r>
            <a:r>
              <a:rPr lang="bg-BG" dirty="0" smtClean="0"/>
              <a:t> </a:t>
            </a:r>
            <a:r>
              <a:rPr lang="en-US" dirty="0" smtClean="0"/>
              <a:t>works as follows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establishing a connection an existing one is taken from the so called "connection pool"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free connection in the pool, </a:t>
            </a:r>
            <a:r>
              <a:rPr lang="en-US" smtClean="0"/>
              <a:t>a new </a:t>
            </a:r>
            <a:r>
              <a:rPr lang="en-US" dirty="0" smtClean="0"/>
              <a:t>connection is established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When closing a connection it is returned to</a:t>
            </a:r>
            <a:r>
              <a:rPr lang="bg-BG" dirty="0" smtClean="0"/>
              <a:t> </a:t>
            </a:r>
            <a:r>
              <a:rPr lang="en-US" dirty="0" smtClean="0"/>
              <a:t>the pool, instead of being closed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DB connections are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 in C#!</a:t>
            </a:r>
          </a:p>
          <a:p>
            <a:pPr>
              <a:lnSpc>
                <a:spcPct val="100000"/>
              </a:lnSpc>
            </a:pPr>
            <a:r>
              <a:rPr lang="en-US" dirty="0"/>
              <a:t>Implicitly opening</a:t>
            </a:r>
            <a:r>
              <a:rPr lang="bg-BG" dirty="0"/>
              <a:t> </a:t>
            </a:r>
            <a:r>
              <a:rPr lang="en-US" dirty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</a:t>
            </a:r>
            <a:r>
              <a:rPr lang="en-US" dirty="0" smtClean="0"/>
              <a:t>automatically </a:t>
            </a:r>
            <a:r>
              <a:rPr lang="en-US" dirty="0"/>
              <a:t>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 opens / closes the DB connection implicitly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SQL Injection</a:t>
            </a:r>
          </a:p>
          <a:p>
            <a:pPr marL="903288" lvl="1" indent="-446088">
              <a:tabLst>
                <a:tab pos="3052763" algn="l"/>
              </a:tabLst>
            </a:pPr>
            <a:r>
              <a:rPr lang="en-US" dirty="0"/>
              <a:t>What is SQL Injection and How to Avoid It?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Connecting to Other Databases</a:t>
            </a:r>
            <a:endParaRPr lang="bg-BG" dirty="0" smtClean="0"/>
          </a:p>
          <a:p>
            <a:pPr marL="903288" lvl="1" indent="-446088"/>
            <a:r>
              <a:rPr lang="en-US" dirty="0"/>
              <a:t>Connecting to </a:t>
            </a:r>
            <a:r>
              <a:rPr lang="en-US" dirty="0" smtClean="0"/>
              <a:t>MySQL</a:t>
            </a:r>
          </a:p>
          <a:p>
            <a:pPr marL="903288" lvl="1" indent="-446088"/>
            <a:r>
              <a:rPr lang="en-US" dirty="0" smtClean="0"/>
              <a:t>Connecting </a:t>
            </a:r>
            <a:r>
              <a:rPr lang="en-US" dirty="0"/>
              <a:t>to MS Access through </a:t>
            </a:r>
            <a:r>
              <a:rPr lang="bg-BG" dirty="0"/>
              <a:t>OLE </a:t>
            </a:r>
            <a:r>
              <a:rPr lang="bg-BG" dirty="0" smtClean="0"/>
              <a:t>DB</a:t>
            </a:r>
            <a:endParaRPr lang="en-US" dirty="0" smtClean="0"/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Working </a:t>
            </a:r>
            <a:r>
              <a:rPr lang="en-US" dirty="0"/>
              <a:t>with Dates and Images through ADO.NET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opening connection to SQL Server (database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94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4699000" y="30749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52725" y="3763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1296987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162425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454650" y="31744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  <a:alpha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4686300" y="34573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3209924" y="20067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751137" y="2544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954462" y="30984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3971925" y="42970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4833068"/>
            <a:ext cx="1676400" cy="1219200"/>
          </a:xfrm>
          <a:prstGeom prst="rect">
            <a:avLst/>
          </a:prstGeom>
          <a:noFill/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245180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657725" y="20110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683580" y="35349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33446" y="38862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SqlClient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6252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5473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906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1760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109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038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052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1123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0727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5908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3409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7981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9505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800" dirty="0" smtClean="0"/>
              <a:t> – </a:t>
            </a:r>
            <a:r>
              <a:rPr lang="en-US" sz="2800" dirty="0" smtClean="0"/>
              <a:t>gets</a:t>
            </a:r>
            <a:r>
              <a:rPr lang="bg-BG" sz="2800" dirty="0" smtClean="0"/>
              <a:t> / </a:t>
            </a:r>
            <a:r>
              <a:rPr lang="en-US" sz="2800" dirty="0" smtClean="0"/>
              <a:t>sets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of the</a:t>
            </a:r>
            <a:r>
              <a:rPr lang="bg-BG" sz="2800" dirty="0" smtClean="0"/>
              <a:t> </a:t>
            </a:r>
            <a:r>
              <a:rPr lang="en-US" sz="2800" dirty="0" smtClean="0"/>
              <a:t>command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sz="2800" dirty="0" smtClean="0"/>
              <a:t> – </a:t>
            </a:r>
            <a:r>
              <a:rPr lang="en-US" sz="2800" dirty="0" smtClean="0"/>
              <a:t>the type of the command</a:t>
            </a:r>
            <a:endParaRPr lang="bg-BG" sz="28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sz="2800" dirty="0" smtClean="0"/>
              <a:t> – </a:t>
            </a:r>
            <a:r>
              <a:rPr lang="en-US" sz="2800" dirty="0" smtClean="0"/>
              <a:t>the body of the SQL query or the name of the stored procedure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 smtClean="0"/>
              <a:t> – moves the cursor forward and returns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/>
              <a:t> if there is no next record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dirty="0" smtClean="0"/>
              <a:t> (indexer)</a:t>
            </a:r>
            <a:r>
              <a:rPr lang="bg-BG" sz="2800" dirty="0" smtClean="0"/>
              <a:t> – </a:t>
            </a:r>
            <a:r>
              <a:rPr lang="en-US" sz="2800" dirty="0" smtClean="0"/>
              <a:t>retrieves the value in the current record by given column name or index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 smtClean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closes the cursor</a:t>
            </a:r>
            <a:r>
              <a:rPr lang="bg-BG" sz="2800" dirty="0" smtClean="0"/>
              <a:t> </a:t>
            </a:r>
            <a:r>
              <a:rPr lang="en-US" sz="2800" dirty="0" smtClean="0"/>
              <a:t>and releases resources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92521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8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72444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8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267200"/>
            <a:ext cx="7162800" cy="1371601"/>
          </a:xfrm>
        </p:spPr>
        <p:txBody>
          <a:bodyPr/>
          <a:lstStyle/>
          <a:p>
            <a:pPr algn="ctr"/>
            <a:r>
              <a:rPr lang="en-US" noProof="1" smtClean="0"/>
              <a:t>Using SqlCommand and SqlDataReader</a:t>
            </a:r>
            <a:endParaRPr lang="en-US" noProof="1"/>
          </a:p>
        </p:txBody>
      </p:sp>
      <p:sp>
        <p:nvSpPr>
          <p:cNvPr id="9" name="Subtitle 5"/>
          <p:cNvSpPr>
            <a:spLocks noGrp="1"/>
          </p:cNvSpPr>
          <p:nvPr>
            <p:ph type="subTitle" idx="1"/>
          </p:nvPr>
        </p:nvSpPr>
        <p:spPr>
          <a:xfrm>
            <a:off x="1295400" y="57554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3010" name="Picture 2" descr="http://www.lclibs.org/lebanon/images/r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79">
            <a:off x="986168" y="1127947"/>
            <a:ext cx="3524944" cy="2729010"/>
          </a:xfrm>
          <a:prstGeom prst="roundRect">
            <a:avLst>
              <a:gd name="adj" fmla="val 6209"/>
            </a:avLst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43012" name="Picture 4" descr="http://www.artistsvalley.com/images/icons/Database%20Application%20Icons/Procedures%20Database/256x256/Procedures%20Databa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993">
            <a:off x="4443439" y="1127812"/>
            <a:ext cx="3601242" cy="2722294"/>
          </a:xfrm>
          <a:prstGeom prst="roundRect">
            <a:avLst>
              <a:gd name="adj" fmla="val 6209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43018" name="Picture 10" descr="http://www.ssh.com/support/documentation/online/ssh/winhelp/53/file_transfer_icon_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988">
            <a:off x="3413212" y="2218063"/>
            <a:ext cx="2165176" cy="187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5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11" flipV="1">
            <a:off x="2709515" y="1471720"/>
            <a:ext cx="3845983" cy="2884487"/>
          </a:xfrm>
          <a:prstGeom prst="roundRect">
            <a:avLst>
              <a:gd name="adj" fmla="val 24824"/>
            </a:avLst>
          </a:prstGeom>
          <a:noFill/>
          <a:effectLst>
            <a:softEdge rad="127000"/>
          </a:effectLst>
        </p:spPr>
      </p:pic>
      <p:pic>
        <p:nvPicPr>
          <p:cNvPr id="11265" name="Picture 1" descr="C:\Trash\data-access-mod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983">
            <a:off x="436547" y="936082"/>
            <a:ext cx="7672420" cy="406326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Models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143000"/>
            <a:ext cx="7893050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Users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username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matchedUsersCount = (int) 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matchedUsersCount &gt; 0;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normalLogin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IsPasswordValid("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IsPasswordValid(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password check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 smtClean="0"/>
              <a:t>SQL-injected password check: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/>
              <a:t>SQL-injected </a:t>
            </a:r>
            <a:r>
              <a:rPr lang="en-US" sz="2600" dirty="0" smtClean="0"/>
              <a:t>INSERT command:</a:t>
            </a:r>
            <a:endParaRPr lang="bg-BG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146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'XOwXWxZePV5iyeE86Ejvb+rIG/8='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8862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2667000"/>
            <a:ext cx="3352800" cy="1371601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2314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4" y="17526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  <a:p>
            <a:pPr lvl="2"/>
            <a:r>
              <a:rPr lang="en-US" dirty="0" smtClean="0"/>
              <a:t>Separate the SQL command from its arguments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7550" y="2390900"/>
            <a:ext cx="774065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66644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sz="2800" dirty="0" smtClean="0"/>
              <a:t>SQL </a:t>
            </a:r>
            <a:r>
              <a:rPr lang="en-US" sz="2800" dirty="0" smtClean="0"/>
              <a:t>queries and stored procedures</a:t>
            </a:r>
            <a:r>
              <a:rPr lang="bg-BG" sz="2800" dirty="0" smtClean="0"/>
              <a:t> </a:t>
            </a:r>
            <a:r>
              <a:rPr lang="en-US" sz="2800" dirty="0" smtClean="0"/>
              <a:t>can have input and output parameters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Accessed through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sz="2800" dirty="0" smtClean="0"/>
              <a:t> </a:t>
            </a:r>
            <a:r>
              <a:rPr lang="en-US" sz="2800" dirty="0" smtClean="0"/>
              <a:t>property of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 </a:t>
            </a:r>
            <a:r>
              <a:rPr lang="en-US" sz="2800" dirty="0" smtClean="0"/>
              <a:t>class</a:t>
            </a:r>
            <a:endParaRPr lang="bg-BG" sz="2800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sz="2800" dirty="0" smtClean="0"/>
              <a:t> – </a:t>
            </a:r>
            <a:r>
              <a:rPr lang="en-US" sz="2800" dirty="0" smtClean="0"/>
              <a:t>name of the parameter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sz="2800" dirty="0" smtClean="0"/>
              <a:t> – </a:t>
            </a:r>
            <a:r>
              <a:rPr lang="en-US" sz="2800" dirty="0" smtClean="0"/>
              <a:t>SQL type</a:t>
            </a:r>
            <a:r>
              <a:rPr lang="bg-BG" sz="2800" dirty="0" smtClean="0"/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sz="2800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sz="2800" dirty="0" smtClean="0"/>
              <a:t> – </a:t>
            </a:r>
            <a:r>
              <a:rPr lang="en-US" sz="2800" dirty="0" smtClean="0"/>
              <a:t>size of the type</a:t>
            </a:r>
            <a:r>
              <a:rPr lang="bg-BG" sz="2800" dirty="0" smtClean="0"/>
              <a:t> (</a:t>
            </a:r>
            <a:r>
              <a:rPr lang="en-US" sz="2800" dirty="0" smtClean="0"/>
              <a:t>if applicable</a:t>
            </a:r>
            <a:r>
              <a:rPr lang="bg-BG" sz="2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sz="2800" dirty="0" smtClean="0"/>
              <a:t> – </a:t>
            </a:r>
            <a:r>
              <a:rPr lang="en-US" sz="2800" dirty="0" smtClean="0"/>
              <a:t>input / output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36906"/>
            <a:ext cx="1778967" cy="154489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151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8950" y="1447800"/>
            <a:ext cx="81978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cmd.Parameters.AddWithValue("@name",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cmd.Parameters.AddWithValue("@desc",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cmd.Parameters.AddWithValue("@start",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054" y="3276600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562" y="5029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  <p:extLst>
      <p:ext uri="{BB962C8B-B14F-4D97-AF65-F5344CB8AC3E}">
        <p14:creationId xmlns:p14="http://schemas.microsoft.com/office/powerpoint/2010/main" val="3441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53101"/>
            <a:ext cx="6858000" cy="685800"/>
          </a:xfrm>
        </p:spPr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03080"/>
            <a:ext cx="6858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7043" name="Picture 3" descr="C:\Trash\database-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064">
            <a:off x="2525990" y="1386616"/>
            <a:ext cx="5635023" cy="223896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87042" name="Picture 2" descr="C:\Trash\database-table-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781"/>
            <a:ext cx="2817460" cy="2935344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7044" name="Picture 4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726">
            <a:off x="2654672" y="2700887"/>
            <a:ext cx="1886838" cy="15141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1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C:\Users\Peter\Pictures\Kartinki Telerik\whirling_b_and_y_tmb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269" flipV="1">
            <a:off x="1907948" y="1499334"/>
            <a:ext cx="5331052" cy="2691666"/>
          </a:xfrm>
          <a:prstGeom prst="roundRect">
            <a:avLst/>
          </a:prstGeom>
          <a:noFill/>
          <a:ln w="101600">
            <a:solidFill>
              <a:schemeClr val="tx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0"/>
          </a:effectLst>
          <a:scene3d>
            <a:camera prst="perspectiveRelaxedModerately"/>
            <a:lightRig rig="threePt" dir="t"/>
          </a:scene3d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7945">
            <a:off x="1347473" y="2818999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Trash\table-re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272">
            <a:off x="5480306" y="2624778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538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580">
            <a:off x="2703921" y="671091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48200"/>
            <a:ext cx="6705600" cy="16002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03993" y="42656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27113" y="38755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667000" y="44408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68869" y="50616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1592" y="51054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57968" y="42672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68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990600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OLE DB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PostgreSQL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122" name="Picture 2" descr="https://encrypted-tbn0.google.com/images?q=tbn:ANd9GcQWRL9NcJAbE2WsF--B7vdjtqHSKz1qTb9VdQpRuOq9JKlIpD7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5093"/>
            <a:ext cx="2771776" cy="20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EBFFD2"/>
                </a:solidFill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172" name="Picture 4" descr="http://cdn1.iconfinder.com/data/icons/STROKE/business/png/400/group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624940" cy="16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essentialdatatools.com/images/essentialdatatools/essentialdatatools.icon.256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38400" cy="2438400"/>
          </a:xfrm>
          <a:prstGeom prst="flowChartManualOperation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sz="3000" dirty="0" smtClean="0"/>
              <a:t> – </a:t>
            </a:r>
            <a:r>
              <a:rPr lang="en-US" sz="3000" dirty="0" smtClean="0"/>
              <a:t>establishes a connection to</a:t>
            </a:r>
            <a:r>
              <a:rPr lang="bg-BG" sz="3000" dirty="0" smtClean="0"/>
              <a:t> </a:t>
            </a:r>
            <a:r>
              <a:rPr lang="en-US" sz="3000" dirty="0" smtClean="0"/>
              <a:t>an </a:t>
            </a:r>
            <a:r>
              <a:rPr lang="bg-BG" sz="3000" dirty="0" smtClean="0"/>
              <a:t>OLE DB </a:t>
            </a:r>
            <a:r>
              <a:rPr lang="en-US" sz="3000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sz="3000" dirty="0" smtClean="0"/>
              <a:t> – </a:t>
            </a:r>
            <a:r>
              <a:rPr lang="en-US" sz="3000" dirty="0" smtClean="0"/>
              <a:t>executes an</a:t>
            </a:r>
            <a:r>
              <a:rPr lang="bg-BG" sz="3000" dirty="0" smtClean="0"/>
              <a:t> SQL </a:t>
            </a:r>
            <a:r>
              <a:rPr lang="en-US" sz="3000" dirty="0" smtClean="0"/>
              <a:t>commands</a:t>
            </a:r>
            <a:r>
              <a:rPr lang="bg-BG" sz="3000" dirty="0" smtClean="0"/>
              <a:t> </a:t>
            </a:r>
            <a:r>
              <a:rPr lang="en-US" sz="3000" dirty="0" smtClean="0"/>
              <a:t>through an</a:t>
            </a:r>
            <a:r>
              <a:rPr lang="bg-BG" sz="3000" dirty="0" smtClean="0"/>
              <a:t> OLE DB </a:t>
            </a:r>
            <a:r>
              <a:rPr lang="en-US" sz="3000" dirty="0" smtClean="0"/>
              <a:t>connection to a DB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sz="3000" dirty="0" smtClean="0"/>
              <a:t> – </a:t>
            </a:r>
            <a:r>
              <a:rPr lang="en-US" sz="3000" dirty="0" smtClean="0"/>
              <a:t>parameter for a command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sz="3000" dirty="0" smtClean="0"/>
              <a:t> – </a:t>
            </a:r>
            <a:r>
              <a:rPr lang="en-US" sz="3000" dirty="0" smtClean="0"/>
              <a:t>to retrieve data from a command</a:t>
            </a:r>
            <a:r>
              <a:rPr lang="bg-BG" sz="3000" dirty="0" smtClean="0"/>
              <a:t>, </a:t>
            </a:r>
            <a:r>
              <a:rPr lang="en-US" sz="3000" dirty="0" smtClean="0"/>
              <a:t>executed through</a:t>
            </a:r>
            <a:r>
              <a:rPr lang="bg-BG" sz="3000" dirty="0" smtClean="0"/>
              <a:t> OLE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21872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  <p:extLst>
      <p:ext uri="{BB962C8B-B14F-4D97-AF65-F5344CB8AC3E}">
        <p14:creationId xmlns:p14="http://schemas.microsoft.com/office/powerpoint/2010/main" val="21697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sz="3800" dirty="0" smtClean="0"/>
              <a:t>Connecting To</a:t>
            </a:r>
            <a:r>
              <a:rPr lang="bg-BG" sz="3800" dirty="0" smtClean="0"/>
              <a:t> </a:t>
            </a:r>
            <a:r>
              <a:rPr lang="en-US" sz="3800" dirty="0" smtClean="0"/>
              <a:t>OLE DB – Example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/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5463"/>
            <a:ext cx="2457450" cy="1328737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</p:spTree>
    <p:extLst>
      <p:ext uri="{BB962C8B-B14F-4D97-AF65-F5344CB8AC3E}">
        <p14:creationId xmlns:p14="http://schemas.microsoft.com/office/powerpoint/2010/main" val="32799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425">
            <a:off x="603926" y="3626854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1376358"/>
          </a:xfrm>
        </p:spPr>
        <p:txBody>
          <a:bodyPr/>
          <a:lstStyle/>
          <a:p>
            <a:r>
              <a:rPr lang="en-US" noProof="1" smtClean="0">
                <a:cs typeface="Consolas" pitchFamily="49" charset="0"/>
              </a:rPr>
              <a:t>Connecting to MS Access Database</a:t>
            </a:r>
            <a:endParaRPr lang="en-US" noProof="1">
              <a:effectLst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78368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5" descr="MS-Access-Table-Us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835">
            <a:off x="2278788" y="3744353"/>
            <a:ext cx="4179326" cy="22597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4212" name="Picture 4" descr="http://computechrepair.net/wp-content/uploads/2010/02/Office_Access_2007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295">
            <a:off x="5755324" y="342900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Accessing MySQL from ADO.NET</a:t>
            </a:r>
            <a:endParaRPr lang="en-US" dirty="0"/>
          </a:p>
        </p:txBody>
      </p:sp>
      <p:pic>
        <p:nvPicPr>
          <p:cNvPr id="4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648200" y="1975536"/>
            <a:ext cx="3229456" cy="178986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050" name="Picture 2" descr="http://i.imgur.com/YWB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905"/>
            <a:ext cx="3351177" cy="2608661"/>
          </a:xfrm>
          <a:prstGeom prst="roundRect">
            <a:avLst>
              <a:gd name="adj" fmla="val 18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10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from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Connector/Net</a:t>
            </a:r>
          </a:p>
          <a:p>
            <a:pPr lvl="1"/>
            <a:r>
              <a:rPr lang="en-US" sz="2800" dirty="0">
                <a:hlinkClick r:id="rId2"/>
              </a:rPr>
              <a:t>http://dev.mysql.com/downloads/connector/net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dirty="0" smtClean="0"/>
              <a:t>Add reference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MySQL.Data.dll</a:t>
            </a:r>
          </a:p>
          <a:p>
            <a:pPr lvl="1"/>
            <a:r>
              <a:rPr lang="en-US" dirty="0" smtClean="0"/>
              <a:t>Available also from </a:t>
            </a:r>
            <a:r>
              <a:rPr lang="en-US" noProof="1" smtClean="0"/>
              <a:t>NuGet</a:t>
            </a:r>
            <a:r>
              <a:rPr lang="en-US" dirty="0" smtClean="0"/>
              <a:t> (see </a:t>
            </a:r>
            <a:r>
              <a:rPr lang="en-US" dirty="0">
                <a:hlinkClick r:id="rId3"/>
              </a:rPr>
              <a:t>http://nuget.org/packages/Mysql.Data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Connecting to MySQL: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4759404"/>
            <a:ext cx="76199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dbConnection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("Server=localhost; Port=3306; Database=world; Uid=root; Pwd=root; pooling=true");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98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994030"/>
            <a:ext cx="7924800" cy="685800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9651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3074" name="Picture 2" descr="http://3.bp.blogspot.com/--wKbEfXs7eU/UQGFiwiEp3I/AAAAAAAABD8/EsaL2R4tuao/s482/mysql_with_vb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5509"/>
            <a:ext cx="3792720" cy="3210436"/>
          </a:xfrm>
          <a:prstGeom prst="roundRect">
            <a:avLst>
              <a:gd name="adj" fmla="val 19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obashicomputing.com/sites/kobashicomputing.com/files/images/mysql/mysql-connector-net-namesp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62000"/>
            <a:ext cx="3142682" cy="3774830"/>
          </a:xfrm>
          <a:prstGeom prst="roundRect">
            <a:avLst>
              <a:gd name="adj" fmla="val 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7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4" name="Picture 12" descr="http://www.bestfreeicons.com/smimages/Icon%20Imag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77">
            <a:off x="7026790" y="2602132"/>
            <a:ext cx="1143000" cy="1295400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2" name="Picture 10" descr="http://www.bestfreeicons.com/smimages/Icon%20Imag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880">
            <a:off x="6287340" y="958519"/>
            <a:ext cx="1759746" cy="1703678"/>
          </a:xfrm>
          <a:prstGeom prst="roundRect">
            <a:avLst>
              <a:gd name="adj" fmla="val 773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0" name="Picture 8" descr="http://www.bestfreeicons.com/smimages/Icon%20Image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042">
            <a:off x="5070668" y="1953390"/>
            <a:ext cx="1665588" cy="1784558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8" name="Picture 6" descr="http://www.windows-icons.com/images/windows-vista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30">
            <a:off x="3101976" y="1120530"/>
            <a:ext cx="2133600" cy="1977628"/>
          </a:xfrm>
          <a:prstGeom prst="roundRect">
            <a:avLst>
              <a:gd name="adj" fmla="val 869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419600"/>
            <a:ext cx="5334000" cy="1143002"/>
          </a:xfrm>
        </p:spPr>
        <p:txBody>
          <a:bodyPr/>
          <a:lstStyle/>
          <a:p>
            <a:r>
              <a:rPr lang="en-US" dirty="0" smtClean="0"/>
              <a:t>Working with Dates and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31680"/>
            <a:ext cx="5943600" cy="56912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95234" name="Picture 2" descr="http://www.ondemandclassrooms.com/calendar_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2530"/>
            <a:ext cx="2263776" cy="20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6" name="Picture 4" descr="http://www.robster.org.uk/files/dates-new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967">
            <a:off x="675261" y="1261461"/>
            <a:ext cx="14573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7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smtClean="0"/>
              <a:t>Connected Model: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Concurrency control is easier to maintain</a:t>
            </a:r>
          </a:p>
          <a:p>
            <a:pPr lvl="2"/>
            <a:r>
              <a:rPr lang="en-US" dirty="0" smtClean="0"/>
              <a:t>Better chance to work with the most recent version of the data</a:t>
            </a:r>
          </a:p>
          <a:p>
            <a:pPr lvl="1"/>
            <a:r>
              <a:rPr lang="en-US" dirty="0" smtClean="0"/>
              <a:t>Drawbacks:</a:t>
            </a:r>
          </a:p>
          <a:p>
            <a:pPr lvl="2"/>
            <a:r>
              <a:rPr lang="en-US" dirty="0" smtClean="0"/>
              <a:t>Needs a constant reliable network</a:t>
            </a:r>
          </a:p>
          <a:p>
            <a:pPr lvl="2"/>
            <a:r>
              <a:rPr lang="en-US" dirty="0" smtClean="0"/>
              <a:t>Problems when scalability is an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943600" cy="914400"/>
          </a:xfrm>
        </p:spPr>
        <p:txBody>
          <a:bodyPr/>
          <a:lstStyle/>
          <a:p>
            <a:r>
              <a:rPr lang="en-US" dirty="0" smtClean="0"/>
              <a:t>Working with Dates: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Use the date-specific types</a:t>
            </a:r>
            <a:r>
              <a:rPr lang="bg-BG" dirty="0" smtClean="0"/>
              <a:t> </a:t>
            </a:r>
            <a:r>
              <a:rPr lang="en-US" dirty="0" smtClean="0"/>
              <a:t>in the database and never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Some databases support more than one type for storing dates</a:t>
            </a:r>
            <a:endParaRPr lang="bg-BG" dirty="0" smtClean="0"/>
          </a:p>
          <a:p>
            <a:pPr lvl="1">
              <a:spcBef>
                <a:spcPct val="50000"/>
              </a:spcBef>
            </a:pPr>
            <a:r>
              <a:rPr lang="en-US" dirty="0" smtClean="0"/>
              <a:t>Two types in</a:t>
            </a:r>
            <a:r>
              <a:rPr lang="bg-BG" dirty="0" smtClean="0"/>
              <a:t> MS SQL Server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dirty="0" smtClean="0"/>
              <a:t> (8 </a:t>
            </a:r>
            <a:r>
              <a:rPr lang="en-US" dirty="0" smtClean="0"/>
              <a:t>bytes</a:t>
            </a:r>
            <a:r>
              <a:rPr lang="bg-BG" dirty="0" smtClean="0"/>
              <a:t>)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dirty="0" smtClean="0"/>
              <a:t>bytes</a:t>
            </a:r>
            <a:r>
              <a:rPr lang="bg-BG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When working with dates use string only when displaying the date to the 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Dates:</a:t>
            </a:r>
            <a:br>
              <a:rPr lang="en-US" smtClean="0"/>
            </a:br>
            <a:r>
              <a:rPr lang="en-US" smtClean="0"/>
              <a:t>Best </a:t>
            </a:r>
            <a:r>
              <a:rPr lang="en-US" dirty="0" smtClean="0"/>
              <a:t>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bg-BG" dirty="0" smtClean="0"/>
              <a:t> </a:t>
            </a:r>
            <a:r>
              <a:rPr lang="en-US" dirty="0" smtClean="0"/>
              <a:t>structure to work with dates in </a:t>
            </a:r>
            <a:r>
              <a:rPr lang="bg-BG" dirty="0" smtClean="0"/>
              <a:t>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parameterized queries to pass the dates to the database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you need to convert use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IFormatProvider</a:t>
            </a:r>
            <a:r>
              <a:rPr lang="bg-BG" dirty="0" smtClean="0"/>
              <a:t> </a:t>
            </a:r>
            <a:r>
              <a:rPr lang="en-US" dirty="0" smtClean="0"/>
              <a:t>to define the rules for the conversion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needed use the neutral culture settings</a:t>
            </a:r>
            <a:r>
              <a:rPr lang="bg-BG" dirty="0" smtClean="0"/>
              <a:t>: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CultureInfo.InvariantCulture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MsgId int identity not null primary key,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MsgText nvarchar(1000),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MsgDate datetime –- Don’t use varchar for dates!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void AddMsg(string text, DateTime date)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cmdInsertMsg = new SqlCommand(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Messages(MsgText, MsgDate) " +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"VALUES (@MsgText, @MsgDate)", dbCon);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cmdInsertMsg.Parameters.AddWithValue(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MsgText", text);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cmdInsertMsg.Parameters.AddWithValue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"@MsgDate", 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cmdInsertMsg.ExecuteNonQuery();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8280"/>
            <a:ext cx="6477000" cy="914400"/>
          </a:xfrm>
        </p:spPr>
        <p:txBody>
          <a:bodyPr/>
          <a:lstStyle/>
          <a:p>
            <a:pPr algn="ctr"/>
            <a:r>
              <a:rPr lang="en-US" sz="5000" dirty="0" smtClean="0"/>
              <a:t>Working With Dates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40268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44760" y="3195233"/>
            <a:ext cx="6351440" cy="2976967"/>
            <a:chOff x="1706338" y="3111682"/>
            <a:chExt cx="6351440" cy="2976967"/>
          </a:xfrm>
        </p:grpSpPr>
        <p:grpSp>
          <p:nvGrpSpPr>
            <p:cNvPr id="8" name="Group 7"/>
            <p:cNvGrpSpPr/>
            <p:nvPr/>
          </p:nvGrpSpPr>
          <p:grpSpPr>
            <a:xfrm rot="21128861">
              <a:off x="1706338" y="3111682"/>
              <a:ext cx="4483071" cy="2976967"/>
              <a:chOff x="1482753" y="3386179"/>
              <a:chExt cx="4483071" cy="2976967"/>
            </a:xfrm>
          </p:grpSpPr>
          <p:pic>
            <p:nvPicPr>
              <p:cNvPr id="6" name="Picture 2" descr="http://www.ondemandclassrooms.com/calendar_icon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40325">
                <a:off x="3352800" y="3962400"/>
                <a:ext cx="2613024" cy="24007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4" descr="http://www.robster.org.uk/files/dates-new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19292">
                <a:off x="1482753" y="3386179"/>
                <a:ext cx="2467028" cy="24992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3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9481">
              <a:off x="5578004" y="3785076"/>
              <a:ext cx="2479774" cy="1916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6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Images in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images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</a:t>
            </a:r>
            <a:r>
              <a:rPr lang="en-US" dirty="0"/>
              <a:t>or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Have a good reason to use the DB!</a:t>
            </a:r>
          </a:p>
          <a:p>
            <a:r>
              <a:rPr lang="en-US" dirty="0" smtClean="0"/>
              <a:t>DB field types for large binary objects:</a:t>
            </a:r>
          </a:p>
          <a:p>
            <a:pPr lvl="1"/>
            <a:r>
              <a:rPr lang="en-US" dirty="0" smtClean="0"/>
              <a:t>Type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blob</a:t>
            </a:r>
            <a:r>
              <a:rPr lang="bg-BG" dirty="0" smtClean="0"/>
              <a:t>"</a:t>
            </a:r>
            <a:r>
              <a:rPr lang="en-US" dirty="0" smtClean="0"/>
              <a:t> in</a:t>
            </a:r>
            <a:r>
              <a:rPr lang="bg-BG" dirty="0" smtClean="0"/>
              <a:t> </a:t>
            </a:r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 Object</a:t>
            </a:r>
            <a:r>
              <a:rPr lang="bg-BG" dirty="0" smtClean="0"/>
              <a:t>"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Access</a:t>
            </a:r>
          </a:p>
          <a:p>
            <a:r>
              <a:rPr lang="en-US" dirty="0" smtClean="0"/>
              <a:t>Map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columns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byte[]</a:t>
            </a:r>
          </a:p>
          <a:p>
            <a:pPr lvl="1"/>
            <a:r>
              <a:rPr lang="en-US" dirty="0" smtClean="0"/>
              <a:t>When the files are large, use stream-based access to the binary database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algn="ctr"/>
            <a:r>
              <a:rPr lang="en-US" sz="5000" dirty="0" smtClean="0"/>
              <a:t>Images in the Database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28600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60" name="Picture 4" descr="http://limcorp.net/images/2009/20-beautiful-icon-sets/limewire-icon-se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3255">
            <a:off x="2770760" y="3461412"/>
            <a:ext cx="3678865" cy="2392326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6258" name="Picture 2" descr="http://www.icondrawer.com/img/free_img/Add_on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21">
            <a:off x="967928" y="3666663"/>
            <a:ext cx="1934419" cy="2081704"/>
          </a:xfrm>
          <a:prstGeom prst="roundRect">
            <a:avLst>
              <a:gd name="adj" fmla="val 11551"/>
            </a:avLst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58">
            <a:off x="5692580" y="4068818"/>
            <a:ext cx="2479774" cy="191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1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data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 model </a:t>
            </a:r>
            <a:r>
              <a:rPr 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mtClean="0"/>
              <a:t>A subset of the central database</a:t>
            </a:r>
            <a:r>
              <a:rPr lang="bg-BG" smtClean="0"/>
              <a:t> </a:t>
            </a:r>
            <a:r>
              <a:rPr lang="en-US" smtClean="0"/>
              <a:t>is copied locally at the client and he works with the copy</a:t>
            </a:r>
          </a:p>
          <a:p>
            <a:pPr lvl="1"/>
            <a:r>
              <a:rPr lang="en-US" smtClean="0"/>
              <a:t>Database </a:t>
            </a:r>
            <a:r>
              <a:rPr lang="en-US" dirty="0" smtClean="0"/>
              <a:t>synchronization is done offline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Legacy technology (deprecated)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98893" y="4382829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39689" y="4035315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2861900" y="4558082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553168" y="5170336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88992" y="5214068"/>
            <a:ext cx="2311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052868" y="4384416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8" y="3851016"/>
            <a:ext cx="1371600" cy="12192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1185500" y="3546216"/>
            <a:ext cx="1752600" cy="1771650"/>
            <a:chOff x="1066800" y="3581400"/>
            <a:chExt cx="1619250" cy="1619250"/>
          </a:xfrm>
        </p:grpSpPr>
        <p:pic>
          <p:nvPicPr>
            <p:cNvPr id="21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34" y="4309985"/>
            <a:ext cx="600075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19800" cy="914400"/>
          </a:xfrm>
        </p:spPr>
        <p:txBody>
          <a:bodyPr/>
          <a:lstStyle/>
          <a:p>
            <a:r>
              <a:rPr lang="en-US" dirty="0" smtClean="0"/>
              <a:t>Disconnected</a:t>
            </a:r>
            <a:r>
              <a:rPr lang="bg-BG" dirty="0" smtClean="0"/>
              <a:t> </a:t>
            </a:r>
            <a:r>
              <a:rPr lang="en-US" dirty="0" smtClean="0"/>
              <a:t>Model:</a:t>
            </a:r>
            <a:r>
              <a:rPr lang="bg-BG" dirty="0" smtClean="0"/>
              <a:t>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Benefits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client connects to DB from time to time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Works with the local copy the rest of the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clients can connect during that time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superior scalability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Drawbacks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data you work with is not always the latest data in the database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Additional efforts to resolve the conflicts caused by different versions of the data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Mapping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(Entity Framework)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1114" y="49530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54724" y="49609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29281" y="56108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91114" y="56175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530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4701" y="6280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6934</TotalTime>
  <Words>3253</Words>
  <Application>Microsoft Office PowerPoint</Application>
  <PresentationFormat>Презентация на цял екран (4:3)</PresentationFormat>
  <Paragraphs>680</Paragraphs>
  <Slides>70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70</vt:i4>
      </vt:variant>
    </vt:vector>
  </HeadingPairs>
  <TitlesOfParts>
    <vt:vector size="72" baseType="lpstr">
      <vt:lpstr>Telerik Academy</vt:lpstr>
      <vt:lpstr>Visio</vt:lpstr>
      <vt:lpstr>Data Access with ADO.NET</vt:lpstr>
      <vt:lpstr>Table of Contents</vt:lpstr>
      <vt:lpstr>Table of Contents (2)</vt:lpstr>
      <vt:lpstr>Data Access Models</vt:lpstr>
      <vt:lpstr>Connected Model</vt:lpstr>
      <vt:lpstr>Connected Model: Benefits and Drawbacks</vt:lpstr>
      <vt:lpstr>Disconnected Model</vt:lpstr>
      <vt:lpstr>Disconnected Model: Benefits and Drawbacks</vt:lpstr>
      <vt:lpstr>ORM Model</vt:lpstr>
      <vt:lpstr>ORM Model – Benefits and Problems</vt:lpstr>
      <vt:lpstr>ADO.NET Architecture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Data Provider Classes</vt:lpstr>
      <vt:lpstr>Primary Provider Classes and Interfaces in ADO.NET</vt:lpstr>
      <vt:lpstr>ADO.NET: Connected Model</vt:lpstr>
      <vt:lpstr>ADO.NET: Disconnected Model</vt:lpstr>
      <vt:lpstr>ADO.NET: LINQ-to-SQL</vt:lpstr>
      <vt:lpstr>ADO.NET: Entity Framework</vt:lpstr>
      <vt:lpstr>SQL Client Data Provider</vt:lpstr>
      <vt:lpstr>SqlClient Data Provider</vt:lpstr>
      <vt:lpstr>The SqlConnection Class</vt:lpstr>
      <vt:lpstr>DB Connection String</vt:lpstr>
      <vt:lpstr>DB Connection String (2)</vt:lpstr>
      <vt:lpstr>Connection Pooling</vt:lpstr>
      <vt:lpstr>Working with SqlConnection</vt:lpstr>
      <vt:lpstr>SqlConnection – Example</vt:lpstr>
      <vt:lpstr>ADO.NET Classes for the Connected Model</vt:lpstr>
      <vt:lpstr>SqlClient and ADO.NET Connected Model</vt:lpstr>
      <vt:lpstr>The SqlCommand Class</vt:lpstr>
      <vt:lpstr>The SqlCommand Class (2)</vt:lpstr>
      <vt:lpstr>The SqlCommand Class (3)</vt:lpstr>
      <vt:lpstr>The SqlDataReader Class</vt:lpstr>
      <vt:lpstr>SqlCommand – Example</vt:lpstr>
      <vt:lpstr>SqlDataReader – Example</vt:lpstr>
      <vt:lpstr>Using SqlCommand and SqlDataReader</vt:lpstr>
      <vt:lpstr>SQL Injection</vt:lpstr>
      <vt:lpstr>What is SQL Injection?</vt:lpstr>
      <vt:lpstr>How Does SQL Injection Work?</vt:lpstr>
      <vt:lpstr>SQL Injection</vt:lpstr>
      <vt:lpstr>Preventing SQL Injection</vt:lpstr>
      <vt:lpstr>The SqlParameter Class</vt:lpstr>
      <vt:lpstr>Parameterized Commands – Example</vt:lpstr>
      <vt:lpstr>Primary Key Retrieval</vt:lpstr>
      <vt:lpstr>Parameterized Queries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Connecting to MS Access Database</vt:lpstr>
      <vt:lpstr>Connecting to MySQL</vt:lpstr>
      <vt:lpstr>Connecting to MySQL from C#</vt:lpstr>
      <vt:lpstr>Connecting to MySQL</vt:lpstr>
      <vt:lpstr>Working with Dates and Images</vt:lpstr>
      <vt:lpstr>Working with Dates: Best Practices</vt:lpstr>
      <vt:lpstr>Working with Dates: Best Practices (2)</vt:lpstr>
      <vt:lpstr>Working with Dates – Example</vt:lpstr>
      <vt:lpstr>Working With Dates</vt:lpstr>
      <vt:lpstr>Storing Images in the DB</vt:lpstr>
      <vt:lpstr>Images in the Database</vt:lpstr>
      <vt:lpstr>Data Access with ADO.NET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BoBBy</cp:lastModifiedBy>
  <cp:revision>377</cp:revision>
  <dcterms:created xsi:type="dcterms:W3CDTF">2007-12-08T16:03:35Z</dcterms:created>
  <dcterms:modified xsi:type="dcterms:W3CDTF">2014-08-26T21:49:57Z</dcterms:modified>
  <cp:category>software engineering</cp:category>
</cp:coreProperties>
</file>