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953" autoAdjust="0"/>
    <p:restoredTop sz="94468" autoAdjust="0"/>
  </p:normalViewPr>
  <p:slideViewPr>
    <p:cSldViewPr>
      <p:cViewPr varScale="1">
        <p:scale>
          <a:sx n="85" d="100"/>
          <a:sy n="85" d="100"/>
        </p:scale>
        <p:origin x="-6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26/8/2014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89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4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9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8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57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7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learningtree.se/images/ilt/grabbers/ilt1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652" y="532205"/>
            <a:ext cx="1652948" cy="1547453"/>
          </a:xfrm>
          <a:prstGeom prst="roundRect">
            <a:avLst>
              <a:gd name="adj" fmla="val 33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932"/>
            <a:ext cx="8229600" cy="9163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</a:t>
            </a:r>
            <a:r>
              <a:rPr lang="en-US" dirty="0" smtClean="0"/>
              <a:t>SQL (T-SQL)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Creating Stored Procedures, Functions and Triggers</a:t>
            </a:r>
            <a:endParaRPr lang="bg-BG" dirty="0"/>
          </a:p>
        </p:txBody>
      </p:sp>
      <p:pic>
        <p:nvPicPr>
          <p:cNvPr id="9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231" y="4959961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159777" y="532206"/>
            <a:ext cx="2441529" cy="1547453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44">
            <a:off x="712732" y="922504"/>
            <a:ext cx="1554753" cy="16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380999" y="575267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381000" y="605747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381000" y="537803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4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657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 smtClean="0"/>
              <a:t>Switch the active database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 smtClean="0"/>
              <a:t>Separates batches (sequences of commands)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/>
              <a:t>Executes a </a:t>
            </a:r>
            <a:r>
              <a:rPr lang="en-US" sz="2800" dirty="0" smtClean="0"/>
              <a:t>user-defined or system function stored </a:t>
            </a:r>
            <a:r>
              <a:rPr lang="en-US" sz="2800" dirty="0"/>
              <a:t>procedure, or an extended stored </a:t>
            </a:r>
            <a:r>
              <a:rPr lang="en-US" sz="2800" dirty="0" smtClean="0"/>
              <a:t>procedure</a:t>
            </a:r>
          </a:p>
          <a:p>
            <a:pPr lvl="1"/>
            <a:r>
              <a:rPr lang="en-US" sz="2800" dirty="0" smtClean="0"/>
              <a:t>Can supply parameters to be passed as input</a:t>
            </a:r>
          </a:p>
          <a:p>
            <a:pPr lvl="1"/>
            <a:r>
              <a:rPr lang="en-US" sz="2800" dirty="0" smtClean="0"/>
              <a:t>Can execute SQL command given as 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4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 smtClean="0"/>
              <a:t>Identifiers in SQL Server (e.g. table names)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Alphabetical character + sequence of letters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numerals and symbols,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 smtClean="0"/>
              <a:t>Identifiers </a:t>
            </a:r>
            <a:r>
              <a:rPr lang="en-US" altLang="en-US" sz="2800" dirty="0"/>
              <a:t>starting with symbols </a:t>
            </a:r>
            <a:r>
              <a:rPr lang="en-US" altLang="en-US" sz="2800" dirty="0" smtClean="0"/>
              <a:t>are special</a:t>
            </a:r>
            <a:endParaRPr lang="en-US" altLang="en-US" sz="2800" dirty="0"/>
          </a:p>
          <a:p>
            <a:r>
              <a:rPr lang="en-US" altLang="en-US" sz="3000" dirty="0"/>
              <a:t>Delimited </a:t>
            </a:r>
            <a:r>
              <a:rPr lang="en-US" altLang="en-US" sz="3000" dirty="0" smtClean="0"/>
              <a:t>identifiers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Used </a:t>
            </a:r>
            <a:r>
              <a:rPr lang="en-US" altLang="en-US" sz="2800" dirty="0"/>
              <a:t>when names </a:t>
            </a:r>
            <a:r>
              <a:rPr lang="en-US" altLang="en-US" sz="2800" dirty="0" smtClean="0"/>
              <a:t>use reserved words or contain </a:t>
            </a:r>
            <a:r>
              <a:rPr lang="en-US" altLang="en-US" sz="2800" dirty="0"/>
              <a:t>embedded </a:t>
            </a:r>
            <a:r>
              <a:rPr lang="en-US" altLang="en-US" sz="2800" dirty="0" smtClean="0"/>
              <a:t>spaces and other characters</a:t>
            </a:r>
            <a:endParaRPr lang="en-US" altLang="en-US" sz="2800" dirty="0"/>
          </a:p>
          <a:p>
            <a:pPr lvl="1"/>
            <a:r>
              <a:rPr lang="en-US" altLang="en-US" sz="2800" dirty="0" smtClean="0"/>
              <a:t>Enclose </a:t>
            </a:r>
            <a:r>
              <a:rPr lang="en-US" altLang="en-US" sz="2800" dirty="0"/>
              <a:t>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</a:t>
            </a:r>
            <a:r>
              <a:rPr lang="en-US" altLang="en-US" sz="3000" dirty="0" smtClean="0"/>
              <a:t>short but meaningful</a:t>
            </a:r>
            <a:endParaRPr lang="en-US" altLang="en-US" sz="3000" dirty="0"/>
          </a:p>
          <a:p>
            <a:r>
              <a:rPr lang="en-US" altLang="en-US" sz="3000" dirty="0" smtClean="0"/>
              <a:t>Use </a:t>
            </a:r>
            <a:r>
              <a:rPr lang="en-US" altLang="en-US" sz="3000" dirty="0"/>
              <a:t>clear and simple naming conventions</a:t>
            </a:r>
          </a:p>
          <a:p>
            <a:r>
              <a:rPr lang="en-US" altLang="en-US" sz="3000" dirty="0"/>
              <a:t>Use </a:t>
            </a:r>
            <a:r>
              <a:rPr lang="en-US" altLang="en-US" sz="3000" dirty="0" smtClean="0"/>
              <a:t>a prefix </a:t>
            </a:r>
            <a:r>
              <a:rPr lang="en-US" altLang="en-US" sz="3000" dirty="0"/>
              <a:t>that distinguishes types of object</a:t>
            </a:r>
          </a:p>
          <a:p>
            <a:pPr lvl="1"/>
            <a:r>
              <a:rPr lang="en-US" altLang="en-US" sz="2800" dirty="0" smtClean="0"/>
              <a:t>Views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 smtClean="0"/>
              <a:t>,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 smtClean="0"/>
              <a:t>Stored procedures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 smtClean="0"/>
              <a:t>Keep </a:t>
            </a:r>
            <a:r>
              <a:rPr lang="en-US" altLang="en-US" sz="3000" dirty="0"/>
              <a:t>object names and user names </a:t>
            </a:r>
            <a:r>
              <a:rPr lang="en-US" altLang="en-US" sz="3000" dirty="0" smtClean="0"/>
              <a:t>unique</a:t>
            </a:r>
          </a:p>
          <a:p>
            <a:pPr lvl="1"/>
            <a:r>
              <a:rPr lang="en-US" altLang="en-US" sz="2800" dirty="0" smtClean="0"/>
              <a:t>Example of naming collision: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table name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database role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Variables are defined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 smtClean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 smtClean="0"/>
              <a:t>Always prefixed by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 smtClean="0"/>
              <a:t>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Assigned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or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</a:t>
            </a:r>
            <a:r>
              <a:rPr lang="en-US" altLang="en-US" sz="3000" dirty="0" smtClean="0"/>
              <a:t>statement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</a:t>
            </a:r>
            <a:r>
              <a:rPr lang="en-US" altLang="en-US" sz="3000" dirty="0" smtClean="0"/>
              <a:t>scope (until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 smtClean="0"/>
              <a:t> is executed)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EmpID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varchar(11),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'King'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1520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Numbers,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Dates,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Characters,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Binary,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Unspecified type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Table – set of data records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Cursor – iterator over record sets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User-defined types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783" y="1219200"/>
            <a:ext cx="2872617" cy="2514600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247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</a:t>
            </a:r>
            <a:r>
              <a:rPr lang="en-US" altLang="en-US" dirty="0" smtClean="0"/>
              <a:t>functions 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</a:t>
            </a:r>
            <a:r>
              <a:rPr lang="en-US" altLang="en-US" dirty="0" smtClean="0"/>
              <a:t>functions 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</a:t>
            </a:r>
            <a:r>
              <a:rPr lang="en-US" altLang="en-US" dirty="0" smtClean="0"/>
              <a:t>functions 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2766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5932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9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/>
              <a:t>String </a:t>
            </a:r>
            <a:r>
              <a:rPr lang="en-US" altLang="en-US" dirty="0" smtClean="0"/>
              <a:t>concatenation (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90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</a:t>
            </a:r>
            <a:r>
              <a:rPr lang="en-US" dirty="0" smtClean="0"/>
              <a:t>with </a:t>
            </a:r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pdcnet.org.uk/images/page/main-content-management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818" y="1857161"/>
            <a:ext cx="2183582" cy="2229278"/>
          </a:xfrm>
          <a:prstGeom prst="roundRect">
            <a:avLst>
              <a:gd name="adj" fmla="val 7830"/>
            </a:avLst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24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19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 smtClean="0"/>
              <a:t> conditional statement is like in C#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0132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2516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/>
              <a:t> 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3676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16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786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0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7526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117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7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1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(2)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</a:t>
            </a:r>
            <a:r>
              <a:rPr lang="en-US" dirty="0" smtClean="0"/>
              <a:t>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 smtClean="0"/>
              <a:t>Database Cursors</a:t>
            </a:r>
            <a:endParaRPr lang="bg-BG" dirty="0" smtClean="0"/>
          </a:p>
          <a:p>
            <a:pPr marL="1201738" lvl="1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4516" name="Picture 4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14424"/>
            <a:ext cx="1929286" cy="2390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273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/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0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4000500" cy="2505075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477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1884452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38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609504" y="1299228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4555573" y="1217001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1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09600"/>
            <a:ext cx="1905000" cy="1266826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524374"/>
            <a:ext cx="2686050" cy="1495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747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Aggregate 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2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</a:t>
            </a:r>
            <a:r>
              <a:rPr lang="en-US" altLang="en-US" sz="3700" dirty="0" smtClean="0"/>
              <a:t>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 smtClean="0"/>
              <a:t> /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 smtClean="0">
                <a:cs typeface="Times New Roman" pitchFamily="18" charset="0"/>
              </a:rPr>
              <a:t> 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6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769128"/>
            <a:ext cx="3038476" cy="2022072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9216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12800" y="11049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822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 SQL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3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78" y="4343400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33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</a:t>
            </a:r>
            <a:r>
              <a:rPr lang="en-US" sz="3800" dirty="0" smtClean="0"/>
              <a:t>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The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  <a:r>
              <a:rPr lang="en-US" alt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mtClean="0"/>
              <a:t> can </a:t>
            </a:r>
            <a:r>
              <a:rPr lang="en-US" altLang="en-US" smtClean="0"/>
              <a:t>be </a:t>
            </a:r>
            <a:r>
              <a:rPr lang="en-US" altLang="en-US" dirty="0"/>
              <a:t>a </a:t>
            </a:r>
            <a:r>
              <a:rPr lang="en-US" altLang="en-US" dirty="0" smtClean="0"/>
              <a:t>table, view, stored </a:t>
            </a:r>
            <a:r>
              <a:rPr lang="en-US" altLang="en-US" dirty="0"/>
              <a:t>procedure, function, etc.</a:t>
            </a:r>
          </a:p>
          <a:p>
            <a:pPr lvl="1"/>
            <a:r>
              <a:rPr lang="en-US" dirty="0" smtClean="0"/>
              <a:t>Some DDL commands require specific permissions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114800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  <p:extLst>
      <p:ext uri="{BB962C8B-B14F-4D97-AF65-F5344CB8AC3E}">
        <p14:creationId xmlns:p14="http://schemas.microsoft.com/office/powerpoint/2010/main" val="174750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1436</TotalTime>
  <Words>3243</Words>
  <Application>Microsoft Office PowerPoint</Application>
  <PresentationFormat>Презентация на цял екран (4:3)</PresentationFormat>
  <Paragraphs>616</Paragraphs>
  <Slides>57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57</vt:i4>
      </vt:variant>
    </vt:vector>
  </HeadingPairs>
  <TitlesOfParts>
    <vt:vector size="58" baseType="lpstr">
      <vt:lpstr>Telerik Academy</vt:lpstr>
      <vt:lpstr>Transact SQL (T-SQL)</vt:lpstr>
      <vt:lpstr>Table of Contents</vt:lpstr>
      <vt:lpstr>Table of Contents (2)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Transact SQL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BoBBy</cp:lastModifiedBy>
  <cp:revision>364</cp:revision>
  <dcterms:created xsi:type="dcterms:W3CDTF">2007-12-08T16:03:35Z</dcterms:created>
  <dcterms:modified xsi:type="dcterms:W3CDTF">2014-08-26T10:37:11Z</dcterms:modified>
  <cp:category>software engineering</cp:category>
</cp:coreProperties>
</file>