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70" r:id="rId2"/>
    <p:sldId id="711" r:id="rId3"/>
    <p:sldId id="816" r:id="rId4"/>
    <p:sldId id="813" r:id="rId5"/>
    <p:sldId id="819" r:id="rId6"/>
    <p:sldId id="820" r:id="rId7"/>
    <p:sldId id="828" r:id="rId8"/>
    <p:sldId id="829" r:id="rId9"/>
    <p:sldId id="836" r:id="rId10"/>
    <p:sldId id="821" r:id="rId11"/>
    <p:sldId id="822" r:id="rId12"/>
    <p:sldId id="823" r:id="rId13"/>
    <p:sldId id="824" r:id="rId14"/>
    <p:sldId id="826" r:id="rId15"/>
    <p:sldId id="825" r:id="rId16"/>
    <p:sldId id="837" r:id="rId17"/>
    <p:sldId id="831" r:id="rId18"/>
    <p:sldId id="838" r:id="rId19"/>
    <p:sldId id="817" r:id="rId20"/>
    <p:sldId id="814" r:id="rId21"/>
    <p:sldId id="832" r:id="rId22"/>
    <p:sldId id="833" r:id="rId23"/>
    <p:sldId id="839" r:id="rId24"/>
    <p:sldId id="840" r:id="rId25"/>
    <p:sldId id="834" r:id="rId26"/>
    <p:sldId id="841" r:id="rId27"/>
    <p:sldId id="818" r:id="rId28"/>
    <p:sldId id="815" r:id="rId29"/>
    <p:sldId id="843" r:id="rId30"/>
    <p:sldId id="460" r:id="rId31"/>
    <p:sldId id="812" r:id="rId32"/>
    <p:sldId id="835" r:id="rId33"/>
    <p:sldId id="333" r:id="rId34"/>
  </p:sldIdLst>
  <p:sldSz cx="9144000" cy="6858000" type="screen4x3"/>
  <p:notesSz cx="6881813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Sorting" id="{DF45FF64-DB7C-405E-A7CB-71847B8D4EF6}">
          <p14:sldIdLst>
            <p14:sldId id="816"/>
            <p14:sldId id="813"/>
            <p14:sldId id="819"/>
            <p14:sldId id="820"/>
            <p14:sldId id="828"/>
            <p14:sldId id="829"/>
            <p14:sldId id="836"/>
            <p14:sldId id="821"/>
            <p14:sldId id="822"/>
            <p14:sldId id="823"/>
            <p14:sldId id="824"/>
            <p14:sldId id="826"/>
            <p14:sldId id="825"/>
            <p14:sldId id="837"/>
            <p14:sldId id="831"/>
            <p14:sldId id="838"/>
          </p14:sldIdLst>
        </p14:section>
        <p14:section name="Searching" id="{53A7F148-F609-4AE0-BF79-B927B72BEEBE}">
          <p14:sldIdLst>
            <p14:sldId id="817"/>
            <p14:sldId id="814"/>
            <p14:sldId id="832"/>
            <p14:sldId id="833"/>
            <p14:sldId id="839"/>
            <p14:sldId id="840"/>
            <p14:sldId id="834"/>
            <p14:sldId id="841"/>
          </p14:sldIdLst>
        </p14:section>
        <p14:section name="Shuffling" id="{3207C354-DBDF-45E3-BA9F-5B2AC3C0110B}">
          <p14:sldIdLst>
            <p14:sldId id="818"/>
            <p14:sldId id="815"/>
            <p14:sldId id="843"/>
          </p14:sldIdLst>
        </p14:section>
        <p14:section name="Questions" id="{8D72C05E-39A0-4D2C-9043-EFF11327E274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61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eap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l1ed_bTv7H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er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1524000"/>
          </a:xfrm>
        </p:spPr>
        <p:txBody>
          <a:bodyPr/>
          <a:lstStyle/>
          <a:p>
            <a:r>
              <a:rPr lang="en-US" dirty="0" smtClean="0"/>
              <a:t>Sorting and</a:t>
            </a:r>
            <a:br>
              <a:rPr lang="en-US" dirty="0" smtClean="0"/>
            </a:br>
            <a:r>
              <a:rPr lang="en-US" dirty="0" smtClean="0"/>
              <a:t>Searching Algorithms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5840" y="4734443"/>
            <a:ext cx="1763490" cy="19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00797"/>
            <a:ext cx="2057400" cy="1923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docs.google.com/drawings/pub?id=19rpn5BY3JJOSpRPAJ9hpAoQeHVymxGxFNueuYCogmI4&amp;w=620&amp;h=3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866815"/>
            <a:ext cx="3468803" cy="22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9048"/>
            <a:ext cx="2743200" cy="1478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8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First </a:t>
            </a:r>
            <a:r>
              <a:rPr lang="en-US" dirty="0"/>
              <a:t>divides a large list into two smaller sub-lists then recursively sort the sub-lists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and average 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worst: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/>
              <a:t> stack space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Stable: Depends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Partitioning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en.wikipedia.org/wiki/Quicksort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921528"/>
            <a:ext cx="8258175" cy="197773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805083" y="3622324"/>
            <a:ext cx="3900486" cy="527804"/>
          </a:xfrm>
          <a:prstGeom prst="wedgeRoundRectCallout">
            <a:avLst>
              <a:gd name="adj1" fmla="val -87450"/>
              <a:gd name="adj2" fmla="val 24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Stable implementation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Conceptually, a merge sort works as follows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Divide </a:t>
            </a:r>
            <a:r>
              <a:rPr lang="en-US" dirty="0"/>
              <a:t>the unsorted list 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sublists</a:t>
            </a:r>
            <a:r>
              <a:rPr lang="en-US" dirty="0"/>
              <a:t>, each containing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element </a:t>
            </a:r>
            <a:r>
              <a:rPr lang="en-US" dirty="0" smtClean="0"/>
              <a:t>(list </a:t>
            </a:r>
            <a:r>
              <a:rPr lang="en-US" dirty="0"/>
              <a:t>of 1 element </a:t>
            </a:r>
            <a:r>
              <a:rPr lang="en-US" dirty="0" smtClean="0"/>
              <a:t>is sorted)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smtClean="0"/>
              <a:t>remaining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average and worst case</a:t>
            </a:r>
            <a:r>
              <a:rPr lang="en-US" dirty="0"/>
              <a:t>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Depends; worst case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Yes; Method</a:t>
            </a:r>
            <a:r>
              <a:rPr lang="en-US" dirty="0"/>
              <a:t>: </a:t>
            </a:r>
            <a:r>
              <a:rPr lang="en-US" dirty="0" smtClean="0"/>
              <a:t>Merging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parallelizable (up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</a:t>
            </a:r>
            <a:r>
              <a:rPr lang="en-US" dirty="0"/>
              <a:t>) using the Three Hungarian's </a:t>
            </a:r>
            <a:r>
              <a:rPr lang="en-US" dirty="0" smtClean="0"/>
              <a:t>Algorithm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en.wikipedia.org/wiki/Merge_sort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list size is 0 (empty) or 1, consider it sorted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(using less than or equal prevents infinite recursion for a zero length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length(m) &lt;=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else list size is &gt; 1, so split the list into two sublists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left,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integer middle = length(m) 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before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after or equal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recursively call merge_sort() to further split each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until sublist size is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merge the sublists returned from prior calls to merge_sort()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and return the resulting merged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914400"/>
            <a:ext cx="693419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length(left) &gt; 0 or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length(left) &gt; 0 and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first(left) &lt;= first(right)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length(left)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 while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File:Merge sort algorithm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80" y="3532095"/>
            <a:ext cx="3007530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Specialized </a:t>
            </a:r>
            <a:r>
              <a:rPr lang="en-US" dirty="0"/>
              <a:t>tree-based data structure that satisfies the heap </a:t>
            </a:r>
            <a:r>
              <a:rPr lang="en-US" dirty="0" smtClean="0"/>
              <a:t>property: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nodes are always greater </a:t>
            </a:r>
            <a:r>
              <a:rPr lang="en-US" dirty="0" smtClean="0"/>
              <a:t>(less) than </a:t>
            </a:r>
            <a:r>
              <a:rPr lang="en-US" dirty="0"/>
              <a:t>or equal to the </a:t>
            </a:r>
            <a:r>
              <a:rPr lang="en-US" dirty="0" smtClean="0"/>
              <a:t>children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implied </a:t>
            </a:r>
            <a:r>
              <a:rPr lang="en-US" dirty="0" smtClean="0"/>
              <a:t>ordering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siblings or </a:t>
            </a:r>
            <a:r>
              <a:rPr lang="en-US" dirty="0" smtClean="0"/>
              <a:t>cousins</a:t>
            </a:r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n.wikipedia.org/wiki/Heap_(</a:t>
            </a:r>
            <a:r>
              <a:rPr lang="en-US" dirty="0" err="1" smtClean="0">
                <a:hlinkClick r:id="rId2"/>
              </a:rPr>
              <a:t>data_structure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819400" cy="2087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2223"/>
              </p:ext>
            </p:extLst>
          </p:nvPr>
        </p:nvGraphicFramePr>
        <p:xfrm>
          <a:off x="735105" y="4114800"/>
          <a:ext cx="4876800" cy="1828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find-min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decrease-key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divided into two </a:t>
            </a:r>
            <a:r>
              <a:rPr lang="en-US" dirty="0" smtClean="0"/>
              <a:t>parts</a:t>
            </a:r>
          </a:p>
          <a:p>
            <a:pPr lvl="1"/>
            <a:r>
              <a:rPr lang="en-US" dirty="0"/>
              <a:t>In the first step, a heap is built out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sorted array is created by repeatedly removing the largest element from the </a:t>
            </a:r>
            <a:r>
              <a:rPr lang="en-US" dirty="0" smtClean="0"/>
              <a:t>heap</a:t>
            </a:r>
            <a:endParaRPr lang="en-US" dirty="0"/>
          </a:p>
          <a:p>
            <a:r>
              <a:rPr lang="en-US" dirty="0" smtClean="0"/>
              <a:t>Best</a:t>
            </a:r>
            <a:r>
              <a:rPr lang="en-US" dirty="0"/>
              <a:t>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/>
              <a:t>Constant -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Stable: </a:t>
            </a:r>
            <a:r>
              <a:rPr lang="en-US" dirty="0" smtClean="0"/>
              <a:t>No</a:t>
            </a:r>
          </a:p>
          <a:p>
            <a:r>
              <a:rPr lang="en-US" dirty="0" smtClean="0"/>
              <a:t>Method</a:t>
            </a:r>
            <a:r>
              <a:rPr lang="en-US" dirty="0"/>
              <a:t>: Selection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en.wikipedia.org/wiki/Heapsort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for sorting a collection of objects according to keys that are small integers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/>
              <a:t> is the range of numbers to be </a:t>
            </a:r>
            <a:r>
              <a:rPr lang="en-US" dirty="0" smtClean="0"/>
              <a:t>sorted</a:t>
            </a:r>
          </a:p>
          <a:p>
            <a:r>
              <a:rPr lang="en-US" dirty="0" smtClean="0"/>
              <a:t>Stable: Yes</a:t>
            </a:r>
            <a:endParaRPr lang="bg-BG" dirty="0" smtClean="0"/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en.wikipedia.org/wiki/Counting_sort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276600" cy="1849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Partitioning </a:t>
            </a:r>
            <a:r>
              <a:rPr lang="en-US" dirty="0"/>
              <a:t>an array into a number of </a:t>
            </a:r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bucket is </a:t>
            </a:r>
            <a:r>
              <a:rPr lang="en-US" dirty="0" smtClean="0"/>
              <a:t>then sorted individually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>
                <a:solidFill>
                  <a:srgbClr val="EBFFD2"/>
                </a:solidFill>
              </a:rPr>
              <a:t> </a:t>
            </a:r>
            <a:r>
              <a:rPr lang="en-US" sz="2800" dirty="0" smtClean="0">
                <a:solidFill>
                  <a:srgbClr val="EBFFD2"/>
                </a:solidFill>
              </a:rPr>
              <a:t>= </a:t>
            </a:r>
            <a:r>
              <a:rPr lang="en-US" sz="2800" dirty="0"/>
              <a:t>the number of buckets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* k</a:t>
            </a:r>
          </a:p>
          <a:p>
            <a:r>
              <a:rPr lang="en-US" dirty="0" smtClean="0"/>
              <a:t>Stable: Yes</a:t>
            </a:r>
          </a:p>
          <a:p>
            <a:r>
              <a:rPr lang="en-US" dirty="0" smtClean="0"/>
              <a:t>Memory: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*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r>
              <a:rPr lang="en-US" dirty="0" smtClean="0">
                <a:hlinkClick r:id="rId2"/>
              </a:rPr>
              <a:t>http://en.wikipedia.org/wiki/Bucket_sort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2209800"/>
            <a:ext cx="3256241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3810000"/>
            <a:ext cx="3256241" cy="1382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Comparison of Sorting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There are hundreds of sorting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7423"/>
              </p:ext>
            </p:extLst>
          </p:nvPr>
        </p:nvGraphicFramePr>
        <p:xfrm>
          <a:off x="305005" y="1752600"/>
          <a:ext cx="8533991" cy="4718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222"/>
                <a:gridCol w="1311593"/>
                <a:gridCol w="1311593"/>
                <a:gridCol w="1311593"/>
                <a:gridCol w="1060767"/>
                <a:gridCol w="1067118"/>
                <a:gridCol w="13481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36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worst case is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Heapsort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Bogosort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Luck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sz="6000" dirty="0" smtClean="0"/>
              <a:t>Searching</a:t>
            </a:r>
            <a:endParaRPr lang="en-US" dirty="0"/>
          </a:p>
        </p:txBody>
      </p:sp>
      <p:pic>
        <p:nvPicPr>
          <p:cNvPr id="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223">
            <a:off x="1314831" y="4007514"/>
            <a:ext cx="2574070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8168">
            <a:off x="5712734" y="3941386"/>
            <a:ext cx="2103558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9890">
            <a:off x="959227" y="1053522"/>
            <a:ext cx="2381875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RqPqPZF8ZOO-LtKrSntMfmbj0d-YX_-veD6KzhPDIu8vQYOXop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145">
            <a:off x="6002861" y="977769"/>
            <a:ext cx="2059523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Sorting and classification</a:t>
            </a:r>
          </a:p>
          <a:p>
            <a:pPr lvl="1"/>
            <a:r>
              <a:rPr lang="en-US" dirty="0" smtClean="0"/>
              <a:t>Review of the most popular</a:t>
            </a:r>
            <a:br>
              <a:rPr lang="en-US" dirty="0" smtClean="0"/>
            </a:br>
            <a:r>
              <a:rPr lang="en-US" dirty="0" smtClean="0"/>
              <a:t>sorting algorithms</a:t>
            </a:r>
            <a:endParaRPr lang="en-US" dirty="0"/>
          </a:p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Interpolation search</a:t>
            </a:r>
          </a:p>
          <a:p>
            <a:r>
              <a:rPr lang="en-US" dirty="0" smtClean="0"/>
              <a:t>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91" y="957336"/>
            <a:ext cx="2814563" cy="28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724996" y="35821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for finding an item with specified properties among a collection of </a:t>
            </a:r>
            <a:r>
              <a:rPr lang="en-US" dirty="0" smtClean="0"/>
              <a:t>items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Different types of searching algorithms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virtual search </a:t>
            </a:r>
            <a:r>
              <a:rPr lang="en-US" dirty="0" smtClean="0"/>
              <a:t>spaces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satisfy specific mathematical </a:t>
            </a:r>
            <a:r>
              <a:rPr lang="en-US" dirty="0" smtClean="0"/>
              <a:t>equations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try </a:t>
            </a:r>
            <a:r>
              <a:rPr lang="en-US" dirty="0"/>
              <a:t>to exploit partial knowledge about </a:t>
            </a:r>
            <a:r>
              <a:rPr lang="en-US" dirty="0" smtClean="0"/>
              <a:t>structure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sub-structures of a given </a:t>
            </a:r>
            <a:r>
              <a:rPr lang="en-US" dirty="0" smtClean="0"/>
              <a:t>structure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graph, a string, a finite group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Search for the </a:t>
            </a:r>
            <a:r>
              <a:rPr lang="en-US" dirty="0" smtClean="0"/>
              <a:t>max (min)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 descr="http://www.racinelibrary.info/wordpress/wp-content/uploads/2011/04/Site-Icons-Search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0600"/>
            <a:ext cx="1226795" cy="1064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053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finding a particular value in a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every one of </a:t>
            </a:r>
            <a:r>
              <a:rPr lang="en-US" dirty="0" smtClean="0"/>
              <a:t>the elements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at a time </a:t>
            </a:r>
            <a:r>
              <a:rPr lang="en-US" dirty="0" smtClean="0"/>
              <a:t>in sequence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the desired one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Worst and 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191000"/>
            <a:ext cx="724348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that item has the desired value,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stop the search and return the item's location.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02" y="5132295"/>
            <a:ext cx="4000500" cy="138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791200"/>
          </a:xfrm>
        </p:spPr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the position of a specified value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/>
              <a:t> </a:t>
            </a:r>
            <a:r>
              <a:rPr lang="en-US" dirty="0" smtClean="0"/>
              <a:t>data structure</a:t>
            </a:r>
          </a:p>
          <a:p>
            <a:r>
              <a:rPr lang="en-US" dirty="0"/>
              <a:t>In each step, </a:t>
            </a: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input with the middle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repeats its action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3" y="4375756"/>
            <a:ext cx="2983807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75756"/>
            <a:ext cx="2438400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(imax &lt; 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is empty, so return value showing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 midpoint to cut set in half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lower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imin, imid-1);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upper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imid+1, imax);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has been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binary_search(int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searching while [imin,imax] is not empty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(imax &gt;= imin)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calculate the midpoint for roughly equal partition */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determine which subarray to search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min index to search upper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imin = imid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max index to search lower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imax = imid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found at index imid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for searching for a given key value in an indexed array that has been ordered by the values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Parallels </a:t>
            </a:r>
            <a:r>
              <a:rPr lang="en-US" dirty="0"/>
              <a:t>how humans search through a telephone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Calculates </a:t>
            </a:r>
            <a:r>
              <a:rPr lang="en-US" dirty="0"/>
              <a:t>where in the remaining search space the sought item might </a:t>
            </a:r>
            <a:r>
              <a:rPr lang="en-US" dirty="0" smtClean="0"/>
              <a:t>be</a:t>
            </a:r>
          </a:p>
          <a:p>
            <a:pPr lvl="2"/>
            <a:r>
              <a:rPr lang="en-US" dirty="0" smtClean="0"/>
              <a:t>Binary search always chooses the middle element</a:t>
            </a:r>
          </a:p>
          <a:p>
            <a:r>
              <a:rPr lang="en-US" dirty="0" smtClean="0"/>
              <a:t>Average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log(log(n))</a:t>
            </a:r>
            <a:r>
              <a:rPr lang="en-US" dirty="0" smtClean="0"/>
              <a:t>, Worst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://youtube.com/watch?v=l1ed_bTv7Hw</a:t>
            </a:r>
            <a:endParaRPr lang="en-US" dirty="0"/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Sample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1" y="1143000"/>
            <a:ext cx="87629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toFind){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Returns index of toFind in sortedArray, or -1 if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 = sortedArray.length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while(sortedArray[low] &lt;= toFind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toFind)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toFind - sortedArray[low]) * (high - low)) 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range is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possible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&lt;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&gt;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toFind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924800" cy="685800"/>
          </a:xfrm>
        </p:spPr>
        <p:txBody>
          <a:bodyPr/>
          <a:lstStyle/>
          <a:p>
            <a:r>
              <a:rPr lang="en-US" sz="6000" dirty="0" smtClean="0"/>
              <a:t>Shuffling</a:t>
            </a:r>
            <a:endParaRPr lang="en-US" sz="6000" dirty="0"/>
          </a:p>
        </p:txBody>
      </p:sp>
      <p:pic>
        <p:nvPicPr>
          <p:cNvPr id="3074" name="Picture 2" descr="http://cdn.tutsplus.com/gamedev.tutsplus.com/authors/michael-james-williams/Fisher-Yates_Shuffle_Algorithm_l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800100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orangecoastcollege.edu/sgilbert/book/10-3-ArraysAndLoops-B/images/shuffle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4343400"/>
            <a:ext cx="578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procedure used to randomize </a:t>
            </a:r>
            <a:r>
              <a:rPr lang="en-US" dirty="0" smtClean="0"/>
              <a:t>the order of items in a collection</a:t>
            </a:r>
          </a:p>
          <a:p>
            <a:pPr lvl="1"/>
            <a:r>
              <a:rPr lang="en-US" dirty="0" smtClean="0"/>
              <a:t>Generating random permutation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95600"/>
            <a:ext cx="3257550" cy="244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303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</a:t>
            </a:r>
            <a:r>
              <a:rPr lang="en-US" dirty="0" smtClean="0"/>
              <a:t>shuffle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701" y="1017687"/>
            <a:ext cx="8610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a[i] with random element in a[i..n-1]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i + RandomProvider.Instance.Next(0, n -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array[i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RandomProvider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Random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Random();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17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sz="6000" dirty="0" smtClean="0"/>
              <a:t>Sorting</a:t>
            </a:r>
            <a:endParaRPr lang="en-US" dirty="0"/>
          </a:p>
        </p:txBody>
      </p:sp>
      <p:pic>
        <p:nvPicPr>
          <p:cNvPr id="4" name="Picture 2" descr="File:Sorting stability playing cards.sv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07">
            <a:off x="6163720" y="3634908"/>
            <a:ext cx="1390919" cy="22990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4" name="Picture 2" descr="http://blog.pagerduty.com/wp-content/uploads/sorting-lego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5101">
            <a:off x="1153693" y="1051536"/>
            <a:ext cx="2317145" cy="17378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6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067">
            <a:off x="6059079" y="589453"/>
            <a:ext cx="2057400" cy="1923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54673">
            <a:off x="1402030" y="4207183"/>
            <a:ext cx="2209800" cy="176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88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Sorting and Searching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95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that puts elements of a list in a certain </a:t>
            </a:r>
            <a:r>
              <a:rPr lang="en-US" dirty="0" smtClean="0"/>
              <a:t>order (most common lexicographically)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More formally: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in some (non-decreasing)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a permutation </a:t>
            </a:r>
            <a:r>
              <a:rPr lang="en-US" dirty="0" smtClean="0"/>
              <a:t>of </a:t>
            </a:r>
            <a:r>
              <a:rPr lang="en-US" dirty="0"/>
              <a:t>the input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Efficient </a:t>
            </a:r>
            <a:r>
              <a:rPr lang="en-US" dirty="0"/>
              <a:t>sorting is important </a:t>
            </a:r>
            <a:r>
              <a:rPr lang="en-US" dirty="0" smtClean="0"/>
              <a:t>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Producing </a:t>
            </a:r>
            <a:r>
              <a:rPr lang="en-US" dirty="0"/>
              <a:t>human-readable output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Canonicalizing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Optimizing </a:t>
            </a:r>
            <a:r>
              <a:rPr lang="en-US" dirty="0"/>
              <a:t>the use of other </a:t>
            </a:r>
            <a:r>
              <a:rPr lang="en-US" dirty="0" smtClean="0"/>
              <a:t>algorithms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presents many </a:t>
            </a:r>
            <a:r>
              <a:rPr lang="en-US" dirty="0"/>
              <a:t>important techniques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Sorting algorithms are often classified </a:t>
            </a:r>
            <a:r>
              <a:rPr lang="en-US" dirty="0" smtClean="0"/>
              <a:t>by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Computational </a:t>
            </a:r>
            <a:r>
              <a:rPr lang="en-US" dirty="0" smtClean="0"/>
              <a:t>complexity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worst, average and best behavior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/>
              <a:t>Memory </a:t>
            </a:r>
            <a:r>
              <a:rPr lang="en-US" dirty="0" smtClean="0"/>
              <a:t>usage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Recursive </a:t>
            </a:r>
            <a:r>
              <a:rPr lang="en-US" dirty="0"/>
              <a:t>or non-recursive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Whether or not they are a comparison </a:t>
            </a:r>
            <a:r>
              <a:rPr lang="en-US" dirty="0" smtClean="0"/>
              <a:t>sort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General </a:t>
            </a:r>
            <a:r>
              <a:rPr lang="en-US" dirty="0" smtClean="0"/>
              <a:t>method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insertion, exchange (bubble sort and </a:t>
            </a:r>
            <a:r>
              <a:rPr lang="en-US" dirty="0" smtClean="0"/>
              <a:t>quicksort</a:t>
            </a:r>
            <a:r>
              <a:rPr lang="en-US" dirty="0"/>
              <a:t>), </a:t>
            </a:r>
            <a:r>
              <a:rPr lang="en-US" dirty="0" smtClean="0"/>
              <a:t>selection (</a:t>
            </a:r>
            <a:r>
              <a:rPr lang="en-US" dirty="0" err="1" smtClean="0"/>
              <a:t>heapsort</a:t>
            </a:r>
            <a:r>
              <a:rPr lang="en-US" dirty="0" smtClean="0"/>
              <a:t>), </a:t>
            </a:r>
            <a:r>
              <a:rPr lang="en-US" dirty="0"/>
              <a:t>merging, serial or </a:t>
            </a:r>
            <a:r>
              <a:rPr lang="en-US" dirty="0" smtClean="0"/>
              <a:t>parallel…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7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 </a:t>
            </a:r>
            <a:r>
              <a:rPr lang="en-US" dirty="0"/>
              <a:t>the relative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records with </a:t>
            </a:r>
            <a:r>
              <a:rPr lang="en-US" dirty="0" smtClean="0"/>
              <a:t>equal</a:t>
            </a:r>
            <a:r>
              <a:rPr lang="bg-BG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/>
              <a:t>If two items compare as</a:t>
            </a:r>
            <a:br>
              <a:rPr lang="en-US" dirty="0"/>
            </a:br>
            <a:r>
              <a:rPr lang="en-US" dirty="0"/>
              <a:t>equal, then their relative</a:t>
            </a:r>
            <a:br>
              <a:rPr lang="en-US" dirty="0"/>
            </a:br>
            <a:r>
              <a:rPr lang="en-US" dirty="0"/>
              <a:t>order will be preserved</a:t>
            </a:r>
          </a:p>
          <a:p>
            <a:pPr lvl="1"/>
            <a:r>
              <a:rPr lang="en-US" dirty="0" smtClean="0"/>
              <a:t>When sorting </a:t>
            </a:r>
            <a:r>
              <a:rPr lang="en-US" dirty="0"/>
              <a:t>only part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is </a:t>
            </a:r>
            <a:r>
              <a:rPr lang="en-US" dirty="0" smtClean="0"/>
              <a:t>examined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determining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3042666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4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Very simple and very inefficient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worst and average </a:t>
            </a:r>
            <a:r>
              <a:rPr lang="en-US" dirty="0"/>
              <a:t>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(constant, only for the min element)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No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Selection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913" y="3657600"/>
            <a:ext cx="79561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(j = 0; j &lt; n-1; j++)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find the min element in the unsorted a[j .. n-1]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i = j+1; i &lt; n;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(a[i] &lt;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j) swap(a[j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stepping through the </a:t>
            </a:r>
            <a:r>
              <a:rPr lang="en-US" dirty="0" smtClean="0"/>
              <a:t>list, comparing </a:t>
            </a:r>
            <a:r>
              <a:rPr lang="en-US" dirty="0"/>
              <a:t>each pair of adjacent items and </a:t>
            </a:r>
            <a:r>
              <a:rPr lang="en-US" dirty="0" smtClean="0"/>
              <a:t>swap </a:t>
            </a:r>
            <a:r>
              <a:rPr lang="en-US" dirty="0"/>
              <a:t>them if they are in the wrong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Exchanging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en.wikipedia.org/wiki/Bubble_sort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14" y="3563470"/>
            <a:ext cx="5191772" cy="243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Builds </a:t>
            </a:r>
            <a:r>
              <a:rPr lang="en-US" dirty="0"/>
              <a:t>the final sorted array </a:t>
            </a:r>
            <a:r>
              <a:rPr lang="en-US" dirty="0" smtClean="0"/>
              <a:t>one </a:t>
            </a:r>
            <a:r>
              <a:rPr lang="en-US" dirty="0"/>
              <a:t>item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</a:t>
            </a:r>
            <a:r>
              <a:rPr lang="en-US" dirty="0" smtClean="0"/>
              <a:t>Insertion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3571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en.wikipedia.org/wiki/Insertion_sort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953" y="2743200"/>
            <a:ext cx="81040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← 1 to i ← length(A)-1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valueToInsert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A[i]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i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&gt; 0 and valueToInsert &lt; A[holePos - 1]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A[holePos - 1]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shift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larger value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holePos - 1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hole position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valueToInsert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</TotalTime>
  <Words>2039</Words>
  <Application>Microsoft Office PowerPoint</Application>
  <PresentationFormat>Презентация на цял екран (4:3)</PresentationFormat>
  <Paragraphs>448</Paragraphs>
  <Slides>33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4" baseType="lpstr">
      <vt:lpstr>Telerik Academy</vt:lpstr>
      <vt:lpstr>Sorting and Searching Algorithms</vt:lpstr>
      <vt:lpstr>Table of Contents</vt:lpstr>
      <vt:lpstr>Sorting</vt:lpstr>
      <vt:lpstr>What is a Sorting Algorithm?</vt:lpstr>
      <vt:lpstr>Classification</vt:lpstr>
      <vt:lpstr>Stability of Sorting</vt:lpstr>
      <vt:lpstr>Selection sort</vt:lpstr>
      <vt:lpstr>Bubble sort</vt:lpstr>
      <vt:lpstr>Insertion sort</vt:lpstr>
      <vt:lpstr>Quicksort</vt:lpstr>
      <vt:lpstr>Merge Sort</vt:lpstr>
      <vt:lpstr>Merge Sort Pseudocode</vt:lpstr>
      <vt:lpstr>Merge Sort Pseudocode (2)</vt:lpstr>
      <vt:lpstr>Heap</vt:lpstr>
      <vt:lpstr>Heapsort</vt:lpstr>
      <vt:lpstr>Counting sort</vt:lpstr>
      <vt:lpstr>Bucket sort</vt:lpstr>
      <vt:lpstr>Comparison of Sorting Algorithms</vt:lpstr>
      <vt:lpstr>Searching</vt:lpstr>
      <vt:lpstr>Search Algorithm </vt:lpstr>
      <vt:lpstr>Linear Search</vt:lpstr>
      <vt:lpstr>Binary Search</vt:lpstr>
      <vt:lpstr>Recursive Binary Search</vt:lpstr>
      <vt:lpstr>Iterative Binary Search</vt:lpstr>
      <vt:lpstr>Interpolation Search</vt:lpstr>
      <vt:lpstr>Interpolation Search Sample Implementation</vt:lpstr>
      <vt:lpstr>Shuffling</vt:lpstr>
      <vt:lpstr>Shuffling</vt:lpstr>
      <vt:lpstr>Fisher–Yates shuffle algorithm</vt:lpstr>
      <vt:lpstr>Sorting and Searching Algorithms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Nikolay Kostov</dc:creator>
  <cp:keywords>code, quality, code quality, C#, JS, programming</cp:keywords>
  <cp:lastModifiedBy>BoBBy</cp:lastModifiedBy>
  <cp:revision>1871</cp:revision>
  <dcterms:created xsi:type="dcterms:W3CDTF">2007-12-08T16:03:35Z</dcterms:created>
  <dcterms:modified xsi:type="dcterms:W3CDTF">2014-09-16T10:30:14Z</dcterms:modified>
  <cp:category>quality code, software engineering</cp:category>
</cp:coreProperties>
</file>