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62" r:id="rId13"/>
    <p:sldId id="261" r:id="rId14"/>
    <p:sldId id="263" r:id="rId15"/>
    <p:sldId id="271" r:id="rId16"/>
    <p:sldId id="270" r:id="rId17"/>
    <p:sldId id="275" r:id="rId18"/>
    <p:sldId id="274" r:id="rId19"/>
    <p:sldId id="273" r:id="rId20"/>
    <p:sldId id="272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6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312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9C4F5EC0-0B6B-41A8-8343-F637B219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19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9C4F5EC0-0B6B-41A8-8343-F637B219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4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46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298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html5canvastutorials.com/kineticjs/html5-canvas-events-tutorials-introduction-with-kineticj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kineticj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KineticJS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Doing the Canvas the "easy way"!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5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4586073" y="4892202"/>
            <a:ext cx="2106956" cy="783193"/>
          </a:xfrm>
          <a:prstGeom prst="wedgeRoundRectCallout">
            <a:avLst>
              <a:gd name="adj1" fmla="val -88035"/>
              <a:gd name="adj2" fmla="val -66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Add the shapes to the  layer</a:t>
            </a:r>
            <a:endParaRPr lang="en-US" sz="2000" b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KineticJS</a:t>
            </a:r>
            <a:r>
              <a:rPr lang="en-US" dirty="0" smtClean="0"/>
              <a:t> Setup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1"/>
            <a:ext cx="8686800" cy="11452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To use </a:t>
            </a:r>
            <a:r>
              <a:rPr lang="en-US" sz="3000" dirty="0" err="1" smtClean="0"/>
              <a:t>KineticJS</a:t>
            </a:r>
            <a:r>
              <a:rPr lang="en-US" sz="3000" dirty="0"/>
              <a:t> </a:t>
            </a:r>
            <a:r>
              <a:rPr lang="en-US" sz="3000" dirty="0" smtClean="0"/>
              <a:t>(cont.):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Do the following in the script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42277" y="2059619"/>
            <a:ext cx="5920302" cy="3939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stage = new </a:t>
            </a:r>
            <a:r>
              <a:rPr lang="en-US" dirty="0" err="1" smtClean="0"/>
              <a:t>Kinetic.Stage</a:t>
            </a:r>
            <a:r>
              <a:rPr lang="en-US" dirty="0" smtClean="0"/>
              <a:t>({</a:t>
            </a:r>
          </a:p>
          <a:p>
            <a:r>
              <a:rPr lang="en-US" dirty="0"/>
              <a:t> </a:t>
            </a:r>
            <a:r>
              <a:rPr lang="en-US" dirty="0" smtClean="0"/>
              <a:t> container: 'canvas-container',</a:t>
            </a:r>
          </a:p>
          <a:p>
            <a:r>
              <a:rPr lang="en-US" dirty="0"/>
              <a:t>  </a:t>
            </a:r>
            <a:r>
              <a:rPr lang="en-US" dirty="0" smtClean="0"/>
              <a:t>width: 450,</a:t>
            </a:r>
          </a:p>
          <a:p>
            <a:r>
              <a:rPr lang="en-US" dirty="0"/>
              <a:t> </a:t>
            </a:r>
            <a:r>
              <a:rPr lang="en-US" dirty="0" smtClean="0"/>
              <a:t> height: 350</a:t>
            </a:r>
          </a:p>
          <a:p>
            <a:r>
              <a:rPr lang="en-US" dirty="0" smtClean="0"/>
              <a:t>});</a:t>
            </a:r>
          </a:p>
          <a:p>
            <a:pPr>
              <a:spcBef>
                <a:spcPts val="900"/>
              </a:spcBef>
            </a:pPr>
            <a:r>
              <a:rPr lang="en-US" dirty="0" err="1" smtClean="0"/>
              <a:t>var</a:t>
            </a:r>
            <a:r>
              <a:rPr lang="en-US" dirty="0" smtClean="0"/>
              <a:t> layer = new </a:t>
            </a:r>
            <a:r>
              <a:rPr lang="en-US" dirty="0" err="1" smtClean="0"/>
              <a:t>Kinetic.Layer</a:t>
            </a:r>
            <a:r>
              <a:rPr lang="en-US" dirty="0" smtClean="0"/>
              <a:t>();</a:t>
            </a:r>
          </a:p>
          <a:p>
            <a:pPr>
              <a:spcBef>
                <a:spcPts val="900"/>
              </a:spcBef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rect</a:t>
            </a:r>
            <a:r>
              <a:rPr lang="en-US" dirty="0" smtClean="0"/>
              <a:t> = new </a:t>
            </a:r>
            <a:r>
              <a:rPr lang="en-US" dirty="0" err="1" smtClean="0"/>
              <a:t>Kinetic.Rect</a:t>
            </a:r>
            <a:r>
              <a:rPr lang="en-US" dirty="0" smtClean="0"/>
              <a:t>(options);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circle = new </a:t>
            </a:r>
            <a:r>
              <a:rPr lang="en-US" dirty="0" err="1" smtClean="0"/>
              <a:t>Kinetic.Circle</a:t>
            </a:r>
            <a:r>
              <a:rPr lang="en-US" dirty="0" smtClean="0"/>
              <a:t>(options);</a:t>
            </a:r>
          </a:p>
          <a:p>
            <a:pPr>
              <a:spcBef>
                <a:spcPts val="900"/>
              </a:spcBef>
            </a:pP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layer.add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rect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);</a:t>
            </a:r>
          </a:p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layer.add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(circle);</a:t>
            </a:r>
          </a:p>
          <a:p>
            <a:pPr>
              <a:spcBef>
                <a:spcPts val="900"/>
              </a:spcBef>
            </a:pPr>
            <a:r>
              <a:rPr lang="en-US" dirty="0" err="1" smtClean="0"/>
              <a:t>stage.add</a:t>
            </a:r>
            <a:r>
              <a:rPr lang="en-US" dirty="0" smtClean="0"/>
              <a:t>(layer);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693029" y="1979258"/>
            <a:ext cx="2106956" cy="783193"/>
          </a:xfrm>
          <a:prstGeom prst="wedgeRoundRectCallout">
            <a:avLst>
              <a:gd name="adj1" fmla="val -82979"/>
              <a:gd name="adj2" fmla="val 103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Create 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a stage using the div id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693029" y="3165834"/>
            <a:ext cx="2106956" cy="783193"/>
          </a:xfrm>
          <a:prstGeom prst="wedgeRoundRectCallout">
            <a:avLst>
              <a:gd name="adj1" fmla="val -82979"/>
              <a:gd name="adj2" fmla="val 330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Create a layer to add shapes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693029" y="4199278"/>
            <a:ext cx="2106956" cy="442674"/>
          </a:xfrm>
          <a:prstGeom prst="wedgeRoundRectCallout">
            <a:avLst>
              <a:gd name="adj1" fmla="val -65282"/>
              <a:gd name="adj2" fmla="val 1035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Create shapes</a:t>
            </a:r>
            <a:endParaRPr lang="en-US" sz="2000" b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6693029" y="4199278"/>
            <a:ext cx="2106956" cy="442674"/>
          </a:xfrm>
          <a:prstGeom prst="wedgeRoundRectCallout">
            <a:avLst>
              <a:gd name="adj1" fmla="val -67389"/>
              <a:gd name="adj2" fmla="val 4244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Create shapes</a:t>
            </a:r>
            <a:endParaRPr lang="en-US" sz="2000" b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586073" y="4892203"/>
            <a:ext cx="2106956" cy="783193"/>
          </a:xfrm>
          <a:prstGeom prst="wedgeRoundRectCallout">
            <a:avLst>
              <a:gd name="adj1" fmla="val -87614"/>
              <a:gd name="adj2" fmla="val -3384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Add the shapes to the  layer</a:t>
            </a:r>
            <a:endParaRPr lang="en-US" sz="2000" b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89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4586073" y="4892202"/>
            <a:ext cx="2106956" cy="783193"/>
          </a:xfrm>
          <a:prstGeom prst="wedgeRoundRectCallout">
            <a:avLst>
              <a:gd name="adj1" fmla="val -88035"/>
              <a:gd name="adj2" fmla="val -66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Add the shapes to the  layer</a:t>
            </a:r>
            <a:endParaRPr lang="en-US" sz="2000" b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KineticJS</a:t>
            </a:r>
            <a:r>
              <a:rPr lang="en-US" dirty="0" smtClean="0"/>
              <a:t> Setup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1"/>
            <a:ext cx="8686800" cy="11452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To use </a:t>
            </a:r>
            <a:r>
              <a:rPr lang="en-US" sz="3000" dirty="0" err="1" smtClean="0"/>
              <a:t>KineticJS</a:t>
            </a:r>
            <a:r>
              <a:rPr lang="en-US" sz="3000" dirty="0"/>
              <a:t> </a:t>
            </a:r>
            <a:r>
              <a:rPr lang="en-US" sz="3000" dirty="0" smtClean="0"/>
              <a:t>(cont.):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Do the following in the script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42277" y="2059619"/>
            <a:ext cx="5920302" cy="3939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stage = new </a:t>
            </a:r>
            <a:r>
              <a:rPr lang="en-US" dirty="0" err="1" smtClean="0"/>
              <a:t>Kinetic.Stage</a:t>
            </a:r>
            <a:r>
              <a:rPr lang="en-US" dirty="0" smtClean="0"/>
              <a:t>({</a:t>
            </a:r>
          </a:p>
          <a:p>
            <a:r>
              <a:rPr lang="en-US" dirty="0"/>
              <a:t> </a:t>
            </a:r>
            <a:r>
              <a:rPr lang="en-US" dirty="0" smtClean="0"/>
              <a:t> container: 'canvas-container',</a:t>
            </a:r>
          </a:p>
          <a:p>
            <a:r>
              <a:rPr lang="en-US" dirty="0"/>
              <a:t>  </a:t>
            </a:r>
            <a:r>
              <a:rPr lang="en-US" dirty="0" smtClean="0"/>
              <a:t>width: 450,</a:t>
            </a:r>
          </a:p>
          <a:p>
            <a:r>
              <a:rPr lang="en-US" dirty="0"/>
              <a:t> </a:t>
            </a:r>
            <a:r>
              <a:rPr lang="en-US" dirty="0" smtClean="0"/>
              <a:t> height: 350</a:t>
            </a:r>
          </a:p>
          <a:p>
            <a:r>
              <a:rPr lang="en-US" dirty="0" smtClean="0"/>
              <a:t>});</a:t>
            </a:r>
          </a:p>
          <a:p>
            <a:pPr>
              <a:spcBef>
                <a:spcPts val="900"/>
              </a:spcBef>
            </a:pPr>
            <a:r>
              <a:rPr lang="en-US" dirty="0" err="1" smtClean="0"/>
              <a:t>var</a:t>
            </a:r>
            <a:r>
              <a:rPr lang="en-US" dirty="0" smtClean="0"/>
              <a:t> layer = new </a:t>
            </a:r>
            <a:r>
              <a:rPr lang="en-US" dirty="0" err="1" smtClean="0"/>
              <a:t>Kinetic.Layer</a:t>
            </a:r>
            <a:r>
              <a:rPr lang="en-US" dirty="0" smtClean="0"/>
              <a:t>();</a:t>
            </a:r>
          </a:p>
          <a:p>
            <a:pPr>
              <a:spcBef>
                <a:spcPts val="900"/>
              </a:spcBef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rect</a:t>
            </a:r>
            <a:r>
              <a:rPr lang="en-US" dirty="0" smtClean="0"/>
              <a:t> = new </a:t>
            </a:r>
            <a:r>
              <a:rPr lang="en-US" dirty="0" err="1" smtClean="0"/>
              <a:t>Kinetic.Rect</a:t>
            </a:r>
            <a:r>
              <a:rPr lang="en-US" dirty="0" smtClean="0"/>
              <a:t>(options);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circle = new </a:t>
            </a:r>
            <a:r>
              <a:rPr lang="en-US" dirty="0" err="1" smtClean="0"/>
              <a:t>Kinetic.Circle</a:t>
            </a:r>
            <a:r>
              <a:rPr lang="en-US" dirty="0" smtClean="0"/>
              <a:t>(options);</a:t>
            </a:r>
          </a:p>
          <a:p>
            <a:pPr>
              <a:spcBef>
                <a:spcPts val="900"/>
              </a:spcBef>
            </a:pPr>
            <a:r>
              <a:rPr lang="en-US" dirty="0" err="1" smtClean="0"/>
              <a:t>layer.add</a:t>
            </a:r>
            <a:r>
              <a:rPr lang="en-US" dirty="0" smtClean="0"/>
              <a:t> (</a:t>
            </a:r>
            <a:r>
              <a:rPr lang="en-US" dirty="0" err="1" smtClean="0"/>
              <a:t>rect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layer.add</a:t>
            </a:r>
            <a:r>
              <a:rPr lang="en-US" dirty="0" smtClean="0"/>
              <a:t> (circle);</a:t>
            </a:r>
          </a:p>
          <a:p>
            <a:pPr>
              <a:spcBef>
                <a:spcPts val="900"/>
              </a:spcBef>
            </a:pP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stage.add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(layer);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693029" y="1979258"/>
            <a:ext cx="2106956" cy="783193"/>
          </a:xfrm>
          <a:prstGeom prst="wedgeRoundRectCallout">
            <a:avLst>
              <a:gd name="adj1" fmla="val -82979"/>
              <a:gd name="adj2" fmla="val 103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Create 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a stage using the div id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693029" y="3165834"/>
            <a:ext cx="2106956" cy="783193"/>
          </a:xfrm>
          <a:prstGeom prst="wedgeRoundRectCallout">
            <a:avLst>
              <a:gd name="adj1" fmla="val -82979"/>
              <a:gd name="adj2" fmla="val 330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Create a layer to add shapes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693029" y="4199278"/>
            <a:ext cx="2106956" cy="442674"/>
          </a:xfrm>
          <a:prstGeom prst="wedgeRoundRectCallout">
            <a:avLst>
              <a:gd name="adj1" fmla="val -65282"/>
              <a:gd name="adj2" fmla="val 1035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Create shapes</a:t>
            </a:r>
            <a:endParaRPr lang="en-US" sz="2000" b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265144" y="5857813"/>
            <a:ext cx="2106956" cy="783193"/>
          </a:xfrm>
          <a:prstGeom prst="wedgeRoundRectCallout">
            <a:avLst>
              <a:gd name="adj1" fmla="val -60647"/>
              <a:gd name="adj2" fmla="val -485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Add the layer to the stage</a:t>
            </a:r>
            <a:endParaRPr lang="en-US" sz="2000" b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6693029" y="4199278"/>
            <a:ext cx="2106956" cy="442674"/>
          </a:xfrm>
          <a:prstGeom prst="wedgeRoundRectCallout">
            <a:avLst>
              <a:gd name="adj1" fmla="val -67389"/>
              <a:gd name="adj2" fmla="val 4244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Create shapes</a:t>
            </a:r>
            <a:endParaRPr lang="en-US" sz="2000" b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586073" y="4892203"/>
            <a:ext cx="2106956" cy="783193"/>
          </a:xfrm>
          <a:prstGeom prst="wedgeRoundRectCallout">
            <a:avLst>
              <a:gd name="adj1" fmla="val -87614"/>
              <a:gd name="adj2" fmla="val -3384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Add the shapes to the  layer</a:t>
            </a:r>
            <a:endParaRPr lang="en-US" sz="2000" b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01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Setting up </a:t>
            </a:r>
            <a:r>
              <a:rPr lang="en-US" dirty="0" err="1" smtClean="0"/>
              <a:t>KineticJS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48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Drawing Shapes with </a:t>
            </a:r>
            <a:r>
              <a:rPr lang="en-US" dirty="0" err="1" smtClean="0"/>
              <a:t>KineticJS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3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82574"/>
            <a:ext cx="8686800" cy="1669002"/>
          </a:xfrm>
        </p:spPr>
        <p:txBody>
          <a:bodyPr/>
          <a:lstStyle/>
          <a:p>
            <a:r>
              <a:rPr lang="en-US" dirty="0" err="1" smtClean="0"/>
              <a:t>KineticJS</a:t>
            </a:r>
            <a:r>
              <a:rPr lang="en-US" dirty="0" smtClean="0"/>
              <a:t> has all the default shapes from Canvas, and some more:</a:t>
            </a:r>
          </a:p>
          <a:p>
            <a:pPr lvl="1"/>
            <a:r>
              <a:rPr lang="en-US" dirty="0" smtClean="0"/>
              <a:t>Rectangular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55847" y="3256629"/>
            <a:ext cx="385217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/>
              <a:t>rect</a:t>
            </a:r>
            <a:r>
              <a:rPr lang="en-US" sz="1800" dirty="0"/>
              <a:t> = new </a:t>
            </a:r>
            <a:r>
              <a:rPr lang="en-US" sz="1800" dirty="0" err="1"/>
              <a:t>Kinetic.Rect</a:t>
            </a:r>
            <a:r>
              <a:rPr lang="en-US" sz="1800" dirty="0" smtClean="0"/>
              <a:t>({</a:t>
            </a:r>
          </a:p>
          <a:p>
            <a:r>
              <a:rPr lang="en-US" sz="1800" dirty="0" smtClean="0"/>
              <a:t>  </a:t>
            </a:r>
            <a:r>
              <a:rPr lang="en-US" sz="1800" dirty="0"/>
              <a:t>fill: '</a:t>
            </a:r>
            <a:r>
              <a:rPr lang="en-US" sz="1800" dirty="0" err="1"/>
              <a:t>yellowgreen</a:t>
            </a:r>
            <a:r>
              <a:rPr lang="en-US" sz="1800" dirty="0"/>
              <a:t>',</a:t>
            </a:r>
          </a:p>
          <a:p>
            <a:r>
              <a:rPr lang="en-US" sz="1800" dirty="0"/>
              <a:t>  stroke: '#CCCCCC</a:t>
            </a:r>
            <a:r>
              <a:rPr lang="en-US" sz="1800" dirty="0" smtClean="0"/>
              <a:t>', </a:t>
            </a:r>
            <a:endParaRPr lang="en-US" sz="1800" dirty="0"/>
          </a:p>
          <a:p>
            <a:r>
              <a:rPr lang="en-US" sz="1800" dirty="0" smtClean="0"/>
              <a:t>  x</a:t>
            </a:r>
            <a:r>
              <a:rPr lang="en-US" sz="1800" dirty="0"/>
              <a:t>: 250,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y</a:t>
            </a:r>
            <a:r>
              <a:rPr lang="en-US" sz="1800" dirty="0"/>
              <a:t>: 350,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width</a:t>
            </a:r>
            <a:r>
              <a:rPr lang="en-US" sz="1800" dirty="0"/>
              <a:t>: 57,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height</a:t>
            </a:r>
            <a:r>
              <a:rPr lang="en-US" sz="1800" dirty="0"/>
              <a:t>: </a:t>
            </a:r>
            <a:r>
              <a:rPr lang="en-US" sz="1800" dirty="0" smtClean="0"/>
              <a:t>93</a:t>
            </a:r>
            <a:endParaRPr lang="en-US" sz="1800" dirty="0"/>
          </a:p>
          <a:p>
            <a:r>
              <a:rPr lang="en-US" sz="1800" dirty="0" smtClean="0"/>
              <a:t>});</a:t>
            </a:r>
            <a:endParaRPr lang="en-US" sz="18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46845" y="3256629"/>
            <a:ext cx="4277557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circle </a:t>
            </a:r>
            <a:r>
              <a:rPr lang="en-US" sz="1800" dirty="0"/>
              <a:t>= new </a:t>
            </a:r>
            <a:r>
              <a:rPr lang="en-US" sz="1800" dirty="0" err="1"/>
              <a:t>Kinetic.Circle</a:t>
            </a:r>
            <a:r>
              <a:rPr lang="en-US" sz="1800" dirty="0"/>
              <a:t>({</a:t>
            </a:r>
          </a:p>
          <a:p>
            <a:r>
              <a:rPr lang="en-US" sz="1800" dirty="0" smtClean="0"/>
              <a:t>  radius</a:t>
            </a:r>
            <a:r>
              <a:rPr lang="en-US" sz="1800" dirty="0"/>
              <a:t>: 45,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fill</a:t>
            </a:r>
            <a:r>
              <a:rPr lang="en-US" sz="1800" dirty="0"/>
              <a:t>: 'purple',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stroke</a:t>
            </a:r>
            <a:r>
              <a:rPr lang="en-US" sz="1800" dirty="0"/>
              <a:t>: 'blue',</a:t>
            </a:r>
          </a:p>
          <a:p>
            <a:r>
              <a:rPr lang="en-US" sz="1800" dirty="0"/>
              <a:t>  </a:t>
            </a:r>
            <a:r>
              <a:rPr lang="en-US" sz="1800" dirty="0" err="1" smtClean="0"/>
              <a:t>strokeWidth</a:t>
            </a:r>
            <a:r>
              <a:rPr lang="en-US" sz="1800" dirty="0"/>
              <a:t>: </a:t>
            </a:r>
            <a:r>
              <a:rPr lang="en-US" sz="1800" dirty="0" smtClean="0"/>
              <a:t>3,</a:t>
            </a:r>
          </a:p>
          <a:p>
            <a:r>
              <a:rPr lang="en-US" sz="1800" dirty="0" smtClean="0"/>
              <a:t>  x</a:t>
            </a:r>
            <a:r>
              <a:rPr lang="en-US" sz="1800" dirty="0"/>
              <a:t>: 450,</a:t>
            </a:r>
          </a:p>
          <a:p>
            <a:r>
              <a:rPr lang="en-US" sz="1800" dirty="0"/>
              <a:t>  y: 350,</a:t>
            </a:r>
          </a:p>
          <a:p>
            <a:r>
              <a:rPr lang="en-US" sz="1800" dirty="0" smtClean="0"/>
              <a:t>});</a:t>
            </a:r>
            <a:endParaRPr lang="en-US" sz="18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403326" y="2653008"/>
            <a:ext cx="3886939" cy="871432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Circle</a:t>
            </a:r>
            <a:endParaRPr lang="en-US" dirty="0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828800" y="173855"/>
            <a:ext cx="7086600" cy="838200"/>
          </a:xfrm>
        </p:spPr>
        <p:txBody>
          <a:bodyPr/>
          <a:lstStyle/>
          <a:p>
            <a:r>
              <a:rPr lang="en-US" dirty="0" smtClean="0"/>
              <a:t>Drawing Shapes 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KineticJS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82574"/>
            <a:ext cx="8686800" cy="1669002"/>
          </a:xfrm>
        </p:spPr>
        <p:txBody>
          <a:bodyPr/>
          <a:lstStyle/>
          <a:p>
            <a:r>
              <a:rPr lang="en-US" dirty="0" err="1" smtClean="0"/>
              <a:t>KineticJS</a:t>
            </a:r>
            <a:r>
              <a:rPr lang="en-US" dirty="0" smtClean="0"/>
              <a:t> has all the default shapes from Canvas, and some more:</a:t>
            </a:r>
          </a:p>
          <a:p>
            <a:pPr lvl="1"/>
            <a:r>
              <a:rPr lang="en-US" dirty="0" smtClean="0"/>
              <a:t>Rectangular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55847" y="3256629"/>
            <a:ext cx="385217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/>
              <a:t>rect</a:t>
            </a:r>
            <a:r>
              <a:rPr lang="en-US" sz="1800" dirty="0"/>
              <a:t> = new </a:t>
            </a:r>
            <a:r>
              <a:rPr lang="en-US" sz="1800" dirty="0" err="1"/>
              <a:t>Kinetic.Rect</a:t>
            </a:r>
            <a:r>
              <a:rPr lang="en-US" sz="1800" dirty="0" smtClean="0"/>
              <a:t>({</a:t>
            </a:r>
          </a:p>
          <a:p>
            <a:r>
              <a:rPr lang="en-US" sz="1800" dirty="0" smtClean="0"/>
              <a:t>  </a:t>
            </a:r>
            <a:r>
              <a:rPr lang="en-US" sz="1800" dirty="0"/>
              <a:t>fill: '</a:t>
            </a:r>
            <a:r>
              <a:rPr lang="en-US" sz="1800" dirty="0" err="1"/>
              <a:t>yellowgreen</a:t>
            </a:r>
            <a:r>
              <a:rPr lang="en-US" sz="1800" dirty="0"/>
              <a:t>',</a:t>
            </a:r>
          </a:p>
          <a:p>
            <a:r>
              <a:rPr lang="en-US" sz="1800" dirty="0"/>
              <a:t>  stroke: '#CCCCCC</a:t>
            </a:r>
            <a:r>
              <a:rPr lang="en-US" sz="1800" dirty="0" smtClean="0"/>
              <a:t>', </a:t>
            </a:r>
            <a:endParaRPr lang="en-US" sz="1800" dirty="0"/>
          </a:p>
          <a:p>
            <a:r>
              <a:rPr lang="en-US" sz="1800" dirty="0" smtClean="0"/>
              <a:t>  x</a:t>
            </a:r>
            <a:r>
              <a:rPr lang="en-US" sz="1800" dirty="0"/>
              <a:t>: 250,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y</a:t>
            </a:r>
            <a:r>
              <a:rPr lang="en-US" sz="1800" dirty="0"/>
              <a:t>: 350,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width</a:t>
            </a:r>
            <a:r>
              <a:rPr lang="en-US" sz="1800" dirty="0"/>
              <a:t>: 57,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height</a:t>
            </a:r>
            <a:r>
              <a:rPr lang="en-US" sz="1800" dirty="0"/>
              <a:t>: </a:t>
            </a:r>
            <a:r>
              <a:rPr lang="en-US" sz="1800" dirty="0" smtClean="0"/>
              <a:t>93</a:t>
            </a:r>
            <a:endParaRPr lang="en-US" sz="1800" dirty="0"/>
          </a:p>
          <a:p>
            <a:r>
              <a:rPr lang="en-US" sz="1800" dirty="0" smtClean="0"/>
              <a:t>});</a:t>
            </a:r>
            <a:endParaRPr lang="en-US" sz="18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46845" y="3256629"/>
            <a:ext cx="4277557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circle </a:t>
            </a:r>
            <a:r>
              <a:rPr lang="en-US" sz="1800" dirty="0"/>
              <a:t>= new </a:t>
            </a:r>
            <a:r>
              <a:rPr lang="en-US" sz="1800" dirty="0" err="1"/>
              <a:t>Kinetic.Circle</a:t>
            </a:r>
            <a:r>
              <a:rPr lang="en-US" sz="1800" dirty="0"/>
              <a:t>({</a:t>
            </a:r>
          </a:p>
          <a:p>
            <a:r>
              <a:rPr lang="en-US" sz="1800" dirty="0" smtClean="0"/>
              <a:t>  radius</a:t>
            </a:r>
            <a:r>
              <a:rPr lang="en-US" sz="1800" dirty="0"/>
              <a:t>: 45,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fill</a:t>
            </a:r>
            <a:r>
              <a:rPr lang="en-US" sz="1800" dirty="0"/>
              <a:t>: 'purple',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stroke</a:t>
            </a:r>
            <a:r>
              <a:rPr lang="en-US" sz="1800" dirty="0"/>
              <a:t>: 'blue',</a:t>
            </a:r>
          </a:p>
          <a:p>
            <a:r>
              <a:rPr lang="en-US" sz="1800" dirty="0"/>
              <a:t>  </a:t>
            </a:r>
            <a:r>
              <a:rPr lang="en-US" sz="1800" dirty="0" err="1" smtClean="0"/>
              <a:t>strokeWidth</a:t>
            </a:r>
            <a:r>
              <a:rPr lang="en-US" sz="1800" dirty="0"/>
              <a:t>: </a:t>
            </a:r>
            <a:r>
              <a:rPr lang="en-US" sz="1800" dirty="0" smtClean="0"/>
              <a:t>3,</a:t>
            </a:r>
          </a:p>
          <a:p>
            <a:r>
              <a:rPr lang="en-US" sz="1800" dirty="0" smtClean="0"/>
              <a:t>  x</a:t>
            </a:r>
            <a:r>
              <a:rPr lang="en-US" sz="1800" dirty="0"/>
              <a:t>: 450,</a:t>
            </a:r>
          </a:p>
          <a:p>
            <a:r>
              <a:rPr lang="en-US" sz="1800" dirty="0"/>
              <a:t>  y: 350,</a:t>
            </a:r>
          </a:p>
          <a:p>
            <a:r>
              <a:rPr lang="en-US" sz="1800" dirty="0" smtClean="0"/>
              <a:t>});</a:t>
            </a:r>
            <a:endParaRPr lang="en-US" sz="18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403326" y="2653008"/>
            <a:ext cx="3886939" cy="871432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Circle</a:t>
            </a:r>
            <a:endParaRPr lang="en-US" dirty="0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733550" y="173855"/>
            <a:ext cx="7181850" cy="838200"/>
          </a:xfrm>
        </p:spPr>
        <p:txBody>
          <a:bodyPr/>
          <a:lstStyle/>
          <a:p>
            <a:r>
              <a:rPr lang="en-US" dirty="0" smtClean="0"/>
              <a:t>Drawing Shapes with </a:t>
            </a:r>
            <a:r>
              <a:rPr lang="en-US" dirty="0" err="1" smtClean="0"/>
              <a:t>KineticJS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Rect</a:t>
            </a:r>
            <a:r>
              <a:rPr lang="en-US" dirty="0" smtClean="0"/>
              <a:t> and Circle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4873" y="4229816"/>
            <a:ext cx="2314838" cy="2314838"/>
          </a:xfrm>
          <a:prstGeom prst="roundRect">
            <a:avLst>
              <a:gd name="adj" fmla="val 38008"/>
            </a:avLst>
          </a:prstGeom>
          <a:effectLst>
            <a:softEdge rad="1270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68018" y="4229816"/>
            <a:ext cx="1683518" cy="2314838"/>
          </a:xfrm>
          <a:prstGeom prst="roundRect">
            <a:avLst>
              <a:gd name="adj" fmla="val 5329"/>
            </a:avLst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38155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82574"/>
            <a:ext cx="8686800" cy="1669002"/>
          </a:xfrm>
        </p:spPr>
        <p:txBody>
          <a:bodyPr/>
          <a:lstStyle/>
          <a:p>
            <a:r>
              <a:rPr lang="en-US" dirty="0" err="1" smtClean="0"/>
              <a:t>KineticJS</a:t>
            </a:r>
            <a:r>
              <a:rPr lang="en-US" dirty="0" smtClean="0"/>
              <a:t> has all the default shapes from Canvas, and some more:</a:t>
            </a:r>
          </a:p>
          <a:p>
            <a:pPr lvl="1"/>
            <a:r>
              <a:rPr lang="en-US" dirty="0" smtClean="0"/>
              <a:t>Straight line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403326" y="2653008"/>
            <a:ext cx="3886939" cy="871432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Curved line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55847" y="3256629"/>
            <a:ext cx="385217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straight </a:t>
            </a:r>
            <a:r>
              <a:rPr lang="en-US" sz="1800" dirty="0"/>
              <a:t>= new </a:t>
            </a:r>
            <a:r>
              <a:rPr lang="en-US" sz="1800" dirty="0" err="1"/>
              <a:t>Kinetic.Line</a:t>
            </a:r>
            <a:r>
              <a:rPr lang="en-US" sz="1800" dirty="0"/>
              <a:t>({</a:t>
            </a:r>
          </a:p>
          <a:p>
            <a:r>
              <a:rPr lang="en-US" sz="1800" dirty="0" smtClean="0"/>
              <a:t>  points</a:t>
            </a:r>
            <a:r>
              <a:rPr lang="en-US" sz="1800" dirty="0"/>
              <a:t>: </a:t>
            </a:r>
            <a:r>
              <a:rPr lang="en-US" sz="1800" dirty="0" smtClean="0"/>
              <a:t>[x1, y1, x2, y2],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/>
              <a:t>stroke: 'green',</a:t>
            </a:r>
          </a:p>
          <a:p>
            <a:r>
              <a:rPr lang="en-US" sz="1800" dirty="0" smtClean="0"/>
              <a:t>  </a:t>
            </a:r>
            <a:r>
              <a:rPr lang="en-US" sz="1800" dirty="0" err="1"/>
              <a:t>strokeWidth</a:t>
            </a:r>
            <a:r>
              <a:rPr lang="en-US" sz="1800" dirty="0"/>
              <a:t>: 2,</a:t>
            </a:r>
          </a:p>
          <a:p>
            <a:r>
              <a:rPr lang="en-US" sz="1800" dirty="0" smtClean="0"/>
              <a:t>  </a:t>
            </a:r>
            <a:r>
              <a:rPr lang="en-US" sz="1800" dirty="0" err="1"/>
              <a:t>lineJoin</a:t>
            </a:r>
            <a:r>
              <a:rPr lang="en-US" sz="1800" dirty="0"/>
              <a:t>: 'round'</a:t>
            </a:r>
          </a:p>
          <a:p>
            <a:r>
              <a:rPr lang="en-US" sz="1800" dirty="0" smtClean="0"/>
              <a:t>});    </a:t>
            </a:r>
            <a:endParaRPr lang="en-US" sz="18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546845" y="3256629"/>
            <a:ext cx="4277557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curved = </a:t>
            </a:r>
            <a:r>
              <a:rPr lang="en-US" sz="1800" dirty="0"/>
              <a:t>new </a:t>
            </a:r>
            <a:r>
              <a:rPr lang="en-US" sz="1800" dirty="0" err="1"/>
              <a:t>Kinetic.Line</a:t>
            </a:r>
            <a:r>
              <a:rPr lang="en-US" sz="1800" dirty="0"/>
              <a:t>({</a:t>
            </a:r>
          </a:p>
          <a:p>
            <a:r>
              <a:rPr lang="en-US" sz="1800" dirty="0" smtClean="0"/>
              <a:t>  points</a:t>
            </a:r>
            <a:r>
              <a:rPr lang="en-US" sz="1800" dirty="0"/>
              <a:t>: [x1, y1, x2, y2],</a:t>
            </a:r>
            <a:r>
              <a:rPr lang="en-US" sz="1800" dirty="0" smtClean="0"/>
              <a:t>       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stroke</a:t>
            </a:r>
            <a:r>
              <a:rPr lang="en-US" sz="1800" dirty="0"/>
              <a:t>: 'green',</a:t>
            </a:r>
          </a:p>
          <a:p>
            <a:r>
              <a:rPr lang="en-US" sz="1800" dirty="0"/>
              <a:t>  </a:t>
            </a:r>
            <a:r>
              <a:rPr lang="en-US" sz="1800" dirty="0" err="1" smtClean="0"/>
              <a:t>strokeWidth</a:t>
            </a:r>
            <a:r>
              <a:rPr lang="en-US" sz="1800" dirty="0"/>
              <a:t>: 2,</a:t>
            </a:r>
          </a:p>
          <a:p>
            <a:r>
              <a:rPr lang="en-US" sz="1800" dirty="0" smtClean="0"/>
              <a:t>  tension</a:t>
            </a:r>
            <a:r>
              <a:rPr lang="en-US" sz="1800" dirty="0"/>
              <a:t>: 1</a:t>
            </a:r>
          </a:p>
          <a:p>
            <a:r>
              <a:rPr lang="en-US" sz="1800" dirty="0" smtClean="0"/>
              <a:t>});</a:t>
            </a:r>
            <a:endParaRPr lang="en-US" sz="1800" dirty="0"/>
          </a:p>
        </p:txBody>
      </p:sp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1733550" y="173855"/>
            <a:ext cx="7181850" cy="838200"/>
          </a:xfrm>
        </p:spPr>
        <p:txBody>
          <a:bodyPr/>
          <a:lstStyle/>
          <a:p>
            <a:r>
              <a:rPr lang="en-US" dirty="0" smtClean="0"/>
              <a:t>Drawing Shapes with </a:t>
            </a:r>
            <a:r>
              <a:rPr lang="en-US" dirty="0" err="1" smtClean="0"/>
              <a:t>KineticJS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Straight and Curved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36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82574"/>
            <a:ext cx="8686800" cy="1669002"/>
          </a:xfrm>
        </p:spPr>
        <p:txBody>
          <a:bodyPr/>
          <a:lstStyle/>
          <a:p>
            <a:r>
              <a:rPr lang="en-US" dirty="0" err="1" smtClean="0"/>
              <a:t>KineticJS</a:t>
            </a:r>
            <a:r>
              <a:rPr lang="en-US" dirty="0" smtClean="0"/>
              <a:t> has all the default shapes from Canvas, and some more:</a:t>
            </a:r>
          </a:p>
          <a:p>
            <a:pPr lvl="1"/>
            <a:r>
              <a:rPr lang="en-US" dirty="0" smtClean="0"/>
              <a:t>Straight line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403326" y="2653008"/>
            <a:ext cx="3886939" cy="871432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Curved line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55847" y="3256629"/>
            <a:ext cx="385217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straight </a:t>
            </a:r>
            <a:r>
              <a:rPr lang="en-US" sz="1800" dirty="0"/>
              <a:t>= new </a:t>
            </a:r>
            <a:r>
              <a:rPr lang="en-US" sz="1800" dirty="0" err="1"/>
              <a:t>Kinetic.Line</a:t>
            </a:r>
            <a:r>
              <a:rPr lang="en-US" sz="1800" dirty="0"/>
              <a:t>({</a:t>
            </a:r>
          </a:p>
          <a:p>
            <a:r>
              <a:rPr lang="en-US" sz="1800" dirty="0" smtClean="0"/>
              <a:t>  points</a:t>
            </a:r>
            <a:r>
              <a:rPr lang="en-US" sz="1800" dirty="0"/>
              <a:t>: </a:t>
            </a:r>
            <a:r>
              <a:rPr lang="en-US" sz="1800" dirty="0" smtClean="0"/>
              <a:t>[x1, y1, x2, y2],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/>
              <a:t>stroke: 'green',</a:t>
            </a:r>
          </a:p>
          <a:p>
            <a:r>
              <a:rPr lang="en-US" sz="1800" dirty="0" smtClean="0"/>
              <a:t>  </a:t>
            </a:r>
            <a:r>
              <a:rPr lang="en-US" sz="1800" dirty="0" err="1"/>
              <a:t>strokeWidth</a:t>
            </a:r>
            <a:r>
              <a:rPr lang="en-US" sz="1800" dirty="0"/>
              <a:t>: 2,</a:t>
            </a:r>
          </a:p>
          <a:p>
            <a:r>
              <a:rPr lang="en-US" sz="1800" dirty="0" smtClean="0"/>
              <a:t>  </a:t>
            </a:r>
            <a:r>
              <a:rPr lang="en-US" sz="1800" dirty="0" err="1"/>
              <a:t>lineJoin</a:t>
            </a:r>
            <a:r>
              <a:rPr lang="en-US" sz="1800" dirty="0"/>
              <a:t>: 'round'</a:t>
            </a:r>
          </a:p>
          <a:p>
            <a:r>
              <a:rPr lang="en-US" sz="1800" dirty="0" smtClean="0"/>
              <a:t>});    </a:t>
            </a:r>
            <a:endParaRPr lang="en-US" sz="18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546845" y="3256629"/>
            <a:ext cx="4277557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curved = </a:t>
            </a:r>
            <a:r>
              <a:rPr lang="en-US" sz="1800" dirty="0"/>
              <a:t>new </a:t>
            </a:r>
            <a:r>
              <a:rPr lang="en-US" sz="1800" dirty="0" err="1"/>
              <a:t>Kinetic.Line</a:t>
            </a:r>
            <a:r>
              <a:rPr lang="en-US" sz="1800" dirty="0"/>
              <a:t>({</a:t>
            </a:r>
          </a:p>
          <a:p>
            <a:r>
              <a:rPr lang="en-US" sz="1800" dirty="0" smtClean="0"/>
              <a:t>  points</a:t>
            </a:r>
            <a:r>
              <a:rPr lang="en-US" sz="1800" dirty="0"/>
              <a:t>: [x1, y1, x2, y2],</a:t>
            </a:r>
            <a:r>
              <a:rPr lang="en-US" sz="1800" dirty="0" smtClean="0"/>
              <a:t>       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stroke</a:t>
            </a:r>
            <a:r>
              <a:rPr lang="en-US" sz="1800" dirty="0"/>
              <a:t>: 'green',</a:t>
            </a:r>
          </a:p>
          <a:p>
            <a:r>
              <a:rPr lang="en-US" sz="1800" dirty="0"/>
              <a:t>  </a:t>
            </a:r>
            <a:r>
              <a:rPr lang="en-US" sz="1800" dirty="0" err="1" smtClean="0"/>
              <a:t>strokeWidth</a:t>
            </a:r>
            <a:r>
              <a:rPr lang="en-US" sz="1800" dirty="0"/>
              <a:t>: 2,</a:t>
            </a:r>
          </a:p>
          <a:p>
            <a:r>
              <a:rPr lang="en-US" sz="1800" dirty="0" smtClean="0"/>
              <a:t>  tension</a:t>
            </a:r>
            <a:r>
              <a:rPr lang="en-US" sz="1800" dirty="0"/>
              <a:t>: 1</a:t>
            </a:r>
          </a:p>
          <a:p>
            <a:r>
              <a:rPr lang="en-US" sz="1800" dirty="0" smtClean="0"/>
              <a:t>});</a:t>
            </a:r>
            <a:endParaRPr lang="en-US" sz="1800" dirty="0"/>
          </a:p>
        </p:txBody>
      </p:sp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1733550" y="173855"/>
            <a:ext cx="7181850" cy="838200"/>
          </a:xfrm>
        </p:spPr>
        <p:txBody>
          <a:bodyPr/>
          <a:lstStyle/>
          <a:p>
            <a:r>
              <a:rPr lang="en-US" dirty="0" smtClean="0"/>
              <a:t>Drawing Shapes with </a:t>
            </a:r>
            <a:r>
              <a:rPr lang="en-US" dirty="0" err="1" smtClean="0"/>
              <a:t>KineticJS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Straight and Curved Line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828" t="12868" r="-5770" b="21213"/>
          <a:stretch/>
        </p:blipFill>
        <p:spPr>
          <a:xfrm>
            <a:off x="2581646" y="4612265"/>
            <a:ext cx="1724025" cy="1655185"/>
          </a:xfrm>
          <a:prstGeom prst="roundRect">
            <a:avLst>
              <a:gd name="adj" fmla="val 4007"/>
            </a:avLst>
          </a:prstGeom>
          <a:solidFill>
            <a:srgbClr val="FFFFFF"/>
          </a:solidFill>
          <a:effectLst>
            <a:softEdge rad="3175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8444" r="5545" b="3793"/>
          <a:stretch/>
        </p:blipFill>
        <p:spPr>
          <a:xfrm>
            <a:off x="6934200" y="4611183"/>
            <a:ext cx="1743076" cy="1656267"/>
          </a:xfrm>
          <a:prstGeom prst="roundRect">
            <a:avLst>
              <a:gd name="adj" fmla="val 4007"/>
            </a:avLst>
          </a:prstGeom>
          <a:solidFill>
            <a:srgbClr val="FFFFFF"/>
          </a:solidFill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9068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82574"/>
            <a:ext cx="8686800" cy="1669002"/>
          </a:xfrm>
        </p:spPr>
        <p:txBody>
          <a:bodyPr/>
          <a:lstStyle/>
          <a:p>
            <a:r>
              <a:rPr lang="en-US" dirty="0" err="1" smtClean="0"/>
              <a:t>KineticJS</a:t>
            </a:r>
            <a:r>
              <a:rPr lang="en-US" dirty="0" smtClean="0"/>
              <a:t> has all the default shapes from Canvas, and some more:</a:t>
            </a:r>
          </a:p>
          <a:p>
            <a:pPr lvl="1"/>
            <a:r>
              <a:rPr lang="en-US" dirty="0" smtClean="0"/>
              <a:t>Polygon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403326" y="2653008"/>
            <a:ext cx="3886939" cy="871432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Blob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55847" y="3256629"/>
            <a:ext cx="385217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polygon = new </a:t>
            </a:r>
            <a:r>
              <a:rPr lang="en-US" sz="1800" dirty="0" err="1"/>
              <a:t>Kinetic.Line</a:t>
            </a:r>
            <a:r>
              <a:rPr lang="en-US" sz="1800" dirty="0" smtClean="0"/>
              <a:t>({</a:t>
            </a:r>
          </a:p>
          <a:p>
            <a:r>
              <a:rPr lang="en-US" sz="1800" dirty="0" smtClean="0"/>
              <a:t>  points</a:t>
            </a:r>
            <a:r>
              <a:rPr lang="en-US" sz="1800" dirty="0"/>
              <a:t>: </a:t>
            </a:r>
            <a:r>
              <a:rPr lang="en-US" sz="1800" dirty="0" smtClean="0"/>
              <a:t>[ … ] </a:t>
            </a:r>
            <a:endParaRPr lang="en-US" sz="1800" dirty="0"/>
          </a:p>
          <a:p>
            <a:r>
              <a:rPr lang="en-US" sz="1800" dirty="0"/>
              <a:t>  </a:t>
            </a:r>
            <a:r>
              <a:rPr lang="en-US" sz="1800" dirty="0" smtClean="0"/>
              <a:t>stroke</a:t>
            </a:r>
            <a:r>
              <a:rPr lang="en-US" sz="1800" dirty="0"/>
              <a:t>: 'green',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fill: '</a:t>
            </a:r>
            <a:r>
              <a:rPr lang="en-US" sz="1800" dirty="0" err="1" smtClean="0"/>
              <a:t>yellowgreen</a:t>
            </a:r>
            <a:r>
              <a:rPr lang="en-US" sz="1800" dirty="0" smtClean="0"/>
              <a:t>'</a:t>
            </a:r>
            <a:endParaRPr lang="en-US" sz="1800" dirty="0"/>
          </a:p>
          <a:p>
            <a:r>
              <a:rPr lang="en-US" sz="1800" dirty="0"/>
              <a:t>  </a:t>
            </a:r>
            <a:r>
              <a:rPr lang="en-US" sz="1800" dirty="0" err="1"/>
              <a:t>strokeWidth</a:t>
            </a:r>
            <a:r>
              <a:rPr lang="en-US" sz="1800" dirty="0"/>
              <a:t>: 2,</a:t>
            </a:r>
          </a:p>
          <a:p>
            <a:r>
              <a:rPr lang="en-US" sz="1800" dirty="0" smtClean="0"/>
              <a:t>  closed</a:t>
            </a:r>
            <a:r>
              <a:rPr lang="en-US" sz="1800" dirty="0"/>
              <a:t>: </a:t>
            </a:r>
            <a:r>
              <a:rPr lang="en-US" sz="1800" dirty="0" smtClean="0"/>
              <a:t>true</a:t>
            </a:r>
          </a:p>
          <a:p>
            <a:r>
              <a:rPr lang="en-US" sz="1800" dirty="0" smtClean="0"/>
              <a:t>});  </a:t>
            </a:r>
            <a:endParaRPr lang="en-US" sz="18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546845" y="3256629"/>
            <a:ext cx="4277557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blob </a:t>
            </a:r>
            <a:r>
              <a:rPr lang="en-US" sz="1800" dirty="0"/>
              <a:t>= new </a:t>
            </a:r>
            <a:r>
              <a:rPr lang="en-US" sz="1800" dirty="0" err="1"/>
              <a:t>Kinetic.Line</a:t>
            </a:r>
            <a:r>
              <a:rPr lang="en-US" sz="1800" dirty="0"/>
              <a:t>({</a:t>
            </a:r>
          </a:p>
          <a:p>
            <a:r>
              <a:rPr lang="en-US" sz="1800" dirty="0" smtClean="0"/>
              <a:t>  points</a:t>
            </a:r>
            <a:r>
              <a:rPr lang="en-US" sz="1800" dirty="0"/>
              <a:t>: </a:t>
            </a:r>
            <a:r>
              <a:rPr lang="en-US" sz="1800" dirty="0" smtClean="0"/>
              <a:t>[ … ],</a:t>
            </a:r>
            <a:endParaRPr lang="en-US" sz="1800" dirty="0"/>
          </a:p>
          <a:p>
            <a:r>
              <a:rPr lang="en-US" sz="1800" dirty="0" smtClean="0"/>
              <a:t>  stroke</a:t>
            </a:r>
            <a:r>
              <a:rPr lang="en-US" sz="1800" dirty="0"/>
              <a:t>: 'green</a:t>
            </a:r>
            <a:r>
              <a:rPr lang="en-US" sz="1800" dirty="0" smtClean="0"/>
              <a:t>',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fill: 'purple',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closed</a:t>
            </a:r>
            <a:r>
              <a:rPr lang="en-US" sz="1800" dirty="0"/>
              <a:t>: true,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tension</a:t>
            </a:r>
            <a:r>
              <a:rPr lang="en-US" sz="1800" dirty="0"/>
              <a:t>: </a:t>
            </a:r>
            <a:r>
              <a:rPr lang="en-US" sz="1800" dirty="0" smtClean="0"/>
              <a:t>0.5</a:t>
            </a:r>
          </a:p>
          <a:p>
            <a:r>
              <a:rPr lang="en-US" sz="1800" dirty="0" smtClean="0"/>
              <a:t>});</a:t>
            </a:r>
            <a:endParaRPr lang="en-US" sz="1800" dirty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733550" y="173855"/>
            <a:ext cx="7181850" cy="838200"/>
          </a:xfrm>
        </p:spPr>
        <p:txBody>
          <a:bodyPr/>
          <a:lstStyle/>
          <a:p>
            <a:r>
              <a:rPr lang="en-US" dirty="0" smtClean="0"/>
              <a:t>Drawing Shapes with </a:t>
            </a:r>
            <a:r>
              <a:rPr lang="en-US" dirty="0" err="1" smtClean="0"/>
              <a:t>KineticJS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Polygon and Blob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82574"/>
            <a:ext cx="8686800" cy="1669002"/>
          </a:xfrm>
        </p:spPr>
        <p:txBody>
          <a:bodyPr/>
          <a:lstStyle/>
          <a:p>
            <a:r>
              <a:rPr lang="en-US" dirty="0" err="1" smtClean="0"/>
              <a:t>KineticJS</a:t>
            </a:r>
            <a:r>
              <a:rPr lang="en-US" dirty="0" smtClean="0"/>
              <a:t> has all the default shapes from Canvas, and some more:</a:t>
            </a:r>
          </a:p>
          <a:p>
            <a:pPr lvl="1"/>
            <a:r>
              <a:rPr lang="en-US" dirty="0" smtClean="0"/>
              <a:t>Polygon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403326" y="2653008"/>
            <a:ext cx="3886939" cy="871432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Blob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55847" y="3256629"/>
            <a:ext cx="385217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polygon = new </a:t>
            </a:r>
            <a:r>
              <a:rPr lang="en-US" sz="1800" dirty="0" err="1"/>
              <a:t>Kinetic.Line</a:t>
            </a:r>
            <a:r>
              <a:rPr lang="en-US" sz="1800" dirty="0" smtClean="0"/>
              <a:t>({</a:t>
            </a:r>
          </a:p>
          <a:p>
            <a:r>
              <a:rPr lang="en-US" sz="1800" dirty="0" smtClean="0"/>
              <a:t>  points</a:t>
            </a:r>
            <a:r>
              <a:rPr lang="en-US" sz="1800" dirty="0"/>
              <a:t>: </a:t>
            </a:r>
            <a:r>
              <a:rPr lang="en-US" sz="1800" dirty="0" smtClean="0"/>
              <a:t>[ … ] </a:t>
            </a:r>
            <a:endParaRPr lang="en-US" sz="1800" dirty="0"/>
          </a:p>
          <a:p>
            <a:r>
              <a:rPr lang="en-US" sz="1800" dirty="0"/>
              <a:t>  </a:t>
            </a:r>
            <a:r>
              <a:rPr lang="en-US" sz="1800" dirty="0" smtClean="0"/>
              <a:t>stroke</a:t>
            </a:r>
            <a:r>
              <a:rPr lang="en-US" sz="1800" dirty="0"/>
              <a:t>: 'green',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fill: '</a:t>
            </a:r>
            <a:r>
              <a:rPr lang="en-US" sz="1800" dirty="0" err="1" smtClean="0"/>
              <a:t>yellowgreen</a:t>
            </a:r>
            <a:r>
              <a:rPr lang="en-US" sz="1800" dirty="0" smtClean="0"/>
              <a:t>'</a:t>
            </a:r>
            <a:endParaRPr lang="en-US" sz="1800" dirty="0"/>
          </a:p>
          <a:p>
            <a:r>
              <a:rPr lang="en-US" sz="1800" dirty="0"/>
              <a:t>  </a:t>
            </a:r>
            <a:r>
              <a:rPr lang="en-US" sz="1800" dirty="0" err="1"/>
              <a:t>strokeWidth</a:t>
            </a:r>
            <a:r>
              <a:rPr lang="en-US" sz="1800" dirty="0"/>
              <a:t>: 2,</a:t>
            </a:r>
          </a:p>
          <a:p>
            <a:r>
              <a:rPr lang="en-US" sz="1800" dirty="0" smtClean="0"/>
              <a:t>  closed</a:t>
            </a:r>
            <a:r>
              <a:rPr lang="en-US" sz="1800" dirty="0"/>
              <a:t>: </a:t>
            </a:r>
            <a:r>
              <a:rPr lang="en-US" sz="1800" dirty="0" smtClean="0"/>
              <a:t>true</a:t>
            </a:r>
          </a:p>
          <a:p>
            <a:r>
              <a:rPr lang="en-US" sz="1800" dirty="0" smtClean="0"/>
              <a:t>});  </a:t>
            </a:r>
            <a:endParaRPr lang="en-US" sz="18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546845" y="3256629"/>
            <a:ext cx="4277557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blob </a:t>
            </a:r>
            <a:r>
              <a:rPr lang="en-US" sz="1800" dirty="0"/>
              <a:t>= new </a:t>
            </a:r>
            <a:r>
              <a:rPr lang="en-US" sz="1800" dirty="0" err="1"/>
              <a:t>Kinetic.Line</a:t>
            </a:r>
            <a:r>
              <a:rPr lang="en-US" sz="1800" dirty="0"/>
              <a:t>({</a:t>
            </a:r>
          </a:p>
          <a:p>
            <a:r>
              <a:rPr lang="en-US" sz="1800" dirty="0" smtClean="0"/>
              <a:t>  points</a:t>
            </a:r>
            <a:r>
              <a:rPr lang="en-US" sz="1800" dirty="0"/>
              <a:t>: </a:t>
            </a:r>
            <a:r>
              <a:rPr lang="en-US" sz="1800" dirty="0" smtClean="0"/>
              <a:t>[ … ],</a:t>
            </a:r>
            <a:endParaRPr lang="en-US" sz="1800" dirty="0"/>
          </a:p>
          <a:p>
            <a:r>
              <a:rPr lang="en-US" sz="1800" dirty="0" smtClean="0"/>
              <a:t>  stroke</a:t>
            </a:r>
            <a:r>
              <a:rPr lang="en-US" sz="1800" dirty="0"/>
              <a:t>: 'green</a:t>
            </a:r>
            <a:r>
              <a:rPr lang="en-US" sz="1800" dirty="0" smtClean="0"/>
              <a:t>',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fill: 'purple',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closed</a:t>
            </a:r>
            <a:r>
              <a:rPr lang="en-US" sz="1800" dirty="0"/>
              <a:t>: true,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tension</a:t>
            </a:r>
            <a:r>
              <a:rPr lang="en-US" sz="1800" dirty="0"/>
              <a:t>: </a:t>
            </a:r>
            <a:r>
              <a:rPr lang="en-US" sz="1800" dirty="0" smtClean="0"/>
              <a:t>0.5</a:t>
            </a:r>
          </a:p>
          <a:p>
            <a:r>
              <a:rPr lang="en-US" sz="1800" dirty="0" smtClean="0"/>
              <a:t>});</a:t>
            </a:r>
            <a:endParaRPr lang="en-US" sz="1800" dirty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733550" y="173855"/>
            <a:ext cx="7181850" cy="838200"/>
          </a:xfrm>
        </p:spPr>
        <p:txBody>
          <a:bodyPr/>
          <a:lstStyle/>
          <a:p>
            <a:r>
              <a:rPr lang="en-US" dirty="0" smtClean="0"/>
              <a:t>Drawing Shapes with </a:t>
            </a:r>
            <a:r>
              <a:rPr lang="en-US" dirty="0" err="1" smtClean="0"/>
              <a:t>KineticJS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Polygon and Blob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1556"/>
          <a:stretch/>
        </p:blipFill>
        <p:spPr>
          <a:xfrm>
            <a:off x="2697634" y="4159293"/>
            <a:ext cx="1849211" cy="2467428"/>
          </a:xfrm>
          <a:prstGeom prst="roundRect">
            <a:avLst>
              <a:gd name="adj" fmla="val 2245"/>
            </a:avLst>
          </a:prstGeom>
          <a:effectLst>
            <a:softEdge rad="63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719"/>
          <a:stretch/>
        </p:blipFill>
        <p:spPr>
          <a:xfrm>
            <a:off x="7010400" y="4159293"/>
            <a:ext cx="1957521" cy="2467428"/>
          </a:xfrm>
          <a:prstGeom prst="roundRect">
            <a:avLst>
              <a:gd name="adj" fmla="val 2245"/>
            </a:avLst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74939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KineticJS</a:t>
            </a:r>
            <a:r>
              <a:rPr lang="en-US" dirty="0" smtClean="0"/>
              <a:t> overview and setup</a:t>
            </a:r>
          </a:p>
          <a:p>
            <a:pPr lvl="1"/>
            <a:r>
              <a:rPr lang="en-US" dirty="0" smtClean="0"/>
              <a:t>Working with </a:t>
            </a:r>
            <a:r>
              <a:rPr lang="en-US" dirty="0" err="1" smtClean="0"/>
              <a:t>KineticJS</a:t>
            </a:r>
            <a:endParaRPr lang="en-US" dirty="0" smtClean="0"/>
          </a:p>
          <a:p>
            <a:pPr lvl="1"/>
            <a:r>
              <a:rPr lang="en-US" dirty="0" smtClean="0"/>
              <a:t>Initializing canvas</a:t>
            </a:r>
          </a:p>
          <a:p>
            <a:r>
              <a:rPr lang="en-US" dirty="0" smtClean="0"/>
              <a:t>Drawing shapes</a:t>
            </a:r>
          </a:p>
          <a:p>
            <a:pPr lvl="1"/>
            <a:r>
              <a:rPr lang="en-US" dirty="0" smtClean="0"/>
              <a:t>Rects, circles, paths, blobs</a:t>
            </a:r>
          </a:p>
          <a:p>
            <a:r>
              <a:rPr lang="en-US" dirty="0" smtClean="0"/>
              <a:t>Event handlers</a:t>
            </a:r>
          </a:p>
          <a:p>
            <a:pPr lvl="1"/>
            <a:r>
              <a:rPr lang="en-US" dirty="0" smtClean="0"/>
              <a:t>Attaching click, </a:t>
            </a:r>
            <a:r>
              <a:rPr lang="en-US" dirty="0" err="1" smtClean="0"/>
              <a:t>drag&amp;drop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Drawing Shapes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7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KineticJS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94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695325"/>
            <a:ext cx="8686800" cy="2607168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Read the tutorial on </a:t>
            </a:r>
            <a:r>
              <a:rPr lang="en-US" sz="2800" dirty="0" err="1" smtClean="0"/>
              <a:t>KineticJS</a:t>
            </a:r>
            <a:r>
              <a:rPr lang="en-US" sz="2800" dirty="0" smtClean="0"/>
              <a:t>:</a:t>
            </a:r>
          </a:p>
          <a:p>
            <a:pPr marL="514350" lvl="1" indent="-338138">
              <a:lnSpc>
                <a:spcPct val="100000"/>
              </a:lnSpc>
            </a:pPr>
            <a:r>
              <a:rPr lang="en-US" sz="2600" dirty="0"/>
              <a:t>At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://www.html5canvastutorials.com/kineticjs/html5-canvas-events-tutorials-introduction-with-kineticjs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</a:p>
          <a:p>
            <a:pPr marL="514350" lvl="1" indent="-338138">
              <a:lnSpc>
                <a:spcPct val="100000"/>
              </a:lnSpc>
            </a:pPr>
            <a:r>
              <a:rPr lang="en-US" sz="2600" dirty="0" smtClean="0"/>
              <a:t>Read about custom shapes and text</a:t>
            </a:r>
          </a:p>
          <a:p>
            <a:pPr marL="342899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Using Kinetic create a family tree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8600" y="3302493"/>
            <a:ext cx="4103703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familyMembers</a:t>
            </a:r>
            <a:r>
              <a:rPr lang="en-US" sz="1800" dirty="0" smtClean="0"/>
              <a:t> = [{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mother: 'Maria </a:t>
            </a:r>
            <a:r>
              <a:rPr lang="en-US" sz="1800" dirty="0" err="1" smtClean="0"/>
              <a:t>Petrova</a:t>
            </a:r>
            <a:r>
              <a:rPr lang="en-US" sz="1800" dirty="0" smtClean="0"/>
              <a:t>',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father: 'Georgi </a:t>
            </a:r>
            <a:r>
              <a:rPr lang="en-US" sz="1800" dirty="0" err="1" smtClean="0"/>
              <a:t>Petrov</a:t>
            </a:r>
            <a:r>
              <a:rPr lang="en-US" sz="1800" dirty="0" smtClean="0"/>
              <a:t>',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children: ['</a:t>
            </a:r>
            <a:r>
              <a:rPr lang="en-US" sz="1800" dirty="0" err="1" smtClean="0"/>
              <a:t>Teodora</a:t>
            </a:r>
            <a:r>
              <a:rPr lang="en-US" sz="1800" dirty="0" smtClean="0"/>
              <a:t> </a:t>
            </a:r>
            <a:r>
              <a:rPr lang="en-US" sz="1800" dirty="0" err="1" smtClean="0"/>
              <a:t>Petrova</a:t>
            </a:r>
            <a:r>
              <a:rPr lang="en-US" sz="1800" dirty="0" smtClean="0"/>
              <a:t>', </a:t>
            </a:r>
            <a:br>
              <a:rPr lang="en-US" sz="1800" dirty="0" smtClean="0"/>
            </a:br>
            <a:r>
              <a:rPr lang="en-US" sz="1800" dirty="0" smtClean="0"/>
              <a:t>             'Peter </a:t>
            </a:r>
            <a:r>
              <a:rPr lang="en-US" sz="1800" dirty="0" err="1" smtClean="0"/>
              <a:t>Petrov</a:t>
            </a:r>
            <a:r>
              <a:rPr lang="en-US" sz="1800" dirty="0" smtClean="0"/>
              <a:t>']</a:t>
            </a:r>
          </a:p>
          <a:p>
            <a:r>
              <a:rPr lang="en-US" sz="1800" dirty="0" smtClean="0"/>
              <a:t>}, </a:t>
            </a:r>
            <a:r>
              <a:rPr lang="en-US" sz="1800" dirty="0"/>
              <a:t>{</a:t>
            </a:r>
          </a:p>
          <a:p>
            <a:r>
              <a:rPr lang="en-US" sz="1800" dirty="0"/>
              <a:t>  mother: </a:t>
            </a:r>
            <a:r>
              <a:rPr lang="en-US" sz="1800" dirty="0" smtClean="0"/>
              <a:t>'Petra </a:t>
            </a:r>
            <a:r>
              <a:rPr lang="en-US" sz="1800" dirty="0" err="1" smtClean="0"/>
              <a:t>Stamatova</a:t>
            </a:r>
            <a:r>
              <a:rPr lang="en-US" sz="1800" dirty="0" smtClean="0"/>
              <a:t>',</a:t>
            </a:r>
            <a:endParaRPr lang="en-US" sz="1800" dirty="0"/>
          </a:p>
          <a:p>
            <a:r>
              <a:rPr lang="en-US" sz="1800" dirty="0"/>
              <a:t>  father: </a:t>
            </a:r>
            <a:r>
              <a:rPr lang="en-US" sz="1800" dirty="0" smtClean="0"/>
              <a:t>Todor </a:t>
            </a:r>
            <a:r>
              <a:rPr lang="en-US" sz="1800" dirty="0" err="1" smtClean="0"/>
              <a:t>Stamatov</a:t>
            </a:r>
            <a:r>
              <a:rPr lang="en-US" sz="1800" dirty="0" smtClean="0"/>
              <a:t>',</a:t>
            </a:r>
            <a:endParaRPr lang="en-US" sz="1800" dirty="0"/>
          </a:p>
          <a:p>
            <a:r>
              <a:rPr lang="en-US" sz="1800" dirty="0"/>
              <a:t>  children: [</a:t>
            </a:r>
            <a:r>
              <a:rPr lang="en-US" sz="1800" dirty="0" smtClean="0"/>
              <a:t>'Maria </a:t>
            </a:r>
            <a:r>
              <a:rPr lang="en-US" sz="1800" dirty="0" err="1" smtClean="0"/>
              <a:t>Petrova</a:t>
            </a:r>
            <a:r>
              <a:rPr lang="en-US" sz="1800" dirty="0" smtClean="0"/>
              <a:t>']</a:t>
            </a:r>
            <a:endParaRPr lang="en-US" sz="1800" dirty="0"/>
          </a:p>
          <a:p>
            <a:r>
              <a:rPr lang="en-US" sz="1800" dirty="0" smtClean="0"/>
              <a:t>}]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-1693" t="-2444" r="-1693" b="-2444"/>
          <a:stretch/>
        </p:blipFill>
        <p:spPr>
          <a:xfrm>
            <a:off x="4527612" y="3302493"/>
            <a:ext cx="4279038" cy="2862322"/>
          </a:xfrm>
          <a:prstGeom prst="roundRect">
            <a:avLst>
              <a:gd name="adj" fmla="val 1995"/>
            </a:avLst>
          </a:prstGeom>
          <a:solidFill>
            <a:srgbClr val="FFFFFF"/>
          </a:solidFill>
          <a:ln w="28575"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808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KineticJS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Overview and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KineticJS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KineticJS</a:t>
            </a:r>
            <a:r>
              <a:rPr lang="en-US" dirty="0" smtClean="0"/>
              <a:t> is a JavaScript framework to work with the Canvas</a:t>
            </a:r>
          </a:p>
          <a:p>
            <a:pPr lvl="1"/>
            <a:r>
              <a:rPr lang="en-US" dirty="0" smtClean="0"/>
              <a:t>Introduces a refined API for canvas functionality</a:t>
            </a:r>
          </a:p>
          <a:p>
            <a:pPr lvl="1"/>
            <a:r>
              <a:rPr lang="en-US" dirty="0" smtClean="0"/>
              <a:t>Has stages and layers for better canvas performance</a:t>
            </a:r>
          </a:p>
        </p:txBody>
      </p:sp>
    </p:spTree>
    <p:extLst>
      <p:ext uri="{BB962C8B-B14F-4D97-AF65-F5344CB8AC3E}">
        <p14:creationId xmlns:p14="http://schemas.microsoft.com/office/powerpoint/2010/main" val="317093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KineticJS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55939"/>
            <a:ext cx="8686800" cy="230819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To use </a:t>
            </a:r>
            <a:r>
              <a:rPr lang="en-US" sz="3000" dirty="0" err="1" smtClean="0"/>
              <a:t>KineticJS</a:t>
            </a:r>
            <a:r>
              <a:rPr lang="en-US" sz="30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Download the kinetic.js framework from the site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A</a:t>
            </a:r>
            <a:r>
              <a:rPr lang="en-US" sz="2600" dirty="0" smtClean="0"/>
              <a:t>t </a:t>
            </a:r>
            <a:r>
              <a:rPr lang="en-US" sz="2600" dirty="0" smtClean="0">
                <a:hlinkClick r:id="rId2"/>
              </a:rPr>
              <a:t>http</a:t>
            </a:r>
            <a:r>
              <a:rPr lang="en-US" sz="2600" dirty="0">
                <a:hlinkClick r:id="rId2"/>
              </a:rPr>
              <a:t>://kineticjs.com</a:t>
            </a:r>
            <a:r>
              <a:rPr lang="en-US" sz="2600" dirty="0" smtClean="0">
                <a:hlinkClick r:id="rId2"/>
              </a:rPr>
              <a:t>/</a:t>
            </a:r>
            <a:r>
              <a:rPr lang="en-US" sz="2600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Include the framework into your HTML page: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33400" y="3746377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="scripts/…/kinetic-vX.X.X.js"&gt;&lt;/script&gt;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4164243"/>
            <a:ext cx="8686800" cy="941033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 smtClean="0"/>
              <a:t>Create a div with ID, where you want the canvas to be initialized:</a:t>
            </a:r>
          </a:p>
          <a:p>
            <a:pPr lvl="2"/>
            <a:endParaRPr lang="en-US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5112059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&lt;div id="canvas-container"&gt;&lt;/div&gt;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KineticJS</a:t>
            </a:r>
            <a:r>
              <a:rPr lang="en-US" dirty="0" smtClean="0"/>
              <a:t> Setup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1"/>
            <a:ext cx="8686800" cy="11452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To use </a:t>
            </a:r>
            <a:r>
              <a:rPr lang="en-US" sz="3000" dirty="0" err="1" smtClean="0"/>
              <a:t>KineticJS</a:t>
            </a:r>
            <a:r>
              <a:rPr lang="en-US" sz="3000" dirty="0"/>
              <a:t> </a:t>
            </a:r>
            <a:r>
              <a:rPr lang="en-US" sz="3000" dirty="0" smtClean="0"/>
              <a:t>(cont.):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Do the following in the script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42277" y="2059619"/>
            <a:ext cx="5920302" cy="3939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stage = new </a:t>
            </a:r>
            <a:r>
              <a:rPr lang="en-US" dirty="0" err="1" smtClean="0"/>
              <a:t>Kinetic.Stage</a:t>
            </a:r>
            <a:r>
              <a:rPr lang="en-US" dirty="0" smtClean="0"/>
              <a:t>({</a:t>
            </a:r>
          </a:p>
          <a:p>
            <a:r>
              <a:rPr lang="en-US" dirty="0"/>
              <a:t> </a:t>
            </a:r>
            <a:r>
              <a:rPr lang="en-US" dirty="0" smtClean="0"/>
              <a:t> container: 'canvas-container',</a:t>
            </a:r>
          </a:p>
          <a:p>
            <a:r>
              <a:rPr lang="en-US" dirty="0"/>
              <a:t>  </a:t>
            </a:r>
            <a:r>
              <a:rPr lang="en-US" dirty="0" smtClean="0"/>
              <a:t>width: 450,</a:t>
            </a:r>
          </a:p>
          <a:p>
            <a:r>
              <a:rPr lang="en-US" dirty="0"/>
              <a:t> </a:t>
            </a:r>
            <a:r>
              <a:rPr lang="en-US" dirty="0" smtClean="0"/>
              <a:t> height: 350</a:t>
            </a:r>
          </a:p>
          <a:p>
            <a:r>
              <a:rPr lang="en-US" dirty="0" smtClean="0"/>
              <a:t>});</a:t>
            </a:r>
          </a:p>
          <a:p>
            <a:pPr>
              <a:spcBef>
                <a:spcPts val="900"/>
              </a:spcBef>
            </a:pPr>
            <a:r>
              <a:rPr lang="en-US" dirty="0" err="1" smtClean="0"/>
              <a:t>var</a:t>
            </a:r>
            <a:r>
              <a:rPr lang="en-US" dirty="0" smtClean="0"/>
              <a:t> layer = new </a:t>
            </a:r>
            <a:r>
              <a:rPr lang="en-US" dirty="0" err="1" smtClean="0"/>
              <a:t>Kinetic.Layer</a:t>
            </a:r>
            <a:r>
              <a:rPr lang="en-US" dirty="0" smtClean="0"/>
              <a:t>();</a:t>
            </a:r>
          </a:p>
          <a:p>
            <a:pPr>
              <a:spcBef>
                <a:spcPts val="900"/>
              </a:spcBef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rect</a:t>
            </a:r>
            <a:r>
              <a:rPr lang="en-US" dirty="0" smtClean="0"/>
              <a:t> = new </a:t>
            </a:r>
            <a:r>
              <a:rPr lang="en-US" dirty="0" err="1" smtClean="0"/>
              <a:t>Kinetic.Rect</a:t>
            </a:r>
            <a:r>
              <a:rPr lang="en-US" dirty="0" smtClean="0"/>
              <a:t>(options);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circle = new </a:t>
            </a:r>
            <a:r>
              <a:rPr lang="en-US" dirty="0" err="1" smtClean="0"/>
              <a:t>Kinetic.Circle</a:t>
            </a:r>
            <a:r>
              <a:rPr lang="en-US" dirty="0" smtClean="0"/>
              <a:t>(options);</a:t>
            </a:r>
          </a:p>
          <a:p>
            <a:pPr>
              <a:spcBef>
                <a:spcPts val="900"/>
              </a:spcBef>
            </a:pPr>
            <a:r>
              <a:rPr lang="en-US" dirty="0" err="1" smtClean="0"/>
              <a:t>layer.add</a:t>
            </a:r>
            <a:r>
              <a:rPr lang="en-US" dirty="0" smtClean="0"/>
              <a:t> (</a:t>
            </a:r>
            <a:r>
              <a:rPr lang="en-US" dirty="0" err="1" smtClean="0"/>
              <a:t>rect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layer.add</a:t>
            </a:r>
            <a:r>
              <a:rPr lang="en-US" dirty="0" smtClean="0"/>
              <a:t> (circle);</a:t>
            </a:r>
          </a:p>
          <a:p>
            <a:pPr>
              <a:spcBef>
                <a:spcPts val="900"/>
              </a:spcBef>
            </a:pPr>
            <a:r>
              <a:rPr lang="en-US" dirty="0" err="1" smtClean="0"/>
              <a:t>stage.add</a:t>
            </a:r>
            <a:r>
              <a:rPr lang="en-US" dirty="0" smtClean="0"/>
              <a:t>(layer);</a:t>
            </a:r>
          </a:p>
        </p:txBody>
      </p:sp>
    </p:spTree>
    <p:extLst>
      <p:ext uri="{BB962C8B-B14F-4D97-AF65-F5344CB8AC3E}">
        <p14:creationId xmlns:p14="http://schemas.microsoft.com/office/powerpoint/2010/main" val="425336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KineticJS</a:t>
            </a:r>
            <a:r>
              <a:rPr lang="en-US" dirty="0" smtClean="0"/>
              <a:t> Setup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1"/>
            <a:ext cx="8686800" cy="11452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To use </a:t>
            </a:r>
            <a:r>
              <a:rPr lang="en-US" sz="3000" dirty="0" err="1" smtClean="0"/>
              <a:t>KineticJS</a:t>
            </a:r>
            <a:r>
              <a:rPr lang="en-US" sz="3000" dirty="0"/>
              <a:t> </a:t>
            </a:r>
            <a:r>
              <a:rPr lang="en-US" sz="3000" dirty="0" smtClean="0"/>
              <a:t>(cont.):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Do the following in the script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42277" y="2059619"/>
            <a:ext cx="5920302" cy="3939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stage = new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Kinetic.Stage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({</a:t>
            </a: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container: 'canvas-container',</a:t>
            </a: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width: 450,</a:t>
            </a: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height: 350</a:t>
            </a:r>
          </a:p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});</a:t>
            </a:r>
          </a:p>
          <a:p>
            <a:pPr>
              <a:spcBef>
                <a:spcPts val="900"/>
              </a:spcBef>
            </a:pPr>
            <a:r>
              <a:rPr lang="en-US" dirty="0" err="1" smtClean="0"/>
              <a:t>var</a:t>
            </a:r>
            <a:r>
              <a:rPr lang="en-US" dirty="0" smtClean="0"/>
              <a:t> layer = new </a:t>
            </a:r>
            <a:r>
              <a:rPr lang="en-US" dirty="0" err="1" smtClean="0"/>
              <a:t>Kinetic.Layer</a:t>
            </a:r>
            <a:r>
              <a:rPr lang="en-US" dirty="0" smtClean="0"/>
              <a:t>();</a:t>
            </a:r>
          </a:p>
          <a:p>
            <a:pPr>
              <a:spcBef>
                <a:spcPts val="900"/>
              </a:spcBef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rect</a:t>
            </a:r>
            <a:r>
              <a:rPr lang="en-US" dirty="0" smtClean="0"/>
              <a:t> = new </a:t>
            </a:r>
            <a:r>
              <a:rPr lang="en-US" dirty="0" err="1" smtClean="0"/>
              <a:t>Kinetic.Rect</a:t>
            </a:r>
            <a:r>
              <a:rPr lang="en-US" dirty="0" smtClean="0"/>
              <a:t>(options);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circle = new </a:t>
            </a:r>
            <a:r>
              <a:rPr lang="en-US" dirty="0" err="1" smtClean="0"/>
              <a:t>Kinetic.Circle</a:t>
            </a:r>
            <a:r>
              <a:rPr lang="en-US" dirty="0" smtClean="0"/>
              <a:t>(options);</a:t>
            </a:r>
          </a:p>
          <a:p>
            <a:pPr>
              <a:spcBef>
                <a:spcPts val="900"/>
              </a:spcBef>
            </a:pPr>
            <a:r>
              <a:rPr lang="en-US" dirty="0" err="1" smtClean="0"/>
              <a:t>layer.add</a:t>
            </a:r>
            <a:r>
              <a:rPr lang="en-US" dirty="0" smtClean="0"/>
              <a:t> (</a:t>
            </a:r>
            <a:r>
              <a:rPr lang="en-US" dirty="0" err="1" smtClean="0"/>
              <a:t>rect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layer.add</a:t>
            </a:r>
            <a:r>
              <a:rPr lang="en-US" dirty="0" smtClean="0"/>
              <a:t> (circle);</a:t>
            </a:r>
          </a:p>
          <a:p>
            <a:pPr>
              <a:spcBef>
                <a:spcPts val="900"/>
              </a:spcBef>
            </a:pPr>
            <a:r>
              <a:rPr lang="en-US" dirty="0" err="1" smtClean="0"/>
              <a:t>stage.add</a:t>
            </a:r>
            <a:r>
              <a:rPr lang="en-US" dirty="0" smtClean="0"/>
              <a:t>(layer);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693029" y="1979258"/>
            <a:ext cx="2106956" cy="783193"/>
          </a:xfrm>
          <a:prstGeom prst="wedgeRoundRectCallout">
            <a:avLst>
              <a:gd name="adj1" fmla="val -82979"/>
              <a:gd name="adj2" fmla="val 103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Create 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a stage using the div id</a:t>
            </a:r>
          </a:p>
        </p:txBody>
      </p:sp>
    </p:spTree>
    <p:extLst>
      <p:ext uri="{BB962C8B-B14F-4D97-AF65-F5344CB8AC3E}">
        <p14:creationId xmlns:p14="http://schemas.microsoft.com/office/powerpoint/2010/main" val="338953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KineticJS</a:t>
            </a:r>
            <a:r>
              <a:rPr lang="en-US" dirty="0" smtClean="0"/>
              <a:t> Setup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1"/>
            <a:ext cx="8686800" cy="11452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To use </a:t>
            </a:r>
            <a:r>
              <a:rPr lang="en-US" sz="3000" dirty="0" err="1" smtClean="0"/>
              <a:t>KineticJS</a:t>
            </a:r>
            <a:r>
              <a:rPr lang="en-US" sz="3000" dirty="0"/>
              <a:t> </a:t>
            </a:r>
            <a:r>
              <a:rPr lang="en-US" sz="3000" dirty="0" smtClean="0"/>
              <a:t>(cont.):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Do the following in the script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42277" y="2059619"/>
            <a:ext cx="5920302" cy="3939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stage = new </a:t>
            </a:r>
            <a:r>
              <a:rPr lang="en-US" dirty="0" err="1" smtClean="0"/>
              <a:t>Kinetic.Stage</a:t>
            </a:r>
            <a:r>
              <a:rPr lang="en-US" dirty="0" smtClean="0"/>
              <a:t>({</a:t>
            </a:r>
          </a:p>
          <a:p>
            <a:r>
              <a:rPr lang="en-US" dirty="0"/>
              <a:t> </a:t>
            </a:r>
            <a:r>
              <a:rPr lang="en-US" dirty="0" smtClean="0"/>
              <a:t> container: 'canvas-container',</a:t>
            </a:r>
          </a:p>
          <a:p>
            <a:r>
              <a:rPr lang="en-US" dirty="0"/>
              <a:t>  </a:t>
            </a:r>
            <a:r>
              <a:rPr lang="en-US" dirty="0" smtClean="0"/>
              <a:t>width: 450,</a:t>
            </a:r>
          </a:p>
          <a:p>
            <a:r>
              <a:rPr lang="en-US" dirty="0"/>
              <a:t> </a:t>
            </a:r>
            <a:r>
              <a:rPr lang="en-US" dirty="0" smtClean="0"/>
              <a:t> height: 350</a:t>
            </a:r>
          </a:p>
          <a:p>
            <a:r>
              <a:rPr lang="en-US" dirty="0" smtClean="0"/>
              <a:t>});</a:t>
            </a:r>
          </a:p>
          <a:p>
            <a:pPr>
              <a:spcBef>
                <a:spcPts val="900"/>
              </a:spcBef>
            </a:pP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layer = new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Kinetic.Layer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();</a:t>
            </a:r>
          </a:p>
          <a:p>
            <a:pPr>
              <a:spcBef>
                <a:spcPts val="900"/>
              </a:spcBef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rect</a:t>
            </a:r>
            <a:r>
              <a:rPr lang="en-US" dirty="0" smtClean="0"/>
              <a:t> = new </a:t>
            </a:r>
            <a:r>
              <a:rPr lang="en-US" dirty="0" err="1" smtClean="0"/>
              <a:t>Kinetic.Rect</a:t>
            </a:r>
            <a:r>
              <a:rPr lang="en-US" dirty="0" smtClean="0"/>
              <a:t>(options);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circle = new </a:t>
            </a:r>
            <a:r>
              <a:rPr lang="en-US" dirty="0" err="1" smtClean="0"/>
              <a:t>Kinetic.Circle</a:t>
            </a:r>
            <a:r>
              <a:rPr lang="en-US" dirty="0" smtClean="0"/>
              <a:t>(options);</a:t>
            </a:r>
          </a:p>
          <a:p>
            <a:pPr>
              <a:spcBef>
                <a:spcPts val="900"/>
              </a:spcBef>
            </a:pPr>
            <a:r>
              <a:rPr lang="en-US" dirty="0" err="1" smtClean="0"/>
              <a:t>layer.add</a:t>
            </a:r>
            <a:r>
              <a:rPr lang="en-US" dirty="0" smtClean="0"/>
              <a:t> (</a:t>
            </a:r>
            <a:r>
              <a:rPr lang="en-US" dirty="0" err="1" smtClean="0"/>
              <a:t>rect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layer.add</a:t>
            </a:r>
            <a:r>
              <a:rPr lang="en-US" dirty="0" smtClean="0"/>
              <a:t> (circle);</a:t>
            </a:r>
          </a:p>
          <a:p>
            <a:pPr>
              <a:spcBef>
                <a:spcPts val="900"/>
              </a:spcBef>
            </a:pPr>
            <a:r>
              <a:rPr lang="en-US" dirty="0" err="1" smtClean="0"/>
              <a:t>stage.add</a:t>
            </a:r>
            <a:r>
              <a:rPr lang="en-US" dirty="0" smtClean="0"/>
              <a:t>(layer);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693029" y="1979258"/>
            <a:ext cx="2106956" cy="783193"/>
          </a:xfrm>
          <a:prstGeom prst="wedgeRoundRectCallout">
            <a:avLst>
              <a:gd name="adj1" fmla="val -82979"/>
              <a:gd name="adj2" fmla="val 103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Create 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a stage using the div id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693029" y="3165834"/>
            <a:ext cx="2106956" cy="783193"/>
          </a:xfrm>
          <a:prstGeom prst="wedgeRoundRectCallout">
            <a:avLst>
              <a:gd name="adj1" fmla="val -82979"/>
              <a:gd name="adj2" fmla="val 330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Create a layer to add shapes</a:t>
            </a:r>
          </a:p>
        </p:txBody>
      </p:sp>
    </p:spTree>
    <p:extLst>
      <p:ext uri="{BB962C8B-B14F-4D97-AF65-F5344CB8AC3E}">
        <p14:creationId xmlns:p14="http://schemas.microsoft.com/office/powerpoint/2010/main" val="326472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KineticJS</a:t>
            </a:r>
            <a:r>
              <a:rPr lang="en-US" dirty="0" smtClean="0"/>
              <a:t> Setup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1"/>
            <a:ext cx="8686800" cy="11452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To use </a:t>
            </a:r>
            <a:r>
              <a:rPr lang="en-US" sz="3000" dirty="0" err="1" smtClean="0"/>
              <a:t>KineticJS</a:t>
            </a:r>
            <a:r>
              <a:rPr lang="en-US" sz="3000" dirty="0"/>
              <a:t> </a:t>
            </a:r>
            <a:r>
              <a:rPr lang="en-US" sz="3000" dirty="0" smtClean="0"/>
              <a:t>(cont.):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Do the following in the script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42277" y="2059619"/>
            <a:ext cx="5920302" cy="3939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stage = new </a:t>
            </a:r>
            <a:r>
              <a:rPr lang="en-US" dirty="0" err="1" smtClean="0"/>
              <a:t>Kinetic.Stage</a:t>
            </a:r>
            <a:r>
              <a:rPr lang="en-US" dirty="0" smtClean="0"/>
              <a:t>({</a:t>
            </a:r>
          </a:p>
          <a:p>
            <a:r>
              <a:rPr lang="en-US" dirty="0"/>
              <a:t> </a:t>
            </a:r>
            <a:r>
              <a:rPr lang="en-US" dirty="0" smtClean="0"/>
              <a:t> container: 'canvas-container',</a:t>
            </a:r>
          </a:p>
          <a:p>
            <a:r>
              <a:rPr lang="en-US" dirty="0"/>
              <a:t>  </a:t>
            </a:r>
            <a:r>
              <a:rPr lang="en-US" dirty="0" smtClean="0"/>
              <a:t>width: 450,</a:t>
            </a:r>
          </a:p>
          <a:p>
            <a:r>
              <a:rPr lang="en-US" dirty="0"/>
              <a:t> </a:t>
            </a:r>
            <a:r>
              <a:rPr lang="en-US" dirty="0" smtClean="0"/>
              <a:t> height: 350</a:t>
            </a:r>
          </a:p>
          <a:p>
            <a:r>
              <a:rPr lang="en-US" dirty="0" smtClean="0"/>
              <a:t>});</a:t>
            </a:r>
          </a:p>
          <a:p>
            <a:pPr>
              <a:spcBef>
                <a:spcPts val="900"/>
              </a:spcBef>
            </a:pPr>
            <a:r>
              <a:rPr lang="en-US" dirty="0" err="1" smtClean="0"/>
              <a:t>var</a:t>
            </a:r>
            <a:r>
              <a:rPr lang="en-US" dirty="0" smtClean="0"/>
              <a:t> layer = new </a:t>
            </a:r>
            <a:r>
              <a:rPr lang="en-US" dirty="0" err="1" smtClean="0"/>
              <a:t>Kinetic.Layer</a:t>
            </a:r>
            <a:r>
              <a:rPr lang="en-US" dirty="0" smtClean="0"/>
              <a:t>();</a:t>
            </a:r>
          </a:p>
          <a:p>
            <a:pPr>
              <a:spcBef>
                <a:spcPts val="900"/>
              </a:spcBef>
            </a:pP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rect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Kinetic.Rect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(options);</a:t>
            </a:r>
          </a:p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circle = new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Kinetic.Circle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(options);</a:t>
            </a:r>
          </a:p>
          <a:p>
            <a:pPr>
              <a:spcBef>
                <a:spcPts val="900"/>
              </a:spcBef>
            </a:pPr>
            <a:r>
              <a:rPr lang="en-US" dirty="0" err="1" smtClean="0"/>
              <a:t>layer.add</a:t>
            </a:r>
            <a:r>
              <a:rPr lang="en-US" dirty="0" smtClean="0"/>
              <a:t> (</a:t>
            </a:r>
            <a:r>
              <a:rPr lang="en-US" dirty="0" err="1" smtClean="0"/>
              <a:t>rect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layer.add</a:t>
            </a:r>
            <a:r>
              <a:rPr lang="en-US" dirty="0" smtClean="0"/>
              <a:t> (circle);</a:t>
            </a:r>
          </a:p>
          <a:p>
            <a:pPr>
              <a:spcBef>
                <a:spcPts val="900"/>
              </a:spcBef>
            </a:pPr>
            <a:r>
              <a:rPr lang="en-US" dirty="0" err="1" smtClean="0"/>
              <a:t>stage.add</a:t>
            </a:r>
            <a:r>
              <a:rPr lang="en-US" dirty="0" smtClean="0"/>
              <a:t>(layer);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693029" y="1979258"/>
            <a:ext cx="2106956" cy="783193"/>
          </a:xfrm>
          <a:prstGeom prst="wedgeRoundRectCallout">
            <a:avLst>
              <a:gd name="adj1" fmla="val -82979"/>
              <a:gd name="adj2" fmla="val 103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Create 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a stage using the div id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693029" y="3165834"/>
            <a:ext cx="2106956" cy="783193"/>
          </a:xfrm>
          <a:prstGeom prst="wedgeRoundRectCallout">
            <a:avLst>
              <a:gd name="adj1" fmla="val -82979"/>
              <a:gd name="adj2" fmla="val 330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Create a layer to add shapes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693029" y="4199278"/>
            <a:ext cx="2106956" cy="442674"/>
          </a:xfrm>
          <a:prstGeom prst="wedgeRoundRectCallout">
            <a:avLst>
              <a:gd name="adj1" fmla="val -65282"/>
              <a:gd name="adj2" fmla="val 1035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Create shapes</a:t>
            </a:r>
            <a:endParaRPr lang="en-US" sz="2000" b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6693029" y="4199278"/>
            <a:ext cx="2106956" cy="442674"/>
          </a:xfrm>
          <a:prstGeom prst="wedgeRoundRectCallout">
            <a:avLst>
              <a:gd name="adj1" fmla="val -67389"/>
              <a:gd name="adj2" fmla="val 4244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Create shapes</a:t>
            </a:r>
            <a:endParaRPr lang="en-US" sz="2000" b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1035</TotalTime>
  <Words>1216</Words>
  <Application>Microsoft Office PowerPoint</Application>
  <PresentationFormat>Презентация на цял екран (4:3)</PresentationFormat>
  <Paragraphs>260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22</vt:i4>
      </vt:variant>
    </vt:vector>
  </HeadingPairs>
  <TitlesOfParts>
    <vt:vector size="23" baseType="lpstr">
      <vt:lpstr>Telerik Academy theme</vt:lpstr>
      <vt:lpstr>KineticJS</vt:lpstr>
      <vt:lpstr>Table of Contents</vt:lpstr>
      <vt:lpstr>KineticJS</vt:lpstr>
      <vt:lpstr>KineticJS Overview</vt:lpstr>
      <vt:lpstr>KineticJS Setup</vt:lpstr>
      <vt:lpstr>KineticJS Setup (2)</vt:lpstr>
      <vt:lpstr>KineticJS Setup (2)</vt:lpstr>
      <vt:lpstr>KineticJS Setup (2)</vt:lpstr>
      <vt:lpstr>KineticJS Setup (2)</vt:lpstr>
      <vt:lpstr>KineticJS Setup (2)</vt:lpstr>
      <vt:lpstr>KineticJS Setup (2)</vt:lpstr>
      <vt:lpstr>Setting up KineticJS</vt:lpstr>
      <vt:lpstr>Drawing Shapes with KineticJS</vt:lpstr>
      <vt:lpstr>Drawing Shapes  with KineticJS</vt:lpstr>
      <vt:lpstr>Drawing Shapes with KineticJS: Rect and Circle</vt:lpstr>
      <vt:lpstr>Drawing Shapes with KineticJS: Straight and Curved Line</vt:lpstr>
      <vt:lpstr>Drawing Shapes with KineticJS: Straight and Curved Line</vt:lpstr>
      <vt:lpstr>Drawing Shapes with KineticJS: Polygon and Blob</vt:lpstr>
      <vt:lpstr>Drawing Shapes with KineticJS: Polygon and Blob</vt:lpstr>
      <vt:lpstr>Drawing Shapes</vt:lpstr>
      <vt:lpstr>KineticJS Overview</vt:lpstr>
      <vt:lpstr>Homework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 Frameworks</dc:title>
  <dc:creator>Doncho Minkov</dc:creator>
  <cp:lastModifiedBy>BoBBy</cp:lastModifiedBy>
  <cp:revision>51</cp:revision>
  <dcterms:created xsi:type="dcterms:W3CDTF">2014-05-20T12:00:09Z</dcterms:created>
  <dcterms:modified xsi:type="dcterms:W3CDTF">2014-06-04T12:27:47Z</dcterms:modified>
</cp:coreProperties>
</file>