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877" r:id="rId2"/>
    <p:sldId id="823" r:id="rId3"/>
    <p:sldId id="888" r:id="rId4"/>
    <p:sldId id="887" r:id="rId5"/>
    <p:sldId id="889" r:id="rId6"/>
    <p:sldId id="857" r:id="rId7"/>
    <p:sldId id="858" r:id="rId8"/>
    <p:sldId id="859" r:id="rId9"/>
    <p:sldId id="860" r:id="rId10"/>
    <p:sldId id="861" r:id="rId11"/>
    <p:sldId id="878" r:id="rId12"/>
    <p:sldId id="879" r:id="rId13"/>
    <p:sldId id="880" r:id="rId14"/>
    <p:sldId id="881" r:id="rId15"/>
    <p:sldId id="886" r:id="rId16"/>
    <p:sldId id="885" r:id="rId17"/>
    <p:sldId id="883" r:id="rId18"/>
    <p:sldId id="872" r:id="rId19"/>
    <p:sldId id="876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7" autoAdjust="0"/>
    <p:restoredTop sz="94468" autoAdjust="0"/>
  </p:normalViewPr>
  <p:slideViewPr>
    <p:cSldViewPr>
      <p:cViewPr varScale="1">
        <p:scale>
          <a:sx n="85" d="100"/>
          <a:sy n="85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profiler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667000" y="2057400"/>
            <a:ext cx="6019800" cy="167640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Entity Framework Performance</a:t>
            </a:r>
            <a:endParaRPr lang="en-US" dirty="0"/>
          </a:p>
        </p:txBody>
      </p:sp>
      <p:pic>
        <p:nvPicPr>
          <p:cNvPr id="1026" name="Picture 2" descr="http://www.organisationscience.com/styled-6/files/dt-improved-performa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83" y="4542795"/>
            <a:ext cx="2750574" cy="1902609"/>
          </a:xfrm>
          <a:prstGeom prst="roundRect">
            <a:avLst>
              <a:gd name="adj" fmla="val 1412"/>
            </a:avLst>
          </a:prstGeom>
          <a:solidFill>
            <a:srgbClr val="FFFFFF"/>
          </a:solidFill>
          <a:extLst/>
        </p:spPr>
      </p:pic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4340770" y="4542795"/>
            <a:ext cx="1221827" cy="86449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2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340770" y="5714580"/>
            <a:ext cx="1221830" cy="71757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057" y="2181395"/>
            <a:ext cx="1763770" cy="192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5978868"/>
            <a:ext cx="26773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Entity Framework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8" name="Picture 4" descr="Entity Framewor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07" y="762000"/>
            <a:ext cx="4832245" cy="925324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183480"/>
            <a:ext cx="6705600" cy="14477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2631280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21" y="3495568"/>
            <a:ext cx="4952764" cy="26004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609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noProof="1" smtClean="0"/>
              <a:t>ToList</a:t>
            </a:r>
            <a:r>
              <a:rPr lang="en-US" dirty="0" smtClean="0"/>
              <a:t>() Can Significantly Affect the Performance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09792"/>
            <a:ext cx="398145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2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</a:t>
            </a:r>
            <a:r>
              <a:rPr lang="en-US" noProof="1"/>
              <a:t>ToList</a:t>
            </a:r>
            <a:r>
              <a:rPr lang="en-US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EF invoking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</a:t>
            </a:r>
            <a:r>
              <a:rPr lang="en-US" dirty="0"/>
              <a:t>executes the underlying SQL </a:t>
            </a:r>
            <a:r>
              <a:rPr lang="en-US" dirty="0" smtClean="0"/>
              <a:t>query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Transforms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as late as possible, after all filtering, joins and groupings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such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This will cause all order details to come from the database and to be filtered later in the 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4451196"/>
            <a:ext cx="82296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00" noProof="1" smtClean="0"/>
              <a:t>List&lt;Order_Detail&gt; orderItemsFromTokyo =</a:t>
            </a:r>
          </a:p>
          <a:p>
            <a:r>
              <a:rPr lang="en-US" sz="1900" noProof="1" smtClean="0"/>
              <a:t>  northwindEntities.Order_Details.ToList().</a:t>
            </a:r>
          </a:p>
          <a:p>
            <a:r>
              <a:rPr lang="en-US" sz="1900" noProof="1" smtClean="0"/>
              <a:t>  Where(od =&gt; od.Product.Supplier.City == "Tokyo").ToList();</a:t>
            </a:r>
            <a:endParaRPr lang="en-US" sz="1900" noProof="1"/>
          </a:p>
        </p:txBody>
      </p:sp>
    </p:spTree>
    <p:extLst>
      <p:ext uri="{BB962C8B-B14F-4D97-AF65-F5344CB8AC3E}">
        <p14:creationId xmlns:p14="http://schemas.microsoft.com/office/powerpoint/2010/main" val="9121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09792"/>
            <a:ext cx="398145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68" y="27469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924800" cy="685800"/>
          </a:xfrm>
        </p:spPr>
        <p:txBody>
          <a:bodyPr/>
          <a:lstStyle/>
          <a:p>
            <a:r>
              <a:rPr lang="en-US" dirty="0" smtClean="0"/>
              <a:t>Incorrect </a:t>
            </a:r>
            <a:r>
              <a:rPr lang="en-US" smtClean="0"/>
              <a:t>Use of SELECT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1752600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Entities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entities (slower):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Executes SELECT + DELETE commands</a:t>
            </a:r>
          </a:p>
          <a:p>
            <a:r>
              <a:rPr lang="en-US" dirty="0"/>
              <a:t>Deleting </a:t>
            </a:r>
            <a:r>
              <a:rPr lang="en-US" dirty="0" smtClean="0"/>
              <a:t>entities with native SQL (faster):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Executes a single DELETE command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600200"/>
            <a:ext cx="8077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fr-FR" sz="1800" dirty="0"/>
              <a:t>NorthwindEntities northwindEntities = new NorthwindEntities();</a:t>
            </a:r>
          </a:p>
          <a:p>
            <a:r>
              <a:rPr lang="fr-FR" sz="1800" dirty="0"/>
              <a:t>var category = northwindEntities.Categories.Find(46);</a:t>
            </a:r>
          </a:p>
          <a:p>
            <a:r>
              <a:rPr lang="fr-FR" sz="1800" dirty="0"/>
              <a:t>northwindEntities.Categories.Remove(category);</a:t>
            </a:r>
          </a:p>
          <a:p>
            <a:r>
              <a:rPr lang="fr-FR" sz="1800" dirty="0"/>
              <a:t>northwindEntities.SaveChanges();</a:t>
            </a:r>
            <a:endParaRPr lang="en-US" sz="1900" noProof="1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33400" y="4334470"/>
            <a:ext cx="8077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 smtClean="0"/>
              <a:t>NorthwindEntities northwindEntities = new NorthwindEntities();</a:t>
            </a:r>
          </a:p>
          <a:p>
            <a:r>
              <a:rPr lang="en-US" sz="1800" noProof="1" smtClean="0"/>
              <a:t>northwindEntities.Database.ExecuteSqlCommand(</a:t>
            </a:r>
          </a:p>
          <a:p>
            <a:r>
              <a:rPr lang="en-US" sz="1800" noProof="1" smtClean="0"/>
              <a:t>  "DELETE FROM Categories WHERE CategoryID = {0}", 46);</a:t>
            </a:r>
            <a:endParaRPr lang="en-US" sz="1900" noProof="1"/>
          </a:p>
        </p:txBody>
      </p:sp>
    </p:spTree>
    <p:extLst>
      <p:ext uri="{BB962C8B-B14F-4D97-AF65-F5344CB8AC3E}">
        <p14:creationId xmlns:p14="http://schemas.microsoft.com/office/powerpoint/2010/main" val="226126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1752600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SQL query to select all employees from the Telerik Academy database and later print their name, department and town. Try the both variants: with and without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.Include(…)</a:t>
            </a:r>
            <a:r>
              <a:rPr lang="en-US" sz="2800" dirty="0" smtClean="0"/>
              <a:t>. Compare the number of executed SQL statements and the performance.</a:t>
            </a:r>
          </a:p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query that selects all employees from the Telerik Academy database,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addresses,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towns,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 and finally checks whether the town is "Sofia". Rewrite the same in more optimized way and compare the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SQL Profilers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N+1 Query </a:t>
            </a:r>
            <a:r>
              <a:rPr lang="en-US" dirty="0" smtClean="0"/>
              <a:t>Problem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Incorrect Use of </a:t>
            </a:r>
            <a:r>
              <a:rPr lang="en-US" noProof="1" smtClean="0"/>
              <a:t>ToList()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Incorrect use of SELECT *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Deleting objects faster with native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7650" name="Picture 2" descr="http://www.bebpublishing.com/img/BOOK_ICON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5823">
            <a:off x="6220241" y="1245074"/>
            <a:ext cx="2229390" cy="1255830"/>
          </a:xfrm>
          <a:prstGeom prst="roundRect">
            <a:avLst>
              <a:gd name="adj" fmla="val 53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15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SQL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609600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Trace All </a:t>
            </a:r>
            <a:r>
              <a:rPr lang="en-US" dirty="0" smtClean="0"/>
              <a:t>Executed SQL Commands?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Profiler?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Profilers </a:t>
            </a:r>
            <a:r>
              <a:rPr lang="en-US" dirty="0" smtClean="0"/>
              <a:t>intercept the SQL queries executed at the server 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 tools to diagnose the hidden Entity Framework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SQL Server has "SQL Server Profiler" tool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 of Enterprise / Developer edition (paid tool)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free SQL Profiler exists for SQL Server: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Express Profiler: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expressprofiler.codeplex.com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Easy-to-use, open-source, lightweight, powerful, … and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19342"/>
            <a:ext cx="7924800" cy="685800"/>
          </a:xfrm>
        </p:spPr>
        <p:txBody>
          <a:bodyPr/>
          <a:lstStyle/>
          <a:p>
            <a:r>
              <a:rPr lang="en-US" dirty="0" smtClean="0"/>
              <a:t>Express Profiler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781342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r>
              <a:rPr lang="en-US" dirty="0" smtClean="0"/>
              <a:t>What is the N+1 Query Problem and How to Avoid It?</a:t>
            </a:r>
            <a:endParaRPr lang="en-US" dirty="0"/>
          </a:p>
        </p:txBody>
      </p:sp>
      <p:pic>
        <p:nvPicPr>
          <p:cNvPr id="9218" name="Picture 2" descr="http://www.axiomint.com/images/mst/apr09/puzzle%20and%20magnifi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2600" y="2895600"/>
            <a:ext cx="5638800" cy="3302726"/>
          </a:xfrm>
          <a:prstGeom prst="roundRect">
            <a:avLst>
              <a:gd name="adj" fmla="val 113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N+1 Query Problem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database that contains tables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Suppliers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product has a supplier and a category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print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/>
              <a:t> along with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Supplier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Category</a:t>
            </a:r>
            <a:r>
              <a:rPr lang="en-US" dirty="0" smtClean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4385608"/>
            <a:ext cx="7772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foreach (var product in context.Products)</a:t>
            </a:r>
          </a:p>
          <a:p>
            <a:r>
              <a:rPr lang="en-US" noProof="1"/>
              <a:t>{</a:t>
            </a:r>
          </a:p>
          <a:p>
            <a:r>
              <a:rPr lang="en-US" noProof="1" smtClean="0"/>
              <a:t>  Console.WriteLine</a:t>
            </a:r>
            <a:r>
              <a:rPr lang="en-US" noProof="1"/>
              <a:t>("Product: {0}; </a:t>
            </a:r>
            <a:r>
              <a:rPr lang="en-US" noProof="1" smtClean="0"/>
              <a:t>{</a:t>
            </a:r>
            <a:r>
              <a:rPr lang="en-US" noProof="1"/>
              <a:t>1}; </a:t>
            </a:r>
            <a:r>
              <a:rPr lang="en-US" noProof="1" smtClean="0"/>
              <a:t>{</a:t>
            </a:r>
            <a:r>
              <a:rPr lang="en-US" noProof="1"/>
              <a:t>2}",</a:t>
            </a:r>
          </a:p>
          <a:p>
            <a:r>
              <a:rPr lang="en-US" noProof="1" smtClean="0"/>
              <a:t>    product.ProductName</a:t>
            </a:r>
            <a:r>
              <a:rPr lang="en-US" noProof="1"/>
              <a:t>, product.Supplier.CompanyName,</a:t>
            </a:r>
          </a:p>
          <a:p>
            <a:r>
              <a:rPr lang="en-US" noProof="1" smtClean="0"/>
              <a:t>    </a:t>
            </a:r>
            <a:r>
              <a:rPr lang="en-US" noProof="1"/>
              <a:t>product.Category.CategoryName);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141"/>
            <a:ext cx="7086600" cy="914400"/>
          </a:xfrm>
        </p:spPr>
        <p:txBody>
          <a:bodyPr/>
          <a:lstStyle/>
          <a:p>
            <a:r>
              <a:rPr lang="en-US" dirty="0" smtClean="0"/>
              <a:t>The N+1 Query Problem (2)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52400" y="4572000"/>
            <a:ext cx="88392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Imagine we have 100 products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That's ~ 201 SQL queries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very slow!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We could do the same with a single SQL query</a:t>
            </a:r>
            <a:endParaRPr lang="en-US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1904399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foreach (var product in context.Products)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Console.WriteLine("Product: {0}; {1}; {2}",</a:t>
            </a:r>
          </a:p>
          <a:p>
            <a:r>
              <a:rPr lang="en-US" noProof="1"/>
              <a:t>    product.ProductName, product.Supplier.CompanyName,</a:t>
            </a:r>
          </a:p>
          <a:p>
            <a:r>
              <a:rPr lang="en-US" noProof="1"/>
              <a:t>    product.Category.CategoryName);</a:t>
            </a:r>
          </a:p>
          <a:p>
            <a:r>
              <a:rPr lang="en-US" noProof="1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This code 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will execute N+1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SQL queries: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53200" y="1611424"/>
            <a:ext cx="2362200" cy="653153"/>
          </a:xfrm>
          <a:prstGeom prst="wedgeRoundRectCallout">
            <a:avLst>
              <a:gd name="adj1" fmla="val -60300"/>
              <a:gd name="adj2" fmla="val 228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query to retrive the products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96000" y="3277907"/>
            <a:ext cx="25908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supplier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24200" y="3536181"/>
            <a:ext cx="25908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category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dirty="0"/>
              <a:t>Fortunately there is </a:t>
            </a:r>
            <a:r>
              <a:rPr lang="en-US" dirty="0" smtClean="0"/>
              <a:t>an easy </a:t>
            </a:r>
            <a:r>
              <a:rPr lang="en-US" dirty="0"/>
              <a:t>way </a:t>
            </a:r>
            <a:r>
              <a:rPr lang="en-US" dirty="0" smtClean="0"/>
              <a:t>in EF to </a:t>
            </a:r>
            <a:r>
              <a:rPr lang="en-US" dirty="0"/>
              <a:t>avoid </a:t>
            </a:r>
            <a:r>
              <a:rPr lang="en-US" dirty="0" smtClean="0"/>
              <a:t>the N+1 query problem: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5800" y="356012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foreach (var product in context.Products.</a:t>
            </a:r>
          </a:p>
          <a:p>
            <a:r>
              <a:rPr lang="en-US" noProof="1" smtClean="0"/>
              <a:t>  Include("Supplier").Include("Category"))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Console.WriteLine("Product: {0}; {1}; {2}",</a:t>
            </a:r>
          </a:p>
          <a:p>
            <a:r>
              <a:rPr lang="en-US" noProof="1" smtClean="0"/>
              <a:t>    product.ProductName, product.Supplier.CompanyName,</a:t>
            </a:r>
          </a:p>
          <a:p>
            <a:r>
              <a:rPr lang="en-US" noProof="1" smtClean="0"/>
              <a:t>    product.Category.CategoryName);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371600" y="2403750"/>
            <a:ext cx="7315200" cy="891516"/>
          </a:xfrm>
          <a:prstGeom prst="wedgeRoundRectCallout">
            <a:avLst>
              <a:gd name="adj1" fmla="val -49415"/>
              <a:gd name="adj2" fmla="val 120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Using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Include(…)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method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one SQL query with join is made to get the related entities</a:t>
            </a:r>
            <a:endParaRPr lang="en-US" sz="2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43200" y="5617080"/>
            <a:ext cx="5448300" cy="891516"/>
          </a:xfrm>
          <a:prstGeom prst="wedgeRoundRectCallout">
            <a:avLst>
              <a:gd name="adj1" fmla="val 5656"/>
              <a:gd name="adj2" fmla="val -879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additional SQL queries are made here for the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related entities</a:t>
            </a:r>
            <a:endParaRPr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9028</TotalTime>
  <Words>742</Words>
  <Application>Microsoft Office PowerPoint</Application>
  <PresentationFormat>Презентация на цял екран (4:3)</PresentationFormat>
  <Paragraphs>123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Telerik Academy</vt:lpstr>
      <vt:lpstr>Презентация на PowerPoint</vt:lpstr>
      <vt:lpstr>Table of Contents</vt:lpstr>
      <vt:lpstr>SQL Profilers</vt:lpstr>
      <vt:lpstr>What is SQL Profiler?</vt:lpstr>
      <vt:lpstr>Express Profiler</vt:lpstr>
      <vt:lpstr>The N+1 Query Problem</vt:lpstr>
      <vt:lpstr>The N+1 Query Problem</vt:lpstr>
      <vt:lpstr>The N+1 Query Problem (2)</vt:lpstr>
      <vt:lpstr>Solution to the N+1 Query Problem</vt:lpstr>
      <vt:lpstr>Solution to the N+1 Query Problem</vt:lpstr>
      <vt:lpstr>Incorrect Use of ToList()</vt:lpstr>
      <vt:lpstr>Incorrect Use of ToList()</vt:lpstr>
      <vt:lpstr>Incorrect Use of ToList()</vt:lpstr>
      <vt:lpstr>Incorrect Use of SELECT *</vt:lpstr>
      <vt:lpstr>Deleting Entities Faster with Native SQL Query</vt:lpstr>
      <vt:lpstr>Deleting Entities</vt:lpstr>
      <vt:lpstr>Deleting Entities Faster with Native SQL Query</vt:lpstr>
      <vt:lpstr>Entity Framework Performance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Performance</dc:title>
  <dc:subject>Telerik Software Academy</dc:subject>
  <dc:creator>Svetlin Nakov;Nikolay Kostov</dc:creator>
  <cp:keywords>databases, EF, ORM, Entity Framework, performance</cp:keywords>
  <cp:lastModifiedBy>BoBBy</cp:lastModifiedBy>
  <cp:revision>1979</cp:revision>
  <dcterms:created xsi:type="dcterms:W3CDTF">2007-12-08T16:03:35Z</dcterms:created>
  <dcterms:modified xsi:type="dcterms:W3CDTF">2014-09-01T22:49:33Z</dcterms:modified>
  <cp:category>databases, ORM</cp:category>
</cp:coreProperties>
</file>