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5" r:id="rId4"/>
    <p:sldId id="268" r:id="rId5"/>
    <p:sldId id="270" r:id="rId6"/>
    <p:sldId id="264" r:id="rId7"/>
    <p:sldId id="267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548" autoAdjust="0"/>
    <p:restoredTop sz="94660"/>
  </p:normalViewPr>
  <p:slideViewPr>
    <p:cSldViewPr snapToGrid="0">
      <p:cViewPr varScale="1">
        <p:scale>
          <a:sx n="83" d="100"/>
          <a:sy n="83" d="100"/>
        </p:scale>
        <p:origin x="451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4/30/2024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349F409-8AF3-485A-9BFD-AC7632F7A1E6}"/>
              </a:ext>
            </a:extLst>
          </p:cNvPr>
          <p:cNvSpPr txBox="1"/>
          <p:nvPr/>
        </p:nvSpPr>
        <p:spPr>
          <a:xfrm>
            <a:off x="1673311" y="2174270"/>
            <a:ext cx="7768765" cy="578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2400" dirty="0"/>
              <a:t>ДНЕВНИК ВЫПОЛНЕНИЯ СПОРТИВНЫХ ЗАДАЧ</a:t>
            </a:r>
            <a:endParaRPr lang="ru-RU" sz="2400" kern="1200" cap="all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49F409-8AF3-485A-9BFD-AC7632F7A1E6}"/>
              </a:ext>
            </a:extLst>
          </p:cNvPr>
          <p:cNvSpPr txBox="1"/>
          <p:nvPr/>
        </p:nvSpPr>
        <p:spPr>
          <a:xfrm>
            <a:off x="4581611" y="4422170"/>
            <a:ext cx="6060989" cy="9591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000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Автор: Тимошин Борислав Игоревич</a:t>
            </a:r>
            <a:endParaRPr lang="ru-RU" sz="2000" dirty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ru-RU" sz="20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			</a:t>
            </a:r>
            <a:r>
              <a:rPr lang="en-US" sz="2000">
                <a:solidFill>
                  <a:schemeClr val="bg2">
                    <a:lumMod val="20000"/>
                    <a:lumOff val="80000"/>
                  </a:schemeClr>
                </a:solidFill>
              </a:rPr>
              <a:t>  </a:t>
            </a:r>
            <a:r>
              <a:rPr lang="ru-RU" sz="2000">
                <a:solidFill>
                  <a:schemeClr val="bg2">
                    <a:lumMod val="20000"/>
                    <a:lumOff val="80000"/>
                  </a:schemeClr>
                </a:solidFill>
              </a:rPr>
              <a:t>Лицей </a:t>
            </a:r>
            <a:r>
              <a:rPr lang="ru-RU" sz="20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Академии Яндекса</a:t>
            </a:r>
          </a:p>
        </p:txBody>
      </p:sp>
    </p:spTree>
    <p:extLst>
      <p:ext uri="{BB962C8B-B14F-4D97-AF65-F5344CB8AC3E}">
        <p14:creationId xmlns:p14="http://schemas.microsoft.com/office/powerpoint/2010/main" val="987366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344306E3-36DA-48AC-B749-90774CD2EFB9}"/>
              </a:ext>
            </a:extLst>
          </p:cNvPr>
          <p:cNvSpPr/>
          <p:nvPr/>
        </p:nvSpPr>
        <p:spPr>
          <a:xfrm>
            <a:off x="406400" y="320488"/>
            <a:ext cx="8953499" cy="5415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Bef>
                <a:spcPts val="600"/>
              </a:spcBef>
            </a:pPr>
            <a:r>
              <a:rPr lang="ru-RU" sz="2000" b="1" dirty="0">
                <a:solidFill>
                  <a:schemeClr val="tx1">
                    <a:lumMod val="95000"/>
                  </a:schemeClr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Проблема</a:t>
            </a:r>
          </a:p>
          <a:p>
            <a:pPr algn="ctr">
              <a:lnSpc>
                <a:spcPct val="150000"/>
              </a:lnSpc>
              <a:spcBef>
                <a:spcPts val="600"/>
              </a:spcBef>
            </a:pPr>
            <a:endParaRPr lang="ru-RU" sz="2000" b="1" dirty="0">
              <a:solidFill>
                <a:schemeClr val="tx1">
                  <a:lumMod val="95000"/>
                </a:schemeClr>
              </a:solidFill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10000"/>
              </a:lnSpc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ru-RU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Результаты спортсменов-профессионалов и любителей напрямую зависят от их уровня подготовки к соревнованиям.</a:t>
            </a:r>
          </a:p>
          <a:p>
            <a:pPr marL="342900" indent="-342900">
              <a:lnSpc>
                <a:spcPct val="110000"/>
              </a:lnSpc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ru-RU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Подготовка достигается в ходе тренировочного процесса.</a:t>
            </a:r>
          </a:p>
          <a:p>
            <a:pPr marL="342900" indent="-342900">
              <a:lnSpc>
                <a:spcPct val="110000"/>
              </a:lnSpc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ru-RU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Тренировочный процесс должен строиться на основе анализа состояния спортсмена, возможностей его организма, с учетом корректировки предыдущих соревновательных циклов.</a:t>
            </a:r>
          </a:p>
          <a:p>
            <a:pPr marL="342900" indent="-342900">
              <a:lnSpc>
                <a:spcPct val="110000"/>
              </a:lnSpc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ru-RU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 настоящее время появилось специальное программное обеспечение, которое позволяет вести необходимый учет и выполнять прогнозирование состояний спортсменов.</a:t>
            </a:r>
          </a:p>
          <a:p>
            <a:pPr marL="342900" indent="-342900">
              <a:lnSpc>
                <a:spcPct val="110000"/>
              </a:lnSpc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ru-RU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Однако такое ПО в большинстве своем недоступно для начинающих спортсменов и уж тем более для любителей. </a:t>
            </a:r>
          </a:p>
        </p:txBody>
      </p:sp>
    </p:spTree>
    <p:extLst>
      <p:ext uri="{BB962C8B-B14F-4D97-AF65-F5344CB8AC3E}">
        <p14:creationId xmlns:p14="http://schemas.microsoft.com/office/powerpoint/2010/main" val="3887001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344306E3-36DA-48AC-B749-90774CD2EFB9}"/>
              </a:ext>
            </a:extLst>
          </p:cNvPr>
          <p:cNvSpPr/>
          <p:nvPr/>
        </p:nvSpPr>
        <p:spPr>
          <a:xfrm>
            <a:off x="406400" y="302733"/>
            <a:ext cx="8953499" cy="57768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ru-RU" sz="24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							</a:t>
            </a:r>
            <a:r>
              <a:rPr lang="ru-RU" sz="2400" b="1" dirty="0">
                <a:solidFill>
                  <a:schemeClr val="tx1">
                    <a:lumMod val="95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Цель и задачи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ru-RU" b="1" dirty="0">
                <a:solidFill>
                  <a:schemeClr val="tx1">
                    <a:lumMod val="95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Цель: р</a:t>
            </a:r>
            <a:r>
              <a:rPr lang="ru-RU" dirty="0"/>
              <a:t>азработать приложение, позволяющее накапливать необходимую аналитическую базу, представлять динамические изменения достижений в форме графиков за определенные промежутки времени. 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ru-RU" sz="2200" dirty="0">
                <a:solidFill>
                  <a:schemeClr val="tx1">
                    <a:lumMod val="9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Задачи:</a:t>
            </a:r>
          </a:p>
          <a:p>
            <a:pPr marL="457200" indent="-457200">
              <a:lnSpc>
                <a:spcPct val="110000"/>
              </a:lnSpc>
              <a:spcBef>
                <a:spcPts val="600"/>
              </a:spcBef>
              <a:buAutoNum type="arabicParenR"/>
            </a:pPr>
            <a:r>
              <a:rPr lang="ru-RU" sz="2200" dirty="0">
                <a:solidFill>
                  <a:schemeClr val="tx1">
                    <a:lumMod val="9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Создавать</a:t>
            </a:r>
            <a:r>
              <a:rPr lang="en-US" sz="2200" dirty="0">
                <a:solidFill>
                  <a:schemeClr val="tx1">
                    <a:lumMod val="9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ru-RU" sz="2200" dirty="0">
                <a:solidFill>
                  <a:schemeClr val="tx1">
                    <a:lumMod val="9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редактировать/удалять спортивные задачи</a:t>
            </a:r>
          </a:p>
          <a:p>
            <a:pPr marL="457200" indent="-457200">
              <a:lnSpc>
                <a:spcPct val="110000"/>
              </a:lnSpc>
              <a:spcBef>
                <a:spcPts val="600"/>
              </a:spcBef>
              <a:buAutoNum type="arabicParenR"/>
            </a:pPr>
            <a:r>
              <a:rPr lang="ru-RU" sz="2200" dirty="0">
                <a:solidFill>
                  <a:schemeClr val="tx1">
                    <a:lumMod val="9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Хранить/добавлять</a:t>
            </a:r>
            <a:r>
              <a:rPr lang="en-US" sz="2200" dirty="0">
                <a:solidFill>
                  <a:schemeClr val="tx1">
                    <a:lumMod val="9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ru-RU" sz="2200" dirty="0">
                <a:solidFill>
                  <a:schemeClr val="tx1">
                    <a:lumMod val="9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удалять результаты спортивных задач</a:t>
            </a:r>
          </a:p>
          <a:p>
            <a:pPr marL="457200" indent="-457200">
              <a:lnSpc>
                <a:spcPct val="110000"/>
              </a:lnSpc>
              <a:spcBef>
                <a:spcPts val="600"/>
              </a:spcBef>
              <a:buAutoNum type="arabicParenR"/>
            </a:pPr>
            <a:r>
              <a:rPr lang="ru-RU" sz="2200" dirty="0">
                <a:solidFill>
                  <a:schemeClr val="tx1">
                    <a:lumMod val="9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Комментировать результаты</a:t>
            </a:r>
          </a:p>
          <a:p>
            <a:pPr marL="457200" indent="-457200">
              <a:lnSpc>
                <a:spcPct val="110000"/>
              </a:lnSpc>
              <a:spcBef>
                <a:spcPts val="600"/>
              </a:spcBef>
              <a:buAutoNum type="arabicParenR"/>
            </a:pPr>
            <a:r>
              <a:rPr lang="ru-RU" sz="2200" dirty="0">
                <a:solidFill>
                  <a:schemeClr val="tx1">
                    <a:lumMod val="9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Формировать графики достижений, созданные на основе результатов спортивной задачи за данный промежуток времени</a:t>
            </a:r>
          </a:p>
          <a:p>
            <a:pPr marL="457200" indent="-457200">
              <a:lnSpc>
                <a:spcPct val="110000"/>
              </a:lnSpc>
              <a:spcBef>
                <a:spcPts val="600"/>
              </a:spcBef>
              <a:buAutoNum type="arabicParenR"/>
            </a:pPr>
            <a:r>
              <a:rPr lang="ru-RU" sz="2200" dirty="0">
                <a:solidFill>
                  <a:schemeClr val="tx1">
                    <a:lumMod val="9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Экспортировать таблицы с результатами в формат электронных таблиц.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endParaRPr lang="ru-RU" sz="2400" b="1" dirty="0">
              <a:solidFill>
                <a:schemeClr val="bg2">
                  <a:lumMod val="20000"/>
                  <a:lumOff val="80000"/>
                </a:schemeClr>
              </a:solidFill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5906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BEF8A6-6723-4EDD-8331-3B0B3A7AE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>
                <a:solidFill>
                  <a:schemeClr val="tx1">
                    <a:lumMod val="95000"/>
                  </a:schemeClr>
                </a:solidFill>
              </a:rPr>
              <a:t>Использованные технологии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FDC863B-8DF6-4FA1-A8EE-DD54A94028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  <a:spcBef>
                <a:spcPts val="1200"/>
              </a:spcBef>
              <a:buFont typeface="Wingdings" panose="05000000000000000000" pitchFamily="2" charset="2"/>
              <a:buChar char="v"/>
            </a:pPr>
            <a:r>
              <a:rPr lang="ru-RU" dirty="0" err="1"/>
              <a:t>Python</a:t>
            </a:r>
            <a:r>
              <a:rPr lang="ru-RU" dirty="0"/>
              <a:t>: язык программирования</a:t>
            </a:r>
          </a:p>
          <a:p>
            <a:pPr>
              <a:lnSpc>
                <a:spcPct val="110000"/>
              </a:lnSpc>
              <a:spcBef>
                <a:spcPts val="1200"/>
              </a:spcBef>
              <a:buFont typeface="Wingdings" panose="05000000000000000000" pitchFamily="2" charset="2"/>
              <a:buChar char="v"/>
            </a:pPr>
            <a:r>
              <a:rPr lang="en-US" dirty="0" err="1"/>
              <a:t>QtDesigner</a:t>
            </a:r>
            <a:r>
              <a:rPr lang="en-US" dirty="0"/>
              <a:t>: </a:t>
            </a:r>
            <a:r>
              <a:rPr lang="ru-RU" dirty="0"/>
              <a:t>создание дизайна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ru-RU" dirty="0"/>
              <a:t>Основные библиотеки и модули:</a:t>
            </a:r>
          </a:p>
          <a:p>
            <a:pPr marL="720725">
              <a:lnSpc>
                <a:spcPct val="110000"/>
              </a:lnSpc>
              <a:spcBef>
                <a:spcPts val="1200"/>
              </a:spcBef>
              <a:buFont typeface="Wingdings" panose="05000000000000000000" pitchFamily="2" charset="2"/>
              <a:buChar char="q"/>
            </a:pPr>
            <a:r>
              <a:rPr lang="ru-RU" dirty="0"/>
              <a:t>PyQt5: создание графического интерфейса приложения</a:t>
            </a:r>
          </a:p>
          <a:p>
            <a:pPr marL="720725">
              <a:lnSpc>
                <a:spcPct val="110000"/>
              </a:lnSpc>
              <a:spcBef>
                <a:spcPts val="1200"/>
              </a:spcBef>
              <a:buFont typeface="Wingdings" panose="05000000000000000000" pitchFamily="2" charset="2"/>
              <a:buChar char="q"/>
            </a:pPr>
            <a:r>
              <a:rPr lang="ru-RU" dirty="0"/>
              <a:t>Sqlite3: хранение информации (база данных)</a:t>
            </a:r>
          </a:p>
          <a:p>
            <a:pPr marL="720725">
              <a:lnSpc>
                <a:spcPct val="110000"/>
              </a:lnSpc>
              <a:spcBef>
                <a:spcPts val="1200"/>
              </a:spcBef>
              <a:buFont typeface="Wingdings" panose="05000000000000000000" pitchFamily="2" charset="2"/>
              <a:buChar char="q"/>
            </a:pPr>
            <a:r>
              <a:rPr lang="en-US" dirty="0"/>
              <a:t>Matplotlib</a:t>
            </a:r>
            <a:r>
              <a:rPr lang="ru-RU" dirty="0"/>
              <a:t>: построение графиков</a:t>
            </a:r>
          </a:p>
          <a:p>
            <a:pPr marL="720725">
              <a:lnSpc>
                <a:spcPct val="110000"/>
              </a:lnSpc>
              <a:spcBef>
                <a:spcPts val="1200"/>
              </a:spcBef>
              <a:buFont typeface="Wingdings" panose="05000000000000000000" pitchFamily="2" charset="2"/>
              <a:buChar char="q"/>
            </a:pPr>
            <a:r>
              <a:rPr lang="en-US" dirty="0"/>
              <a:t>Datetime</a:t>
            </a:r>
            <a:r>
              <a:rPr lang="ru-RU" dirty="0"/>
              <a:t>: для работы со временем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24666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BEF8A6-6723-4EDD-8331-3B0B3A7AE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>
                <a:solidFill>
                  <a:schemeClr val="tx1">
                    <a:lumMod val="95000"/>
                  </a:schemeClr>
                </a:solidFill>
              </a:rPr>
              <a:t>Функциональные возможности и некоторые особенности приложения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FDC863B-8DF6-4FA1-A8EE-DD54A94028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1200"/>
              </a:spcBef>
              <a:buFont typeface="Wingdings" panose="05000000000000000000" pitchFamily="2" charset="2"/>
              <a:buChar char="v"/>
            </a:pPr>
            <a:r>
              <a:rPr lang="ru-RU" dirty="0"/>
              <a:t>Создание спортивного задания</a:t>
            </a:r>
          </a:p>
          <a:p>
            <a:pPr>
              <a:lnSpc>
                <a:spcPct val="110000"/>
              </a:lnSpc>
              <a:spcBef>
                <a:spcPts val="1200"/>
              </a:spcBef>
              <a:buFont typeface="Wingdings" panose="05000000000000000000" pitchFamily="2" charset="2"/>
              <a:buChar char="v"/>
            </a:pPr>
            <a:r>
              <a:rPr lang="ru-RU" dirty="0"/>
              <a:t>Перемещение между заданиями</a:t>
            </a:r>
          </a:p>
          <a:p>
            <a:pPr>
              <a:lnSpc>
                <a:spcPct val="110000"/>
              </a:lnSpc>
              <a:spcBef>
                <a:spcPts val="1200"/>
              </a:spcBef>
              <a:buFont typeface="Wingdings" panose="05000000000000000000" pitchFamily="2" charset="2"/>
              <a:buChar char="v"/>
            </a:pPr>
            <a:r>
              <a:rPr lang="ru-RU" dirty="0"/>
              <a:t>Демонстрация таблицы с результатами</a:t>
            </a:r>
          </a:p>
          <a:p>
            <a:pPr>
              <a:lnSpc>
                <a:spcPct val="110000"/>
              </a:lnSpc>
              <a:spcBef>
                <a:spcPts val="1200"/>
              </a:spcBef>
              <a:buFont typeface="Wingdings" panose="05000000000000000000" pitchFamily="2" charset="2"/>
              <a:buChar char="v"/>
            </a:pPr>
            <a:r>
              <a:rPr lang="ru-RU" dirty="0"/>
              <a:t>Работа с результатами</a:t>
            </a:r>
          </a:p>
          <a:p>
            <a:pPr marL="0" indent="0">
              <a:buNone/>
            </a:pPr>
            <a:r>
              <a:rPr lang="ru-RU" dirty="0"/>
              <a:t>Некоторые особенности:</a:t>
            </a:r>
          </a:p>
          <a:p>
            <a:pPr marL="720725">
              <a:lnSpc>
                <a:spcPct val="110000"/>
              </a:lnSpc>
              <a:spcBef>
                <a:spcPts val="1200"/>
              </a:spcBef>
              <a:buFont typeface="Wingdings" panose="05000000000000000000" pitchFamily="2" charset="2"/>
              <a:buChar char="q"/>
            </a:pPr>
            <a:r>
              <a:rPr lang="ru-RU" dirty="0"/>
              <a:t>Результаты в таблице отсортированы по дате</a:t>
            </a:r>
          </a:p>
          <a:p>
            <a:pPr marL="720725">
              <a:lnSpc>
                <a:spcPct val="110000"/>
              </a:lnSpc>
              <a:spcBef>
                <a:spcPts val="1200"/>
              </a:spcBef>
              <a:buFont typeface="Wingdings" panose="05000000000000000000" pitchFamily="2" charset="2"/>
              <a:buChar char="q"/>
            </a:pPr>
            <a:r>
              <a:rPr lang="ru-RU" dirty="0"/>
              <a:t>Экспорт таблиц (формат .</a:t>
            </a:r>
            <a:r>
              <a:rPr lang="ru-RU" dirty="0" err="1"/>
              <a:t>xlsx</a:t>
            </a:r>
            <a:r>
              <a:rPr lang="ru-RU" dirty="0"/>
              <a:t>, .</a:t>
            </a:r>
            <a:r>
              <a:rPr lang="ru-RU" dirty="0" err="1"/>
              <a:t>csv</a:t>
            </a:r>
            <a:r>
              <a:rPr lang="ru-RU" dirty="0"/>
              <a:t>)</a:t>
            </a:r>
          </a:p>
          <a:p>
            <a:pPr marL="720725">
              <a:lnSpc>
                <a:spcPct val="110000"/>
              </a:lnSpc>
              <a:spcBef>
                <a:spcPts val="1200"/>
              </a:spcBef>
              <a:buFont typeface="Wingdings" panose="05000000000000000000" pitchFamily="2" charset="2"/>
              <a:buChar char="q"/>
            </a:pPr>
            <a:r>
              <a:rPr lang="ru-RU" dirty="0"/>
              <a:t>Экспорт графиков (.</a:t>
            </a:r>
            <a:r>
              <a:rPr lang="en-US" dirty="0"/>
              <a:t>jpg, .jpeg, .</a:t>
            </a:r>
            <a:r>
              <a:rPr lang="en-US" dirty="0" err="1"/>
              <a:t>png</a:t>
            </a:r>
            <a:r>
              <a:rPr lang="ru-RU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911482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344306E3-36DA-48AC-B749-90774CD2EFB9}"/>
              </a:ext>
            </a:extLst>
          </p:cNvPr>
          <p:cNvSpPr/>
          <p:nvPr/>
        </p:nvSpPr>
        <p:spPr>
          <a:xfrm>
            <a:off x="350982" y="93648"/>
            <a:ext cx="8953499" cy="1363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Bef>
                <a:spcPts val="600"/>
              </a:spcBef>
              <a:spcAft>
                <a:spcPts val="1200"/>
              </a:spcAft>
            </a:pPr>
            <a:r>
              <a:rPr lang="ru-RU" sz="2400" b="1" dirty="0">
                <a:solidFill>
                  <a:schemeClr val="tx1">
                    <a:lumMod val="95000"/>
                  </a:schemeClr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Рабочее окно</a:t>
            </a:r>
          </a:p>
          <a:p>
            <a:pPr algn="ctr">
              <a:lnSpc>
                <a:spcPct val="150000"/>
              </a:lnSpc>
              <a:spcBef>
                <a:spcPts val="600"/>
              </a:spcBef>
              <a:spcAft>
                <a:spcPts val="1200"/>
              </a:spcAft>
            </a:pPr>
            <a:endParaRPr lang="ru-RU" sz="2400" b="1" dirty="0">
              <a:solidFill>
                <a:schemeClr val="bg2">
                  <a:lumMod val="20000"/>
                  <a:lumOff val="80000"/>
                </a:schemeClr>
              </a:solidFill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378BCF-2109-4F1F-81EB-3C21A52EA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6351" y="681298"/>
            <a:ext cx="8596668" cy="1320800"/>
          </a:xfrm>
        </p:spPr>
        <p:txBody>
          <a:bodyPr/>
          <a:lstStyle/>
          <a:p>
            <a:endParaRPr lang="ru-RU" dirty="0"/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1D7205F4-FDCD-4AFA-ACC6-93D9906B63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50098" y="998400"/>
            <a:ext cx="6067066" cy="5602710"/>
          </a:xfrm>
        </p:spPr>
      </p:pic>
    </p:spTree>
    <p:extLst>
      <p:ext uri="{BB962C8B-B14F-4D97-AF65-F5344CB8AC3E}">
        <p14:creationId xmlns:p14="http://schemas.microsoft.com/office/powerpoint/2010/main" val="30993039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344306E3-36DA-48AC-B749-90774CD2EFB9}"/>
              </a:ext>
            </a:extLst>
          </p:cNvPr>
          <p:cNvSpPr/>
          <p:nvPr/>
        </p:nvSpPr>
        <p:spPr>
          <a:xfrm>
            <a:off x="406400" y="320488"/>
            <a:ext cx="8953499" cy="3691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Bef>
                <a:spcPts val="600"/>
              </a:spcBef>
              <a:spcAft>
                <a:spcPts val="1200"/>
              </a:spcAft>
            </a:pPr>
            <a:r>
              <a:rPr lang="ru-RU" sz="2400" b="1" dirty="0">
                <a:solidFill>
                  <a:schemeClr val="tx1">
                    <a:lumMod val="95000"/>
                  </a:schemeClr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Развитие проектной работы</a:t>
            </a:r>
          </a:p>
          <a:p>
            <a:pPr algn="ctr">
              <a:lnSpc>
                <a:spcPct val="150000"/>
              </a:lnSpc>
              <a:spcBef>
                <a:spcPts val="600"/>
              </a:spcBef>
              <a:spcAft>
                <a:spcPts val="1200"/>
              </a:spcAft>
            </a:pPr>
            <a:endParaRPr lang="ru-RU" sz="2400" b="1" dirty="0">
              <a:solidFill>
                <a:schemeClr val="tx1">
                  <a:lumMod val="95000"/>
                </a:schemeClr>
              </a:solidFill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50000"/>
              </a:lnSpc>
              <a:spcAft>
                <a:spcPts val="1200"/>
              </a:spcAft>
              <a:buFont typeface="+mj-lt"/>
              <a:buAutoNum type="arabicPeriod"/>
            </a:pPr>
            <a:r>
              <a:rPr lang="ru-RU" sz="2000" dirty="0">
                <a:solidFill>
                  <a:schemeClr val="tx1">
                    <a:lumMod val="9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Добавить поиск </a:t>
            </a:r>
            <a:r>
              <a:rPr lang="ru-RU" sz="2000">
                <a:solidFill>
                  <a:schemeClr val="tx1">
                    <a:lumMod val="9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данных по </a:t>
            </a:r>
            <a:r>
              <a:rPr lang="ru-RU" sz="2000" dirty="0">
                <a:solidFill>
                  <a:schemeClr val="tx1">
                    <a:lumMod val="9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таблице.</a:t>
            </a:r>
            <a:endParaRPr lang="en-US" sz="2000" dirty="0">
              <a:solidFill>
                <a:schemeClr val="tx1">
                  <a:lumMod val="9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50000"/>
              </a:lnSpc>
              <a:spcAft>
                <a:spcPts val="1200"/>
              </a:spcAft>
              <a:buFont typeface="+mj-lt"/>
              <a:buAutoNum type="arabicPeriod"/>
            </a:pPr>
            <a:r>
              <a:rPr lang="ru-RU" sz="2000" dirty="0">
                <a:solidFill>
                  <a:schemeClr val="tx1">
                    <a:lumMod val="9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Разработка инструментов для прогнозирования и анализа динамических изменений достижений на основе накопленных данных</a:t>
            </a:r>
          </a:p>
          <a:p>
            <a:pPr marL="457200" indent="-457200" algn="just">
              <a:lnSpc>
                <a:spcPct val="150000"/>
              </a:lnSpc>
              <a:spcAft>
                <a:spcPts val="1200"/>
              </a:spcAft>
              <a:buFont typeface="+mj-lt"/>
              <a:buAutoNum type="arabicPeriod"/>
            </a:pPr>
            <a:r>
              <a:rPr lang="ru-RU" sz="2000" dirty="0">
                <a:solidFill>
                  <a:schemeClr val="tx1">
                    <a:lumMod val="9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Разработка мобильной версии приложения</a:t>
            </a:r>
          </a:p>
        </p:txBody>
      </p:sp>
    </p:spTree>
    <p:extLst>
      <p:ext uri="{BB962C8B-B14F-4D97-AF65-F5344CB8AC3E}">
        <p14:creationId xmlns:p14="http://schemas.microsoft.com/office/powerpoint/2010/main" val="33101854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6456F81B-4B94-42DA-9941-3F0AA38DD112}"/>
              </a:ext>
            </a:extLst>
          </p:cNvPr>
          <p:cNvSpPr/>
          <p:nvPr/>
        </p:nvSpPr>
        <p:spPr>
          <a:xfrm>
            <a:off x="975156" y="2983925"/>
            <a:ext cx="879221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2800" dirty="0">
              <a:latin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F75D33-984B-427F-813B-43835FAA1152}"/>
              </a:ext>
            </a:extLst>
          </p:cNvPr>
          <p:cNvSpPr txBox="1"/>
          <p:nvPr/>
        </p:nvSpPr>
        <p:spPr>
          <a:xfrm>
            <a:off x="975156" y="695328"/>
            <a:ext cx="69614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0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К</a:t>
            </a:r>
            <a:r>
              <a:rPr lang="ru-RU" sz="3000" kern="1200" dirty="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rPr>
              <a:t>од </a:t>
            </a:r>
            <a:r>
              <a:rPr lang="ru-RU" sz="30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проекта</a:t>
            </a:r>
            <a:r>
              <a:rPr lang="ru-RU" sz="3000" kern="1200" dirty="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rPr>
              <a:t> доступен по </a:t>
            </a:r>
            <a:r>
              <a:rPr lang="en-US" sz="30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QR-</a:t>
            </a:r>
            <a:r>
              <a:rPr lang="ru-RU" sz="30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коду</a:t>
            </a:r>
            <a:r>
              <a:rPr lang="ru-RU" sz="3000" kern="1200" dirty="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rPr>
              <a:t>: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5FAB801-1EFC-442C-B0D8-8B751E0E23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6054" y="1597980"/>
            <a:ext cx="4358936" cy="4358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394565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1740</TotalTime>
  <Words>292</Words>
  <Application>Microsoft Office PowerPoint</Application>
  <PresentationFormat>Широкоэкранный</PresentationFormat>
  <Paragraphs>42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4" baseType="lpstr">
      <vt:lpstr>Arial</vt:lpstr>
      <vt:lpstr>Calibri</vt:lpstr>
      <vt:lpstr>Trebuchet MS</vt:lpstr>
      <vt:lpstr>Wingdings</vt:lpstr>
      <vt:lpstr>Wingdings 3</vt:lpstr>
      <vt:lpstr>Аспект</vt:lpstr>
      <vt:lpstr>Презентация PowerPoint</vt:lpstr>
      <vt:lpstr>Презентация PowerPoint</vt:lpstr>
      <vt:lpstr>Презентация PowerPoint</vt:lpstr>
      <vt:lpstr>Использованные технологии</vt:lpstr>
      <vt:lpstr>Функциональные возможности и некоторые особенности приложения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Михаил Орлов</dc:creator>
  <cp:lastModifiedBy>Борислав Тимошин</cp:lastModifiedBy>
  <cp:revision>78</cp:revision>
  <dcterms:created xsi:type="dcterms:W3CDTF">2019-01-28T04:33:05Z</dcterms:created>
  <dcterms:modified xsi:type="dcterms:W3CDTF">2024-04-30T17:11:03Z</dcterms:modified>
</cp:coreProperties>
</file>