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308" r:id="rId2"/>
    <p:sldId id="2306" r:id="rId3"/>
    <p:sldId id="2307" r:id="rId4"/>
    <p:sldId id="2228" r:id="rId5"/>
    <p:sldId id="2309" r:id="rId6"/>
    <p:sldId id="2310" r:id="rId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88" userDrawn="1">
          <p15:clr>
            <a:srgbClr val="A4A3A4"/>
          </p15:clr>
        </p15:guide>
        <p15:guide id="4" pos="14278" userDrawn="1">
          <p15:clr>
            <a:srgbClr val="A4A3A4"/>
          </p15:clr>
        </p15:guide>
        <p15:guide id="5" pos="1078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11" pos="76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odor Hristov" initials="TH" lastIdx="0" clrIdx="0">
    <p:extLst>
      <p:ext uri="{19B8F6BF-5375-455C-9EA6-DF929625EA0E}">
        <p15:presenceInfo xmlns:p15="http://schemas.microsoft.com/office/powerpoint/2012/main" userId="652446fc6d8b98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484D"/>
    <a:srgbClr val="000000"/>
    <a:srgbClr val="817E9A"/>
    <a:srgbClr val="583F52"/>
    <a:srgbClr val="000E36"/>
    <a:srgbClr val="4AEDDE"/>
    <a:srgbClr val="3B1F4D"/>
    <a:srgbClr val="FDEA57"/>
    <a:srgbClr val="74FBC3"/>
    <a:srgbClr val="F6D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6" autoAdjust="0"/>
    <p:restoredTop sz="93750" autoAdjust="0"/>
  </p:normalViewPr>
  <p:slideViewPr>
    <p:cSldViewPr snapToGrid="0" snapToObjects="1">
      <p:cViewPr varScale="1">
        <p:scale>
          <a:sx n="58" d="100"/>
          <a:sy n="58" d="100"/>
        </p:scale>
        <p:origin x="420" y="78"/>
      </p:cViewPr>
      <p:guideLst>
        <p:guide orient="horz" pos="8088"/>
        <p:guide pos="14278"/>
        <p:guide pos="1078"/>
        <p:guide orient="horz" pos="504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90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50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26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910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264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50"/>
          </p:nvPr>
        </p:nvSpPr>
        <p:spPr>
          <a:xfrm>
            <a:off x="16059924" y="3033132"/>
            <a:ext cx="5341019" cy="78281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51"/>
          </p:nvPr>
        </p:nvSpPr>
        <p:spPr>
          <a:xfrm>
            <a:off x="9643409" y="3033132"/>
            <a:ext cx="5341019" cy="78281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2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54829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850459" y="12578576"/>
            <a:ext cx="8207297" cy="691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9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623180" y="12333249"/>
            <a:ext cx="2787805" cy="691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41"/>
          </p:nvPr>
        </p:nvSpPr>
        <p:spPr>
          <a:xfrm>
            <a:off x="18335206" y="0"/>
            <a:ext cx="6042444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42"/>
          </p:nvPr>
        </p:nvSpPr>
        <p:spPr>
          <a:xfrm>
            <a:off x="12188825" y="0"/>
            <a:ext cx="5899899" cy="67130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43"/>
          </p:nvPr>
        </p:nvSpPr>
        <p:spPr>
          <a:xfrm>
            <a:off x="12188825" y="7002966"/>
            <a:ext cx="5899899" cy="6713034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0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18150080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30"/>
          </p:nvPr>
        </p:nvSpPr>
        <p:spPr>
          <a:xfrm>
            <a:off x="18150080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31"/>
          </p:nvPr>
        </p:nvSpPr>
        <p:spPr>
          <a:xfrm>
            <a:off x="14269454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32"/>
          </p:nvPr>
        </p:nvSpPr>
        <p:spPr>
          <a:xfrm>
            <a:off x="10411134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33"/>
          </p:nvPr>
        </p:nvSpPr>
        <p:spPr>
          <a:xfrm>
            <a:off x="2649882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34"/>
          </p:nvPr>
        </p:nvSpPr>
        <p:spPr>
          <a:xfrm>
            <a:off x="18150080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35"/>
          </p:nvPr>
        </p:nvSpPr>
        <p:spPr>
          <a:xfrm>
            <a:off x="14269454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36"/>
          </p:nvPr>
        </p:nvSpPr>
        <p:spPr>
          <a:xfrm>
            <a:off x="10411134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37"/>
          </p:nvPr>
        </p:nvSpPr>
        <p:spPr>
          <a:xfrm>
            <a:off x="2649882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2649882" y="4951141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38"/>
          </p:nvPr>
        </p:nvSpPr>
        <p:spPr>
          <a:xfrm>
            <a:off x="6530508" y="8854069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39"/>
          </p:nvPr>
        </p:nvSpPr>
        <p:spPr>
          <a:xfrm>
            <a:off x="6530508" y="1070517"/>
            <a:ext cx="3568390" cy="359069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9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9077093" y="12489366"/>
            <a:ext cx="6579219" cy="7805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Source Sans Pro Light" charset="0"/>
            </a:endParaRPr>
          </a:p>
        </p:txBody>
      </p:sp>
      <p:sp>
        <p:nvSpPr>
          <p:cNvPr id="3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9015" y="0"/>
            <a:ext cx="24386666" cy="1371600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4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7518400"/>
            <a:ext cx="8006576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8191662" y="7518400"/>
            <a:ext cx="7986294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6363042" y="7518400"/>
            <a:ext cx="8014608" cy="619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3991" r:id="rId2"/>
    <p:sldLayoutId id="2147483981" r:id="rId3"/>
    <p:sldLayoutId id="2147483982" r:id="rId4"/>
    <p:sldLayoutId id="2147484006" r:id="rId5"/>
    <p:sldLayoutId id="2147484119" r:id="rId6"/>
    <p:sldLayoutId id="2147484123" r:id="rId7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44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16200000" flipH="1" flipV="1">
            <a:off x="10986782" y="3437757"/>
            <a:ext cx="1962686" cy="1450302"/>
          </a:xfrm>
          <a:prstGeom prst="rt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2990" y="5934456"/>
            <a:ext cx="10400924" cy="2141612"/>
          </a:xfrm>
          <a:prstGeom prst="rect">
            <a:avLst/>
          </a:prstGeom>
          <a:noFill/>
        </p:spPr>
        <p:txBody>
          <a:bodyPr wrap="none" lIns="365760" tIns="0" rIns="0" bIns="0" rtlCol="0">
            <a:spAutoFit/>
          </a:bodyPr>
          <a:lstStyle/>
          <a:p>
            <a:pPr algn="ctr">
              <a:lnSpc>
                <a:spcPts val="16700"/>
              </a:lnSpc>
            </a:pPr>
            <a:r>
              <a:rPr lang="en-US" sz="16000" spc="30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BRI4</a:t>
            </a:r>
            <a:r>
              <a:rPr lang="en-US" sz="16000" spc="3000" dirty="0" smtClean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</a:rPr>
              <a:t>KA</a:t>
            </a:r>
            <a:endParaRPr lang="en-US" sz="16000" spc="3000" dirty="0">
              <a:solidFill>
                <a:schemeClr val="accent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9106873" y="8058699"/>
            <a:ext cx="6199519" cy="799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anchor="ctr" anchorCtr="0">
            <a:spAutoFit/>
          </a:bodyPr>
          <a:lstStyle/>
          <a:p>
            <a:pPr algn="ctr" defTabSz="4572000">
              <a:lnSpc>
                <a:spcPts val="7400"/>
              </a:lnSpc>
            </a:pPr>
            <a:r>
              <a:rPr lang="bg-BG" sz="3000" spc="1800" dirty="0" smtClean="0">
                <a:solidFill>
                  <a:schemeClr val="tx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  <a:sym typeface="Bebas Neue" charset="0"/>
              </a:rPr>
              <a:t>КУРСОВ ПРОЕКТ</a:t>
            </a:r>
            <a:endParaRPr lang="en-US" sz="3000" spc="1800" dirty="0">
              <a:solidFill>
                <a:schemeClr val="tx1">
                  <a:lumMod val="75000"/>
                </a:schemeClr>
              </a:solidFill>
              <a:latin typeface="Montserrat Light" charset="0"/>
              <a:ea typeface="Montserrat Light" charset="0"/>
              <a:cs typeface="Montserrat Light" charset="0"/>
              <a:sym typeface="Bebas Neue" charset="0"/>
            </a:endParaRPr>
          </a:p>
        </p:txBody>
      </p:sp>
      <p:sp>
        <p:nvSpPr>
          <p:cNvPr id="8" name="Right Triangle 7"/>
          <p:cNvSpPr/>
          <p:nvPr/>
        </p:nvSpPr>
        <p:spPr>
          <a:xfrm rot="5400000" flipH="1" flipV="1">
            <a:off x="11232109" y="3467493"/>
            <a:ext cx="1962686" cy="1450302"/>
          </a:xfrm>
          <a:prstGeom prst="rt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 Light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1686478" y="3727608"/>
            <a:ext cx="764291" cy="88975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70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195924" y="1150575"/>
            <a:ext cx="4017446" cy="10028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bg-BG" sz="6000" b="1" spc="2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Описание</a:t>
            </a:r>
            <a:endParaRPr lang="en-US" sz="6000" b="1" spc="2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1048135" y="2446904"/>
            <a:ext cx="228138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147256" y="723273"/>
            <a:ext cx="2111476" cy="44627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300" spc="6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BRICHKA</a:t>
            </a:r>
            <a:endParaRPr lang="en-US" sz="2300" spc="600" dirty="0">
              <a:solidFill>
                <a:schemeClr val="tx1">
                  <a:lumMod val="20000"/>
                  <a:lumOff val="80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56096" y="3375271"/>
            <a:ext cx="1665712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bg-BG" sz="20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За авторите</a:t>
            </a:r>
            <a:endParaRPr lang="en-US" sz="20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2078385" y="3988426"/>
            <a:ext cx="10335565" cy="125836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650"/>
              </a:lnSpc>
            </a:pPr>
            <a:r>
              <a:rPr lang="en-US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“BRICHKA” </a:t>
            </a:r>
            <a:r>
              <a:rPr lang="bg-BG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представлява</a:t>
            </a:r>
            <a:r>
              <a:rPr lang="en-US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bg-BG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малък пластмасов танк, който се управлява</a:t>
            </a:r>
            <a:r>
              <a:rPr lang="en-US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, </a:t>
            </a:r>
            <a:r>
              <a:rPr lang="bg-BG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дава информация за някои физични величини в пространството</a:t>
            </a:r>
            <a:r>
              <a:rPr lang="en-US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</a:t>
            </a:r>
            <a:r>
              <a:rPr lang="bg-BG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и извършва дадени действия, чрез приемане и предаване на радио сигнали. </a:t>
            </a:r>
            <a:endParaRPr lang="en-US" sz="17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522284" y="3988426"/>
            <a:ext cx="10335565" cy="165693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650"/>
              </a:lnSpc>
            </a:pPr>
            <a:r>
              <a:rPr lang="bg-BG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Ние- авторите сме ученици участващи в националната програма </a:t>
            </a:r>
            <a:r>
              <a:rPr lang="bg-BG" sz="17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 "Обучение за ИТ </a:t>
            </a:r>
            <a:r>
              <a:rPr lang="bg-BG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кариера„. Съвместните ни усилия, непрекъснатата работа и безсънните нощи (за някои от нас) направиха възможно пускането на проекта </a:t>
            </a:r>
            <a:r>
              <a:rPr lang="en-US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“BRICHKA”</a:t>
            </a:r>
            <a:r>
              <a:rPr lang="bg-BG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  <a:endParaRPr lang="bg-BG" sz="17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  <a:p>
            <a:pPr algn="l">
              <a:lnSpc>
                <a:spcPts val="2650"/>
              </a:lnSpc>
            </a:pPr>
            <a:endParaRPr lang="en-US" sz="17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111124" y="3375271"/>
            <a:ext cx="1544012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bg-BG" sz="2000" b="1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За проекта</a:t>
            </a:r>
            <a:endParaRPr lang="en-US" sz="2000" b="1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" r="1550"/>
          <a:stretch>
            <a:fillRect/>
          </a:stretch>
        </p:blipFill>
        <p:spPr>
          <a:xfrm>
            <a:off x="538226" y="7186877"/>
            <a:ext cx="7468349" cy="5780978"/>
          </a:xfrm>
        </p:spPr>
      </p:pic>
      <p:pic>
        <p:nvPicPr>
          <p:cNvPr id="14" name="Picture Placeholder 13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" r="1675"/>
          <a:stretch>
            <a:fillRect/>
          </a:stretch>
        </p:blipFill>
        <p:spPr>
          <a:xfrm>
            <a:off x="16404540" y="7186877"/>
            <a:ext cx="7449592" cy="5781103"/>
          </a:xfrm>
        </p:spPr>
      </p:pic>
      <p:pic>
        <p:nvPicPr>
          <p:cNvPr id="16" name="Picture Placeholder 15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04" b="21004"/>
          <a:stretch>
            <a:fillRect/>
          </a:stretch>
        </p:blipFill>
        <p:spPr>
          <a:xfrm>
            <a:off x="8460012" y="7100764"/>
            <a:ext cx="7491090" cy="5792770"/>
          </a:xfrm>
        </p:spPr>
      </p:pic>
    </p:spTree>
    <p:extLst>
      <p:ext uri="{BB962C8B-B14F-4D97-AF65-F5344CB8AC3E}">
        <p14:creationId xmlns:p14="http://schemas.microsoft.com/office/powerpoint/2010/main" val="163339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5208724" y="1150575"/>
            <a:ext cx="13991844" cy="10028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bg-BG" sz="6000" b="1" spc="2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Стъпки в разработката на проекта</a:t>
            </a:r>
            <a:endParaRPr lang="en-US" sz="6000" b="1" spc="2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6018415" y="2446904"/>
            <a:ext cx="1251896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1147257" y="723273"/>
            <a:ext cx="2111476" cy="44627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300" spc="6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BRICHKA</a:t>
            </a:r>
            <a:endParaRPr lang="en-US" sz="2300" spc="600" dirty="0">
              <a:solidFill>
                <a:schemeClr val="tx1">
                  <a:lumMod val="20000"/>
                  <a:lumOff val="80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443034" y="7876243"/>
            <a:ext cx="367318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bg-BG" sz="20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Тестване на готовата система</a:t>
            </a:r>
            <a:endParaRPr lang="en-US" sz="20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42885" y="7876243"/>
            <a:ext cx="776175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bg-BG" sz="20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План</a:t>
            </a:r>
            <a:endParaRPr lang="en-US" sz="20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0" name="Shape 2632"/>
          <p:cNvSpPr/>
          <p:nvPr/>
        </p:nvSpPr>
        <p:spPr>
          <a:xfrm>
            <a:off x="14027449" y="5122605"/>
            <a:ext cx="1656984" cy="2025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1" name="TextBox 40"/>
          <p:cNvSpPr txBox="1"/>
          <p:nvPr/>
        </p:nvSpPr>
        <p:spPr>
          <a:xfrm>
            <a:off x="8521104" y="7876243"/>
            <a:ext cx="1520289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bg-BG" sz="20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Сглобяване</a:t>
            </a:r>
            <a:endParaRPr lang="en-US" sz="20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258106" y="7722355"/>
            <a:ext cx="3275512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bg-BG" sz="20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Обмисляне на правилната</a:t>
            </a:r>
          </a:p>
          <a:p>
            <a:pPr algn="ctr"/>
            <a:r>
              <a:rPr lang="bg-BG" sz="20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 софтуерна структура</a:t>
            </a:r>
            <a:endParaRPr lang="en-US" sz="20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5" name="Shape 2618"/>
          <p:cNvSpPr/>
          <p:nvPr/>
        </p:nvSpPr>
        <p:spPr>
          <a:xfrm>
            <a:off x="8393088" y="4978896"/>
            <a:ext cx="2025010" cy="2025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46" name="Shape 2562"/>
          <p:cNvSpPr/>
          <p:nvPr/>
        </p:nvSpPr>
        <p:spPr>
          <a:xfrm>
            <a:off x="19244046" y="4992991"/>
            <a:ext cx="2025204" cy="20252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9" name="Subtitle 2"/>
          <p:cNvSpPr txBox="1">
            <a:spLocks/>
          </p:cNvSpPr>
          <p:nvPr/>
        </p:nvSpPr>
        <p:spPr>
          <a:xfrm>
            <a:off x="7029642" y="8360168"/>
            <a:ext cx="4503208" cy="91211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50"/>
              </a:lnSpc>
            </a:pPr>
            <a:r>
              <a:rPr lang="bg-BG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Свързване на компонените в една цяла стабилна система.</a:t>
            </a:r>
            <a:endParaRPr lang="en-US" sz="17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0" name="Subtitle 2"/>
          <p:cNvSpPr txBox="1">
            <a:spLocks/>
          </p:cNvSpPr>
          <p:nvPr/>
        </p:nvSpPr>
        <p:spPr>
          <a:xfrm>
            <a:off x="12644249" y="8616938"/>
            <a:ext cx="4503208" cy="131068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50"/>
              </a:lnSpc>
            </a:pPr>
            <a:r>
              <a:rPr lang="bg-BG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Избиране на</a:t>
            </a:r>
            <a:r>
              <a:rPr lang="en-US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 C </a:t>
            </a:r>
            <a:r>
              <a:rPr lang="bg-BG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базираните езици за програмиране:</a:t>
            </a:r>
          </a:p>
          <a:p>
            <a:pPr>
              <a:lnSpc>
                <a:spcPts val="2650"/>
              </a:lnSpc>
            </a:pPr>
            <a:r>
              <a:rPr lang="en-US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C/C++ </a:t>
            </a:r>
            <a:r>
              <a:rPr lang="bg-BG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и </a:t>
            </a:r>
            <a:r>
              <a:rPr lang="en-US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C#</a:t>
            </a:r>
            <a:endParaRPr lang="en-US" sz="17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1" name="Subtitle 2"/>
          <p:cNvSpPr txBox="1">
            <a:spLocks/>
          </p:cNvSpPr>
          <p:nvPr/>
        </p:nvSpPr>
        <p:spPr>
          <a:xfrm>
            <a:off x="18005044" y="8360168"/>
            <a:ext cx="4503208" cy="91211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50"/>
              </a:lnSpc>
            </a:pPr>
            <a:r>
              <a:rPr lang="bg-BG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Завършване на системата и прилагането на тестове.</a:t>
            </a:r>
            <a:endParaRPr lang="en-US" sz="17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2" name="Subtitle 2"/>
          <p:cNvSpPr txBox="1">
            <a:spLocks/>
          </p:cNvSpPr>
          <p:nvPr/>
        </p:nvSpPr>
        <p:spPr>
          <a:xfrm>
            <a:off x="1875092" y="8360168"/>
            <a:ext cx="4503210" cy="1258360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50"/>
              </a:lnSpc>
            </a:pPr>
            <a:r>
              <a:rPr lang="bg-BG" sz="17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Подбиране на правилните хардуерни компоненти и подходящите в ситуацията езици за разработка.</a:t>
            </a:r>
            <a:endParaRPr lang="en-US" sz="17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9" name="Shape 2588"/>
          <p:cNvSpPr/>
          <p:nvPr/>
        </p:nvSpPr>
        <p:spPr>
          <a:xfrm>
            <a:off x="3114093" y="5070963"/>
            <a:ext cx="2025208" cy="1841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algn="ctr"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067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162949" y="2659162"/>
            <a:ext cx="9247340" cy="10028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bg-BG" sz="6000" b="1" spc="2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Блок схема на проекта</a:t>
            </a:r>
            <a:endParaRPr lang="en-US" sz="6000" b="1" spc="2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937760" y="3955491"/>
            <a:ext cx="779733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729230" y="2231860"/>
            <a:ext cx="2111476" cy="44627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300" spc="6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BRICHKA</a:t>
            </a:r>
            <a:endParaRPr lang="en-US" sz="2300" spc="600" dirty="0">
              <a:solidFill>
                <a:schemeClr val="tx1">
                  <a:lumMod val="20000"/>
                  <a:lumOff val="80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21" name="Picture Placeholder 20"/>
          <p:cNvPicPr>
            <a:picLocks noGrp="1" noChangeAspect="1"/>
          </p:cNvPicPr>
          <p:nvPr>
            <p:ph type="pic" sz="quarter" idx="43"/>
          </p:nvPr>
        </p:nvPicPr>
        <p:blipFill>
          <a:blip r:embed="rId3"/>
          <a:srcRect l="5218" r="5218"/>
          <a:stretch>
            <a:fillRect/>
          </a:stretch>
        </p:blipFill>
        <p:spPr>
          <a:xfrm>
            <a:off x="11889567" y="6321322"/>
            <a:ext cx="5899899" cy="6713034"/>
          </a:xfrm>
          <a:prstGeom prst="rect">
            <a:avLst/>
          </a:prstGeom>
        </p:spPr>
      </p:pic>
      <p:pic>
        <p:nvPicPr>
          <p:cNvPr id="20" name="Picture Placeholder 19"/>
          <p:cNvPicPr>
            <a:picLocks noGrp="1" noChangeAspect="1"/>
          </p:cNvPicPr>
          <p:nvPr>
            <p:ph type="pic" sz="quarter" idx="42"/>
          </p:nvPr>
        </p:nvPicPr>
        <p:blipFill>
          <a:blip r:embed="rId4"/>
          <a:srcRect t="932" b="932"/>
          <a:stretch>
            <a:fillRect/>
          </a:stretch>
        </p:blipFill>
        <p:spPr>
          <a:xfrm>
            <a:off x="444535" y="7002462"/>
            <a:ext cx="10951260" cy="6031894"/>
          </a:xfrm>
          <a:prstGeom prst="rect">
            <a:avLst/>
          </a:prstGeom>
        </p:spPr>
      </p:pic>
      <p:pic>
        <p:nvPicPr>
          <p:cNvPr id="38" name="Picture Placeholder 37"/>
          <p:cNvPicPr>
            <a:picLocks noGrp="1" noChangeAspect="1"/>
          </p:cNvPicPr>
          <p:nvPr>
            <p:ph type="pic" sz="quarter" idx="41"/>
          </p:nvPr>
        </p:nvPicPr>
        <p:blipFill>
          <a:blip r:embed="rId5"/>
          <a:srcRect l="1378" r="1378"/>
          <a:stretch>
            <a:fillRect/>
          </a:stretch>
        </p:blipFill>
        <p:spPr>
          <a:xfrm>
            <a:off x="18283238" y="0"/>
            <a:ext cx="6042025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2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916281" y="5934456"/>
            <a:ext cx="8594340" cy="2141612"/>
          </a:xfrm>
          <a:prstGeom prst="rect">
            <a:avLst/>
          </a:prstGeom>
          <a:noFill/>
        </p:spPr>
        <p:txBody>
          <a:bodyPr wrap="none" lIns="365760" tIns="0" rIns="0" bIns="0" rtlCol="0">
            <a:spAutoFit/>
          </a:bodyPr>
          <a:lstStyle/>
          <a:p>
            <a:pPr algn="ctr">
              <a:lnSpc>
                <a:spcPts val="16700"/>
              </a:lnSpc>
            </a:pPr>
            <a:r>
              <a:rPr lang="en-US" sz="16000" spc="30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DE</a:t>
            </a:r>
            <a:r>
              <a:rPr lang="en-US" sz="16000" spc="3000" dirty="0" smtClean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</a:rPr>
              <a:t>MO</a:t>
            </a:r>
            <a:endParaRPr lang="en-US" sz="16000" spc="3000" dirty="0">
              <a:solidFill>
                <a:schemeClr val="accent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70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686173" y="1150575"/>
            <a:ext cx="5036956" cy="10028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7060"/>
              </a:lnSpc>
            </a:pPr>
            <a:r>
              <a:rPr lang="bg-BG" sz="6000" b="1" spc="200" dirty="0" smtClean="0">
                <a:solidFill>
                  <a:schemeClr val="tx2"/>
                </a:solidFill>
                <a:latin typeface="Montserrat" charset="0"/>
                <a:ea typeface="Montserrat" charset="0"/>
                <a:cs typeface="Montserrat" charset="0"/>
              </a:rPr>
              <a:t>Заключение</a:t>
            </a:r>
            <a:endParaRPr lang="en-US" sz="6000" b="1" spc="200" dirty="0">
              <a:solidFill>
                <a:schemeClr val="tx2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0374284" y="2446904"/>
            <a:ext cx="36576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147256" y="723273"/>
            <a:ext cx="2111476" cy="44627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300" spc="6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Montserrat" charset="0"/>
                <a:ea typeface="Montserrat" charset="0"/>
                <a:cs typeface="Montserrat" charset="0"/>
              </a:rPr>
              <a:t>BRICHKA</a:t>
            </a:r>
            <a:endParaRPr lang="en-US" sz="2300" spc="600" dirty="0">
              <a:solidFill>
                <a:schemeClr val="tx1">
                  <a:lumMod val="20000"/>
                  <a:lumOff val="80000"/>
                </a:schemeClr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493988" y="6715015"/>
            <a:ext cx="17420833" cy="2056207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650"/>
              </a:lnSpc>
            </a:pPr>
            <a:r>
              <a:rPr lang="ru-RU" sz="32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	Според </a:t>
            </a:r>
            <a:r>
              <a:rPr lang="ru-RU" sz="32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нас, проектът </a:t>
            </a:r>
            <a:r>
              <a:rPr lang="en-US" sz="32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“BRI4KA” </a:t>
            </a:r>
            <a:r>
              <a:rPr lang="ru-RU" sz="32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е </a:t>
            </a:r>
            <a:r>
              <a:rPr lang="ru-RU" sz="32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успешен, доказва кооперацията между нас - учениците от Плевен, Ловеч и Дупница и умело затвърждава не само теоретичните ни знания, но и методите по които ние реално да ги прилагаме</a:t>
            </a:r>
            <a:r>
              <a:rPr lang="ru-RU" sz="32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.</a:t>
            </a:r>
          </a:p>
          <a:p>
            <a:pPr algn="l">
              <a:lnSpc>
                <a:spcPts val="2650"/>
              </a:lnSpc>
            </a:pPr>
            <a:r>
              <a:rPr lang="ru-RU" sz="3200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	Проектът изискваше </a:t>
            </a:r>
            <a:r>
              <a:rPr lang="ru-RU" sz="3200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време и стабилни познания, но всеки от нас допринесе в различните конспекти от общия ни проект.</a:t>
            </a:r>
            <a:endParaRPr lang="en-US" sz="32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00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2E2E35"/>
      </a:accent1>
      <a:accent2>
        <a:srgbClr val="FFCCB7"/>
      </a:accent2>
      <a:accent3>
        <a:srgbClr val="9F9EA2"/>
      </a:accent3>
      <a:accent4>
        <a:srgbClr val="D7D5D4"/>
      </a:accent4>
      <a:accent5>
        <a:srgbClr val="2E2E35"/>
      </a:accent5>
      <a:accent6>
        <a:srgbClr val="9F9EA2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34995</TotalTime>
  <Words>123</Words>
  <Application>Microsoft Office PowerPoint</Application>
  <PresentationFormat>Custom</PresentationFormat>
  <Paragraphs>31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Bebas Neue</vt:lpstr>
      <vt:lpstr>Calibri Light</vt:lpstr>
      <vt:lpstr>Gill Sans</vt:lpstr>
      <vt:lpstr>Montserrat</vt:lpstr>
      <vt:lpstr>Montserrat Hairline</vt:lpstr>
      <vt:lpstr>Montserrat Light</vt:lpstr>
      <vt:lpstr>Source Sans Pro</vt:lpstr>
      <vt:lpstr>Source Sans Pro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Teodor Hristov</dc:creator>
  <cp:keywords/>
  <dc:description/>
  <cp:lastModifiedBy>Teodor Hristov</cp:lastModifiedBy>
  <cp:revision>6346</cp:revision>
  <dcterms:created xsi:type="dcterms:W3CDTF">2014-11-12T21:47:38Z</dcterms:created>
  <dcterms:modified xsi:type="dcterms:W3CDTF">2019-07-06T18:52:11Z</dcterms:modified>
  <cp:category/>
</cp:coreProperties>
</file>