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357" r:id="rId3"/>
    <p:sldId id="363" r:id="rId4"/>
    <p:sldId id="364" r:id="rId5"/>
    <p:sldId id="362" r:id="rId6"/>
    <p:sldId id="366" r:id="rId7"/>
    <p:sldId id="367" r:id="rId8"/>
    <p:sldId id="365" r:id="rId9"/>
    <p:sldId id="353" r:id="rId10"/>
    <p:sldId id="354" r:id="rId11"/>
    <p:sldId id="407" r:id="rId12"/>
    <p:sldId id="355" r:id="rId13"/>
    <p:sldId id="356" r:id="rId14"/>
    <p:sldId id="361" r:id="rId15"/>
    <p:sldId id="360" r:id="rId16"/>
    <p:sldId id="359" r:id="rId17"/>
    <p:sldId id="408" r:id="rId18"/>
    <p:sldId id="375" r:id="rId19"/>
    <p:sldId id="378" r:id="rId20"/>
    <p:sldId id="377" r:id="rId21"/>
    <p:sldId id="379" r:id="rId22"/>
    <p:sldId id="368" r:id="rId23"/>
    <p:sldId id="370" r:id="rId24"/>
    <p:sldId id="372" r:id="rId25"/>
    <p:sldId id="409" r:id="rId26"/>
    <p:sldId id="410" r:id="rId27"/>
    <p:sldId id="385" r:id="rId28"/>
    <p:sldId id="391" r:id="rId29"/>
    <p:sldId id="392" r:id="rId30"/>
    <p:sldId id="393" r:id="rId31"/>
    <p:sldId id="386" r:id="rId32"/>
    <p:sldId id="394" r:id="rId33"/>
    <p:sldId id="400" r:id="rId34"/>
    <p:sldId id="383" r:id="rId35"/>
    <p:sldId id="403" r:id="rId36"/>
    <p:sldId id="384" r:id="rId37"/>
    <p:sldId id="405" r:id="rId38"/>
    <p:sldId id="404" r:id="rId39"/>
    <p:sldId id="395" r:id="rId40"/>
    <p:sldId id="401" r:id="rId41"/>
    <p:sldId id="411" r:id="rId42"/>
    <p:sldId id="3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0000FF"/>
    <a:srgbClr val="FF8B8B"/>
    <a:srgbClr val="87B6E1"/>
    <a:srgbClr val="0094C8"/>
    <a:srgbClr val="53D2FF"/>
    <a:srgbClr val="0072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4" autoAdjust="0"/>
  </p:normalViewPr>
  <p:slideViewPr>
    <p:cSldViewPr snapToGrid="0">
      <p:cViewPr varScale="1">
        <p:scale>
          <a:sx n="109" d="100"/>
          <a:sy n="109" d="100"/>
        </p:scale>
        <p:origin x="888" y="96"/>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70" d="100"/>
          <a:sy n="70" d="100"/>
        </p:scale>
        <p:origin x="3500"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0136C-4900-4139-A65E-0FFE21BA8660}" type="datetimeFigureOut">
              <a:rPr lang="en-US" smtClean="0"/>
              <a:t>10/29/2024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ru-RU" dirty="0" err="1"/>
              <a:t>вр</a:t>
            </a:r>
            <a:endParaRPr lang="en-US"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5C656-B1C2-48D6-B4C0-50C1DF62A042}" type="slidenum">
              <a:rPr lang="en-US" smtClean="0"/>
              <a:t>‹#›</a:t>
            </a:fld>
            <a:endParaRPr lang="en-US"/>
          </a:p>
        </p:txBody>
      </p:sp>
    </p:spTree>
    <p:extLst>
      <p:ext uri="{BB962C8B-B14F-4D97-AF65-F5344CB8AC3E}">
        <p14:creationId xmlns:p14="http://schemas.microsoft.com/office/powerpoint/2010/main" val="395336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8B5C656-B1C2-48D6-B4C0-50C1DF62A042}" type="slidenum">
              <a:rPr lang="en-US" smtClean="0"/>
              <a:t>12</a:t>
            </a:fld>
            <a:endParaRPr lang="en-US"/>
          </a:p>
        </p:txBody>
      </p:sp>
    </p:spTree>
    <p:extLst>
      <p:ext uri="{BB962C8B-B14F-4D97-AF65-F5344CB8AC3E}">
        <p14:creationId xmlns:p14="http://schemas.microsoft.com/office/powerpoint/2010/main" val="25081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24B42-0E25-4A7E-B7D6-9674B89D9E3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C785556B-B022-443D-83AC-7485A88B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8D99A08A-18EF-4E21-A894-034E4294D4F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Нижний колонтитул 4">
            <a:extLst>
              <a:ext uri="{FF2B5EF4-FFF2-40B4-BE49-F238E27FC236}">
                <a16:creationId xmlns:a16="http://schemas.microsoft.com/office/drawing/2014/main" id="{1928A281-9EB8-427F-B1A2-BB5CDB839608}"/>
              </a:ext>
            </a:extLst>
          </p:cNvPr>
          <p:cNvSpPr>
            <a:spLocks noGrp="1"/>
          </p:cNvSpPr>
          <p:nvPr>
            <p:ph type="ftr" sz="quarter" idx="11"/>
          </p:nvPr>
        </p:nvSpPr>
        <p:spPr/>
        <p:txBody>
          <a:bodyPr/>
          <a:lstStyle/>
          <a:p>
            <a:r>
              <a:rPr lang="ru-RU"/>
              <a:t>Переполнение на стеке</a:t>
            </a:r>
            <a:endParaRPr lang="en-US"/>
          </a:p>
        </p:txBody>
      </p:sp>
      <p:sp>
        <p:nvSpPr>
          <p:cNvPr id="6" name="Номер слайда 5">
            <a:extLst>
              <a:ext uri="{FF2B5EF4-FFF2-40B4-BE49-F238E27FC236}">
                <a16:creationId xmlns:a16="http://schemas.microsoft.com/office/drawing/2014/main" id="{9419546A-E21B-4819-8351-F094DB6BB42F}"/>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342906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3C619-5DB0-420B-8DA6-C9D70844EB86}"/>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AA727C8C-5D04-41CC-9119-BCAE9D9848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58D7C69-F24E-42E8-B75E-4AB73C8E906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Нижний колонтитул 4">
            <a:extLst>
              <a:ext uri="{FF2B5EF4-FFF2-40B4-BE49-F238E27FC236}">
                <a16:creationId xmlns:a16="http://schemas.microsoft.com/office/drawing/2014/main" id="{E4273778-3D61-4FF5-91E9-8EED986B3352}"/>
              </a:ext>
            </a:extLst>
          </p:cNvPr>
          <p:cNvSpPr>
            <a:spLocks noGrp="1"/>
          </p:cNvSpPr>
          <p:nvPr>
            <p:ph type="ftr" sz="quarter" idx="11"/>
          </p:nvPr>
        </p:nvSpPr>
        <p:spPr/>
        <p:txBody>
          <a:bodyPr/>
          <a:lstStyle/>
          <a:p>
            <a:r>
              <a:rPr lang="ru-RU"/>
              <a:t>Переполнение на стеке</a:t>
            </a:r>
            <a:endParaRPr lang="en-US"/>
          </a:p>
        </p:txBody>
      </p:sp>
      <p:sp>
        <p:nvSpPr>
          <p:cNvPr id="6" name="Номер слайда 5">
            <a:extLst>
              <a:ext uri="{FF2B5EF4-FFF2-40B4-BE49-F238E27FC236}">
                <a16:creationId xmlns:a16="http://schemas.microsoft.com/office/drawing/2014/main" id="{709DDFBA-D1D6-4FBE-8BA5-EE146371CA76}"/>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414601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C160B9B-068E-45FF-ABF1-517456125B3D}"/>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87BDE121-1D3C-4DCA-8A26-7C9E0B9019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8384099-E0F3-46A0-9264-BAE732E93D8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Нижний колонтитул 4">
            <a:extLst>
              <a:ext uri="{FF2B5EF4-FFF2-40B4-BE49-F238E27FC236}">
                <a16:creationId xmlns:a16="http://schemas.microsoft.com/office/drawing/2014/main" id="{5BFB4418-B1EA-4AE6-AEBE-953C1C7E9CAA}"/>
              </a:ext>
            </a:extLst>
          </p:cNvPr>
          <p:cNvSpPr>
            <a:spLocks noGrp="1"/>
          </p:cNvSpPr>
          <p:nvPr>
            <p:ph type="ftr" sz="quarter" idx="11"/>
          </p:nvPr>
        </p:nvSpPr>
        <p:spPr/>
        <p:txBody>
          <a:bodyPr/>
          <a:lstStyle/>
          <a:p>
            <a:r>
              <a:rPr lang="ru-RU"/>
              <a:t>Переполнение на стеке</a:t>
            </a:r>
            <a:endParaRPr lang="en-US"/>
          </a:p>
        </p:txBody>
      </p:sp>
      <p:sp>
        <p:nvSpPr>
          <p:cNvPr id="6" name="Номер слайда 5">
            <a:extLst>
              <a:ext uri="{FF2B5EF4-FFF2-40B4-BE49-F238E27FC236}">
                <a16:creationId xmlns:a16="http://schemas.microsoft.com/office/drawing/2014/main" id="{F822D353-A0CE-474D-80EB-75A67EDB5126}"/>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157938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082607-438D-4515-8271-35633FBFDE50}"/>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1CBF9345-D2D0-4359-93FF-C2809BBCD7E2}"/>
              </a:ext>
            </a:extLst>
          </p:cNvPr>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Нижний колонтитул 4">
            <a:extLst>
              <a:ext uri="{FF2B5EF4-FFF2-40B4-BE49-F238E27FC236}">
                <a16:creationId xmlns:a16="http://schemas.microsoft.com/office/drawing/2014/main" id="{68C4B98D-193A-4E7E-9BEA-6F3C2EE77762}"/>
              </a:ext>
            </a:extLst>
          </p:cNvPr>
          <p:cNvSpPr>
            <a:spLocks noGrp="1"/>
          </p:cNvSpPr>
          <p:nvPr>
            <p:ph type="ftr" sz="quarter" idx="11"/>
          </p:nvPr>
        </p:nvSpPr>
        <p:spPr/>
        <p:txBody>
          <a:bodyPr/>
          <a:lstStyle>
            <a:lvl1pPr algn="l">
              <a:defRPr sz="1800"/>
            </a:lvl1pPr>
          </a:lstStyle>
          <a:p>
            <a:r>
              <a:rPr lang="ru-RU"/>
              <a:t>Переполнение на стеке</a:t>
            </a:r>
            <a:endParaRPr lang="en-US" dirty="0"/>
          </a:p>
        </p:txBody>
      </p:sp>
      <p:sp>
        <p:nvSpPr>
          <p:cNvPr id="6" name="Номер слайда 5">
            <a:extLst>
              <a:ext uri="{FF2B5EF4-FFF2-40B4-BE49-F238E27FC236}">
                <a16:creationId xmlns:a16="http://schemas.microsoft.com/office/drawing/2014/main" id="{4A8A8E53-6AB8-45F5-8458-43FBA3AB85CC}"/>
              </a:ext>
            </a:extLst>
          </p:cNvPr>
          <p:cNvSpPr>
            <a:spLocks noGrp="1"/>
          </p:cNvSpPr>
          <p:nvPr>
            <p:ph type="sldNum" sz="quarter" idx="12"/>
          </p:nvPr>
        </p:nvSpPr>
        <p:spPr/>
        <p:txBody>
          <a:bodyPr/>
          <a:lstStyle>
            <a:lvl1pPr>
              <a:defRPr sz="1800"/>
            </a:lvl1pPr>
          </a:lstStyle>
          <a:p>
            <a:fld id="{B67FBA2B-964F-4C4D-AAF7-5A8399264638}" type="slidenum">
              <a:rPr lang="en-US" smtClean="0"/>
              <a:pPr/>
              <a:t>‹#›</a:t>
            </a:fld>
            <a:endParaRPr lang="en-US"/>
          </a:p>
        </p:txBody>
      </p:sp>
    </p:spTree>
    <p:extLst>
      <p:ext uri="{BB962C8B-B14F-4D97-AF65-F5344CB8AC3E}">
        <p14:creationId xmlns:p14="http://schemas.microsoft.com/office/powerpoint/2010/main" val="171110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84BB97-026A-4EB6-8279-BE4B55CA7ED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87A6FBF6-4F3F-41E8-A64F-B8A683F4B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8354DB5-B3D6-4EDB-9909-40D48A81AEC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Нижний колонтитул 4">
            <a:extLst>
              <a:ext uri="{FF2B5EF4-FFF2-40B4-BE49-F238E27FC236}">
                <a16:creationId xmlns:a16="http://schemas.microsoft.com/office/drawing/2014/main" id="{E9F0C955-1908-48B6-9150-7193ED69D1D6}"/>
              </a:ext>
            </a:extLst>
          </p:cNvPr>
          <p:cNvSpPr>
            <a:spLocks noGrp="1"/>
          </p:cNvSpPr>
          <p:nvPr>
            <p:ph type="ftr" sz="quarter" idx="11"/>
          </p:nvPr>
        </p:nvSpPr>
        <p:spPr/>
        <p:txBody>
          <a:bodyPr/>
          <a:lstStyle/>
          <a:p>
            <a:r>
              <a:rPr lang="ru-RU"/>
              <a:t>Переполнение на стеке</a:t>
            </a:r>
            <a:endParaRPr lang="en-US"/>
          </a:p>
        </p:txBody>
      </p:sp>
      <p:sp>
        <p:nvSpPr>
          <p:cNvPr id="6" name="Номер слайда 5">
            <a:extLst>
              <a:ext uri="{FF2B5EF4-FFF2-40B4-BE49-F238E27FC236}">
                <a16:creationId xmlns:a16="http://schemas.microsoft.com/office/drawing/2014/main" id="{9CC7563E-18B2-410D-9817-3B879AA10634}"/>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241909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06DCC4-014E-47CE-BFF3-EAE9564A928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9B66D607-FBCA-4B15-B062-E45AA60CE0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12FB3B74-1388-436C-BC7D-DF0753585E6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5944EB42-FC5E-4732-8D39-85BD7D44594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Нижний колонтитул 5">
            <a:extLst>
              <a:ext uri="{FF2B5EF4-FFF2-40B4-BE49-F238E27FC236}">
                <a16:creationId xmlns:a16="http://schemas.microsoft.com/office/drawing/2014/main" id="{795D3CDC-636C-432D-83AE-143CB5C27DB4}"/>
              </a:ext>
            </a:extLst>
          </p:cNvPr>
          <p:cNvSpPr>
            <a:spLocks noGrp="1"/>
          </p:cNvSpPr>
          <p:nvPr>
            <p:ph type="ftr" sz="quarter" idx="11"/>
          </p:nvPr>
        </p:nvSpPr>
        <p:spPr/>
        <p:txBody>
          <a:bodyPr/>
          <a:lstStyle/>
          <a:p>
            <a:r>
              <a:rPr lang="ru-RU"/>
              <a:t>Переполнение на стеке</a:t>
            </a:r>
            <a:endParaRPr lang="en-US"/>
          </a:p>
        </p:txBody>
      </p:sp>
      <p:sp>
        <p:nvSpPr>
          <p:cNvPr id="7" name="Номер слайда 6">
            <a:extLst>
              <a:ext uri="{FF2B5EF4-FFF2-40B4-BE49-F238E27FC236}">
                <a16:creationId xmlns:a16="http://schemas.microsoft.com/office/drawing/2014/main" id="{9CC6E501-E3A1-4D96-B216-FC7639522583}"/>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255806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AAB106-F335-4889-B133-0215C0577594}"/>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98DF2971-2E9F-4E0E-810D-844904D83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63F5027-2511-41F9-8706-0B42FF72315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7A181A99-0161-4256-9FC3-ECBEBC06F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8359298-1003-4941-8DDA-BB77D8FF8F4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116DAD6F-6ACC-4778-851E-7C2FC7C990D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Нижний колонтитул 7">
            <a:extLst>
              <a:ext uri="{FF2B5EF4-FFF2-40B4-BE49-F238E27FC236}">
                <a16:creationId xmlns:a16="http://schemas.microsoft.com/office/drawing/2014/main" id="{DB817DBD-1FD5-4A1F-8EEF-54F2CDFBC611}"/>
              </a:ext>
            </a:extLst>
          </p:cNvPr>
          <p:cNvSpPr>
            <a:spLocks noGrp="1"/>
          </p:cNvSpPr>
          <p:nvPr>
            <p:ph type="ftr" sz="quarter" idx="11"/>
          </p:nvPr>
        </p:nvSpPr>
        <p:spPr/>
        <p:txBody>
          <a:bodyPr/>
          <a:lstStyle/>
          <a:p>
            <a:r>
              <a:rPr lang="ru-RU"/>
              <a:t>Переполнение на стеке</a:t>
            </a:r>
            <a:endParaRPr lang="en-US"/>
          </a:p>
        </p:txBody>
      </p:sp>
      <p:sp>
        <p:nvSpPr>
          <p:cNvPr id="9" name="Номер слайда 8">
            <a:extLst>
              <a:ext uri="{FF2B5EF4-FFF2-40B4-BE49-F238E27FC236}">
                <a16:creationId xmlns:a16="http://schemas.microsoft.com/office/drawing/2014/main" id="{3DA5F785-F625-4B7D-A6D0-1866E6AB9C17}"/>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72990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FD0865-6E6F-4F6C-9ADB-8490153D7964}"/>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AD807B0F-2182-4083-AEF4-15492FFA014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Нижний колонтитул 3">
            <a:extLst>
              <a:ext uri="{FF2B5EF4-FFF2-40B4-BE49-F238E27FC236}">
                <a16:creationId xmlns:a16="http://schemas.microsoft.com/office/drawing/2014/main" id="{CBD1E51B-05BC-4B55-9EDB-412577C2FF6E}"/>
              </a:ext>
            </a:extLst>
          </p:cNvPr>
          <p:cNvSpPr>
            <a:spLocks noGrp="1"/>
          </p:cNvSpPr>
          <p:nvPr>
            <p:ph type="ftr" sz="quarter" idx="11"/>
          </p:nvPr>
        </p:nvSpPr>
        <p:spPr/>
        <p:txBody>
          <a:bodyPr/>
          <a:lstStyle/>
          <a:p>
            <a:r>
              <a:rPr lang="ru-RU"/>
              <a:t>Переполнение на стеке</a:t>
            </a:r>
            <a:endParaRPr lang="en-US"/>
          </a:p>
        </p:txBody>
      </p:sp>
      <p:sp>
        <p:nvSpPr>
          <p:cNvPr id="5" name="Номер слайда 4">
            <a:extLst>
              <a:ext uri="{FF2B5EF4-FFF2-40B4-BE49-F238E27FC236}">
                <a16:creationId xmlns:a16="http://schemas.microsoft.com/office/drawing/2014/main" id="{27EF8A98-69E1-4575-9608-425E1EF6DEE3}"/>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2189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EFF670A-5F4C-4552-80BC-36BE7A0D0F6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Нижний колонтитул 2">
            <a:extLst>
              <a:ext uri="{FF2B5EF4-FFF2-40B4-BE49-F238E27FC236}">
                <a16:creationId xmlns:a16="http://schemas.microsoft.com/office/drawing/2014/main" id="{8A1FE3E8-94B9-4A2A-9DE6-43C4AB55D187}"/>
              </a:ext>
            </a:extLst>
          </p:cNvPr>
          <p:cNvSpPr>
            <a:spLocks noGrp="1"/>
          </p:cNvSpPr>
          <p:nvPr>
            <p:ph type="ftr" sz="quarter" idx="11"/>
          </p:nvPr>
        </p:nvSpPr>
        <p:spPr/>
        <p:txBody>
          <a:bodyPr/>
          <a:lstStyle/>
          <a:p>
            <a:r>
              <a:rPr lang="ru-RU"/>
              <a:t>Переполнение на стеке</a:t>
            </a:r>
            <a:endParaRPr lang="en-US"/>
          </a:p>
        </p:txBody>
      </p:sp>
      <p:sp>
        <p:nvSpPr>
          <p:cNvPr id="4" name="Номер слайда 3">
            <a:extLst>
              <a:ext uri="{FF2B5EF4-FFF2-40B4-BE49-F238E27FC236}">
                <a16:creationId xmlns:a16="http://schemas.microsoft.com/office/drawing/2014/main" id="{BEB634DB-486D-4D74-8F97-5FDA68E899F4}"/>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156141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AC518-993C-4EF2-9F29-9B2181CFB4F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D8BD7AD4-B430-4725-AB1E-7F24CD1FE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B98E3CAB-7D42-44CD-B5A0-13B27A565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BC79307-2068-4CD8-96B1-D6EA12DD69F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Нижний колонтитул 5">
            <a:extLst>
              <a:ext uri="{FF2B5EF4-FFF2-40B4-BE49-F238E27FC236}">
                <a16:creationId xmlns:a16="http://schemas.microsoft.com/office/drawing/2014/main" id="{5676925D-4A53-4B35-9542-25F6E3F1207A}"/>
              </a:ext>
            </a:extLst>
          </p:cNvPr>
          <p:cNvSpPr>
            <a:spLocks noGrp="1"/>
          </p:cNvSpPr>
          <p:nvPr>
            <p:ph type="ftr" sz="quarter" idx="11"/>
          </p:nvPr>
        </p:nvSpPr>
        <p:spPr/>
        <p:txBody>
          <a:bodyPr/>
          <a:lstStyle/>
          <a:p>
            <a:r>
              <a:rPr lang="ru-RU"/>
              <a:t>Переполнение на стеке</a:t>
            </a:r>
            <a:endParaRPr lang="en-US"/>
          </a:p>
        </p:txBody>
      </p:sp>
      <p:sp>
        <p:nvSpPr>
          <p:cNvPr id="7" name="Номер слайда 6">
            <a:extLst>
              <a:ext uri="{FF2B5EF4-FFF2-40B4-BE49-F238E27FC236}">
                <a16:creationId xmlns:a16="http://schemas.microsoft.com/office/drawing/2014/main" id="{D2A61258-9615-4E73-B2A0-2BDE6E7DC433}"/>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92174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1776D7-0540-4DA6-AAE2-F391FD5656F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CCA0F336-6616-474B-A11B-02EE61C0A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EBBFBC25-939E-4FBB-86C3-85F5F655D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BEB1EFF-DD78-4110-90B6-F4ECA9D8DC0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Нижний колонтитул 5">
            <a:extLst>
              <a:ext uri="{FF2B5EF4-FFF2-40B4-BE49-F238E27FC236}">
                <a16:creationId xmlns:a16="http://schemas.microsoft.com/office/drawing/2014/main" id="{68B72029-FB69-40F6-9351-634C607F13D3}"/>
              </a:ext>
            </a:extLst>
          </p:cNvPr>
          <p:cNvSpPr>
            <a:spLocks noGrp="1"/>
          </p:cNvSpPr>
          <p:nvPr>
            <p:ph type="ftr" sz="quarter" idx="11"/>
          </p:nvPr>
        </p:nvSpPr>
        <p:spPr/>
        <p:txBody>
          <a:bodyPr/>
          <a:lstStyle/>
          <a:p>
            <a:r>
              <a:rPr lang="ru-RU"/>
              <a:t>Переполнение на стеке</a:t>
            </a:r>
            <a:endParaRPr lang="en-US"/>
          </a:p>
        </p:txBody>
      </p:sp>
      <p:sp>
        <p:nvSpPr>
          <p:cNvPr id="7" name="Номер слайда 6">
            <a:extLst>
              <a:ext uri="{FF2B5EF4-FFF2-40B4-BE49-F238E27FC236}">
                <a16:creationId xmlns:a16="http://schemas.microsoft.com/office/drawing/2014/main" id="{6FE13307-0790-4F95-A50A-E421528D5DC4}"/>
              </a:ext>
            </a:extLst>
          </p:cNvPr>
          <p:cNvSpPr>
            <a:spLocks noGrp="1"/>
          </p:cNvSpPr>
          <p:nvPr>
            <p:ph type="sldNum" sz="quarter" idx="12"/>
          </p:nvPr>
        </p:nvSpPr>
        <p:spPr/>
        <p:txBody>
          <a:bodyPr/>
          <a:lstStyle/>
          <a:p>
            <a:fld id="{B67FBA2B-964F-4C4D-AAF7-5A8399264638}" type="slidenum">
              <a:rPr lang="en-US" smtClean="0"/>
              <a:t>‹#›</a:t>
            </a:fld>
            <a:endParaRPr lang="en-US"/>
          </a:p>
        </p:txBody>
      </p:sp>
    </p:spTree>
    <p:extLst>
      <p:ext uri="{BB962C8B-B14F-4D97-AF65-F5344CB8AC3E}">
        <p14:creationId xmlns:p14="http://schemas.microsoft.com/office/powerpoint/2010/main" val="39015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9C333E-9900-4FCD-A4BE-6E7C75245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D3E0A9C9-CCCA-434F-A14F-8416DC5DA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5" name="Нижний колонтитул 4">
            <a:extLst>
              <a:ext uri="{FF2B5EF4-FFF2-40B4-BE49-F238E27FC236}">
                <a16:creationId xmlns:a16="http://schemas.microsoft.com/office/drawing/2014/main" id="{9AA36A1B-5D5B-4687-941C-4A2CC178047A}"/>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1800">
                <a:solidFill>
                  <a:schemeClr val="tx1">
                    <a:tint val="75000"/>
                  </a:schemeClr>
                </a:solidFill>
              </a:defRPr>
            </a:lvl1pPr>
          </a:lstStyle>
          <a:p>
            <a:r>
              <a:rPr lang="ru-RU"/>
              <a:t>Переполнение на стеке</a:t>
            </a:r>
            <a:endParaRPr lang="en-US"/>
          </a:p>
        </p:txBody>
      </p:sp>
      <p:sp>
        <p:nvSpPr>
          <p:cNvPr id="6" name="Номер слайда 5">
            <a:extLst>
              <a:ext uri="{FF2B5EF4-FFF2-40B4-BE49-F238E27FC236}">
                <a16:creationId xmlns:a16="http://schemas.microsoft.com/office/drawing/2014/main" id="{DB1CF36F-C4AB-4875-86C3-377938959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B67FBA2B-964F-4C4D-AAF7-5A8399264638}" type="slidenum">
              <a:rPr lang="en-US" smtClean="0"/>
              <a:pPr/>
              <a:t>‹#›</a:t>
            </a:fld>
            <a:endParaRPr lang="en-US"/>
          </a:p>
        </p:txBody>
      </p:sp>
    </p:spTree>
    <p:extLst>
      <p:ext uri="{BB962C8B-B14F-4D97-AF65-F5344CB8AC3E}">
        <p14:creationId xmlns:p14="http://schemas.microsoft.com/office/powerpoint/2010/main" val="255398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gnu.org/software/libc/manual/html_node/Source-Fortification.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channel/UClcE-kVhqyiHCcjYwcpfj9w" TargetMode="External"/><Relationship Id="rId2" Type="http://schemas.openxmlformats.org/officeDocument/2006/relationships/hyperlink" Target="https://exploit.education/protostar/" TargetMode="External"/><Relationship Id="rId1" Type="http://schemas.openxmlformats.org/officeDocument/2006/relationships/slideLayout" Target="../slideLayouts/slideLayout2.xml"/><Relationship Id="rId5" Type="http://schemas.openxmlformats.org/officeDocument/2006/relationships/hyperlink" Target="https://airman604.medium.com/protostar-heap-3-walkthrough-56d9334bcd13" TargetMode="External"/><Relationship Id="rId4" Type="http://schemas.openxmlformats.org/officeDocument/2006/relationships/hyperlink" Target="https://code.woboq.org/userspace/glibc/malloc/malloc.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B0387-A424-4232-B826-E72B79246BB8}"/>
              </a:ext>
            </a:extLst>
          </p:cNvPr>
          <p:cNvSpPr>
            <a:spLocks noGrp="1"/>
          </p:cNvSpPr>
          <p:nvPr>
            <p:ph type="ctrTitle"/>
          </p:nvPr>
        </p:nvSpPr>
        <p:spPr/>
        <p:txBody>
          <a:bodyPr/>
          <a:lstStyle/>
          <a:p>
            <a:r>
              <a:rPr lang="ru-RU" dirty="0"/>
              <a:t>Низкоуровневое программирование</a:t>
            </a:r>
            <a:endParaRPr lang="en-US" dirty="0"/>
          </a:p>
        </p:txBody>
      </p:sp>
      <p:sp>
        <p:nvSpPr>
          <p:cNvPr id="3" name="Подзаголовок 2">
            <a:extLst>
              <a:ext uri="{FF2B5EF4-FFF2-40B4-BE49-F238E27FC236}">
                <a16:creationId xmlns:a16="http://schemas.microsoft.com/office/drawing/2014/main" id="{7E0B0FE4-1541-4C22-BC3D-263F41B28BF0}"/>
              </a:ext>
            </a:extLst>
          </p:cNvPr>
          <p:cNvSpPr>
            <a:spLocks noGrp="1"/>
          </p:cNvSpPr>
          <p:nvPr>
            <p:ph type="subTitle" idx="1"/>
          </p:nvPr>
        </p:nvSpPr>
        <p:spPr>
          <a:xfrm>
            <a:off x="1524000" y="3602038"/>
            <a:ext cx="9144000" cy="2684462"/>
          </a:xfrm>
        </p:spPr>
        <p:txBody>
          <a:bodyPr>
            <a:normAutofit/>
          </a:bodyPr>
          <a:lstStyle/>
          <a:p>
            <a:r>
              <a:rPr lang="ru-RU" dirty="0"/>
              <a:t>Лекция </a:t>
            </a:r>
            <a:r>
              <a:rPr lang="en-US"/>
              <a:t>6</a:t>
            </a:r>
            <a:endParaRPr lang="ru-RU" dirty="0"/>
          </a:p>
          <a:p>
            <a:r>
              <a:rPr lang="ru-RU" dirty="0"/>
              <a:t>Уязвимости форматной строки</a:t>
            </a:r>
            <a:br>
              <a:rPr lang="ru-RU" dirty="0"/>
            </a:br>
            <a:r>
              <a:rPr lang="ru-RU" dirty="0"/>
              <a:t>Переполнение на стеке</a:t>
            </a:r>
            <a:br>
              <a:rPr lang="ru-RU" dirty="0"/>
            </a:br>
            <a:r>
              <a:rPr lang="ru-RU" dirty="0"/>
              <a:t>Переполнение в куче</a:t>
            </a:r>
            <a:br>
              <a:rPr lang="ru-RU" dirty="0"/>
            </a:br>
            <a:r>
              <a:rPr lang="ru-RU" dirty="0"/>
              <a:t>ASLR</a:t>
            </a:r>
          </a:p>
          <a:p>
            <a:endParaRPr lang="ru-RU" dirty="0"/>
          </a:p>
        </p:txBody>
      </p:sp>
    </p:spTree>
    <p:extLst>
      <p:ext uri="{BB962C8B-B14F-4D97-AF65-F5344CB8AC3E}">
        <p14:creationId xmlns:p14="http://schemas.microsoft.com/office/powerpoint/2010/main" val="21164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Переполнение буфера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10</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838635" y="1791091"/>
            <a:ext cx="5200095" cy="2308324"/>
          </a:xfrm>
          <a:prstGeom prst="rect">
            <a:avLst/>
          </a:prstGeom>
          <a:noFill/>
        </p:spPr>
        <p:txBody>
          <a:bodyPr wrap="square">
            <a:spAutoFit/>
          </a:body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stdio.h</a:t>
            </a:r>
            <a:r>
              <a:rPr lang="en-US" sz="1800" dirty="0">
                <a:solidFill>
                  <a:srgbClr val="A31515"/>
                </a:solidFill>
                <a:latin typeface="Consolas" panose="020B0609020204030204" pitchFamily="49" charset="0"/>
              </a:rPr>
              <a:t>&gt;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 </a:t>
            </a:r>
            <a:r>
              <a:rPr lang="en-US" sz="1800" dirty="0">
                <a:solidFill>
                  <a:srgbClr val="000000"/>
                </a:solidFill>
                <a:latin typeface="Consolas" panose="020B0609020204030204" pitchFamily="49" charset="0"/>
              </a:rPr>
              <a:t>var = 0;</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buffer[16];</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FE961A3-CCE5-45DF-9C38-BC84DED30D84}"/>
              </a:ext>
            </a:extLst>
          </p:cNvPr>
          <p:cNvSpPr txBox="1"/>
          <p:nvPr/>
        </p:nvSpPr>
        <p:spPr>
          <a:xfrm>
            <a:off x="1036194" y="4199818"/>
            <a:ext cx="3002745" cy="369332"/>
          </a:xfrm>
          <a:prstGeom prst="rect">
            <a:avLst/>
          </a:prstGeom>
          <a:noFill/>
        </p:spPr>
        <p:txBody>
          <a:bodyPr wrap="none" rtlCol="0">
            <a:spAutoFit/>
          </a:bodyPr>
          <a:lstStyle/>
          <a:p>
            <a:r>
              <a:rPr lang="ru-RU" dirty="0"/>
              <a:t>Ввод:</a:t>
            </a:r>
            <a:r>
              <a:rPr lang="en-US" dirty="0"/>
              <a:t> 1111111111111111111</a:t>
            </a:r>
            <a:endParaRPr lang="ru-RU" dirty="0"/>
          </a:p>
        </p:txBody>
      </p:sp>
      <p:sp>
        <p:nvSpPr>
          <p:cNvPr id="3" name="TextBox 2">
            <a:extLst>
              <a:ext uri="{FF2B5EF4-FFF2-40B4-BE49-F238E27FC236}">
                <a16:creationId xmlns:a16="http://schemas.microsoft.com/office/drawing/2014/main" id="{80FCAE0B-5128-C727-C810-17D75049B7E4}"/>
              </a:ext>
            </a:extLst>
          </p:cNvPr>
          <p:cNvSpPr txBox="1"/>
          <p:nvPr/>
        </p:nvSpPr>
        <p:spPr>
          <a:xfrm>
            <a:off x="838200" y="4614746"/>
            <a:ext cx="5893793" cy="1015663"/>
          </a:xfrm>
          <a:prstGeom prst="rect">
            <a:avLst/>
          </a:prstGeom>
          <a:noFill/>
        </p:spPr>
        <p:txBody>
          <a:bodyPr wrap="none" rtlCol="0">
            <a:spAutoFit/>
          </a:bodyPr>
          <a:lstStyle/>
          <a:p>
            <a:r>
              <a:rPr lang="ru-RU" sz="2000" b="1" dirty="0"/>
              <a:t>Аналогичные атаки возможны с любой функцией, </a:t>
            </a:r>
          </a:p>
          <a:p>
            <a:r>
              <a:rPr lang="ru-RU" sz="2000" b="1" dirty="0"/>
              <a:t>которая не проверяет размер буфера записи: </a:t>
            </a:r>
            <a:endParaRPr lang="en-US" sz="2000" b="1" dirty="0"/>
          </a:p>
          <a:p>
            <a:r>
              <a:rPr lang="en-US" sz="2000" b="1" dirty="0"/>
              <a:t>gets, </a:t>
            </a:r>
            <a:r>
              <a:rPr lang="en-US" sz="2000" b="1" dirty="0" err="1"/>
              <a:t>strcpy</a:t>
            </a:r>
            <a:r>
              <a:rPr lang="en-US" sz="2000" b="1" dirty="0"/>
              <a:t>, </a:t>
            </a:r>
            <a:r>
              <a:rPr lang="en-US" sz="2000" b="1" dirty="0" err="1"/>
              <a:t>memcpy</a:t>
            </a:r>
            <a:r>
              <a:rPr lang="en-US" sz="2000" b="1" dirty="0"/>
              <a:t>, </a:t>
            </a:r>
            <a:r>
              <a:rPr lang="en-US" sz="2000" b="1" dirty="0" err="1"/>
              <a:t>memmove</a:t>
            </a:r>
            <a:r>
              <a:rPr lang="en-US" sz="2000" b="1" dirty="0"/>
              <a:t>,…</a:t>
            </a:r>
          </a:p>
        </p:txBody>
      </p:sp>
      <p:sp>
        <p:nvSpPr>
          <p:cNvPr id="8" name="Прямоугольник 7">
            <a:extLst>
              <a:ext uri="{FF2B5EF4-FFF2-40B4-BE49-F238E27FC236}">
                <a16:creationId xmlns:a16="http://schemas.microsoft.com/office/drawing/2014/main" id="{073D198A-DE42-905B-BBC4-63412A98AF1C}"/>
              </a:ext>
            </a:extLst>
          </p:cNvPr>
          <p:cNvSpPr/>
          <p:nvPr/>
        </p:nvSpPr>
        <p:spPr>
          <a:xfrm>
            <a:off x="9251354" y="1386601"/>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Прямая со стрелкой 8">
            <a:extLst>
              <a:ext uri="{FF2B5EF4-FFF2-40B4-BE49-F238E27FC236}">
                <a16:creationId xmlns:a16="http://schemas.microsoft.com/office/drawing/2014/main" id="{2E6389DA-55E7-798F-32BD-0E6EF8190E14}"/>
              </a:ext>
            </a:extLst>
          </p:cNvPr>
          <p:cNvCxnSpPr>
            <a:cxnSpLocks/>
          </p:cNvCxnSpPr>
          <p:nvPr/>
        </p:nvCxnSpPr>
        <p:spPr>
          <a:xfrm>
            <a:off x="8355822" y="4459636"/>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C4D2AF-8352-4254-D4B9-C6B4485E462C}"/>
              </a:ext>
            </a:extLst>
          </p:cNvPr>
          <p:cNvSpPr txBox="1"/>
          <p:nvPr/>
        </p:nvSpPr>
        <p:spPr>
          <a:xfrm>
            <a:off x="8245178" y="4105874"/>
            <a:ext cx="664156" cy="461665"/>
          </a:xfrm>
          <a:prstGeom prst="rect">
            <a:avLst/>
          </a:prstGeom>
          <a:noFill/>
        </p:spPr>
        <p:txBody>
          <a:bodyPr wrap="none" rtlCol="0">
            <a:spAutoFit/>
          </a:bodyPr>
          <a:lstStyle/>
          <a:p>
            <a:r>
              <a:rPr lang="en-US" sz="2400" b="1" dirty="0"/>
              <a:t>RSP</a:t>
            </a:r>
          </a:p>
        </p:txBody>
      </p:sp>
      <p:sp>
        <p:nvSpPr>
          <p:cNvPr id="12" name="Прямоугольник 11">
            <a:extLst>
              <a:ext uri="{FF2B5EF4-FFF2-40B4-BE49-F238E27FC236}">
                <a16:creationId xmlns:a16="http://schemas.microsoft.com/office/drawing/2014/main" id="{D7A33A83-B1BD-80E6-BE72-908B650FDE60}"/>
              </a:ext>
            </a:extLst>
          </p:cNvPr>
          <p:cNvSpPr/>
          <p:nvPr/>
        </p:nvSpPr>
        <p:spPr>
          <a:xfrm>
            <a:off x="9251354" y="138660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14" name="Прямоугольник 13">
            <a:extLst>
              <a:ext uri="{FF2B5EF4-FFF2-40B4-BE49-F238E27FC236}">
                <a16:creationId xmlns:a16="http://schemas.microsoft.com/office/drawing/2014/main" id="{B78F6391-0BEB-9AEC-723F-185303973896}"/>
              </a:ext>
            </a:extLst>
          </p:cNvPr>
          <p:cNvSpPr/>
          <p:nvPr/>
        </p:nvSpPr>
        <p:spPr>
          <a:xfrm>
            <a:off x="9251352" y="2486737"/>
            <a:ext cx="2396971" cy="368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0x31 </a:t>
            </a:r>
            <a:r>
              <a:rPr lang="en-US" dirty="0" err="1"/>
              <a:t>0x31</a:t>
            </a:r>
            <a:r>
              <a:rPr lang="en-US" dirty="0"/>
              <a:t> </a:t>
            </a:r>
            <a:r>
              <a:rPr lang="en-US" dirty="0" err="1"/>
              <a:t>0x31</a:t>
            </a:r>
            <a:r>
              <a:rPr lang="en-US" dirty="0"/>
              <a:t> 0x00</a:t>
            </a:r>
          </a:p>
        </p:txBody>
      </p:sp>
      <p:sp>
        <p:nvSpPr>
          <p:cNvPr id="23" name="Прямоугольник 22">
            <a:extLst>
              <a:ext uri="{FF2B5EF4-FFF2-40B4-BE49-F238E27FC236}">
                <a16:creationId xmlns:a16="http://schemas.microsoft.com/office/drawing/2014/main" id="{E05AD1FC-3582-E766-A1D7-830B65733848}"/>
              </a:ext>
            </a:extLst>
          </p:cNvPr>
          <p:cNvSpPr/>
          <p:nvPr/>
        </p:nvSpPr>
        <p:spPr>
          <a:xfrm>
            <a:off x="9251352" y="2843328"/>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0x31 </a:t>
            </a:r>
            <a:r>
              <a:rPr lang="en-US" dirty="0" err="1"/>
              <a:t>0x31</a:t>
            </a:r>
            <a:r>
              <a:rPr lang="en-US" dirty="0"/>
              <a:t> </a:t>
            </a:r>
            <a:r>
              <a:rPr lang="en-US" dirty="0" err="1"/>
              <a:t>0x31</a:t>
            </a:r>
            <a:r>
              <a:rPr lang="en-US" dirty="0"/>
              <a:t> </a:t>
            </a:r>
            <a:r>
              <a:rPr lang="en-US" dirty="0" err="1"/>
              <a:t>0x31</a:t>
            </a:r>
            <a:br>
              <a:rPr lang="en-US" dirty="0"/>
            </a:br>
            <a:r>
              <a:rPr lang="en-US" dirty="0" err="1"/>
              <a:t>0x31</a:t>
            </a:r>
            <a:r>
              <a:rPr lang="en-US" dirty="0"/>
              <a:t> </a:t>
            </a:r>
            <a:r>
              <a:rPr lang="en-US" dirty="0" err="1"/>
              <a:t>0x31</a:t>
            </a:r>
            <a:r>
              <a:rPr lang="en-US" dirty="0"/>
              <a:t> </a:t>
            </a:r>
            <a:r>
              <a:rPr lang="en-US" dirty="0" err="1"/>
              <a:t>0x31</a:t>
            </a:r>
            <a:r>
              <a:rPr lang="en-US" dirty="0"/>
              <a:t> </a:t>
            </a:r>
            <a:r>
              <a:rPr lang="en-US" dirty="0" err="1"/>
              <a:t>0x31</a:t>
            </a:r>
            <a:endParaRPr lang="en-US" dirty="0"/>
          </a:p>
          <a:p>
            <a:pPr algn="ctr"/>
            <a:r>
              <a:rPr lang="en-US" dirty="0"/>
              <a:t>0x31 </a:t>
            </a:r>
            <a:r>
              <a:rPr lang="en-US" dirty="0" err="1"/>
              <a:t>0x31</a:t>
            </a:r>
            <a:r>
              <a:rPr lang="en-US" dirty="0"/>
              <a:t> </a:t>
            </a:r>
            <a:r>
              <a:rPr lang="en-US" dirty="0" err="1"/>
              <a:t>0x31</a:t>
            </a:r>
            <a:r>
              <a:rPr lang="en-US" dirty="0"/>
              <a:t> </a:t>
            </a:r>
            <a:r>
              <a:rPr lang="en-US" dirty="0" err="1"/>
              <a:t>0x31</a:t>
            </a:r>
            <a:endParaRPr lang="en-US" dirty="0"/>
          </a:p>
          <a:p>
            <a:pPr algn="ctr"/>
            <a:r>
              <a:rPr lang="en-US" dirty="0"/>
              <a:t>0x31 </a:t>
            </a:r>
            <a:r>
              <a:rPr lang="en-US" dirty="0" err="1"/>
              <a:t>0x31</a:t>
            </a:r>
            <a:r>
              <a:rPr lang="en-US" dirty="0"/>
              <a:t> </a:t>
            </a:r>
            <a:r>
              <a:rPr lang="en-US" dirty="0" err="1"/>
              <a:t>0x31</a:t>
            </a:r>
            <a:r>
              <a:rPr lang="en-US" dirty="0"/>
              <a:t> </a:t>
            </a:r>
            <a:r>
              <a:rPr lang="en-US" dirty="0" err="1"/>
              <a:t>0x31</a:t>
            </a:r>
            <a:endParaRPr lang="en-US" dirty="0"/>
          </a:p>
        </p:txBody>
      </p:sp>
      <p:sp>
        <p:nvSpPr>
          <p:cNvPr id="25" name="Прямоугольник 24">
            <a:extLst>
              <a:ext uri="{FF2B5EF4-FFF2-40B4-BE49-F238E27FC236}">
                <a16:creationId xmlns:a16="http://schemas.microsoft.com/office/drawing/2014/main" id="{6A599928-2538-DDE5-A8F5-7258C70C3691}"/>
              </a:ext>
            </a:extLst>
          </p:cNvPr>
          <p:cNvSpPr/>
          <p:nvPr/>
        </p:nvSpPr>
        <p:spPr>
          <a:xfrm>
            <a:off x="9251353" y="2118318"/>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26" name="TextBox 25">
            <a:extLst>
              <a:ext uri="{FF2B5EF4-FFF2-40B4-BE49-F238E27FC236}">
                <a16:creationId xmlns:a16="http://schemas.microsoft.com/office/drawing/2014/main" id="{8E201E8D-EB87-089D-F7AE-6ECD32AFB27B}"/>
              </a:ext>
            </a:extLst>
          </p:cNvPr>
          <p:cNvSpPr txBox="1"/>
          <p:nvPr/>
        </p:nvSpPr>
        <p:spPr>
          <a:xfrm>
            <a:off x="8003896" y="1087826"/>
            <a:ext cx="1247457" cy="369332"/>
          </a:xfrm>
          <a:prstGeom prst="rect">
            <a:avLst/>
          </a:prstGeom>
          <a:noFill/>
        </p:spPr>
        <p:txBody>
          <a:bodyPr wrap="none" rtlCol="0">
            <a:spAutoFit/>
          </a:bodyPr>
          <a:lstStyle/>
          <a:p>
            <a:r>
              <a:rPr lang="ru-RU"/>
              <a:t>0</a:t>
            </a:r>
            <a:r>
              <a:rPr lang="en-US"/>
              <a:t>xFFFFFFFF</a:t>
            </a:r>
            <a:endParaRPr lang="en-US" dirty="0"/>
          </a:p>
        </p:txBody>
      </p:sp>
      <p:sp>
        <p:nvSpPr>
          <p:cNvPr id="27" name="TextBox 26">
            <a:extLst>
              <a:ext uri="{FF2B5EF4-FFF2-40B4-BE49-F238E27FC236}">
                <a16:creationId xmlns:a16="http://schemas.microsoft.com/office/drawing/2014/main" id="{0161C6FD-3051-7B77-3786-3E5035193055}"/>
              </a:ext>
            </a:extLst>
          </p:cNvPr>
          <p:cNvSpPr txBox="1"/>
          <p:nvPr/>
        </p:nvSpPr>
        <p:spPr>
          <a:xfrm>
            <a:off x="8031146" y="5630409"/>
            <a:ext cx="1220206" cy="369332"/>
          </a:xfrm>
          <a:prstGeom prst="rect">
            <a:avLst/>
          </a:prstGeom>
          <a:noFill/>
        </p:spPr>
        <p:txBody>
          <a:bodyPr wrap="none" rtlCol="0">
            <a:spAutoFit/>
          </a:bodyPr>
          <a:lstStyle/>
          <a:p>
            <a:r>
              <a:rPr lang="ru-RU" dirty="0"/>
              <a:t>0</a:t>
            </a:r>
            <a:r>
              <a:rPr lang="en-US" dirty="0"/>
              <a:t>x0000000</a:t>
            </a:r>
          </a:p>
        </p:txBody>
      </p:sp>
      <p:cxnSp>
        <p:nvCxnSpPr>
          <p:cNvPr id="28" name="Прямая соединительная линия 27">
            <a:extLst>
              <a:ext uri="{FF2B5EF4-FFF2-40B4-BE49-F238E27FC236}">
                <a16:creationId xmlns:a16="http://schemas.microsoft.com/office/drawing/2014/main" id="{A44ED82C-EB05-4029-EFD0-1BBD50DFFC2C}"/>
              </a:ext>
            </a:extLst>
          </p:cNvPr>
          <p:cNvCxnSpPr/>
          <p:nvPr/>
        </p:nvCxnSpPr>
        <p:spPr>
          <a:xfrm>
            <a:off x="9246408" y="878289"/>
            <a:ext cx="0" cy="5198076"/>
          </a:xfrm>
          <a:prstGeom prst="line">
            <a:avLst/>
          </a:prstGeom>
        </p:spPr>
        <p:style>
          <a:lnRef idx="1">
            <a:schemeClr val="dk1"/>
          </a:lnRef>
          <a:fillRef idx="0">
            <a:schemeClr val="dk1"/>
          </a:fillRef>
          <a:effectRef idx="0">
            <a:schemeClr val="dk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F0EF3908-0174-7BB8-CE68-BCF37C61D07E}"/>
              </a:ext>
            </a:extLst>
          </p:cNvPr>
          <p:cNvCxnSpPr/>
          <p:nvPr/>
        </p:nvCxnSpPr>
        <p:spPr>
          <a:xfrm>
            <a:off x="11645795" y="878289"/>
            <a:ext cx="0" cy="5198076"/>
          </a:xfrm>
          <a:prstGeom prst="line">
            <a:avLst/>
          </a:prstGeom>
        </p:spPr>
        <p:style>
          <a:lnRef idx="1">
            <a:schemeClr val="dk1"/>
          </a:lnRef>
          <a:fillRef idx="0">
            <a:schemeClr val="dk1"/>
          </a:fillRef>
          <a:effectRef idx="0">
            <a:schemeClr val="dk1"/>
          </a:effectRef>
          <a:fontRef idx="minor">
            <a:schemeClr val="tx1"/>
          </a:fontRef>
        </p:style>
      </p:cxnSp>
      <p:sp>
        <p:nvSpPr>
          <p:cNvPr id="30" name="Прямоугольник 29">
            <a:extLst>
              <a:ext uri="{FF2B5EF4-FFF2-40B4-BE49-F238E27FC236}">
                <a16:creationId xmlns:a16="http://schemas.microsoft.com/office/drawing/2014/main" id="{718AB7A9-0FFE-BCCB-FD11-6BF70FCE4B9F}"/>
              </a:ext>
            </a:extLst>
          </p:cNvPr>
          <p:cNvSpPr/>
          <p:nvPr/>
        </p:nvSpPr>
        <p:spPr>
          <a:xfrm>
            <a:off x="9256299" y="1749474"/>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RBX</a:t>
            </a:r>
          </a:p>
        </p:txBody>
      </p:sp>
      <p:sp>
        <p:nvSpPr>
          <p:cNvPr id="7" name="TextBox 6">
            <a:extLst>
              <a:ext uri="{FF2B5EF4-FFF2-40B4-BE49-F238E27FC236}">
                <a16:creationId xmlns:a16="http://schemas.microsoft.com/office/drawing/2014/main" id="{4B0223D4-3495-1F87-14BA-E85D47195D3D}"/>
              </a:ext>
            </a:extLst>
          </p:cNvPr>
          <p:cNvSpPr txBox="1"/>
          <p:nvPr/>
        </p:nvSpPr>
        <p:spPr>
          <a:xfrm>
            <a:off x="838200" y="5831026"/>
            <a:ext cx="6153444" cy="707886"/>
          </a:xfrm>
          <a:prstGeom prst="rect">
            <a:avLst/>
          </a:prstGeom>
          <a:noFill/>
          <a:ln>
            <a:solidFill>
              <a:schemeClr val="tx1"/>
            </a:solidFill>
          </a:ln>
        </p:spPr>
        <p:txBody>
          <a:bodyPr wrap="square" rtlCol="0">
            <a:spAutoFit/>
          </a:bodyPr>
          <a:lstStyle/>
          <a:p>
            <a:r>
              <a:rPr lang="ru-RU" sz="2000" b="1" dirty="0"/>
              <a:t>Мера защиты: функции с проверкой границ буфера - </a:t>
            </a:r>
            <a:r>
              <a:rPr lang="en-US" sz="2000" b="1" dirty="0" err="1"/>
              <a:t>fgets</a:t>
            </a:r>
            <a:r>
              <a:rPr lang="en-US" sz="2000" b="1" dirty="0"/>
              <a:t>, </a:t>
            </a:r>
            <a:r>
              <a:rPr lang="en-US" sz="2000" b="1" dirty="0" err="1"/>
              <a:t>scanf_s</a:t>
            </a:r>
            <a:r>
              <a:rPr lang="en-US" sz="2000" b="1" dirty="0"/>
              <a:t> </a:t>
            </a:r>
            <a:r>
              <a:rPr lang="ru-RU" sz="2000" b="1" dirty="0"/>
              <a:t>и пр.</a:t>
            </a:r>
            <a:endParaRPr lang="en-US" sz="2000" b="1" dirty="0"/>
          </a:p>
        </p:txBody>
      </p:sp>
    </p:spTree>
    <p:extLst>
      <p:ext uri="{BB962C8B-B14F-4D97-AF65-F5344CB8AC3E}">
        <p14:creationId xmlns:p14="http://schemas.microsoft.com/office/powerpoint/2010/main" val="363337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F7AD4-483E-74D2-0A86-D3C0542A1086}"/>
              </a:ext>
            </a:extLst>
          </p:cNvPr>
          <p:cNvSpPr>
            <a:spLocks noGrp="1"/>
          </p:cNvSpPr>
          <p:nvPr>
            <p:ph type="title"/>
          </p:nvPr>
        </p:nvSpPr>
        <p:spPr/>
        <p:txBody>
          <a:bodyPr/>
          <a:lstStyle/>
          <a:p>
            <a:r>
              <a:rPr lang="ru-RU" dirty="0"/>
              <a:t>Возможные цели переполнения буфера на стеке</a:t>
            </a:r>
          </a:p>
        </p:txBody>
      </p:sp>
      <p:sp>
        <p:nvSpPr>
          <p:cNvPr id="3" name="Объект 2">
            <a:extLst>
              <a:ext uri="{FF2B5EF4-FFF2-40B4-BE49-F238E27FC236}">
                <a16:creationId xmlns:a16="http://schemas.microsoft.com/office/drawing/2014/main" id="{90B306DB-8244-1C1D-AC16-13D652FA58D2}"/>
              </a:ext>
            </a:extLst>
          </p:cNvPr>
          <p:cNvSpPr>
            <a:spLocks noGrp="1"/>
          </p:cNvSpPr>
          <p:nvPr>
            <p:ph idx="1"/>
          </p:nvPr>
        </p:nvSpPr>
        <p:spPr>
          <a:xfrm>
            <a:off x="838200" y="1807337"/>
            <a:ext cx="5860473" cy="4351338"/>
          </a:xfrm>
        </p:spPr>
        <p:txBody>
          <a:bodyPr>
            <a:normAutofit/>
          </a:bodyPr>
          <a:lstStyle/>
          <a:p>
            <a:r>
              <a:rPr lang="ru-RU" sz="2000" b="1" dirty="0"/>
              <a:t>Локальные переменные</a:t>
            </a:r>
            <a:r>
              <a:rPr lang="ru-RU" sz="2000" dirty="0"/>
              <a:t>:  перезапись позволяет изменить ход работы текущей функции;</a:t>
            </a:r>
          </a:p>
          <a:p>
            <a:r>
              <a:rPr lang="ru-RU" sz="2000" b="1" dirty="0"/>
              <a:t>Копии регистров на стеке</a:t>
            </a:r>
            <a:r>
              <a:rPr lang="ru-RU" sz="2000" dirty="0"/>
              <a:t>: чаще всего хранят некоторые переменные из вызывающей функции </a:t>
            </a:r>
            <a:r>
              <a:rPr lang="en-US" sz="2000" dirty="0"/>
              <a:t>=&gt; </a:t>
            </a:r>
            <a:r>
              <a:rPr lang="ru-RU" sz="2000" dirty="0"/>
              <a:t>перезапись может изменить ход работы вызывающей функции;</a:t>
            </a:r>
          </a:p>
          <a:p>
            <a:r>
              <a:rPr lang="ru-RU" sz="2000" b="1" dirty="0"/>
              <a:t>Адрес возврата.</a:t>
            </a:r>
          </a:p>
        </p:txBody>
      </p:sp>
      <p:sp>
        <p:nvSpPr>
          <p:cNvPr id="5" name="Номер слайда 4">
            <a:extLst>
              <a:ext uri="{FF2B5EF4-FFF2-40B4-BE49-F238E27FC236}">
                <a16:creationId xmlns:a16="http://schemas.microsoft.com/office/drawing/2014/main" id="{0A00B544-19A8-130A-3FD3-A9E89E89E9A5}"/>
              </a:ext>
            </a:extLst>
          </p:cNvPr>
          <p:cNvSpPr>
            <a:spLocks noGrp="1"/>
          </p:cNvSpPr>
          <p:nvPr>
            <p:ph type="sldNum" sz="quarter" idx="12"/>
          </p:nvPr>
        </p:nvSpPr>
        <p:spPr/>
        <p:txBody>
          <a:bodyPr/>
          <a:lstStyle/>
          <a:p>
            <a:fld id="{B67FBA2B-964F-4C4D-AAF7-5A8399264638}" type="slidenum">
              <a:rPr lang="en-US" smtClean="0"/>
              <a:pPr/>
              <a:t>11</a:t>
            </a:fld>
            <a:endParaRPr lang="en-US"/>
          </a:p>
        </p:txBody>
      </p:sp>
      <p:sp>
        <p:nvSpPr>
          <p:cNvPr id="29" name="Прямоугольник 28">
            <a:extLst>
              <a:ext uri="{FF2B5EF4-FFF2-40B4-BE49-F238E27FC236}">
                <a16:creationId xmlns:a16="http://schemas.microsoft.com/office/drawing/2014/main" id="{E9E2ADA9-D605-9EE0-74CF-F2A1659EB76B}"/>
              </a:ext>
            </a:extLst>
          </p:cNvPr>
          <p:cNvSpPr/>
          <p:nvPr/>
        </p:nvSpPr>
        <p:spPr>
          <a:xfrm>
            <a:off x="9251354" y="1386601"/>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Прямая со стрелкой 29">
            <a:extLst>
              <a:ext uri="{FF2B5EF4-FFF2-40B4-BE49-F238E27FC236}">
                <a16:creationId xmlns:a16="http://schemas.microsoft.com/office/drawing/2014/main" id="{3339B30A-CF49-35D7-C921-D3E784F7CF22}"/>
              </a:ext>
            </a:extLst>
          </p:cNvPr>
          <p:cNvCxnSpPr>
            <a:cxnSpLocks/>
          </p:cNvCxnSpPr>
          <p:nvPr/>
        </p:nvCxnSpPr>
        <p:spPr>
          <a:xfrm>
            <a:off x="8355822" y="4459636"/>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1C409FC-734E-DC0C-96DE-7AFA8D6BDC25}"/>
              </a:ext>
            </a:extLst>
          </p:cNvPr>
          <p:cNvSpPr txBox="1"/>
          <p:nvPr/>
        </p:nvSpPr>
        <p:spPr>
          <a:xfrm>
            <a:off x="8245178" y="4105874"/>
            <a:ext cx="664156" cy="461665"/>
          </a:xfrm>
          <a:prstGeom prst="rect">
            <a:avLst/>
          </a:prstGeom>
          <a:noFill/>
        </p:spPr>
        <p:txBody>
          <a:bodyPr wrap="none" rtlCol="0">
            <a:spAutoFit/>
          </a:bodyPr>
          <a:lstStyle/>
          <a:p>
            <a:r>
              <a:rPr lang="en-US" sz="2400" b="1" dirty="0"/>
              <a:t>RSP</a:t>
            </a:r>
          </a:p>
        </p:txBody>
      </p:sp>
      <p:sp>
        <p:nvSpPr>
          <p:cNvPr id="32" name="Прямоугольник 31">
            <a:extLst>
              <a:ext uri="{FF2B5EF4-FFF2-40B4-BE49-F238E27FC236}">
                <a16:creationId xmlns:a16="http://schemas.microsoft.com/office/drawing/2014/main" id="{B9448A2C-FBF8-E518-153B-79D335CD70CB}"/>
              </a:ext>
            </a:extLst>
          </p:cNvPr>
          <p:cNvSpPr/>
          <p:nvPr/>
        </p:nvSpPr>
        <p:spPr>
          <a:xfrm>
            <a:off x="9251354" y="138660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33" name="Прямоугольник 32">
            <a:extLst>
              <a:ext uri="{FF2B5EF4-FFF2-40B4-BE49-F238E27FC236}">
                <a16:creationId xmlns:a16="http://schemas.microsoft.com/office/drawing/2014/main" id="{CE20C141-39B2-3B30-2A68-DBBDA4EDBBA7}"/>
              </a:ext>
            </a:extLst>
          </p:cNvPr>
          <p:cNvSpPr/>
          <p:nvPr/>
        </p:nvSpPr>
        <p:spPr>
          <a:xfrm>
            <a:off x="9251352" y="2486737"/>
            <a:ext cx="2396971" cy="368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Прямоугольник 33">
            <a:extLst>
              <a:ext uri="{FF2B5EF4-FFF2-40B4-BE49-F238E27FC236}">
                <a16:creationId xmlns:a16="http://schemas.microsoft.com/office/drawing/2014/main" id="{0FE88464-08ED-906F-1D70-944F352EFCD8}"/>
              </a:ext>
            </a:extLst>
          </p:cNvPr>
          <p:cNvSpPr/>
          <p:nvPr/>
        </p:nvSpPr>
        <p:spPr>
          <a:xfrm>
            <a:off x="9251352" y="2843328"/>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35" name="Прямоугольник 34">
            <a:extLst>
              <a:ext uri="{FF2B5EF4-FFF2-40B4-BE49-F238E27FC236}">
                <a16:creationId xmlns:a16="http://schemas.microsoft.com/office/drawing/2014/main" id="{0AC0DAD5-E59F-30AC-9457-61BA01D5D6C4}"/>
              </a:ext>
            </a:extLst>
          </p:cNvPr>
          <p:cNvSpPr/>
          <p:nvPr/>
        </p:nvSpPr>
        <p:spPr>
          <a:xfrm>
            <a:off x="9251353" y="2118318"/>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36" name="TextBox 35">
            <a:extLst>
              <a:ext uri="{FF2B5EF4-FFF2-40B4-BE49-F238E27FC236}">
                <a16:creationId xmlns:a16="http://schemas.microsoft.com/office/drawing/2014/main" id="{90508226-B6CC-7F7A-C9F8-C6EB978D1B77}"/>
              </a:ext>
            </a:extLst>
          </p:cNvPr>
          <p:cNvSpPr txBox="1"/>
          <p:nvPr/>
        </p:nvSpPr>
        <p:spPr>
          <a:xfrm>
            <a:off x="8003896" y="1087826"/>
            <a:ext cx="1247457" cy="369332"/>
          </a:xfrm>
          <a:prstGeom prst="rect">
            <a:avLst/>
          </a:prstGeom>
          <a:noFill/>
        </p:spPr>
        <p:txBody>
          <a:bodyPr wrap="none" rtlCol="0">
            <a:spAutoFit/>
          </a:bodyPr>
          <a:lstStyle/>
          <a:p>
            <a:r>
              <a:rPr lang="ru-RU"/>
              <a:t>0</a:t>
            </a:r>
            <a:r>
              <a:rPr lang="en-US"/>
              <a:t>xFFFFFFFF</a:t>
            </a:r>
            <a:endParaRPr lang="en-US" dirty="0"/>
          </a:p>
        </p:txBody>
      </p:sp>
      <p:sp>
        <p:nvSpPr>
          <p:cNvPr id="37" name="TextBox 36">
            <a:extLst>
              <a:ext uri="{FF2B5EF4-FFF2-40B4-BE49-F238E27FC236}">
                <a16:creationId xmlns:a16="http://schemas.microsoft.com/office/drawing/2014/main" id="{B567080D-AE03-9100-1098-6127C4E50BD5}"/>
              </a:ext>
            </a:extLst>
          </p:cNvPr>
          <p:cNvSpPr txBox="1"/>
          <p:nvPr/>
        </p:nvSpPr>
        <p:spPr>
          <a:xfrm>
            <a:off x="8031146" y="5630409"/>
            <a:ext cx="1220206" cy="369332"/>
          </a:xfrm>
          <a:prstGeom prst="rect">
            <a:avLst/>
          </a:prstGeom>
          <a:noFill/>
        </p:spPr>
        <p:txBody>
          <a:bodyPr wrap="none" rtlCol="0">
            <a:spAutoFit/>
          </a:bodyPr>
          <a:lstStyle/>
          <a:p>
            <a:r>
              <a:rPr lang="ru-RU" dirty="0"/>
              <a:t>0</a:t>
            </a:r>
            <a:r>
              <a:rPr lang="en-US" dirty="0"/>
              <a:t>x0000000</a:t>
            </a:r>
          </a:p>
        </p:txBody>
      </p:sp>
      <p:cxnSp>
        <p:nvCxnSpPr>
          <p:cNvPr id="38" name="Прямая соединительная линия 37">
            <a:extLst>
              <a:ext uri="{FF2B5EF4-FFF2-40B4-BE49-F238E27FC236}">
                <a16:creationId xmlns:a16="http://schemas.microsoft.com/office/drawing/2014/main" id="{A8D399AC-D031-172A-BEA6-77506B8C6854}"/>
              </a:ext>
            </a:extLst>
          </p:cNvPr>
          <p:cNvCxnSpPr/>
          <p:nvPr/>
        </p:nvCxnSpPr>
        <p:spPr>
          <a:xfrm>
            <a:off x="9246408" y="878289"/>
            <a:ext cx="0" cy="5198076"/>
          </a:xfrm>
          <a:prstGeom prst="line">
            <a:avLst/>
          </a:prstGeom>
        </p:spPr>
        <p:style>
          <a:lnRef idx="1">
            <a:schemeClr val="dk1"/>
          </a:lnRef>
          <a:fillRef idx="0">
            <a:schemeClr val="dk1"/>
          </a:fillRef>
          <a:effectRef idx="0">
            <a:schemeClr val="dk1"/>
          </a:effectRef>
          <a:fontRef idx="minor">
            <a:schemeClr val="tx1"/>
          </a:fontRef>
        </p:style>
      </p:cxnSp>
      <p:cxnSp>
        <p:nvCxnSpPr>
          <p:cNvPr id="39" name="Прямая соединительная линия 38">
            <a:extLst>
              <a:ext uri="{FF2B5EF4-FFF2-40B4-BE49-F238E27FC236}">
                <a16:creationId xmlns:a16="http://schemas.microsoft.com/office/drawing/2014/main" id="{59873AE5-AF38-FD1F-D319-869BC0FB4F8D}"/>
              </a:ext>
            </a:extLst>
          </p:cNvPr>
          <p:cNvCxnSpPr/>
          <p:nvPr/>
        </p:nvCxnSpPr>
        <p:spPr>
          <a:xfrm>
            <a:off x="11645795" y="878289"/>
            <a:ext cx="0" cy="5198076"/>
          </a:xfrm>
          <a:prstGeom prst="line">
            <a:avLst/>
          </a:prstGeom>
        </p:spPr>
        <p:style>
          <a:lnRef idx="1">
            <a:schemeClr val="dk1"/>
          </a:lnRef>
          <a:fillRef idx="0">
            <a:schemeClr val="dk1"/>
          </a:fillRef>
          <a:effectRef idx="0">
            <a:schemeClr val="dk1"/>
          </a:effectRef>
          <a:fontRef idx="minor">
            <a:schemeClr val="tx1"/>
          </a:fontRef>
        </p:style>
      </p:cxnSp>
      <p:sp>
        <p:nvSpPr>
          <p:cNvPr id="40" name="Прямоугольник 39">
            <a:extLst>
              <a:ext uri="{FF2B5EF4-FFF2-40B4-BE49-F238E27FC236}">
                <a16:creationId xmlns:a16="http://schemas.microsoft.com/office/drawing/2014/main" id="{9C021AA6-3093-C5E3-253B-BF2C4BBB55D7}"/>
              </a:ext>
            </a:extLst>
          </p:cNvPr>
          <p:cNvSpPr/>
          <p:nvPr/>
        </p:nvSpPr>
        <p:spPr>
          <a:xfrm>
            <a:off x="9251219" y="1749474"/>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RBX</a:t>
            </a:r>
          </a:p>
        </p:txBody>
      </p:sp>
    </p:spTree>
    <p:extLst>
      <p:ext uri="{BB962C8B-B14F-4D97-AF65-F5344CB8AC3E}">
        <p14:creationId xmlns:p14="http://schemas.microsoft.com/office/powerpoint/2010/main" val="38525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Изменение адреса возврата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12</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1450759" y="1690688"/>
            <a:ext cx="5200095" cy="3416320"/>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char</a:t>
            </a:r>
            <a:r>
              <a:rPr lang="en-US" sz="1800" dirty="0">
                <a:solidFill>
                  <a:srgbClr val="000000"/>
                </a:solidFill>
                <a:latin typeface="Consolas" panose="020B0609020204030204" pitchFamily="49" charset="0"/>
              </a:rPr>
              <a:t> buffer[</a:t>
            </a:r>
            <a:r>
              <a:rPr lang="en-US" dirty="0">
                <a:solidFill>
                  <a:srgbClr val="000000"/>
                </a:solidFill>
                <a:latin typeface="Consolas" panose="020B0609020204030204" pitchFamily="49" charset="0"/>
              </a:rPr>
              <a:t>64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strcmp</a:t>
            </a:r>
            <a:r>
              <a:rPr lang="en-US" sz="1800" dirty="0">
                <a:solidFill>
                  <a:srgbClr val="000000"/>
                </a:solidFill>
                <a:latin typeface="Consolas" panose="020B0609020204030204" pitchFamily="49" charset="0"/>
              </a:rPr>
              <a:t>(buffer, </a:t>
            </a:r>
            <a:r>
              <a:rPr lang="en-US" sz="1800" dirty="0">
                <a:solidFill>
                  <a:srgbClr val="A31515"/>
                </a:solidFill>
                <a:latin typeface="Consolas" panose="020B0609020204030204" pitchFamily="49" charset="0"/>
              </a:rPr>
              <a:t>"PASSWORD"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FF"/>
                </a:solidFill>
                <a:latin typeface="Consolas" panose="020B0609020204030204" pitchFamily="49" charset="0"/>
              </a:rPr>
              <a:t>    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(!ok)</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8000"/>
                </a:solidFill>
                <a:latin typeface="Consolas" panose="020B0609020204030204" pitchFamily="49" charset="0"/>
              </a:rPr>
              <a:t>   /*ACCESS DATA*/</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Прямоугольник 33">
            <a:extLst>
              <a:ext uri="{FF2B5EF4-FFF2-40B4-BE49-F238E27FC236}">
                <a16:creationId xmlns:a16="http://schemas.microsoft.com/office/drawing/2014/main" id="{5D76405B-0734-4BB2-A082-9074E54A96B2}"/>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a:extLst>
              <a:ext uri="{FF2B5EF4-FFF2-40B4-BE49-F238E27FC236}">
                <a16:creationId xmlns:a16="http://schemas.microsoft.com/office/drawing/2014/main" id="{DD5C62F9-909D-4916-957F-63A30D5D300B}"/>
              </a:ext>
            </a:extLst>
          </p:cNvPr>
          <p:cNvSpPr/>
          <p:nvPr/>
        </p:nvSpPr>
        <p:spPr>
          <a:xfrm>
            <a:off x="8933992" y="1690688"/>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0xAA </a:t>
            </a:r>
            <a:r>
              <a:rPr lang="en-US" dirty="0" err="1"/>
              <a:t>0xAA</a:t>
            </a:r>
            <a:r>
              <a:rPr lang="en-US" dirty="0"/>
              <a:t> 0xFF </a:t>
            </a:r>
            <a:r>
              <a:rPr lang="en-US" dirty="0" err="1"/>
              <a:t>0xFF</a:t>
            </a:r>
            <a:endParaRPr lang="en-US" dirty="0"/>
          </a:p>
        </p:txBody>
      </p:sp>
      <p:sp>
        <p:nvSpPr>
          <p:cNvPr id="39" name="Прямоугольник 38">
            <a:extLst>
              <a:ext uri="{FF2B5EF4-FFF2-40B4-BE49-F238E27FC236}">
                <a16:creationId xmlns:a16="http://schemas.microsoft.com/office/drawing/2014/main" id="{84F6E574-E2B6-43D1-B183-CA4FB6849BA8}"/>
              </a:ext>
            </a:extLst>
          </p:cNvPr>
          <p:cNvSpPr/>
          <p:nvPr/>
        </p:nvSpPr>
        <p:spPr>
          <a:xfrm>
            <a:off x="8933990" y="2434166"/>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40" name="Прямоугольник 39">
            <a:extLst>
              <a:ext uri="{FF2B5EF4-FFF2-40B4-BE49-F238E27FC236}">
                <a16:creationId xmlns:a16="http://schemas.microsoft.com/office/drawing/2014/main" id="{70B3123D-5735-442F-B9A1-31A01D216F3D}"/>
              </a:ext>
            </a:extLst>
          </p:cNvPr>
          <p:cNvSpPr/>
          <p:nvPr/>
        </p:nvSpPr>
        <p:spPr>
          <a:xfrm>
            <a:off x="8933991" y="2062184"/>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cxnSp>
        <p:nvCxnSpPr>
          <p:cNvPr id="6" name="Соединитель: уступ 5">
            <a:extLst>
              <a:ext uri="{FF2B5EF4-FFF2-40B4-BE49-F238E27FC236}">
                <a16:creationId xmlns:a16="http://schemas.microsoft.com/office/drawing/2014/main" id="{BA7F9554-6973-4AE8-9DEF-3B34968E7F91}"/>
              </a:ext>
            </a:extLst>
          </p:cNvPr>
          <p:cNvCxnSpPr>
            <a:stCxn id="37" idx="1"/>
          </p:cNvCxnSpPr>
          <p:nvPr/>
        </p:nvCxnSpPr>
        <p:spPr>
          <a:xfrm rot="10800000" flipV="1">
            <a:off x="3220278" y="1874898"/>
            <a:ext cx="5713714" cy="2194720"/>
          </a:xfrm>
          <a:prstGeom prst="bentConnector3">
            <a:avLst>
              <a:gd name="adj1" fmla="val 3451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76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Изменение адреса возврата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13</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1450759" y="1690688"/>
            <a:ext cx="5200095" cy="3416320"/>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char</a:t>
            </a:r>
            <a:r>
              <a:rPr lang="en-US" sz="1800" dirty="0">
                <a:solidFill>
                  <a:srgbClr val="000000"/>
                </a:solidFill>
                <a:latin typeface="Consolas" panose="020B0609020204030204" pitchFamily="49" charset="0"/>
              </a:rPr>
              <a:t> buffer[</a:t>
            </a:r>
            <a:r>
              <a:rPr lang="en-US" dirty="0">
                <a:solidFill>
                  <a:srgbClr val="000000"/>
                </a:solidFill>
                <a:latin typeface="Consolas" panose="020B0609020204030204" pitchFamily="49" charset="0"/>
              </a:rPr>
              <a:t>64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strcmp</a:t>
            </a:r>
            <a:r>
              <a:rPr lang="en-US" sz="1800" dirty="0">
                <a:solidFill>
                  <a:srgbClr val="000000"/>
                </a:solidFill>
                <a:latin typeface="Consolas" panose="020B0609020204030204" pitchFamily="49" charset="0"/>
              </a:rPr>
              <a:t>(buffer, </a:t>
            </a:r>
            <a:r>
              <a:rPr lang="en-US" sz="1800" dirty="0">
                <a:solidFill>
                  <a:srgbClr val="A31515"/>
                </a:solidFill>
                <a:latin typeface="Consolas" panose="020B0609020204030204" pitchFamily="49" charset="0"/>
              </a:rPr>
              <a:t>"PASSWORD"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FF"/>
                </a:solidFill>
                <a:latin typeface="Consolas" panose="020B0609020204030204" pitchFamily="49" charset="0"/>
              </a:rPr>
              <a:t>    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(!ok)</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8000"/>
                </a:solidFill>
                <a:latin typeface="Consolas" panose="020B0609020204030204" pitchFamily="49" charset="0"/>
              </a:rPr>
              <a:t>   /*ACCESS DATA*/</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Прямоугольник 33">
            <a:extLst>
              <a:ext uri="{FF2B5EF4-FFF2-40B4-BE49-F238E27FC236}">
                <a16:creationId xmlns:a16="http://schemas.microsoft.com/office/drawing/2014/main" id="{5D76405B-0734-4BB2-A082-9074E54A96B2}"/>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a:extLst>
              <a:ext uri="{FF2B5EF4-FFF2-40B4-BE49-F238E27FC236}">
                <a16:creationId xmlns:a16="http://schemas.microsoft.com/office/drawing/2014/main" id="{DD5C62F9-909D-4916-957F-63A30D5D300B}"/>
              </a:ext>
            </a:extLst>
          </p:cNvPr>
          <p:cNvSpPr/>
          <p:nvPr/>
        </p:nvSpPr>
        <p:spPr>
          <a:xfrm>
            <a:off x="8933992" y="1690688"/>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0xBB 0xAA 0xFF </a:t>
            </a:r>
            <a:r>
              <a:rPr lang="en-US" dirty="0" err="1"/>
              <a:t>0xFF</a:t>
            </a:r>
            <a:endParaRPr lang="en-US" dirty="0"/>
          </a:p>
        </p:txBody>
      </p:sp>
      <p:sp>
        <p:nvSpPr>
          <p:cNvPr id="39" name="Прямоугольник 38">
            <a:extLst>
              <a:ext uri="{FF2B5EF4-FFF2-40B4-BE49-F238E27FC236}">
                <a16:creationId xmlns:a16="http://schemas.microsoft.com/office/drawing/2014/main" id="{84F6E574-E2B6-43D1-B183-CA4FB6849BA8}"/>
              </a:ext>
            </a:extLst>
          </p:cNvPr>
          <p:cNvSpPr/>
          <p:nvPr/>
        </p:nvSpPr>
        <p:spPr>
          <a:xfrm>
            <a:off x="8933990" y="2424835"/>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0x31 </a:t>
            </a: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br>
              <a:rPr lang="en-US" dirty="0">
                <a:solidFill>
                  <a:schemeClr val="bg1"/>
                </a:solidFill>
              </a:rPr>
            </a:b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endParaRPr lang="en-US" dirty="0">
              <a:solidFill>
                <a:schemeClr val="bg1"/>
              </a:solidFill>
            </a:endParaRPr>
          </a:p>
          <a:p>
            <a:pPr algn="ctr"/>
            <a:r>
              <a:rPr lang="en-US" dirty="0">
                <a:solidFill>
                  <a:schemeClr val="bg1"/>
                </a:solidFill>
              </a:rPr>
              <a:t>0x31 </a:t>
            </a: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endParaRPr lang="en-US" dirty="0">
              <a:solidFill>
                <a:schemeClr val="bg1"/>
              </a:solidFill>
            </a:endParaRPr>
          </a:p>
          <a:p>
            <a:pPr algn="ctr"/>
            <a:r>
              <a:rPr lang="en-US" dirty="0">
                <a:solidFill>
                  <a:schemeClr val="bg1"/>
                </a:solidFill>
              </a:rPr>
              <a:t>0x31 </a:t>
            </a: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endParaRPr lang="en-US" dirty="0">
              <a:solidFill>
                <a:schemeClr val="bg1"/>
              </a:solidFill>
            </a:endParaRPr>
          </a:p>
        </p:txBody>
      </p:sp>
      <p:sp>
        <p:nvSpPr>
          <p:cNvPr id="40" name="Прямоугольник 39">
            <a:extLst>
              <a:ext uri="{FF2B5EF4-FFF2-40B4-BE49-F238E27FC236}">
                <a16:creationId xmlns:a16="http://schemas.microsoft.com/office/drawing/2014/main" id="{70B3123D-5735-442F-B9A1-31A01D216F3D}"/>
              </a:ext>
            </a:extLst>
          </p:cNvPr>
          <p:cNvSpPr/>
          <p:nvPr/>
        </p:nvSpPr>
        <p:spPr>
          <a:xfrm>
            <a:off x="8933991" y="2062184"/>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0x31 </a:t>
            </a:r>
            <a:r>
              <a:rPr lang="en-US" dirty="0" err="1">
                <a:solidFill>
                  <a:schemeClr val="bg1"/>
                </a:solidFill>
              </a:rPr>
              <a:t>0x31</a:t>
            </a:r>
            <a:r>
              <a:rPr lang="en-US" dirty="0">
                <a:solidFill>
                  <a:schemeClr val="bg1"/>
                </a:solidFill>
              </a:rPr>
              <a:t> </a:t>
            </a:r>
            <a:r>
              <a:rPr lang="en-US" dirty="0" err="1">
                <a:solidFill>
                  <a:schemeClr val="bg1"/>
                </a:solidFill>
              </a:rPr>
              <a:t>0x31</a:t>
            </a:r>
            <a:r>
              <a:rPr lang="en-US" dirty="0">
                <a:solidFill>
                  <a:schemeClr val="bg1"/>
                </a:solidFill>
              </a:rPr>
              <a:t> </a:t>
            </a:r>
            <a:r>
              <a:rPr lang="en-US" dirty="0" err="1">
                <a:solidFill>
                  <a:schemeClr val="bg1"/>
                </a:solidFill>
              </a:rPr>
              <a:t>0x31</a:t>
            </a:r>
            <a:endParaRPr lang="en-US" dirty="0">
              <a:solidFill>
                <a:schemeClr val="bg1"/>
              </a:solidFill>
            </a:endParaRPr>
          </a:p>
        </p:txBody>
      </p:sp>
      <p:cxnSp>
        <p:nvCxnSpPr>
          <p:cNvPr id="6" name="Соединитель: уступ 5">
            <a:extLst>
              <a:ext uri="{FF2B5EF4-FFF2-40B4-BE49-F238E27FC236}">
                <a16:creationId xmlns:a16="http://schemas.microsoft.com/office/drawing/2014/main" id="{BA7F9554-6973-4AE8-9DEF-3B34968E7F91}"/>
              </a:ext>
            </a:extLst>
          </p:cNvPr>
          <p:cNvCxnSpPr>
            <a:cxnSpLocks/>
            <a:stCxn id="37" idx="1"/>
          </p:cNvCxnSpPr>
          <p:nvPr/>
        </p:nvCxnSpPr>
        <p:spPr>
          <a:xfrm rot="10800000" flipV="1">
            <a:off x="3916018" y="1874897"/>
            <a:ext cx="5017975" cy="2756737"/>
          </a:xfrm>
          <a:prstGeom prst="bentConnector3">
            <a:avLst>
              <a:gd name="adj1" fmla="val 36136"/>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327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Исполнение произвольного кода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14</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1450759" y="1690688"/>
            <a:ext cx="5200095" cy="3416320"/>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char</a:t>
            </a:r>
            <a:r>
              <a:rPr lang="en-US" sz="1800" dirty="0">
                <a:solidFill>
                  <a:srgbClr val="000000"/>
                </a:solidFill>
                <a:latin typeface="Consolas" panose="020B0609020204030204" pitchFamily="49" charset="0"/>
              </a:rPr>
              <a:t> buffer[</a:t>
            </a:r>
            <a:r>
              <a:rPr lang="en-US" dirty="0">
                <a:solidFill>
                  <a:srgbClr val="000000"/>
                </a:solidFill>
                <a:latin typeface="Consolas" panose="020B0609020204030204" pitchFamily="49" charset="0"/>
              </a:rPr>
              <a:t>64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strcmp</a:t>
            </a:r>
            <a:r>
              <a:rPr lang="en-US" sz="1800" dirty="0">
                <a:solidFill>
                  <a:srgbClr val="000000"/>
                </a:solidFill>
                <a:latin typeface="Consolas" panose="020B0609020204030204" pitchFamily="49" charset="0"/>
              </a:rPr>
              <a:t>(buffer, </a:t>
            </a:r>
            <a:r>
              <a:rPr lang="en-US" sz="1800" dirty="0">
                <a:solidFill>
                  <a:srgbClr val="A31515"/>
                </a:solidFill>
                <a:latin typeface="Consolas" panose="020B0609020204030204" pitchFamily="49" charset="0"/>
              </a:rPr>
              <a:t>"PASSWORD"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FF"/>
                </a:solidFill>
                <a:latin typeface="Consolas" panose="020B0609020204030204" pitchFamily="49" charset="0"/>
              </a:rPr>
              <a:t>    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(!ok)</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8000"/>
                </a:solidFill>
                <a:latin typeface="Consolas" panose="020B0609020204030204" pitchFamily="49" charset="0"/>
              </a:rPr>
              <a:t>   /*ACCESS DATA*/</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Прямоугольник 33">
            <a:extLst>
              <a:ext uri="{FF2B5EF4-FFF2-40B4-BE49-F238E27FC236}">
                <a16:creationId xmlns:a16="http://schemas.microsoft.com/office/drawing/2014/main" id="{5D76405B-0734-4BB2-A082-9074E54A96B2}"/>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a:extLst>
              <a:ext uri="{FF2B5EF4-FFF2-40B4-BE49-F238E27FC236}">
                <a16:creationId xmlns:a16="http://schemas.microsoft.com/office/drawing/2014/main" id="{DD5C62F9-909D-4916-957F-63A30D5D300B}"/>
              </a:ext>
            </a:extLst>
          </p:cNvPr>
          <p:cNvSpPr/>
          <p:nvPr/>
        </p:nvSpPr>
        <p:spPr>
          <a:xfrm>
            <a:off x="8933992" y="1690688"/>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0xAA </a:t>
            </a:r>
            <a:r>
              <a:rPr lang="en-US" dirty="0" err="1"/>
              <a:t>0xAA</a:t>
            </a:r>
            <a:r>
              <a:rPr lang="en-US" dirty="0"/>
              <a:t> 0xFF </a:t>
            </a:r>
            <a:r>
              <a:rPr lang="en-US" dirty="0" err="1"/>
              <a:t>0xFF</a:t>
            </a:r>
            <a:endParaRPr lang="en-US" dirty="0"/>
          </a:p>
        </p:txBody>
      </p:sp>
      <p:sp>
        <p:nvSpPr>
          <p:cNvPr id="39" name="Прямоугольник 38">
            <a:extLst>
              <a:ext uri="{FF2B5EF4-FFF2-40B4-BE49-F238E27FC236}">
                <a16:creationId xmlns:a16="http://schemas.microsoft.com/office/drawing/2014/main" id="{84F6E574-E2B6-43D1-B183-CA4FB6849BA8}"/>
              </a:ext>
            </a:extLst>
          </p:cNvPr>
          <p:cNvSpPr/>
          <p:nvPr/>
        </p:nvSpPr>
        <p:spPr>
          <a:xfrm>
            <a:off x="8933990" y="2434166"/>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40" name="Прямоугольник 39">
            <a:extLst>
              <a:ext uri="{FF2B5EF4-FFF2-40B4-BE49-F238E27FC236}">
                <a16:creationId xmlns:a16="http://schemas.microsoft.com/office/drawing/2014/main" id="{70B3123D-5735-442F-B9A1-31A01D216F3D}"/>
              </a:ext>
            </a:extLst>
          </p:cNvPr>
          <p:cNvSpPr/>
          <p:nvPr/>
        </p:nvSpPr>
        <p:spPr>
          <a:xfrm>
            <a:off x="8933991" y="2062184"/>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cxnSp>
        <p:nvCxnSpPr>
          <p:cNvPr id="6" name="Соединитель: уступ 5">
            <a:extLst>
              <a:ext uri="{FF2B5EF4-FFF2-40B4-BE49-F238E27FC236}">
                <a16:creationId xmlns:a16="http://schemas.microsoft.com/office/drawing/2014/main" id="{BA7F9554-6973-4AE8-9DEF-3B34968E7F91}"/>
              </a:ext>
            </a:extLst>
          </p:cNvPr>
          <p:cNvCxnSpPr>
            <a:stCxn id="37" idx="1"/>
          </p:cNvCxnSpPr>
          <p:nvPr/>
        </p:nvCxnSpPr>
        <p:spPr>
          <a:xfrm rot="10800000" flipV="1">
            <a:off x="3220278" y="1874898"/>
            <a:ext cx="5713714" cy="2194720"/>
          </a:xfrm>
          <a:prstGeom prst="bentConnector3">
            <a:avLst>
              <a:gd name="adj1" fmla="val 436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00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Исполнение произвольного кода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15</a:t>
            </a:fld>
            <a:endParaRPr lang="en-US" dirty="0"/>
          </a:p>
        </p:txBody>
      </p:sp>
      <p:sp>
        <p:nvSpPr>
          <p:cNvPr id="7" name="TextBox 6">
            <a:extLst>
              <a:ext uri="{FF2B5EF4-FFF2-40B4-BE49-F238E27FC236}">
                <a16:creationId xmlns:a16="http://schemas.microsoft.com/office/drawing/2014/main" id="{A1DAD82A-F68E-4700-878A-DB0AF8DCD17F}"/>
              </a:ext>
            </a:extLst>
          </p:cNvPr>
          <p:cNvSpPr txBox="1"/>
          <p:nvPr/>
        </p:nvSpPr>
        <p:spPr>
          <a:xfrm>
            <a:off x="5402885" y="1997839"/>
            <a:ext cx="4311701" cy="286232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31 c0</a:t>
            </a:r>
            <a:br>
              <a:rPr lang="ru-RU"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48 bb 2f </a:t>
            </a:r>
            <a:r>
              <a:rPr lang="en-US" dirty="0" err="1">
                <a:latin typeface="Courier New" panose="02070309020205020404" pitchFamily="49" charset="0"/>
                <a:cs typeface="Courier New" panose="02070309020205020404" pitchFamily="49" charset="0"/>
              </a:rPr>
              <a:t>2f</a:t>
            </a:r>
            <a:r>
              <a:rPr lang="en-US" dirty="0">
                <a:latin typeface="Courier New" panose="02070309020205020404" pitchFamily="49" charset="0"/>
                <a:cs typeface="Courier New" panose="02070309020205020404" pitchFamily="49" charset="0"/>
              </a:rPr>
              <a:t> 62 69 6e 2f 73 68</a:t>
            </a:r>
          </a:p>
          <a:p>
            <a:r>
              <a:rPr lang="en-US" dirty="0">
                <a:latin typeface="Courier New" panose="02070309020205020404" pitchFamily="49" charset="0"/>
                <a:cs typeface="Courier New" panose="02070309020205020404" pitchFamily="49" charset="0"/>
              </a:rPr>
              <a:t>48 c1 eb 08</a:t>
            </a:r>
          </a:p>
          <a:p>
            <a:r>
              <a:rPr lang="en-US" dirty="0">
                <a:latin typeface="Courier New" panose="02070309020205020404" pitchFamily="49" charset="0"/>
                <a:cs typeface="Courier New" panose="02070309020205020404" pitchFamily="49" charset="0"/>
              </a:rPr>
              <a:t>53                                       </a:t>
            </a:r>
          </a:p>
          <a:p>
            <a:r>
              <a:rPr lang="en-US" dirty="0">
                <a:latin typeface="Courier New" panose="02070309020205020404" pitchFamily="49" charset="0"/>
                <a:cs typeface="Courier New" panose="02070309020205020404" pitchFamily="49" charset="0"/>
              </a:rPr>
              <a:t>48 89 e7 </a:t>
            </a:r>
            <a:br>
              <a:rPr lang="ru-RU"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50                                        </a:t>
            </a:r>
          </a:p>
          <a:p>
            <a:r>
              <a:rPr lang="en-US" dirty="0">
                <a:latin typeface="Courier New" panose="02070309020205020404" pitchFamily="49" charset="0"/>
                <a:cs typeface="Courier New" panose="02070309020205020404" pitchFamily="49" charset="0"/>
              </a:rPr>
              <a:t>57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48 89 e6</a:t>
            </a:r>
          </a:p>
          <a:p>
            <a:r>
              <a:rPr lang="en-US" dirty="0">
                <a:latin typeface="Courier New" panose="02070309020205020404" pitchFamily="49" charset="0"/>
                <a:cs typeface="Courier New" panose="02070309020205020404" pitchFamily="49" charset="0"/>
              </a:rPr>
              <a:t>b0 3b</a:t>
            </a:r>
            <a:br>
              <a:rPr lang="ru-RU"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0f 05                                     </a:t>
            </a:r>
          </a:p>
        </p:txBody>
      </p:sp>
      <p:sp>
        <p:nvSpPr>
          <p:cNvPr id="25" name="TextBox 24">
            <a:extLst>
              <a:ext uri="{FF2B5EF4-FFF2-40B4-BE49-F238E27FC236}">
                <a16:creationId xmlns:a16="http://schemas.microsoft.com/office/drawing/2014/main" id="{02B850EC-9085-427B-B242-22D6C669E84C}"/>
              </a:ext>
            </a:extLst>
          </p:cNvPr>
          <p:cNvSpPr txBox="1"/>
          <p:nvPr/>
        </p:nvSpPr>
        <p:spPr>
          <a:xfrm>
            <a:off x="838200" y="1997839"/>
            <a:ext cx="4508121" cy="2862322"/>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eax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eax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rbx</a:t>
            </a:r>
            <a:r>
              <a:rPr lang="en-US" dirty="0">
                <a:latin typeface="Courier New" panose="02070309020205020404" pitchFamily="49" charset="0"/>
                <a:cs typeface="Courier New" panose="02070309020205020404" pitchFamily="49" charset="0"/>
              </a:rPr>
              <a:t>,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shr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rbx</a:t>
            </a:r>
            <a:r>
              <a:rPr lang="en-US" dirty="0">
                <a:latin typeface="Courier New" panose="02070309020205020404" pitchFamily="49" charset="0"/>
                <a:cs typeface="Courier New" panose="02070309020205020404" pitchFamily="49" charset="0"/>
              </a:rPr>
              <a:t>, 8</a:t>
            </a:r>
          </a:p>
          <a:p>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rbx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rdi</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rsi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mov     al, 0x3b</a:t>
            </a:r>
          </a:p>
          <a:p>
            <a:r>
              <a:rPr lang="en-US" dirty="0" err="1">
                <a:latin typeface="Courier New" panose="02070309020205020404" pitchFamily="49" charset="0"/>
                <a:cs typeface="Courier New" panose="02070309020205020404" pitchFamily="49" charset="0"/>
              </a:rPr>
              <a:t>syscall</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1C796CC0-2198-49F0-932B-CDCC33C46AFB}"/>
              </a:ext>
            </a:extLst>
          </p:cNvPr>
          <p:cNvSpPr txBox="1"/>
          <p:nvPr/>
        </p:nvSpPr>
        <p:spPr>
          <a:xfrm>
            <a:off x="5561991" y="5423589"/>
            <a:ext cx="6097218" cy="369332"/>
          </a:xfrm>
          <a:prstGeom prst="rect">
            <a:avLst/>
          </a:prstGeom>
          <a:noFill/>
        </p:spPr>
        <p:txBody>
          <a:bodyPr wrap="square">
            <a:spAutoFit/>
          </a:bodyPr>
          <a:lstStyle/>
          <a:p>
            <a:r>
              <a:rPr lang="en-US" dirty="0"/>
              <a:t>1ÀH»//bin/</a:t>
            </a:r>
            <a:r>
              <a:rPr lang="en-US" dirty="0" err="1"/>
              <a:t>shHÁëSHçPWHæ</a:t>
            </a:r>
            <a:r>
              <a:rPr lang="en-US" dirty="0"/>
              <a:t>°;</a:t>
            </a:r>
            <a:endParaRPr lang="ru-RU" dirty="0"/>
          </a:p>
        </p:txBody>
      </p:sp>
    </p:spTree>
    <p:extLst>
      <p:ext uri="{BB962C8B-B14F-4D97-AF65-F5344CB8AC3E}">
        <p14:creationId xmlns:p14="http://schemas.microsoft.com/office/powerpoint/2010/main" val="61929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Исполнение произвольного кода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16</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1450759" y="1690688"/>
            <a:ext cx="5200095" cy="3416320"/>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char</a:t>
            </a:r>
            <a:r>
              <a:rPr lang="en-US" sz="1800" dirty="0">
                <a:solidFill>
                  <a:srgbClr val="000000"/>
                </a:solidFill>
                <a:latin typeface="Consolas" panose="020B0609020204030204" pitchFamily="49" charset="0"/>
              </a:rPr>
              <a:t> buffer[</a:t>
            </a:r>
            <a:r>
              <a:rPr lang="en-US" dirty="0">
                <a:solidFill>
                  <a:srgbClr val="000000"/>
                </a:solidFill>
                <a:latin typeface="Consolas" panose="020B0609020204030204" pitchFamily="49" charset="0"/>
              </a:rPr>
              <a:t>64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strcmp</a:t>
            </a:r>
            <a:r>
              <a:rPr lang="en-US" sz="1800" dirty="0">
                <a:solidFill>
                  <a:srgbClr val="000000"/>
                </a:solidFill>
                <a:latin typeface="Consolas" panose="020B0609020204030204" pitchFamily="49" charset="0"/>
              </a:rPr>
              <a:t>(buffer, </a:t>
            </a:r>
            <a:r>
              <a:rPr lang="en-US" sz="1800" dirty="0">
                <a:solidFill>
                  <a:srgbClr val="A31515"/>
                </a:solidFill>
                <a:latin typeface="Consolas" panose="020B0609020204030204" pitchFamily="49" charset="0"/>
              </a:rPr>
              <a:t>"PASSWORD"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FF"/>
                </a:solidFill>
                <a:latin typeface="Consolas" panose="020B0609020204030204" pitchFamily="49" charset="0"/>
              </a:rPr>
              <a:t>    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(!ok)</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8000"/>
                </a:solidFill>
                <a:latin typeface="Consolas" panose="020B0609020204030204" pitchFamily="49" charset="0"/>
              </a:rPr>
              <a:t>   /*ACCESS DATA*/</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Прямоугольник 13">
            <a:extLst>
              <a:ext uri="{FF2B5EF4-FFF2-40B4-BE49-F238E27FC236}">
                <a16:creationId xmlns:a16="http://schemas.microsoft.com/office/drawing/2014/main" id="{2172EA59-07F0-4698-85C7-E2888768C92A}"/>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Прямоугольник 16">
            <a:extLst>
              <a:ext uri="{FF2B5EF4-FFF2-40B4-BE49-F238E27FC236}">
                <a16:creationId xmlns:a16="http://schemas.microsoft.com/office/drawing/2014/main" id="{CCF9A113-E985-4EDE-9FDB-D4DF555AF2D9}"/>
              </a:ext>
            </a:extLst>
          </p:cNvPr>
          <p:cNvSpPr/>
          <p:nvPr/>
        </p:nvSpPr>
        <p:spPr>
          <a:xfrm>
            <a:off x="8933992" y="168491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0xAA </a:t>
            </a:r>
            <a:r>
              <a:rPr lang="en-US" dirty="0" err="1">
                <a:solidFill>
                  <a:schemeClr val="tx1"/>
                </a:solidFill>
              </a:rPr>
              <a:t>0xAA</a:t>
            </a:r>
            <a:r>
              <a:rPr lang="en-US" dirty="0">
                <a:solidFill>
                  <a:schemeClr val="tx1"/>
                </a:solidFill>
              </a:rPr>
              <a:t> </a:t>
            </a:r>
            <a:r>
              <a:rPr lang="en-US" dirty="0" err="1">
                <a:solidFill>
                  <a:schemeClr val="tx1"/>
                </a:solidFill>
              </a:rPr>
              <a:t>0xAA</a:t>
            </a:r>
            <a:r>
              <a:rPr lang="en-US" dirty="0">
                <a:solidFill>
                  <a:schemeClr val="tx1"/>
                </a:solidFill>
              </a:rPr>
              <a:t> 0xFF</a:t>
            </a:r>
          </a:p>
        </p:txBody>
      </p:sp>
      <p:sp>
        <p:nvSpPr>
          <p:cNvPr id="18" name="Прямоугольник 17">
            <a:extLst>
              <a:ext uri="{FF2B5EF4-FFF2-40B4-BE49-F238E27FC236}">
                <a16:creationId xmlns:a16="http://schemas.microsoft.com/office/drawing/2014/main" id="{6464D8D9-DD02-4B6D-8580-A77F93885ED3}"/>
              </a:ext>
            </a:extLst>
          </p:cNvPr>
          <p:cNvSpPr/>
          <p:nvPr/>
        </p:nvSpPr>
        <p:spPr>
          <a:xfrm>
            <a:off x="8933992" y="2434647"/>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1ÀH»//bin/</a:t>
            </a:r>
            <a:r>
              <a:rPr lang="en-US" dirty="0" err="1">
                <a:solidFill>
                  <a:schemeClr val="tx1"/>
                </a:solidFill>
              </a:rPr>
              <a:t>shHÁëSHçPWHæ</a:t>
            </a:r>
            <a:r>
              <a:rPr lang="en-US" dirty="0">
                <a:solidFill>
                  <a:schemeClr val="tx1"/>
                </a:solidFill>
              </a:rPr>
              <a:t>°;</a:t>
            </a:r>
          </a:p>
        </p:txBody>
      </p:sp>
      <p:sp>
        <p:nvSpPr>
          <p:cNvPr id="25" name="Прямоугольник 24">
            <a:extLst>
              <a:ext uri="{FF2B5EF4-FFF2-40B4-BE49-F238E27FC236}">
                <a16:creationId xmlns:a16="http://schemas.microsoft.com/office/drawing/2014/main" id="{E4D0883D-4C1A-4C47-9957-EF2CD1186BD0}"/>
              </a:ext>
            </a:extLst>
          </p:cNvPr>
          <p:cNvSpPr/>
          <p:nvPr/>
        </p:nvSpPr>
        <p:spPr>
          <a:xfrm>
            <a:off x="8933992" y="206107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solidFill>
                <a:schemeClr val="tx1"/>
              </a:solidFill>
            </a:endParaRPr>
          </a:p>
        </p:txBody>
      </p:sp>
      <p:cxnSp>
        <p:nvCxnSpPr>
          <p:cNvPr id="6" name="Соединитель: уступ 5">
            <a:extLst>
              <a:ext uri="{FF2B5EF4-FFF2-40B4-BE49-F238E27FC236}">
                <a16:creationId xmlns:a16="http://schemas.microsoft.com/office/drawing/2014/main" id="{2A3891A3-F752-4DD1-AE25-91741306417C}"/>
              </a:ext>
            </a:extLst>
          </p:cNvPr>
          <p:cNvCxnSpPr>
            <a:cxnSpLocks/>
            <a:stCxn id="17" idx="1"/>
          </p:cNvCxnSpPr>
          <p:nvPr/>
        </p:nvCxnSpPr>
        <p:spPr>
          <a:xfrm rot="10800000" flipH="1" flipV="1">
            <a:off x="8933992" y="1869127"/>
            <a:ext cx="12700" cy="2181828"/>
          </a:xfrm>
          <a:prstGeom prst="bentConnector4">
            <a:avLst>
              <a:gd name="adj1" fmla="val -1800000"/>
              <a:gd name="adj2" fmla="val 99980"/>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A7A9F8C-AE85-4BBB-B4FF-EBF34ECC9A61}"/>
              </a:ext>
            </a:extLst>
          </p:cNvPr>
          <p:cNvCxnSpPr>
            <a:cxnSpLocks/>
          </p:cNvCxnSpPr>
          <p:nvPr/>
        </p:nvCxnSpPr>
        <p:spPr>
          <a:xfrm>
            <a:off x="8031834" y="4069618"/>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EB2C1B1-3BFC-4070-85B8-7513F4E561F1}"/>
              </a:ext>
            </a:extLst>
          </p:cNvPr>
          <p:cNvSpPr txBox="1"/>
          <p:nvPr/>
        </p:nvSpPr>
        <p:spPr>
          <a:xfrm>
            <a:off x="6912189" y="3700426"/>
            <a:ext cx="1861600" cy="461665"/>
          </a:xfrm>
          <a:prstGeom prst="rect">
            <a:avLst/>
          </a:prstGeom>
          <a:noFill/>
        </p:spPr>
        <p:txBody>
          <a:bodyPr wrap="none" rtlCol="0">
            <a:spAutoFit/>
          </a:bodyPr>
          <a:lstStyle/>
          <a:p>
            <a:r>
              <a:rPr lang="en-US" sz="2400" b="1" dirty="0"/>
              <a:t>0xFFAAAAAA</a:t>
            </a:r>
          </a:p>
        </p:txBody>
      </p:sp>
    </p:spTree>
    <p:extLst>
      <p:ext uri="{BB962C8B-B14F-4D97-AF65-F5344CB8AC3E}">
        <p14:creationId xmlns:p14="http://schemas.microsoft.com/office/powerpoint/2010/main" val="79228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C608F0-0175-45F0-CDBF-9E985DF01C9B}"/>
              </a:ext>
            </a:extLst>
          </p:cNvPr>
          <p:cNvSpPr>
            <a:spLocks noGrp="1"/>
          </p:cNvSpPr>
          <p:nvPr>
            <p:ph type="title"/>
          </p:nvPr>
        </p:nvSpPr>
        <p:spPr/>
        <p:txBody>
          <a:bodyPr/>
          <a:lstStyle/>
          <a:p>
            <a:r>
              <a:rPr lang="ru-RU" dirty="0"/>
              <a:t>Об аргументах и переменных среды </a:t>
            </a:r>
            <a:r>
              <a:rPr lang="ru-RU" sz="2000" dirty="0"/>
              <a:t>(</a:t>
            </a:r>
            <a:r>
              <a:rPr lang="en-US" sz="2000" dirty="0"/>
              <a:t>Linux</a:t>
            </a:r>
            <a:r>
              <a:rPr lang="ru-RU" sz="2000" dirty="0"/>
              <a:t>)</a:t>
            </a:r>
            <a:endParaRPr lang="ru-RU" dirty="0"/>
          </a:p>
        </p:txBody>
      </p:sp>
      <p:sp>
        <p:nvSpPr>
          <p:cNvPr id="3" name="Объект 2">
            <a:extLst>
              <a:ext uri="{FF2B5EF4-FFF2-40B4-BE49-F238E27FC236}">
                <a16:creationId xmlns:a16="http://schemas.microsoft.com/office/drawing/2014/main" id="{63498A6F-8B04-8B66-8148-C3237111ECAF}"/>
              </a:ext>
            </a:extLst>
          </p:cNvPr>
          <p:cNvSpPr>
            <a:spLocks noGrp="1"/>
          </p:cNvSpPr>
          <p:nvPr>
            <p:ph idx="1"/>
          </p:nvPr>
        </p:nvSpPr>
        <p:spPr/>
        <p:txBody>
          <a:bodyPr>
            <a:normAutofit/>
          </a:bodyPr>
          <a:lstStyle/>
          <a:p>
            <a:pPr marL="0" indent="0">
              <a:buNone/>
            </a:pPr>
            <a:r>
              <a:rPr lang="ru-RU" sz="2000" dirty="0"/>
              <a:t>В ОС на ядре </a:t>
            </a:r>
            <a:r>
              <a:rPr lang="en-US" sz="2000" dirty="0"/>
              <a:t>Linux </a:t>
            </a:r>
            <a:r>
              <a:rPr lang="ru-RU" sz="2000" dirty="0"/>
              <a:t>аргументы и переменные среды располагаются в начальной области стека – </a:t>
            </a:r>
            <a:r>
              <a:rPr lang="ru-RU" sz="2000" i="1" dirty="0"/>
              <a:t>даже если программа их не использует</a:t>
            </a:r>
            <a:r>
              <a:rPr lang="ru-RU" sz="2000" dirty="0"/>
              <a:t>.</a:t>
            </a:r>
          </a:p>
          <a:p>
            <a:pPr marL="0" indent="0">
              <a:buNone/>
            </a:pPr>
            <a:r>
              <a:rPr lang="ru-RU" sz="2000" dirty="0"/>
              <a:t>Как следствие, аргументы программы и переменные среды могут использоваться, как вспомогательный канал ввода информации, которая используется при успешной эксплуатации других уязвимостей. Например, если буфер слишком мал для шелл-кода, его можно ввести с помощью аргументов программы.</a:t>
            </a:r>
          </a:p>
          <a:p>
            <a:pPr marL="0" indent="0">
              <a:buNone/>
            </a:pPr>
            <a:r>
              <a:rPr lang="ru-RU" sz="2000" dirty="0"/>
              <a:t>Аргументы удобны тем, что позволяют передавать в программу нулевые байты (пустая строка в качестве аргумента = байт 0). При обычном текстовом вводе-выводе передать в программу последовательность нулевых байтов не всегда возможно, что порождает проблему (например, если вводимый адрес содержит 0, что почти всегда верно для х86-64).</a:t>
            </a:r>
          </a:p>
          <a:p>
            <a:pPr marL="0" indent="0">
              <a:buNone/>
            </a:pPr>
            <a:r>
              <a:rPr lang="ru-RU" sz="2000" dirty="0"/>
              <a:t>Обратной стороной такого подхода является смещение адресов элементов стека при изменении аргументов/переменных среды, что неудобно для атакующего.</a:t>
            </a:r>
          </a:p>
        </p:txBody>
      </p:sp>
      <p:sp>
        <p:nvSpPr>
          <p:cNvPr id="5" name="Номер слайда 4">
            <a:extLst>
              <a:ext uri="{FF2B5EF4-FFF2-40B4-BE49-F238E27FC236}">
                <a16:creationId xmlns:a16="http://schemas.microsoft.com/office/drawing/2014/main" id="{691A847E-7434-C7B9-D165-900E85A8DDAB}"/>
              </a:ext>
            </a:extLst>
          </p:cNvPr>
          <p:cNvSpPr>
            <a:spLocks noGrp="1"/>
          </p:cNvSpPr>
          <p:nvPr>
            <p:ph type="sldNum" sz="quarter" idx="12"/>
          </p:nvPr>
        </p:nvSpPr>
        <p:spPr/>
        <p:txBody>
          <a:bodyPr/>
          <a:lstStyle/>
          <a:p>
            <a:fld id="{B67FBA2B-964F-4C4D-AAF7-5A8399264638}" type="slidenum">
              <a:rPr lang="en-US" smtClean="0"/>
              <a:pPr/>
              <a:t>17</a:t>
            </a:fld>
            <a:endParaRPr lang="en-US"/>
          </a:p>
        </p:txBody>
      </p:sp>
    </p:spTree>
    <p:extLst>
      <p:ext uri="{BB962C8B-B14F-4D97-AF65-F5344CB8AC3E}">
        <p14:creationId xmlns:p14="http://schemas.microsoft.com/office/powerpoint/2010/main" val="17371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Защита от выполнения</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18</a:t>
            </a:fld>
            <a:endParaRPr lang="en-US" dirty="0"/>
          </a:p>
        </p:txBody>
      </p:sp>
      <p:sp>
        <p:nvSpPr>
          <p:cNvPr id="22" name="Объект 2">
            <a:extLst>
              <a:ext uri="{FF2B5EF4-FFF2-40B4-BE49-F238E27FC236}">
                <a16:creationId xmlns:a16="http://schemas.microsoft.com/office/drawing/2014/main" id="{BFA1C83E-1D14-405D-838A-CA36A32BE11F}"/>
              </a:ext>
            </a:extLst>
          </p:cNvPr>
          <p:cNvSpPr>
            <a:spLocks noGrp="1"/>
          </p:cNvSpPr>
          <p:nvPr>
            <p:ph idx="1"/>
          </p:nvPr>
        </p:nvSpPr>
        <p:spPr>
          <a:xfrm>
            <a:off x="838200" y="1825624"/>
            <a:ext cx="6314440" cy="4530725"/>
          </a:xfrm>
        </p:spPr>
        <p:txBody>
          <a:bodyPr>
            <a:normAutofit/>
          </a:bodyPr>
          <a:lstStyle/>
          <a:p>
            <a:pPr marL="0" indent="0">
              <a:buNone/>
            </a:pPr>
            <a:r>
              <a:rPr lang="ru-RU" sz="2000" dirty="0"/>
              <a:t>В современных процессорах возможно запрещать исполнение кода в определённых сегментах памяти.</a:t>
            </a:r>
          </a:p>
          <a:p>
            <a:pPr marL="0" indent="0">
              <a:buNone/>
            </a:pPr>
            <a:r>
              <a:rPr lang="ru-RU" sz="2000" dirty="0"/>
              <a:t>При попытке исполнения кода внутри сегментов </a:t>
            </a:r>
            <a:r>
              <a:rPr lang="en-US" sz="2000" dirty="0"/>
              <a:t>.stack, .heap, .data, .</a:t>
            </a:r>
            <a:r>
              <a:rPr lang="en-US" sz="2000" dirty="0" err="1"/>
              <a:t>rodata</a:t>
            </a:r>
            <a:r>
              <a:rPr lang="en-US" sz="2000" dirty="0"/>
              <a:t> </a:t>
            </a:r>
            <a:r>
              <a:rPr lang="ru-RU" sz="2000" dirty="0"/>
              <a:t>будет сгенерировано аппаратное исключение и </a:t>
            </a:r>
            <a:r>
              <a:rPr lang="ru-RU" sz="2000" i="1" dirty="0"/>
              <a:t>программа завершится</a:t>
            </a:r>
            <a:r>
              <a:rPr lang="ru-RU" sz="2000" dirty="0"/>
              <a:t>.</a:t>
            </a:r>
          </a:p>
          <a:p>
            <a:pPr marL="0" indent="0">
              <a:buNone/>
            </a:pPr>
            <a:r>
              <a:rPr lang="ru-RU" sz="2000" dirty="0"/>
              <a:t>Можно сделать стек исполняемым – но пользователь должен явно запросить это при сборке программы.</a:t>
            </a:r>
            <a:br>
              <a:rPr lang="ru-RU" sz="2000" dirty="0"/>
            </a:br>
            <a:endParaRPr lang="en-US" sz="2000" dirty="0"/>
          </a:p>
        </p:txBody>
      </p:sp>
      <p:sp>
        <p:nvSpPr>
          <p:cNvPr id="6" name="Прямоугольник 5">
            <a:extLst>
              <a:ext uri="{FF2B5EF4-FFF2-40B4-BE49-F238E27FC236}">
                <a16:creationId xmlns:a16="http://schemas.microsoft.com/office/drawing/2014/main" id="{2093F97A-DDB2-4FAE-BA6D-65B458A299BC}"/>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099604AA-3FCC-4188-BE64-2E99EB6D91BD}"/>
              </a:ext>
            </a:extLst>
          </p:cNvPr>
          <p:cNvSpPr/>
          <p:nvPr/>
        </p:nvSpPr>
        <p:spPr>
          <a:xfrm>
            <a:off x="8933992" y="168491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return address</a:t>
            </a:r>
          </a:p>
        </p:txBody>
      </p:sp>
      <p:sp>
        <p:nvSpPr>
          <p:cNvPr id="8" name="Прямоугольник 7">
            <a:extLst>
              <a:ext uri="{FF2B5EF4-FFF2-40B4-BE49-F238E27FC236}">
                <a16:creationId xmlns:a16="http://schemas.microsoft.com/office/drawing/2014/main" id="{93121384-1C22-4666-8464-F7633FC544B0}"/>
              </a:ext>
            </a:extLst>
          </p:cNvPr>
          <p:cNvSpPr/>
          <p:nvPr/>
        </p:nvSpPr>
        <p:spPr>
          <a:xfrm>
            <a:off x="8933992" y="2434647"/>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code</a:t>
            </a:r>
          </a:p>
        </p:txBody>
      </p:sp>
      <p:sp>
        <p:nvSpPr>
          <p:cNvPr id="9" name="Прямоугольник 8">
            <a:extLst>
              <a:ext uri="{FF2B5EF4-FFF2-40B4-BE49-F238E27FC236}">
                <a16:creationId xmlns:a16="http://schemas.microsoft.com/office/drawing/2014/main" id="{AFD0483F-B3D3-40C4-B059-2AE2592B10BE}"/>
              </a:ext>
            </a:extLst>
          </p:cNvPr>
          <p:cNvSpPr/>
          <p:nvPr/>
        </p:nvSpPr>
        <p:spPr>
          <a:xfrm>
            <a:off x="8933992" y="206107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solidFill>
                <a:schemeClr val="tx1"/>
              </a:solidFill>
            </a:endParaRPr>
          </a:p>
        </p:txBody>
      </p:sp>
      <p:cxnSp>
        <p:nvCxnSpPr>
          <p:cNvPr id="10" name="Соединитель: уступ 9">
            <a:extLst>
              <a:ext uri="{FF2B5EF4-FFF2-40B4-BE49-F238E27FC236}">
                <a16:creationId xmlns:a16="http://schemas.microsoft.com/office/drawing/2014/main" id="{669527EA-435B-4319-9E26-0C671C0B274D}"/>
              </a:ext>
            </a:extLst>
          </p:cNvPr>
          <p:cNvCxnSpPr>
            <a:cxnSpLocks/>
            <a:stCxn id="7" idx="1"/>
          </p:cNvCxnSpPr>
          <p:nvPr/>
        </p:nvCxnSpPr>
        <p:spPr>
          <a:xfrm rot="10800000" flipH="1" flipV="1">
            <a:off x="8933992" y="1869127"/>
            <a:ext cx="12700" cy="2181828"/>
          </a:xfrm>
          <a:prstGeom prst="bentConnector4">
            <a:avLst>
              <a:gd name="adj1" fmla="val -1800000"/>
              <a:gd name="adj2" fmla="val 99980"/>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Знак умножения 10">
            <a:extLst>
              <a:ext uri="{FF2B5EF4-FFF2-40B4-BE49-F238E27FC236}">
                <a16:creationId xmlns:a16="http://schemas.microsoft.com/office/drawing/2014/main" id="{DEAFE425-CABE-4D81-891E-26348DDBDCF0}"/>
              </a:ext>
            </a:extLst>
          </p:cNvPr>
          <p:cNvSpPr/>
          <p:nvPr/>
        </p:nvSpPr>
        <p:spPr>
          <a:xfrm>
            <a:off x="8375670" y="2617514"/>
            <a:ext cx="656363" cy="405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37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en-US" dirty="0"/>
              <a:t>Return Oriented Programming</a:t>
            </a:r>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19</a:t>
            </a:fld>
            <a:endParaRPr lang="en-US" dirty="0"/>
          </a:p>
        </p:txBody>
      </p:sp>
      <p:sp>
        <p:nvSpPr>
          <p:cNvPr id="12" name="Объект 2">
            <a:extLst>
              <a:ext uri="{FF2B5EF4-FFF2-40B4-BE49-F238E27FC236}">
                <a16:creationId xmlns:a16="http://schemas.microsoft.com/office/drawing/2014/main" id="{64D067C3-B8F6-49ED-B3EE-D56A5636BE32}"/>
              </a:ext>
            </a:extLst>
          </p:cNvPr>
          <p:cNvSpPr>
            <a:spLocks noGrp="1"/>
          </p:cNvSpPr>
          <p:nvPr>
            <p:ph idx="1"/>
          </p:nvPr>
        </p:nvSpPr>
        <p:spPr>
          <a:xfrm>
            <a:off x="838200" y="1547328"/>
            <a:ext cx="7530389" cy="5226266"/>
          </a:xfrm>
        </p:spPr>
        <p:txBody>
          <a:bodyPr>
            <a:normAutofit/>
          </a:bodyPr>
          <a:lstStyle/>
          <a:p>
            <a:pPr marL="0" indent="0">
              <a:buNone/>
            </a:pPr>
            <a:r>
              <a:rPr lang="ru-RU" sz="2000" dirty="0"/>
              <a:t>При включенном запрете исполнения нельзя просто передать управление на записанный код, но адрес возврата изменять все еще можно. Тогда в исполняемых файлах и загружаемых библиотеках можно найти конструкции следующего вида:</a:t>
            </a:r>
            <a:br>
              <a:rPr lang="ru-RU" sz="2000" dirty="0"/>
            </a:br>
            <a:br>
              <a:rPr lang="ru-RU"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&lt;</a:t>
            </a:r>
            <a:r>
              <a:rPr lang="ru-RU" sz="2000" dirty="0">
                <a:latin typeface="Courier New" panose="02070309020205020404" pitchFamily="49" charset="0"/>
                <a:cs typeface="Courier New" panose="02070309020205020404" pitchFamily="49" charset="0"/>
              </a:rPr>
              <a:t>часть нужных инструкций</a:t>
            </a:r>
            <a:r>
              <a:rPr lang="en-US" sz="2000" dirty="0">
                <a:latin typeface="Courier New" panose="02070309020205020404" pitchFamily="49" charset="0"/>
                <a:cs typeface="Courier New" panose="02070309020205020404" pitchFamily="49" charset="0"/>
              </a:rPr>
              <a:t>&gt;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ret</a:t>
            </a:r>
          </a:p>
          <a:p>
            <a:pPr marL="0" indent="0">
              <a:buNone/>
            </a:pPr>
            <a:endParaRPr lang="en-US" sz="2000" dirty="0"/>
          </a:p>
          <a:p>
            <a:pPr marL="0" indent="0">
              <a:buNone/>
            </a:pPr>
            <a:r>
              <a:rPr lang="ru-RU" sz="2000" dirty="0"/>
              <a:t>Таки конструкции называются </a:t>
            </a:r>
            <a:r>
              <a:rPr lang="ru-RU" sz="2000" b="1" dirty="0"/>
              <a:t>гаджетами</a:t>
            </a:r>
            <a:r>
              <a:rPr lang="ru-RU" sz="2000" dirty="0"/>
              <a:t> (</a:t>
            </a:r>
            <a:r>
              <a:rPr lang="en-US" sz="2000" dirty="0"/>
              <a:t>gadgets</a:t>
            </a:r>
            <a:r>
              <a:rPr lang="ru-RU" sz="2000" dirty="0"/>
              <a:t>)</a:t>
            </a:r>
            <a:r>
              <a:rPr lang="en-US" sz="2000" dirty="0"/>
              <a:t>. </a:t>
            </a:r>
            <a:r>
              <a:rPr lang="ru-RU" sz="2000" dirty="0"/>
              <a:t>Если гаджетов достаточно для составления требуемого кода, они могут быть объединены в </a:t>
            </a:r>
            <a:r>
              <a:rPr lang="en-US" sz="2000" b="1" dirty="0"/>
              <a:t>ROP-</a:t>
            </a:r>
            <a:r>
              <a:rPr lang="ru-RU" sz="2000" b="1" dirty="0"/>
              <a:t>цепочку</a:t>
            </a:r>
            <a:r>
              <a:rPr lang="ru-RU" sz="2000" dirty="0"/>
              <a:t>.</a:t>
            </a:r>
          </a:p>
          <a:p>
            <a:pPr marL="0" indent="0">
              <a:buNone/>
            </a:pPr>
            <a:r>
              <a:rPr lang="ru-RU" sz="2000" i="1" dirty="0"/>
              <a:t>Примечание: помимо </a:t>
            </a:r>
            <a:r>
              <a:rPr lang="en-US" sz="2000" i="1" dirty="0">
                <a:latin typeface="Courier New" panose="02070309020205020404" pitchFamily="49" charset="0"/>
                <a:cs typeface="Courier New" panose="02070309020205020404" pitchFamily="49" charset="0"/>
              </a:rPr>
              <a:t>ret</a:t>
            </a:r>
            <a:r>
              <a:rPr lang="en-US" sz="2000" i="1" dirty="0"/>
              <a:t> </a:t>
            </a:r>
            <a:r>
              <a:rPr lang="ru-RU" sz="2000" i="1" dirty="0"/>
              <a:t>могут использоваться инструкции перехода по вычисляемому аргументу, например </a:t>
            </a:r>
            <a:r>
              <a:rPr lang="en-US" sz="2000" i="1" dirty="0" err="1">
                <a:latin typeface="Courier New" panose="02070309020205020404" pitchFamily="49" charset="0"/>
                <a:cs typeface="Courier New" panose="02070309020205020404" pitchFamily="49" charset="0"/>
              </a:rPr>
              <a:t>jmp</a:t>
            </a:r>
            <a:r>
              <a:rPr lang="en-US" sz="2000" i="1"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eax</a:t>
            </a:r>
            <a:r>
              <a:rPr lang="en-US" sz="2000" i="1" dirty="0">
                <a:latin typeface="Courier New" panose="02070309020205020404" pitchFamily="49" charset="0"/>
                <a:cs typeface="Courier New" panose="02070309020205020404" pitchFamily="49" charset="0"/>
              </a:rPr>
              <a:t>] </a:t>
            </a:r>
            <a:r>
              <a:rPr lang="ru-RU" sz="2000" i="1" dirty="0"/>
              <a:t>(</a:t>
            </a:r>
            <a:r>
              <a:rPr lang="en-US" sz="2000" i="1" dirty="0"/>
              <a:t>Jump Oriented Programming</a:t>
            </a:r>
            <a:r>
              <a:rPr lang="ru-RU" sz="2000" i="1" dirty="0"/>
              <a:t>)</a:t>
            </a:r>
            <a:r>
              <a:rPr lang="en-US" sz="2000" i="1" dirty="0"/>
              <a:t> </a:t>
            </a:r>
            <a:r>
              <a:rPr lang="ru-RU" sz="2000" i="1" dirty="0"/>
              <a:t>или</a:t>
            </a:r>
            <a:r>
              <a:rPr lang="en-US" sz="2000" i="1" dirty="0">
                <a:latin typeface="Courier New" panose="02070309020205020404" pitchFamily="49" charset="0"/>
                <a:cs typeface="Courier New" panose="02070309020205020404" pitchFamily="49" charset="0"/>
              </a:rPr>
              <a:t> call [</a:t>
            </a:r>
            <a:r>
              <a:rPr lang="en-US" sz="2000" i="1" dirty="0" err="1">
                <a:latin typeface="Courier New" panose="02070309020205020404" pitchFamily="49" charset="0"/>
                <a:cs typeface="Courier New" panose="02070309020205020404" pitchFamily="49" charset="0"/>
              </a:rPr>
              <a:t>eax</a:t>
            </a:r>
            <a:r>
              <a:rPr lang="en-US" sz="2000" i="1" dirty="0">
                <a:latin typeface="Courier New" panose="02070309020205020404" pitchFamily="49" charset="0"/>
                <a:cs typeface="Courier New" panose="02070309020205020404" pitchFamily="49" charset="0"/>
              </a:rPr>
              <a:t>]</a:t>
            </a:r>
            <a:r>
              <a:rPr lang="ru-RU" sz="2000" i="1" dirty="0"/>
              <a:t> </a:t>
            </a:r>
            <a:r>
              <a:rPr lang="en-US" sz="2000" i="1" dirty="0"/>
              <a:t>(Call Oriented Programming) - </a:t>
            </a:r>
            <a:r>
              <a:rPr lang="ru-RU" sz="2000" i="1" dirty="0"/>
              <a:t>в этом случае аргумент должен содержать целевой адрес.</a:t>
            </a:r>
            <a:r>
              <a:rPr lang="en-US" sz="2000" i="1" dirty="0"/>
              <a:t> </a:t>
            </a:r>
          </a:p>
        </p:txBody>
      </p:sp>
      <p:sp>
        <p:nvSpPr>
          <p:cNvPr id="6" name="Прямоугольник 5">
            <a:extLst>
              <a:ext uri="{FF2B5EF4-FFF2-40B4-BE49-F238E27FC236}">
                <a16:creationId xmlns:a16="http://schemas.microsoft.com/office/drawing/2014/main" id="{18ADD980-CD53-4DAC-B569-C0B6B9761F72}"/>
              </a:ext>
            </a:extLst>
          </p:cNvPr>
          <p:cNvSpPr/>
          <p:nvPr/>
        </p:nvSpPr>
        <p:spPr>
          <a:xfrm>
            <a:off x="9950090" y="1684474"/>
            <a:ext cx="1879782" cy="2881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Прямоугольник 6">
            <a:extLst>
              <a:ext uri="{FF2B5EF4-FFF2-40B4-BE49-F238E27FC236}">
                <a16:creationId xmlns:a16="http://schemas.microsoft.com/office/drawing/2014/main" id="{7B03CDF5-A691-4B26-9E43-84926F8D764C}"/>
              </a:ext>
            </a:extLst>
          </p:cNvPr>
          <p:cNvSpPr/>
          <p:nvPr/>
        </p:nvSpPr>
        <p:spPr>
          <a:xfrm>
            <a:off x="9950090" y="2066333"/>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gadget1 address</a:t>
            </a:r>
          </a:p>
        </p:txBody>
      </p:sp>
      <p:sp>
        <p:nvSpPr>
          <p:cNvPr id="8" name="Прямоугольник 7">
            <a:extLst>
              <a:ext uri="{FF2B5EF4-FFF2-40B4-BE49-F238E27FC236}">
                <a16:creationId xmlns:a16="http://schemas.microsoft.com/office/drawing/2014/main" id="{35E6C1D9-DE4C-4A1D-8229-68C2D59712C8}"/>
              </a:ext>
            </a:extLst>
          </p:cNvPr>
          <p:cNvSpPr/>
          <p:nvPr/>
        </p:nvSpPr>
        <p:spPr>
          <a:xfrm>
            <a:off x="9950090" y="2442493"/>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gadget0 address</a:t>
            </a:r>
          </a:p>
        </p:txBody>
      </p:sp>
      <p:sp>
        <p:nvSpPr>
          <p:cNvPr id="9" name="Прямоугольник 8">
            <a:extLst>
              <a:ext uri="{FF2B5EF4-FFF2-40B4-BE49-F238E27FC236}">
                <a16:creationId xmlns:a16="http://schemas.microsoft.com/office/drawing/2014/main" id="{66566566-DA62-44CD-9E12-FF3F0D4A85C9}"/>
              </a:ext>
            </a:extLst>
          </p:cNvPr>
          <p:cNvSpPr/>
          <p:nvPr/>
        </p:nvSpPr>
        <p:spPr>
          <a:xfrm>
            <a:off x="9950089" y="1690688"/>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gadget2 address</a:t>
            </a:r>
          </a:p>
        </p:txBody>
      </p:sp>
      <p:sp>
        <p:nvSpPr>
          <p:cNvPr id="10" name="TextBox 9">
            <a:extLst>
              <a:ext uri="{FF2B5EF4-FFF2-40B4-BE49-F238E27FC236}">
                <a16:creationId xmlns:a16="http://schemas.microsoft.com/office/drawing/2014/main" id="{170FF0FD-0E0F-44CE-AEA6-7814540F2DBD}"/>
              </a:ext>
            </a:extLst>
          </p:cNvPr>
          <p:cNvSpPr txBox="1"/>
          <p:nvPr/>
        </p:nvSpPr>
        <p:spPr>
          <a:xfrm>
            <a:off x="10531837" y="1339029"/>
            <a:ext cx="716286" cy="369332"/>
          </a:xfrm>
          <a:prstGeom prst="rect">
            <a:avLst/>
          </a:prstGeom>
          <a:noFill/>
        </p:spPr>
        <p:txBody>
          <a:bodyPr wrap="none" rtlCol="0">
            <a:spAutoFit/>
          </a:bodyPr>
          <a:lstStyle/>
          <a:p>
            <a:r>
              <a:rPr lang="en-US" dirty="0"/>
              <a:t>.stack</a:t>
            </a:r>
          </a:p>
        </p:txBody>
      </p:sp>
      <p:sp>
        <p:nvSpPr>
          <p:cNvPr id="11" name="Прямоугольник 10">
            <a:extLst>
              <a:ext uri="{FF2B5EF4-FFF2-40B4-BE49-F238E27FC236}">
                <a16:creationId xmlns:a16="http://schemas.microsoft.com/office/drawing/2014/main" id="{F18383EC-8956-435B-8857-63BDF6E9268F}"/>
              </a:ext>
            </a:extLst>
          </p:cNvPr>
          <p:cNvSpPr/>
          <p:nvPr/>
        </p:nvSpPr>
        <p:spPr>
          <a:xfrm>
            <a:off x="9950089" y="2811000"/>
            <a:ext cx="187978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p:txBody>
      </p:sp>
    </p:spTree>
    <p:extLst>
      <p:ext uri="{BB962C8B-B14F-4D97-AF65-F5344CB8AC3E}">
        <p14:creationId xmlns:p14="http://schemas.microsoft.com/office/powerpoint/2010/main" val="104560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CD8022-1334-455C-BACE-F6730FA8676B}"/>
              </a:ext>
            </a:extLst>
          </p:cNvPr>
          <p:cNvSpPr>
            <a:spLocks noGrp="1"/>
          </p:cNvSpPr>
          <p:nvPr>
            <p:ph type="title"/>
          </p:nvPr>
        </p:nvSpPr>
        <p:spPr/>
        <p:txBody>
          <a:bodyPr/>
          <a:lstStyle/>
          <a:p>
            <a:r>
              <a:rPr lang="ru-RU" dirty="0"/>
              <a:t>Буферы</a:t>
            </a:r>
          </a:p>
        </p:txBody>
      </p:sp>
      <p:sp>
        <p:nvSpPr>
          <p:cNvPr id="3" name="Объект 2">
            <a:extLst>
              <a:ext uri="{FF2B5EF4-FFF2-40B4-BE49-F238E27FC236}">
                <a16:creationId xmlns:a16="http://schemas.microsoft.com/office/drawing/2014/main" id="{45A6EA6E-8E23-475E-BB4B-86F7EA06B0A2}"/>
              </a:ext>
            </a:extLst>
          </p:cNvPr>
          <p:cNvSpPr>
            <a:spLocks noGrp="1"/>
          </p:cNvSpPr>
          <p:nvPr>
            <p:ph idx="1"/>
          </p:nvPr>
        </p:nvSpPr>
        <p:spPr/>
        <p:txBody>
          <a:bodyPr>
            <a:normAutofit/>
          </a:bodyPr>
          <a:lstStyle/>
          <a:p>
            <a:pPr marL="0" indent="0">
              <a:buNone/>
            </a:pPr>
            <a:r>
              <a:rPr lang="ru-RU" sz="2000" dirty="0"/>
              <a:t>Для реализации ввода-вывода часто используются буферы – массивы, используемые для хранения временных данных.</a:t>
            </a:r>
          </a:p>
          <a:p>
            <a:pPr marL="0" indent="0">
              <a:buNone/>
            </a:pPr>
            <a:r>
              <a:rPr lang="ru-RU" sz="2000" dirty="0"/>
              <a:t>Буферы малого размера часто располагаются </a:t>
            </a:r>
            <a:r>
              <a:rPr lang="ru-RU" sz="2000" i="1" dirty="0"/>
              <a:t>на стеке</a:t>
            </a:r>
            <a:r>
              <a:rPr lang="ru-RU" sz="2000" dirty="0"/>
              <a:t>, рядом с локальными переменными и адресами возврата.</a:t>
            </a:r>
          </a:p>
          <a:p>
            <a:pPr marL="0" indent="0">
              <a:buNone/>
            </a:pPr>
            <a:r>
              <a:rPr lang="ru-RU" sz="2000" dirty="0"/>
              <a:t>В языке С++ работа с вводом/выводом во многом автоматизирована внутри классов стандартной библиотеки.</a:t>
            </a:r>
          </a:p>
          <a:p>
            <a:pPr marL="0" indent="0">
              <a:buNone/>
            </a:pPr>
            <a:r>
              <a:rPr lang="ru-RU" sz="2000" dirty="0"/>
              <a:t>В языке С программист сам должен следить за соответствием вводимых данных и размера буфера. </a:t>
            </a:r>
            <a:endParaRPr lang="en-US" sz="2000" dirty="0"/>
          </a:p>
          <a:p>
            <a:pPr marL="0" indent="0">
              <a:buNone/>
            </a:pPr>
            <a:r>
              <a:rPr lang="ru-RU" sz="2000" b="1" i="1" dirty="0"/>
              <a:t>Многие стандартные функции по умолчанию не </a:t>
            </a:r>
            <a:r>
              <a:rPr lang="ru-RU" sz="2000" b="1" i="1"/>
              <a:t>производят проверку </a:t>
            </a:r>
            <a:r>
              <a:rPr lang="ru-RU" sz="2000" b="1" i="1" dirty="0"/>
              <a:t>границ буфера.</a:t>
            </a:r>
            <a:r>
              <a:rPr lang="ru-RU" sz="2000" dirty="0"/>
              <a:t> </a:t>
            </a:r>
          </a:p>
        </p:txBody>
      </p:sp>
      <p:sp>
        <p:nvSpPr>
          <p:cNvPr id="5" name="Номер слайда 4">
            <a:extLst>
              <a:ext uri="{FF2B5EF4-FFF2-40B4-BE49-F238E27FC236}">
                <a16:creationId xmlns:a16="http://schemas.microsoft.com/office/drawing/2014/main" id="{5EEA6DF5-5857-4C0D-91D0-D02B9FB0754A}"/>
              </a:ext>
            </a:extLst>
          </p:cNvPr>
          <p:cNvSpPr>
            <a:spLocks noGrp="1"/>
          </p:cNvSpPr>
          <p:nvPr>
            <p:ph type="sldNum" sz="quarter" idx="12"/>
          </p:nvPr>
        </p:nvSpPr>
        <p:spPr/>
        <p:txBody>
          <a:bodyPr/>
          <a:lstStyle/>
          <a:p>
            <a:fld id="{B67FBA2B-964F-4C4D-AAF7-5A8399264638}" type="slidenum">
              <a:rPr lang="en-US" smtClean="0"/>
              <a:pPr/>
              <a:t>2</a:t>
            </a:fld>
            <a:endParaRPr lang="en-US"/>
          </a:p>
        </p:txBody>
      </p:sp>
    </p:spTree>
    <p:extLst>
      <p:ext uri="{BB962C8B-B14F-4D97-AF65-F5344CB8AC3E}">
        <p14:creationId xmlns:p14="http://schemas.microsoft.com/office/powerpoint/2010/main" val="101173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en-US" dirty="0"/>
              <a:t>Return Oriented Programming</a:t>
            </a:r>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20</a:t>
            </a:fld>
            <a:endParaRPr lang="en-US" dirty="0"/>
          </a:p>
        </p:txBody>
      </p:sp>
      <p:sp>
        <p:nvSpPr>
          <p:cNvPr id="12" name="Объект 2">
            <a:extLst>
              <a:ext uri="{FF2B5EF4-FFF2-40B4-BE49-F238E27FC236}">
                <a16:creationId xmlns:a16="http://schemas.microsoft.com/office/drawing/2014/main" id="{64D067C3-B8F6-49ED-B3EE-D56A5636BE32}"/>
              </a:ext>
            </a:extLst>
          </p:cNvPr>
          <p:cNvSpPr>
            <a:spLocks noGrp="1"/>
          </p:cNvSpPr>
          <p:nvPr>
            <p:ph idx="1"/>
          </p:nvPr>
        </p:nvSpPr>
        <p:spPr>
          <a:xfrm>
            <a:off x="838201" y="1547328"/>
            <a:ext cx="4081669" cy="4530725"/>
          </a:xfrm>
        </p:spPr>
        <p:txBody>
          <a:bodyPr>
            <a:normAutofit/>
          </a:bodyPr>
          <a:lstStyle/>
          <a:p>
            <a:pPr marL="0" indent="0">
              <a:buNone/>
            </a:pPr>
            <a:r>
              <a:rPr lang="ru-RU" sz="2000" dirty="0"/>
              <a:t>При эксплуатации </a:t>
            </a:r>
            <a:r>
              <a:rPr lang="en-US" sz="2000" dirty="0"/>
              <a:t>ROP-</a:t>
            </a:r>
            <a:r>
              <a:rPr lang="ru-RU" sz="2000" dirty="0"/>
              <a:t>цепочки нарушитель должен сформировать на стеке адреса возврата, первый из которых указывает на начальный гаджет.</a:t>
            </a:r>
          </a:p>
          <a:p>
            <a:pPr marL="0" indent="0">
              <a:buNone/>
            </a:pPr>
            <a:r>
              <a:rPr lang="ru-RU" sz="2000" dirty="0"/>
              <a:t>Переход от гаджета к гаджету осуществляется инструкцией </a:t>
            </a:r>
            <a:r>
              <a:rPr lang="en-US" sz="2000" dirty="0"/>
              <a:t>ret, </a:t>
            </a:r>
            <a:r>
              <a:rPr lang="ru-RU" sz="2000" dirty="0"/>
              <a:t>которая достает адрес следующего гаджета со стека.</a:t>
            </a:r>
            <a:br>
              <a:rPr lang="ru-RU" sz="2000" dirty="0"/>
            </a:br>
            <a:endParaRPr lang="en-US" sz="2000" dirty="0"/>
          </a:p>
        </p:txBody>
      </p:sp>
      <p:sp>
        <p:nvSpPr>
          <p:cNvPr id="13" name="Прямоугольник 12">
            <a:extLst>
              <a:ext uri="{FF2B5EF4-FFF2-40B4-BE49-F238E27FC236}">
                <a16:creationId xmlns:a16="http://schemas.microsoft.com/office/drawing/2014/main" id="{0FD06191-2436-483F-8A66-D9C51874F723}"/>
              </a:ext>
            </a:extLst>
          </p:cNvPr>
          <p:cNvSpPr/>
          <p:nvPr/>
        </p:nvSpPr>
        <p:spPr>
          <a:xfrm>
            <a:off x="6021828" y="2310153"/>
            <a:ext cx="1879782" cy="2881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Прямоугольник 14">
            <a:extLst>
              <a:ext uri="{FF2B5EF4-FFF2-40B4-BE49-F238E27FC236}">
                <a16:creationId xmlns:a16="http://schemas.microsoft.com/office/drawing/2014/main" id="{C54E7279-9622-431B-ACF2-A3A2A30F58C0}"/>
              </a:ext>
            </a:extLst>
          </p:cNvPr>
          <p:cNvSpPr/>
          <p:nvPr/>
        </p:nvSpPr>
        <p:spPr>
          <a:xfrm>
            <a:off x="6021828" y="2692012"/>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gadget1 address</a:t>
            </a:r>
          </a:p>
        </p:txBody>
      </p:sp>
      <p:sp>
        <p:nvSpPr>
          <p:cNvPr id="19" name="Прямоугольник 18">
            <a:extLst>
              <a:ext uri="{FF2B5EF4-FFF2-40B4-BE49-F238E27FC236}">
                <a16:creationId xmlns:a16="http://schemas.microsoft.com/office/drawing/2014/main" id="{060C3C71-EE16-4E78-9A3D-AB47B2F6811E}"/>
              </a:ext>
            </a:extLst>
          </p:cNvPr>
          <p:cNvSpPr/>
          <p:nvPr/>
        </p:nvSpPr>
        <p:spPr>
          <a:xfrm>
            <a:off x="6021828" y="3068172"/>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gadget0 address</a:t>
            </a:r>
          </a:p>
        </p:txBody>
      </p:sp>
      <p:sp>
        <p:nvSpPr>
          <p:cNvPr id="23" name="Прямоугольник 22">
            <a:extLst>
              <a:ext uri="{FF2B5EF4-FFF2-40B4-BE49-F238E27FC236}">
                <a16:creationId xmlns:a16="http://schemas.microsoft.com/office/drawing/2014/main" id="{D07F057C-DE27-4ACD-981F-4BB93F805C0E}"/>
              </a:ext>
            </a:extLst>
          </p:cNvPr>
          <p:cNvSpPr/>
          <p:nvPr/>
        </p:nvSpPr>
        <p:spPr>
          <a:xfrm>
            <a:off x="6021827" y="2316367"/>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gadget2 address</a:t>
            </a:r>
          </a:p>
        </p:txBody>
      </p:sp>
      <p:sp>
        <p:nvSpPr>
          <p:cNvPr id="3" name="TextBox 2">
            <a:extLst>
              <a:ext uri="{FF2B5EF4-FFF2-40B4-BE49-F238E27FC236}">
                <a16:creationId xmlns:a16="http://schemas.microsoft.com/office/drawing/2014/main" id="{168C4ADB-8ACE-411E-B40D-7EF69CE93C3C}"/>
              </a:ext>
            </a:extLst>
          </p:cNvPr>
          <p:cNvSpPr txBox="1"/>
          <p:nvPr/>
        </p:nvSpPr>
        <p:spPr>
          <a:xfrm>
            <a:off x="6603575" y="1964708"/>
            <a:ext cx="716286" cy="369332"/>
          </a:xfrm>
          <a:prstGeom prst="rect">
            <a:avLst/>
          </a:prstGeom>
          <a:noFill/>
        </p:spPr>
        <p:txBody>
          <a:bodyPr wrap="none" rtlCol="0">
            <a:spAutoFit/>
          </a:bodyPr>
          <a:lstStyle/>
          <a:p>
            <a:r>
              <a:rPr lang="en-US" dirty="0"/>
              <a:t>.stack</a:t>
            </a:r>
          </a:p>
        </p:txBody>
      </p:sp>
      <p:sp>
        <p:nvSpPr>
          <p:cNvPr id="24" name="TextBox 23">
            <a:extLst>
              <a:ext uri="{FF2B5EF4-FFF2-40B4-BE49-F238E27FC236}">
                <a16:creationId xmlns:a16="http://schemas.microsoft.com/office/drawing/2014/main" id="{EDC2D43B-AD09-42D0-BEFE-88D7AC65698B}"/>
              </a:ext>
            </a:extLst>
          </p:cNvPr>
          <p:cNvSpPr txBox="1"/>
          <p:nvPr/>
        </p:nvSpPr>
        <p:spPr>
          <a:xfrm>
            <a:off x="10452496" y="410293"/>
            <a:ext cx="600870" cy="369332"/>
          </a:xfrm>
          <a:prstGeom prst="rect">
            <a:avLst/>
          </a:prstGeom>
          <a:noFill/>
        </p:spPr>
        <p:txBody>
          <a:bodyPr wrap="none" rtlCol="0">
            <a:spAutoFit/>
          </a:bodyPr>
          <a:lstStyle/>
          <a:p>
            <a:r>
              <a:rPr lang="en-US" dirty="0"/>
              <a:t>.text</a:t>
            </a:r>
          </a:p>
        </p:txBody>
      </p:sp>
      <p:sp>
        <p:nvSpPr>
          <p:cNvPr id="26" name="Прямоугольник 25">
            <a:extLst>
              <a:ext uri="{FF2B5EF4-FFF2-40B4-BE49-F238E27FC236}">
                <a16:creationId xmlns:a16="http://schemas.microsoft.com/office/drawing/2014/main" id="{0880125A-9782-4CC9-8396-9AE3D2AC560E}"/>
              </a:ext>
            </a:extLst>
          </p:cNvPr>
          <p:cNvSpPr/>
          <p:nvPr/>
        </p:nvSpPr>
        <p:spPr>
          <a:xfrm>
            <a:off x="9818773" y="1162877"/>
            <a:ext cx="1879782" cy="45307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PROGRAM CODE</a:t>
            </a:r>
          </a:p>
        </p:txBody>
      </p:sp>
      <p:sp>
        <p:nvSpPr>
          <p:cNvPr id="31" name="Прямоугольник 30">
            <a:extLst>
              <a:ext uri="{FF2B5EF4-FFF2-40B4-BE49-F238E27FC236}">
                <a16:creationId xmlns:a16="http://schemas.microsoft.com/office/drawing/2014/main" id="{579010F6-50A4-48DB-9A51-6EACC76D0371}"/>
              </a:ext>
            </a:extLst>
          </p:cNvPr>
          <p:cNvSpPr/>
          <p:nvPr/>
        </p:nvSpPr>
        <p:spPr>
          <a:xfrm>
            <a:off x="9818773" y="1831512"/>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 </a:t>
            </a:r>
            <a:r>
              <a:rPr lang="en-US" dirty="0" err="1">
                <a:solidFill>
                  <a:schemeClr val="tx1"/>
                </a:solidFill>
              </a:rPr>
              <a:t>rax</a:t>
            </a:r>
            <a:r>
              <a:rPr lang="en-US" dirty="0">
                <a:solidFill>
                  <a:schemeClr val="tx1"/>
                </a:solidFill>
              </a:rPr>
              <a:t>, 0x3b</a:t>
            </a:r>
          </a:p>
          <a:p>
            <a:pPr algn="ctr"/>
            <a:r>
              <a:rPr lang="en-US" dirty="0">
                <a:solidFill>
                  <a:schemeClr val="tx1"/>
                </a:solidFill>
              </a:rPr>
              <a:t>ret</a:t>
            </a:r>
          </a:p>
        </p:txBody>
      </p:sp>
      <p:sp>
        <p:nvSpPr>
          <p:cNvPr id="32" name="Прямоугольник 31">
            <a:extLst>
              <a:ext uri="{FF2B5EF4-FFF2-40B4-BE49-F238E27FC236}">
                <a16:creationId xmlns:a16="http://schemas.microsoft.com/office/drawing/2014/main" id="{2B46EDFC-BAD4-4DD2-B631-98C90CC03ECC}"/>
              </a:ext>
            </a:extLst>
          </p:cNvPr>
          <p:cNvSpPr/>
          <p:nvPr/>
        </p:nvSpPr>
        <p:spPr>
          <a:xfrm>
            <a:off x="9818773" y="3091141"/>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 </a:t>
            </a:r>
            <a:r>
              <a:rPr lang="en-US" dirty="0" err="1">
                <a:solidFill>
                  <a:schemeClr val="tx1"/>
                </a:solidFill>
              </a:rPr>
              <a:t>rdi</a:t>
            </a:r>
            <a:r>
              <a:rPr lang="en-US" dirty="0">
                <a:solidFill>
                  <a:schemeClr val="tx1"/>
                </a:solidFill>
              </a:rPr>
              <a:t>, </a:t>
            </a:r>
            <a:r>
              <a:rPr lang="en-US" dirty="0" err="1">
                <a:solidFill>
                  <a:schemeClr val="tx1"/>
                </a:solidFill>
              </a:rPr>
              <a:t>rsp</a:t>
            </a:r>
            <a:endParaRPr lang="en-US" dirty="0">
              <a:solidFill>
                <a:schemeClr val="tx1"/>
              </a:solidFill>
            </a:endParaRPr>
          </a:p>
          <a:p>
            <a:pPr algn="ctr"/>
            <a:r>
              <a:rPr lang="en-US" dirty="0">
                <a:solidFill>
                  <a:schemeClr val="tx1"/>
                </a:solidFill>
              </a:rPr>
              <a:t>ret</a:t>
            </a:r>
          </a:p>
        </p:txBody>
      </p:sp>
      <p:sp>
        <p:nvSpPr>
          <p:cNvPr id="33" name="Прямоугольник 32">
            <a:extLst>
              <a:ext uri="{FF2B5EF4-FFF2-40B4-BE49-F238E27FC236}">
                <a16:creationId xmlns:a16="http://schemas.microsoft.com/office/drawing/2014/main" id="{3F9E7AF0-F6D5-48CE-BB89-6A1499D6D2BF}"/>
              </a:ext>
            </a:extLst>
          </p:cNvPr>
          <p:cNvSpPr/>
          <p:nvPr/>
        </p:nvSpPr>
        <p:spPr>
          <a:xfrm>
            <a:off x="9818773" y="4325372"/>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syscall</a:t>
            </a:r>
            <a:endParaRPr lang="en-US" dirty="0">
              <a:solidFill>
                <a:schemeClr val="tx1"/>
              </a:solidFill>
            </a:endParaRPr>
          </a:p>
        </p:txBody>
      </p:sp>
      <p:cxnSp>
        <p:nvCxnSpPr>
          <p:cNvPr id="9" name="Соединитель: уступ 8">
            <a:extLst>
              <a:ext uri="{FF2B5EF4-FFF2-40B4-BE49-F238E27FC236}">
                <a16:creationId xmlns:a16="http://schemas.microsoft.com/office/drawing/2014/main" id="{6C61086A-9FFF-4BB6-914F-F9A270F298EB}"/>
              </a:ext>
            </a:extLst>
          </p:cNvPr>
          <p:cNvCxnSpPr>
            <a:cxnSpLocks/>
            <a:stCxn id="19" idx="3"/>
            <a:endCxn id="32" idx="1"/>
          </p:cNvCxnSpPr>
          <p:nvPr/>
        </p:nvCxnSpPr>
        <p:spPr>
          <a:xfrm>
            <a:off x="7901610" y="3252382"/>
            <a:ext cx="1917163" cy="81187"/>
          </a:xfrm>
          <a:prstGeom prst="bentConnector3">
            <a:avLst>
              <a:gd name="adj1" fmla="val 261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Соединитель: уступ 34">
            <a:extLst>
              <a:ext uri="{FF2B5EF4-FFF2-40B4-BE49-F238E27FC236}">
                <a16:creationId xmlns:a16="http://schemas.microsoft.com/office/drawing/2014/main" id="{67E31755-4034-400D-8657-87FF075012AB}"/>
              </a:ext>
            </a:extLst>
          </p:cNvPr>
          <p:cNvCxnSpPr>
            <a:cxnSpLocks/>
            <a:stCxn id="15" idx="3"/>
            <a:endCxn id="31" idx="1"/>
          </p:cNvCxnSpPr>
          <p:nvPr/>
        </p:nvCxnSpPr>
        <p:spPr>
          <a:xfrm flipV="1">
            <a:off x="7901610" y="2073940"/>
            <a:ext cx="1917163" cy="802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уступ 36">
            <a:extLst>
              <a:ext uri="{FF2B5EF4-FFF2-40B4-BE49-F238E27FC236}">
                <a16:creationId xmlns:a16="http://schemas.microsoft.com/office/drawing/2014/main" id="{DE7D0EA5-DDE5-46B9-B79D-FF30FB5F4BFE}"/>
              </a:ext>
            </a:extLst>
          </p:cNvPr>
          <p:cNvCxnSpPr>
            <a:cxnSpLocks/>
            <a:stCxn id="23" idx="3"/>
            <a:endCxn id="33" idx="1"/>
          </p:cNvCxnSpPr>
          <p:nvPr/>
        </p:nvCxnSpPr>
        <p:spPr>
          <a:xfrm>
            <a:off x="7901609" y="2500577"/>
            <a:ext cx="1917164" cy="2067223"/>
          </a:xfrm>
          <a:prstGeom prst="bentConnector3">
            <a:avLst>
              <a:gd name="adj1" fmla="val 73848"/>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Прямоугольник 19">
            <a:extLst>
              <a:ext uri="{FF2B5EF4-FFF2-40B4-BE49-F238E27FC236}">
                <a16:creationId xmlns:a16="http://schemas.microsoft.com/office/drawing/2014/main" id="{BF86EDC3-6578-4CDE-9B68-EAF7AFEE01EB}"/>
              </a:ext>
            </a:extLst>
          </p:cNvPr>
          <p:cNvSpPr/>
          <p:nvPr/>
        </p:nvSpPr>
        <p:spPr>
          <a:xfrm>
            <a:off x="6021827" y="3436679"/>
            <a:ext cx="187978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p:txBody>
      </p:sp>
    </p:spTree>
    <p:extLst>
      <p:ext uri="{BB962C8B-B14F-4D97-AF65-F5344CB8AC3E}">
        <p14:creationId xmlns:p14="http://schemas.microsoft.com/office/powerpoint/2010/main" val="335135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Поиск гаджетов</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21</a:t>
            </a:fld>
            <a:endParaRPr lang="en-US" dirty="0"/>
          </a:p>
        </p:txBody>
      </p:sp>
      <p:sp>
        <p:nvSpPr>
          <p:cNvPr id="12" name="Объект 2">
            <a:extLst>
              <a:ext uri="{FF2B5EF4-FFF2-40B4-BE49-F238E27FC236}">
                <a16:creationId xmlns:a16="http://schemas.microsoft.com/office/drawing/2014/main" id="{64D067C3-B8F6-49ED-B3EE-D56A5636BE32}"/>
              </a:ext>
            </a:extLst>
          </p:cNvPr>
          <p:cNvSpPr>
            <a:spLocks noGrp="1"/>
          </p:cNvSpPr>
          <p:nvPr>
            <p:ph idx="1"/>
          </p:nvPr>
        </p:nvSpPr>
        <p:spPr>
          <a:xfrm>
            <a:off x="838201" y="1547328"/>
            <a:ext cx="4601877" cy="4530725"/>
          </a:xfrm>
        </p:spPr>
        <p:txBody>
          <a:bodyPr>
            <a:normAutofit/>
          </a:bodyPr>
          <a:lstStyle/>
          <a:p>
            <a:pPr marL="0" indent="0">
              <a:buNone/>
            </a:pPr>
            <a:r>
              <a:rPr lang="ru-RU" sz="2000" dirty="0"/>
              <a:t>Гаджеты обычно ищутся специально написанным ПО.</a:t>
            </a:r>
          </a:p>
          <a:p>
            <a:pPr marL="0" indent="0">
              <a:buNone/>
            </a:pPr>
            <a:r>
              <a:rPr lang="ru-RU" sz="2000" dirty="0"/>
              <a:t>Маркером гаджета является инструкция </a:t>
            </a:r>
            <a:r>
              <a:rPr lang="en-US" sz="2000" dirty="0"/>
              <a:t>ret, </a:t>
            </a:r>
            <a:r>
              <a:rPr lang="ru-RU" sz="2000" dirty="0"/>
              <a:t>имеющая код </a:t>
            </a:r>
            <a:r>
              <a:rPr lang="en-US" sz="2000" dirty="0"/>
              <a:t>0xC3. </a:t>
            </a:r>
            <a:r>
              <a:rPr lang="ru-RU" sz="2000" dirty="0"/>
              <a:t>Если байт с данным значением найден, просматриваются байты слева от него. Если они представляют собой нужные инструкции, гаджет запоминается, иначе – поиск идет дальше.</a:t>
            </a:r>
            <a:br>
              <a:rPr lang="ru-RU" sz="2000" dirty="0"/>
            </a:br>
            <a:endParaRPr lang="en-US" sz="2000" dirty="0"/>
          </a:p>
        </p:txBody>
      </p:sp>
      <p:sp>
        <p:nvSpPr>
          <p:cNvPr id="13" name="Прямоугольник 12">
            <a:extLst>
              <a:ext uri="{FF2B5EF4-FFF2-40B4-BE49-F238E27FC236}">
                <a16:creationId xmlns:a16="http://schemas.microsoft.com/office/drawing/2014/main" id="{0FD06191-2436-483F-8A66-D9C51874F723}"/>
              </a:ext>
            </a:extLst>
          </p:cNvPr>
          <p:cNvSpPr/>
          <p:nvPr/>
        </p:nvSpPr>
        <p:spPr>
          <a:xfrm>
            <a:off x="6021828" y="2310153"/>
            <a:ext cx="1879782" cy="2881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Прямоугольник 14">
            <a:extLst>
              <a:ext uri="{FF2B5EF4-FFF2-40B4-BE49-F238E27FC236}">
                <a16:creationId xmlns:a16="http://schemas.microsoft.com/office/drawing/2014/main" id="{C54E7279-9622-431B-ACF2-A3A2A30F58C0}"/>
              </a:ext>
            </a:extLst>
          </p:cNvPr>
          <p:cNvSpPr/>
          <p:nvPr/>
        </p:nvSpPr>
        <p:spPr>
          <a:xfrm>
            <a:off x="6021828" y="2692012"/>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gadget1 address</a:t>
            </a:r>
          </a:p>
        </p:txBody>
      </p:sp>
      <p:sp>
        <p:nvSpPr>
          <p:cNvPr id="19" name="Прямоугольник 18">
            <a:extLst>
              <a:ext uri="{FF2B5EF4-FFF2-40B4-BE49-F238E27FC236}">
                <a16:creationId xmlns:a16="http://schemas.microsoft.com/office/drawing/2014/main" id="{060C3C71-EE16-4E78-9A3D-AB47B2F6811E}"/>
              </a:ext>
            </a:extLst>
          </p:cNvPr>
          <p:cNvSpPr/>
          <p:nvPr/>
        </p:nvSpPr>
        <p:spPr>
          <a:xfrm>
            <a:off x="6021828" y="3068172"/>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gadget0 address</a:t>
            </a:r>
          </a:p>
        </p:txBody>
      </p:sp>
      <p:sp>
        <p:nvSpPr>
          <p:cNvPr id="23" name="Прямоугольник 22">
            <a:extLst>
              <a:ext uri="{FF2B5EF4-FFF2-40B4-BE49-F238E27FC236}">
                <a16:creationId xmlns:a16="http://schemas.microsoft.com/office/drawing/2014/main" id="{D07F057C-DE27-4ACD-981F-4BB93F805C0E}"/>
              </a:ext>
            </a:extLst>
          </p:cNvPr>
          <p:cNvSpPr/>
          <p:nvPr/>
        </p:nvSpPr>
        <p:spPr>
          <a:xfrm>
            <a:off x="6021827" y="2316367"/>
            <a:ext cx="1879782"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gadget2 address</a:t>
            </a:r>
          </a:p>
        </p:txBody>
      </p:sp>
      <p:sp>
        <p:nvSpPr>
          <p:cNvPr id="3" name="TextBox 2">
            <a:extLst>
              <a:ext uri="{FF2B5EF4-FFF2-40B4-BE49-F238E27FC236}">
                <a16:creationId xmlns:a16="http://schemas.microsoft.com/office/drawing/2014/main" id="{168C4ADB-8ACE-411E-B40D-7EF69CE93C3C}"/>
              </a:ext>
            </a:extLst>
          </p:cNvPr>
          <p:cNvSpPr txBox="1"/>
          <p:nvPr/>
        </p:nvSpPr>
        <p:spPr>
          <a:xfrm>
            <a:off x="6603575" y="1964708"/>
            <a:ext cx="716286" cy="369332"/>
          </a:xfrm>
          <a:prstGeom prst="rect">
            <a:avLst/>
          </a:prstGeom>
          <a:noFill/>
        </p:spPr>
        <p:txBody>
          <a:bodyPr wrap="none" rtlCol="0">
            <a:spAutoFit/>
          </a:bodyPr>
          <a:lstStyle/>
          <a:p>
            <a:r>
              <a:rPr lang="en-US" dirty="0"/>
              <a:t>.stack</a:t>
            </a:r>
          </a:p>
        </p:txBody>
      </p:sp>
      <p:sp>
        <p:nvSpPr>
          <p:cNvPr id="24" name="TextBox 23">
            <a:extLst>
              <a:ext uri="{FF2B5EF4-FFF2-40B4-BE49-F238E27FC236}">
                <a16:creationId xmlns:a16="http://schemas.microsoft.com/office/drawing/2014/main" id="{EDC2D43B-AD09-42D0-BEFE-88D7AC65698B}"/>
              </a:ext>
            </a:extLst>
          </p:cNvPr>
          <p:cNvSpPr txBox="1"/>
          <p:nvPr/>
        </p:nvSpPr>
        <p:spPr>
          <a:xfrm>
            <a:off x="10452496" y="410293"/>
            <a:ext cx="600870" cy="369332"/>
          </a:xfrm>
          <a:prstGeom prst="rect">
            <a:avLst/>
          </a:prstGeom>
          <a:noFill/>
        </p:spPr>
        <p:txBody>
          <a:bodyPr wrap="none" rtlCol="0">
            <a:spAutoFit/>
          </a:bodyPr>
          <a:lstStyle/>
          <a:p>
            <a:r>
              <a:rPr lang="en-US" dirty="0"/>
              <a:t>.text</a:t>
            </a:r>
          </a:p>
        </p:txBody>
      </p:sp>
      <p:sp>
        <p:nvSpPr>
          <p:cNvPr id="26" name="Прямоугольник 25">
            <a:extLst>
              <a:ext uri="{FF2B5EF4-FFF2-40B4-BE49-F238E27FC236}">
                <a16:creationId xmlns:a16="http://schemas.microsoft.com/office/drawing/2014/main" id="{0880125A-9782-4CC9-8396-9AE3D2AC560E}"/>
              </a:ext>
            </a:extLst>
          </p:cNvPr>
          <p:cNvSpPr/>
          <p:nvPr/>
        </p:nvSpPr>
        <p:spPr>
          <a:xfrm>
            <a:off x="9818773" y="1162877"/>
            <a:ext cx="1879782" cy="45307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PROGRAM CODE</a:t>
            </a:r>
          </a:p>
        </p:txBody>
      </p:sp>
      <p:sp>
        <p:nvSpPr>
          <p:cNvPr id="31" name="Прямоугольник 30">
            <a:extLst>
              <a:ext uri="{FF2B5EF4-FFF2-40B4-BE49-F238E27FC236}">
                <a16:creationId xmlns:a16="http://schemas.microsoft.com/office/drawing/2014/main" id="{579010F6-50A4-48DB-9A51-6EACC76D0371}"/>
              </a:ext>
            </a:extLst>
          </p:cNvPr>
          <p:cNvSpPr/>
          <p:nvPr/>
        </p:nvSpPr>
        <p:spPr>
          <a:xfrm>
            <a:off x="9818773" y="1831512"/>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 </a:t>
            </a:r>
            <a:r>
              <a:rPr lang="en-US" dirty="0" err="1">
                <a:solidFill>
                  <a:schemeClr val="tx1"/>
                </a:solidFill>
              </a:rPr>
              <a:t>rax</a:t>
            </a:r>
            <a:r>
              <a:rPr lang="en-US" dirty="0">
                <a:solidFill>
                  <a:schemeClr val="tx1"/>
                </a:solidFill>
              </a:rPr>
              <a:t>, 0x3b</a:t>
            </a:r>
          </a:p>
          <a:p>
            <a:pPr algn="ctr"/>
            <a:r>
              <a:rPr lang="en-US" dirty="0">
                <a:solidFill>
                  <a:schemeClr val="tx1"/>
                </a:solidFill>
              </a:rPr>
              <a:t>ret (0xC3)</a:t>
            </a:r>
          </a:p>
        </p:txBody>
      </p:sp>
      <p:sp>
        <p:nvSpPr>
          <p:cNvPr id="32" name="Прямоугольник 31">
            <a:extLst>
              <a:ext uri="{FF2B5EF4-FFF2-40B4-BE49-F238E27FC236}">
                <a16:creationId xmlns:a16="http://schemas.microsoft.com/office/drawing/2014/main" id="{2B46EDFC-BAD4-4DD2-B631-98C90CC03ECC}"/>
              </a:ext>
            </a:extLst>
          </p:cNvPr>
          <p:cNvSpPr/>
          <p:nvPr/>
        </p:nvSpPr>
        <p:spPr>
          <a:xfrm>
            <a:off x="9818773" y="3091141"/>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 </a:t>
            </a:r>
            <a:r>
              <a:rPr lang="en-US" dirty="0" err="1">
                <a:solidFill>
                  <a:schemeClr val="tx1"/>
                </a:solidFill>
              </a:rPr>
              <a:t>rdi</a:t>
            </a:r>
            <a:r>
              <a:rPr lang="en-US" dirty="0">
                <a:solidFill>
                  <a:schemeClr val="tx1"/>
                </a:solidFill>
              </a:rPr>
              <a:t>, </a:t>
            </a:r>
            <a:r>
              <a:rPr lang="en-US" dirty="0" err="1">
                <a:solidFill>
                  <a:schemeClr val="tx1"/>
                </a:solidFill>
              </a:rPr>
              <a:t>rsp</a:t>
            </a:r>
            <a:endParaRPr lang="en-US" dirty="0">
              <a:solidFill>
                <a:schemeClr val="tx1"/>
              </a:solidFill>
            </a:endParaRPr>
          </a:p>
          <a:p>
            <a:pPr algn="ctr"/>
            <a:r>
              <a:rPr lang="en-US" dirty="0">
                <a:solidFill>
                  <a:schemeClr val="tx1"/>
                </a:solidFill>
              </a:rPr>
              <a:t>ret (0xC3)</a:t>
            </a:r>
          </a:p>
        </p:txBody>
      </p:sp>
      <p:sp>
        <p:nvSpPr>
          <p:cNvPr id="33" name="Прямоугольник 32">
            <a:extLst>
              <a:ext uri="{FF2B5EF4-FFF2-40B4-BE49-F238E27FC236}">
                <a16:creationId xmlns:a16="http://schemas.microsoft.com/office/drawing/2014/main" id="{3F9E7AF0-F6D5-48CE-BB89-6A1499D6D2BF}"/>
              </a:ext>
            </a:extLst>
          </p:cNvPr>
          <p:cNvSpPr/>
          <p:nvPr/>
        </p:nvSpPr>
        <p:spPr>
          <a:xfrm>
            <a:off x="9818773" y="4325372"/>
            <a:ext cx="1879782" cy="48485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syscall</a:t>
            </a:r>
            <a:endParaRPr lang="en-US" dirty="0">
              <a:solidFill>
                <a:schemeClr val="tx1"/>
              </a:solidFill>
            </a:endParaRPr>
          </a:p>
        </p:txBody>
      </p:sp>
      <p:cxnSp>
        <p:nvCxnSpPr>
          <p:cNvPr id="9" name="Соединитель: уступ 8">
            <a:extLst>
              <a:ext uri="{FF2B5EF4-FFF2-40B4-BE49-F238E27FC236}">
                <a16:creationId xmlns:a16="http://schemas.microsoft.com/office/drawing/2014/main" id="{6C61086A-9FFF-4BB6-914F-F9A270F298EB}"/>
              </a:ext>
            </a:extLst>
          </p:cNvPr>
          <p:cNvCxnSpPr>
            <a:cxnSpLocks/>
            <a:stCxn id="19" idx="3"/>
            <a:endCxn id="32" idx="1"/>
          </p:cNvCxnSpPr>
          <p:nvPr/>
        </p:nvCxnSpPr>
        <p:spPr>
          <a:xfrm>
            <a:off x="7901610" y="3252382"/>
            <a:ext cx="1917163" cy="81187"/>
          </a:xfrm>
          <a:prstGeom prst="bentConnector3">
            <a:avLst>
              <a:gd name="adj1" fmla="val 261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Соединитель: уступ 34">
            <a:extLst>
              <a:ext uri="{FF2B5EF4-FFF2-40B4-BE49-F238E27FC236}">
                <a16:creationId xmlns:a16="http://schemas.microsoft.com/office/drawing/2014/main" id="{67E31755-4034-400D-8657-87FF075012AB}"/>
              </a:ext>
            </a:extLst>
          </p:cNvPr>
          <p:cNvCxnSpPr>
            <a:cxnSpLocks/>
            <a:stCxn id="15" idx="3"/>
            <a:endCxn id="31" idx="1"/>
          </p:cNvCxnSpPr>
          <p:nvPr/>
        </p:nvCxnSpPr>
        <p:spPr>
          <a:xfrm flipV="1">
            <a:off x="7901610" y="2073940"/>
            <a:ext cx="1917163" cy="802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уступ 36">
            <a:extLst>
              <a:ext uri="{FF2B5EF4-FFF2-40B4-BE49-F238E27FC236}">
                <a16:creationId xmlns:a16="http://schemas.microsoft.com/office/drawing/2014/main" id="{DE7D0EA5-DDE5-46B9-B79D-FF30FB5F4BFE}"/>
              </a:ext>
            </a:extLst>
          </p:cNvPr>
          <p:cNvCxnSpPr>
            <a:cxnSpLocks/>
            <a:stCxn id="23" idx="3"/>
            <a:endCxn id="33" idx="1"/>
          </p:cNvCxnSpPr>
          <p:nvPr/>
        </p:nvCxnSpPr>
        <p:spPr>
          <a:xfrm>
            <a:off x="7901609" y="2500577"/>
            <a:ext cx="1917164" cy="2067223"/>
          </a:xfrm>
          <a:prstGeom prst="bentConnector3">
            <a:avLst>
              <a:gd name="adj1" fmla="val 73848"/>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Прямоугольник 19">
            <a:extLst>
              <a:ext uri="{FF2B5EF4-FFF2-40B4-BE49-F238E27FC236}">
                <a16:creationId xmlns:a16="http://schemas.microsoft.com/office/drawing/2014/main" id="{41877F5F-9627-46CA-8BF3-E6FB0607C564}"/>
              </a:ext>
            </a:extLst>
          </p:cNvPr>
          <p:cNvSpPr/>
          <p:nvPr/>
        </p:nvSpPr>
        <p:spPr>
          <a:xfrm>
            <a:off x="6021827" y="3436679"/>
            <a:ext cx="187978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a:p>
            <a:pPr algn="ctr"/>
            <a:r>
              <a:rPr lang="en-US" dirty="0">
                <a:solidFill>
                  <a:schemeClr val="tx1"/>
                </a:solidFill>
              </a:rPr>
              <a:t>0xFF </a:t>
            </a:r>
            <a:r>
              <a:rPr lang="en-US" dirty="0" err="1">
                <a:solidFill>
                  <a:schemeClr val="tx1"/>
                </a:solidFill>
              </a:rPr>
              <a:t>0xFF</a:t>
            </a:r>
            <a:r>
              <a:rPr lang="en-US" dirty="0">
                <a:solidFill>
                  <a:schemeClr val="tx1"/>
                </a:solidFill>
              </a:rPr>
              <a:t> </a:t>
            </a:r>
          </a:p>
        </p:txBody>
      </p:sp>
    </p:spTree>
    <p:extLst>
      <p:ext uri="{BB962C8B-B14F-4D97-AF65-F5344CB8AC3E}">
        <p14:creationId xmlns:p14="http://schemas.microsoft.com/office/powerpoint/2010/main" val="374347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Защита от изменения адреса возврата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22</a:t>
            </a:fld>
            <a:endParaRPr lang="en-US" dirty="0"/>
          </a:p>
        </p:txBody>
      </p:sp>
      <p:sp>
        <p:nvSpPr>
          <p:cNvPr id="22" name="Объект 2">
            <a:extLst>
              <a:ext uri="{FF2B5EF4-FFF2-40B4-BE49-F238E27FC236}">
                <a16:creationId xmlns:a16="http://schemas.microsoft.com/office/drawing/2014/main" id="{BFA1C83E-1D14-405D-838A-CA36A32BE11F}"/>
              </a:ext>
            </a:extLst>
          </p:cNvPr>
          <p:cNvSpPr>
            <a:spLocks noGrp="1"/>
          </p:cNvSpPr>
          <p:nvPr>
            <p:ph idx="1"/>
          </p:nvPr>
        </p:nvSpPr>
        <p:spPr>
          <a:xfrm>
            <a:off x="838200" y="1825625"/>
            <a:ext cx="7913914" cy="4351338"/>
          </a:xfrm>
        </p:spPr>
        <p:txBody>
          <a:bodyPr>
            <a:normAutofit/>
          </a:bodyPr>
          <a:lstStyle/>
          <a:p>
            <a:pPr marL="0" indent="0">
              <a:buNone/>
            </a:pPr>
            <a:r>
              <a:rPr lang="ru-RU" sz="2000" dirty="0"/>
              <a:t>Для защиты стека от переполнения буфера и изменения адреса возврата используются т.н. «</a:t>
            </a:r>
            <a:r>
              <a:rPr lang="ru-RU" sz="2000" b="1" dirty="0"/>
              <a:t>канарейки</a:t>
            </a:r>
            <a:r>
              <a:rPr lang="ru-RU" sz="2000" dirty="0"/>
              <a:t>» (</a:t>
            </a:r>
            <a:r>
              <a:rPr lang="en-US" sz="2000" dirty="0"/>
              <a:t>canary, stack protector</a:t>
            </a:r>
            <a:r>
              <a:rPr lang="ru-RU" sz="2000" dirty="0"/>
              <a:t>).</a:t>
            </a:r>
          </a:p>
          <a:p>
            <a:pPr marL="0" indent="0">
              <a:buNone/>
            </a:pPr>
            <a:r>
              <a:rPr lang="ru-RU" sz="2000" dirty="0"/>
              <a:t>«Канарейка» - это копия значения специальной глобальной переменной, которая записывается на стек при входе в функцию. При выходе из функции значение канарейки сверяется с исходным. Если значения не совпали – возникает исключение. </a:t>
            </a:r>
          </a:p>
          <a:p>
            <a:pPr marL="0" indent="0">
              <a:buNone/>
            </a:pPr>
            <a:r>
              <a:rPr lang="ru-RU" sz="2000" dirty="0"/>
              <a:t>Поскольку </a:t>
            </a:r>
            <a:r>
              <a:rPr lang="ru-RU" sz="2000" dirty="0" err="1"/>
              <a:t>исходня</a:t>
            </a:r>
            <a:r>
              <a:rPr lang="ru-RU" sz="2000" dirty="0"/>
              <a:t> глобальная переменная находится не на стеке, атакующий не может на нее повлиять с помощью переполнения буфера на стеке.</a:t>
            </a:r>
          </a:p>
          <a:p>
            <a:pPr marL="0" indent="0">
              <a:buNone/>
            </a:pPr>
            <a:r>
              <a:rPr lang="ru-RU" sz="2000" dirty="0"/>
              <a:t>Канарейки могут быть </a:t>
            </a:r>
            <a:r>
              <a:rPr lang="ru-RU" sz="2000" i="1" dirty="0"/>
              <a:t>отключены</a:t>
            </a:r>
            <a:r>
              <a:rPr lang="ru-RU" sz="2000" dirty="0"/>
              <a:t> специальными ключами компиляции (</a:t>
            </a:r>
            <a:r>
              <a:rPr lang="en-US" sz="2000" dirty="0"/>
              <a:t>-</a:t>
            </a:r>
            <a:r>
              <a:rPr lang="en-US" sz="2000" dirty="0" err="1"/>
              <a:t>fno</a:t>
            </a:r>
            <a:r>
              <a:rPr lang="en-US" sz="2000" dirty="0"/>
              <a:t>-stack-protector</a:t>
            </a:r>
            <a:r>
              <a:rPr lang="ru-RU" sz="2000" dirty="0"/>
              <a:t> для </a:t>
            </a:r>
            <a:r>
              <a:rPr lang="en-US" sz="2000" dirty="0"/>
              <a:t>GCC</a:t>
            </a:r>
            <a:r>
              <a:rPr lang="ru-RU" sz="2000" dirty="0"/>
              <a:t>)</a:t>
            </a:r>
            <a:br>
              <a:rPr lang="ru-RU" sz="2000" dirty="0"/>
            </a:br>
            <a:endParaRPr lang="en-US" sz="2000" dirty="0"/>
          </a:p>
        </p:txBody>
      </p:sp>
      <p:sp>
        <p:nvSpPr>
          <p:cNvPr id="6" name="Прямоугольник 5">
            <a:extLst>
              <a:ext uri="{FF2B5EF4-FFF2-40B4-BE49-F238E27FC236}">
                <a16:creationId xmlns:a16="http://schemas.microsoft.com/office/drawing/2014/main" id="{A5AC05C1-A966-44AD-85EF-631E2D458B34}"/>
              </a:ext>
            </a:extLst>
          </p:cNvPr>
          <p:cNvSpPr/>
          <p:nvPr/>
        </p:nvSpPr>
        <p:spPr>
          <a:xfrm>
            <a:off x="9536045" y="150647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Прямая со стрелкой 6">
            <a:extLst>
              <a:ext uri="{FF2B5EF4-FFF2-40B4-BE49-F238E27FC236}">
                <a16:creationId xmlns:a16="http://schemas.microsoft.com/office/drawing/2014/main" id="{7733D91D-9D7B-45E9-9421-890362A5F86C}"/>
              </a:ext>
            </a:extLst>
          </p:cNvPr>
          <p:cNvCxnSpPr>
            <a:cxnSpLocks/>
          </p:cNvCxnSpPr>
          <p:nvPr/>
        </p:nvCxnSpPr>
        <p:spPr>
          <a:xfrm>
            <a:off x="8631183" y="4245482"/>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F8093B-6796-4699-8E54-E6829ABCB247}"/>
              </a:ext>
            </a:extLst>
          </p:cNvPr>
          <p:cNvSpPr txBox="1"/>
          <p:nvPr/>
        </p:nvSpPr>
        <p:spPr>
          <a:xfrm>
            <a:off x="8537104" y="3893566"/>
            <a:ext cx="664156" cy="461665"/>
          </a:xfrm>
          <a:prstGeom prst="rect">
            <a:avLst/>
          </a:prstGeom>
          <a:noFill/>
        </p:spPr>
        <p:txBody>
          <a:bodyPr wrap="none" rtlCol="0">
            <a:spAutoFit/>
          </a:bodyPr>
          <a:lstStyle/>
          <a:p>
            <a:r>
              <a:rPr lang="en-US" sz="2400" b="1" dirty="0"/>
              <a:t>RSP</a:t>
            </a:r>
          </a:p>
        </p:txBody>
      </p:sp>
      <p:sp>
        <p:nvSpPr>
          <p:cNvPr id="9" name="Прямоугольник 8">
            <a:extLst>
              <a:ext uri="{FF2B5EF4-FFF2-40B4-BE49-F238E27FC236}">
                <a16:creationId xmlns:a16="http://schemas.microsoft.com/office/drawing/2014/main" id="{2DDE0A91-C524-4365-B143-BD973904E58B}"/>
              </a:ext>
            </a:extLst>
          </p:cNvPr>
          <p:cNvSpPr/>
          <p:nvPr/>
        </p:nvSpPr>
        <p:spPr>
          <a:xfrm>
            <a:off x="9536045" y="1506478"/>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10" name="Прямоугольник 9">
            <a:extLst>
              <a:ext uri="{FF2B5EF4-FFF2-40B4-BE49-F238E27FC236}">
                <a16:creationId xmlns:a16="http://schemas.microsoft.com/office/drawing/2014/main" id="{C0B99894-7286-420D-912C-C878E1B46CF4}"/>
              </a:ext>
            </a:extLst>
          </p:cNvPr>
          <p:cNvSpPr/>
          <p:nvPr/>
        </p:nvSpPr>
        <p:spPr>
          <a:xfrm>
            <a:off x="9535879" y="2610030"/>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11" name="Прямоугольник 10">
            <a:extLst>
              <a:ext uri="{FF2B5EF4-FFF2-40B4-BE49-F238E27FC236}">
                <a16:creationId xmlns:a16="http://schemas.microsoft.com/office/drawing/2014/main" id="{DA939B3A-38F2-4FBB-B66A-8677BE8D8D5C}"/>
              </a:ext>
            </a:extLst>
          </p:cNvPr>
          <p:cNvSpPr/>
          <p:nvPr/>
        </p:nvSpPr>
        <p:spPr>
          <a:xfrm>
            <a:off x="9536044" y="1877974"/>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12" name="Прямоугольник 11">
            <a:extLst>
              <a:ext uri="{FF2B5EF4-FFF2-40B4-BE49-F238E27FC236}">
                <a16:creationId xmlns:a16="http://schemas.microsoft.com/office/drawing/2014/main" id="{E6FDE0D1-1F63-4945-8580-BB6F26BEC8C1}"/>
              </a:ext>
            </a:extLst>
          </p:cNvPr>
          <p:cNvSpPr/>
          <p:nvPr/>
        </p:nvSpPr>
        <p:spPr>
          <a:xfrm>
            <a:off x="9535880" y="2246393"/>
            <a:ext cx="2396971" cy="36841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canary</a:t>
            </a:r>
          </a:p>
        </p:txBody>
      </p:sp>
    </p:spTree>
    <p:extLst>
      <p:ext uri="{BB962C8B-B14F-4D97-AF65-F5344CB8AC3E}">
        <p14:creationId xmlns:p14="http://schemas.microsoft.com/office/powerpoint/2010/main" val="361891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Защита от изменения адреса возврата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23</a:t>
            </a:fld>
            <a:endParaRPr lang="en-US" dirty="0"/>
          </a:p>
        </p:txBody>
      </p:sp>
      <p:sp>
        <p:nvSpPr>
          <p:cNvPr id="25" name="Прямоугольник 24">
            <a:extLst>
              <a:ext uri="{FF2B5EF4-FFF2-40B4-BE49-F238E27FC236}">
                <a16:creationId xmlns:a16="http://schemas.microsoft.com/office/drawing/2014/main" id="{859014E8-9DFC-4767-BD82-6C805C483E92}"/>
              </a:ext>
            </a:extLst>
          </p:cNvPr>
          <p:cNvSpPr/>
          <p:nvPr/>
        </p:nvSpPr>
        <p:spPr>
          <a:xfrm>
            <a:off x="2785119" y="1765333"/>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Прямая со стрелкой 25">
            <a:extLst>
              <a:ext uri="{FF2B5EF4-FFF2-40B4-BE49-F238E27FC236}">
                <a16:creationId xmlns:a16="http://schemas.microsoft.com/office/drawing/2014/main" id="{AE92A2E1-3918-4E0C-BC1F-AB3B3412B7EB}"/>
              </a:ext>
            </a:extLst>
          </p:cNvPr>
          <p:cNvCxnSpPr>
            <a:cxnSpLocks/>
          </p:cNvCxnSpPr>
          <p:nvPr/>
        </p:nvCxnSpPr>
        <p:spPr>
          <a:xfrm>
            <a:off x="1882961" y="4144263"/>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A1E2CFF-4F37-4134-94D8-4E7331159214}"/>
              </a:ext>
            </a:extLst>
          </p:cNvPr>
          <p:cNvSpPr txBox="1"/>
          <p:nvPr/>
        </p:nvSpPr>
        <p:spPr>
          <a:xfrm>
            <a:off x="1788882" y="3792347"/>
            <a:ext cx="664156" cy="461665"/>
          </a:xfrm>
          <a:prstGeom prst="rect">
            <a:avLst/>
          </a:prstGeom>
          <a:noFill/>
        </p:spPr>
        <p:txBody>
          <a:bodyPr wrap="none" rtlCol="0">
            <a:spAutoFit/>
          </a:bodyPr>
          <a:lstStyle/>
          <a:p>
            <a:r>
              <a:rPr lang="en-US" sz="2400" b="1" dirty="0"/>
              <a:t>RSP</a:t>
            </a:r>
          </a:p>
        </p:txBody>
      </p:sp>
      <p:sp>
        <p:nvSpPr>
          <p:cNvPr id="28" name="Прямоугольник 27">
            <a:extLst>
              <a:ext uri="{FF2B5EF4-FFF2-40B4-BE49-F238E27FC236}">
                <a16:creationId xmlns:a16="http://schemas.microsoft.com/office/drawing/2014/main" id="{84644E67-29FC-4A6C-976B-F0C95ADC71BA}"/>
              </a:ext>
            </a:extLst>
          </p:cNvPr>
          <p:cNvSpPr/>
          <p:nvPr/>
        </p:nvSpPr>
        <p:spPr>
          <a:xfrm>
            <a:off x="2785119" y="1765333"/>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29" name="Прямоугольник 28">
            <a:extLst>
              <a:ext uri="{FF2B5EF4-FFF2-40B4-BE49-F238E27FC236}">
                <a16:creationId xmlns:a16="http://schemas.microsoft.com/office/drawing/2014/main" id="{1F4A3176-5487-4EE2-9551-7CE10069469C}"/>
              </a:ext>
            </a:extLst>
          </p:cNvPr>
          <p:cNvSpPr/>
          <p:nvPr/>
        </p:nvSpPr>
        <p:spPr>
          <a:xfrm>
            <a:off x="2785117" y="2508811"/>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30" name="Прямоугольник 29">
            <a:extLst>
              <a:ext uri="{FF2B5EF4-FFF2-40B4-BE49-F238E27FC236}">
                <a16:creationId xmlns:a16="http://schemas.microsoft.com/office/drawing/2014/main" id="{B33B2A99-DCAC-4BD0-BFB3-1B5CE30B7282}"/>
              </a:ext>
            </a:extLst>
          </p:cNvPr>
          <p:cNvSpPr/>
          <p:nvPr/>
        </p:nvSpPr>
        <p:spPr>
          <a:xfrm>
            <a:off x="2785118" y="2136829"/>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32" name="Прямоугольник 31">
            <a:extLst>
              <a:ext uri="{FF2B5EF4-FFF2-40B4-BE49-F238E27FC236}">
                <a16:creationId xmlns:a16="http://schemas.microsoft.com/office/drawing/2014/main" id="{7C79E6F0-C4E3-44AD-9A48-743AC960C1A4}"/>
              </a:ext>
            </a:extLst>
          </p:cNvPr>
          <p:cNvSpPr/>
          <p:nvPr/>
        </p:nvSpPr>
        <p:spPr>
          <a:xfrm>
            <a:off x="7912070" y="1761770"/>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Прямая со стрелкой 32">
            <a:extLst>
              <a:ext uri="{FF2B5EF4-FFF2-40B4-BE49-F238E27FC236}">
                <a16:creationId xmlns:a16="http://schemas.microsoft.com/office/drawing/2014/main" id="{E251BBC6-4085-4940-9125-88806CBB68E8}"/>
              </a:ext>
            </a:extLst>
          </p:cNvPr>
          <p:cNvCxnSpPr>
            <a:cxnSpLocks/>
          </p:cNvCxnSpPr>
          <p:nvPr/>
        </p:nvCxnSpPr>
        <p:spPr>
          <a:xfrm>
            <a:off x="7007208" y="4500774"/>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993F90F-5071-401F-9182-587902386849}"/>
              </a:ext>
            </a:extLst>
          </p:cNvPr>
          <p:cNvSpPr txBox="1"/>
          <p:nvPr/>
        </p:nvSpPr>
        <p:spPr>
          <a:xfrm>
            <a:off x="6913129" y="4148858"/>
            <a:ext cx="664156" cy="461665"/>
          </a:xfrm>
          <a:prstGeom prst="rect">
            <a:avLst/>
          </a:prstGeom>
          <a:noFill/>
        </p:spPr>
        <p:txBody>
          <a:bodyPr wrap="none" rtlCol="0">
            <a:spAutoFit/>
          </a:bodyPr>
          <a:lstStyle/>
          <a:p>
            <a:r>
              <a:rPr lang="en-US" sz="2400" b="1" dirty="0"/>
              <a:t>RSP</a:t>
            </a:r>
          </a:p>
        </p:txBody>
      </p:sp>
      <p:sp>
        <p:nvSpPr>
          <p:cNvPr id="35" name="Прямоугольник 34">
            <a:extLst>
              <a:ext uri="{FF2B5EF4-FFF2-40B4-BE49-F238E27FC236}">
                <a16:creationId xmlns:a16="http://schemas.microsoft.com/office/drawing/2014/main" id="{4D575814-9C04-46B3-84DA-BD6AB2A4373B}"/>
              </a:ext>
            </a:extLst>
          </p:cNvPr>
          <p:cNvSpPr/>
          <p:nvPr/>
        </p:nvSpPr>
        <p:spPr>
          <a:xfrm>
            <a:off x="7912070" y="1761770"/>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36" name="Прямоугольник 35">
            <a:extLst>
              <a:ext uri="{FF2B5EF4-FFF2-40B4-BE49-F238E27FC236}">
                <a16:creationId xmlns:a16="http://schemas.microsoft.com/office/drawing/2014/main" id="{956A8DB0-ACDE-4B0E-84DC-3E940822AD8B}"/>
              </a:ext>
            </a:extLst>
          </p:cNvPr>
          <p:cNvSpPr/>
          <p:nvPr/>
        </p:nvSpPr>
        <p:spPr>
          <a:xfrm>
            <a:off x="7909364" y="2865322"/>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37" name="Прямоугольник 36">
            <a:extLst>
              <a:ext uri="{FF2B5EF4-FFF2-40B4-BE49-F238E27FC236}">
                <a16:creationId xmlns:a16="http://schemas.microsoft.com/office/drawing/2014/main" id="{5A1EE729-9281-4170-8D50-878E1B5DF03D}"/>
              </a:ext>
            </a:extLst>
          </p:cNvPr>
          <p:cNvSpPr/>
          <p:nvPr/>
        </p:nvSpPr>
        <p:spPr>
          <a:xfrm>
            <a:off x="7912069" y="2133266"/>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38" name="Прямоугольник 37">
            <a:extLst>
              <a:ext uri="{FF2B5EF4-FFF2-40B4-BE49-F238E27FC236}">
                <a16:creationId xmlns:a16="http://schemas.microsoft.com/office/drawing/2014/main" id="{C24706ED-3DBE-417B-B85C-52E4595C9D99}"/>
              </a:ext>
            </a:extLst>
          </p:cNvPr>
          <p:cNvSpPr/>
          <p:nvPr/>
        </p:nvSpPr>
        <p:spPr>
          <a:xfrm>
            <a:off x="7909365" y="2501685"/>
            <a:ext cx="2396971" cy="36841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canary</a:t>
            </a:r>
          </a:p>
        </p:txBody>
      </p:sp>
      <p:cxnSp>
        <p:nvCxnSpPr>
          <p:cNvPr id="6" name="Прямая со стрелкой 5">
            <a:extLst>
              <a:ext uri="{FF2B5EF4-FFF2-40B4-BE49-F238E27FC236}">
                <a16:creationId xmlns:a16="http://schemas.microsoft.com/office/drawing/2014/main" id="{3399E52C-C52C-4099-BE74-D01B5789956D}"/>
              </a:ext>
            </a:extLst>
          </p:cNvPr>
          <p:cNvCxnSpPr/>
          <p:nvPr/>
        </p:nvCxnSpPr>
        <p:spPr>
          <a:xfrm>
            <a:off x="5427878" y="3211372"/>
            <a:ext cx="20189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285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Защита от изменения адреса возврата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24</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447869" y="1690688"/>
            <a:ext cx="6202985" cy="4524315"/>
          </a:xfrm>
          <a:prstGeom prst="rect">
            <a:avLst/>
          </a:prstGeom>
          <a:noFill/>
        </p:spPr>
        <p:txBody>
          <a:bodyPr wrap="square">
            <a:spAutoFit/>
          </a:bodyPr>
          <a:lstStyle/>
          <a:p>
            <a:r>
              <a:rPr lang="en-US" dirty="0">
                <a:solidFill>
                  <a:srgbClr val="0000FF"/>
                </a:solidFill>
                <a:latin typeface="Consolas" panose="020B0609020204030204" pitchFamily="49" charset="0"/>
              </a:rPr>
              <a:t>long </a:t>
            </a:r>
            <a:r>
              <a:rPr lang="en-US" dirty="0" err="1">
                <a:solidFill>
                  <a:srgbClr val="0000FF"/>
                </a:solidFill>
                <a:latin typeface="Consolas" panose="020B0609020204030204" pitchFamily="49" charset="0"/>
              </a:rPr>
              <a:t>long</a:t>
            </a:r>
            <a:r>
              <a:rPr lang="en-US" dirty="0">
                <a:solidFill>
                  <a:srgbClr val="0000FF"/>
                </a:solidFill>
                <a:latin typeface="Consolas" panose="020B0609020204030204" pitchFamily="49" charset="0"/>
              </a:rPr>
              <a:t> int </a:t>
            </a:r>
            <a:r>
              <a:rPr lang="en-US" dirty="0" err="1">
                <a:solidFill>
                  <a:srgbClr val="000000"/>
                </a:solidFill>
                <a:latin typeface="Consolas" panose="020B0609020204030204" pitchFamily="49" charset="0"/>
              </a:rPr>
              <a:t>canary_global</a:t>
            </a:r>
            <a:r>
              <a:rPr lang="en-US" dirty="0">
                <a:solidFill>
                  <a:srgbClr val="000000"/>
                </a:solidFill>
                <a:latin typeface="Consolas" panose="020B0609020204030204" pitchFamily="49" charset="0"/>
              </a:rPr>
              <a:t> = rand();</a:t>
            </a:r>
            <a:endParaRPr lang="en-US" sz="1800" dirty="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 </a:t>
            </a:r>
            <a:r>
              <a:rPr lang="en-US" dirty="0" err="1">
                <a:solidFill>
                  <a:srgbClr val="0000FF"/>
                </a:solidFill>
                <a:latin typeface="Consolas" panose="020B0609020204030204" pitchFamily="49" charset="0"/>
              </a:rPr>
              <a:t>long</a:t>
            </a:r>
            <a:r>
              <a:rPr lang="en-US" dirty="0">
                <a:solidFill>
                  <a:srgbClr val="0000FF"/>
                </a:solidFill>
                <a:latin typeface="Consolas" panose="020B0609020204030204" pitchFamily="49" charset="0"/>
              </a:rPr>
              <a:t> int </a:t>
            </a:r>
            <a:r>
              <a:rPr lang="en-US" dirty="0">
                <a:solidFill>
                  <a:srgbClr val="000000"/>
                </a:solidFill>
                <a:latin typeface="Consolas" panose="020B0609020204030204" pitchFamily="49" charset="0"/>
              </a:rPr>
              <a:t>canary = </a:t>
            </a:r>
            <a:r>
              <a:rPr lang="en-US" dirty="0" err="1">
                <a:solidFill>
                  <a:srgbClr val="000000"/>
                </a:solidFill>
                <a:latin typeface="Consolas" panose="020B0609020204030204" pitchFamily="49" charset="0"/>
              </a:rPr>
              <a:t>canary_global</a:t>
            </a:r>
            <a:r>
              <a:rPr lang="en-US"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char</a:t>
            </a:r>
            <a:r>
              <a:rPr lang="en-US" sz="1800" dirty="0">
                <a:solidFill>
                  <a:srgbClr val="000000"/>
                </a:solidFill>
                <a:latin typeface="Consolas" panose="020B0609020204030204" pitchFamily="49" charset="0"/>
              </a:rPr>
              <a:t> buffer[</a:t>
            </a:r>
            <a:r>
              <a:rPr lang="en-US" dirty="0">
                <a:solidFill>
                  <a:srgbClr val="000000"/>
                </a:solidFill>
                <a:latin typeface="Consolas" panose="020B0609020204030204" pitchFamily="49" charset="0"/>
              </a:rPr>
              <a:t>64</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if</a:t>
            </a:r>
            <a:r>
              <a:rPr lang="en-US" sz="1800" b="1" dirty="0">
                <a:solidFill>
                  <a:srgbClr val="000000"/>
                </a:solidFill>
                <a:latin typeface="Consolas" panose="020B0609020204030204" pitchFamily="49" charset="0"/>
              </a:rPr>
              <a:t>(canary != </a:t>
            </a:r>
            <a:r>
              <a:rPr lang="en-US" sz="1800" b="1" dirty="0" err="1">
                <a:solidFill>
                  <a:srgbClr val="000000"/>
                </a:solidFill>
                <a:latin typeface="Consolas" panose="020B0609020204030204" pitchFamily="49" charset="0"/>
              </a:rPr>
              <a:t>canary_global</a:t>
            </a:r>
            <a:r>
              <a:rPr lang="en-US" sz="1800" b="1" dirty="0">
                <a:solidFill>
                  <a:srgbClr val="000000"/>
                </a:solidFill>
                <a:latin typeface="Consolas" panose="020B0609020204030204" pitchFamily="49" charset="0"/>
              </a:rPr>
              <a:t>) fail</a:t>
            </a:r>
            <a:r>
              <a:rPr lang="en-US" b="1" dirty="0">
                <a:solidFill>
                  <a:srgbClr val="000000"/>
                </a:solidFill>
                <a:latin typeface="Consolas" panose="020B0609020204030204" pitchFamily="49" charset="0"/>
              </a:rPr>
              <a:t>();</a:t>
            </a:r>
            <a:endParaRPr lang="en-US" sz="1800" b="1"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strcmp</a:t>
            </a:r>
            <a:r>
              <a:rPr lang="en-US" sz="1800" dirty="0">
                <a:solidFill>
                  <a:srgbClr val="000000"/>
                </a:solidFill>
                <a:latin typeface="Consolas" panose="020B0609020204030204" pitchFamily="49" charset="0"/>
              </a:rPr>
              <a:t>(buffer, </a:t>
            </a:r>
            <a:r>
              <a:rPr lang="en-US" sz="1800" dirty="0">
                <a:solidFill>
                  <a:srgbClr val="A31515"/>
                </a:solidFill>
                <a:latin typeface="Consolas" panose="020B0609020204030204" pitchFamily="49" charset="0"/>
              </a:rPr>
              <a:t>"PASSWORD"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FF"/>
                </a:solidFill>
                <a:latin typeface="Consolas" panose="020B0609020204030204" pitchFamily="49" charset="0"/>
              </a:rPr>
              <a:t>    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pass_check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(!ok)</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-1;</a:t>
            </a:r>
          </a:p>
          <a:p>
            <a:r>
              <a:rPr lang="en-US" sz="1800" dirty="0">
                <a:solidFill>
                  <a:srgbClr val="008000"/>
                </a:solidFill>
                <a:latin typeface="Consolas" panose="020B0609020204030204" pitchFamily="49" charset="0"/>
              </a:rPr>
              <a:t>   /*ACCESS DATA*/</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Прямоугольник 33">
            <a:extLst>
              <a:ext uri="{FF2B5EF4-FFF2-40B4-BE49-F238E27FC236}">
                <a16:creationId xmlns:a16="http://schemas.microsoft.com/office/drawing/2014/main" id="{5D76405B-0734-4BB2-A082-9074E54A96B2}"/>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Прямая со стрелкой 34">
            <a:extLst>
              <a:ext uri="{FF2B5EF4-FFF2-40B4-BE49-F238E27FC236}">
                <a16:creationId xmlns:a16="http://schemas.microsoft.com/office/drawing/2014/main" id="{4E7B0EFF-70B5-48E5-B714-A97F5D6482C1}"/>
              </a:ext>
            </a:extLst>
          </p:cNvPr>
          <p:cNvCxnSpPr>
            <a:cxnSpLocks/>
          </p:cNvCxnSpPr>
          <p:nvPr/>
        </p:nvCxnSpPr>
        <p:spPr>
          <a:xfrm>
            <a:off x="8031835" y="4439246"/>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568B7AF-6CC3-45E2-A740-CC18CF5FC035}"/>
              </a:ext>
            </a:extLst>
          </p:cNvPr>
          <p:cNvSpPr txBox="1"/>
          <p:nvPr/>
        </p:nvSpPr>
        <p:spPr>
          <a:xfrm>
            <a:off x="7937756" y="4096661"/>
            <a:ext cx="664156" cy="461665"/>
          </a:xfrm>
          <a:prstGeom prst="rect">
            <a:avLst/>
          </a:prstGeom>
          <a:noFill/>
        </p:spPr>
        <p:txBody>
          <a:bodyPr wrap="none" rtlCol="0">
            <a:spAutoFit/>
          </a:bodyPr>
          <a:lstStyle/>
          <a:p>
            <a:r>
              <a:rPr lang="en-US" sz="2400" b="1" dirty="0"/>
              <a:t>RSP</a:t>
            </a:r>
          </a:p>
        </p:txBody>
      </p:sp>
      <p:sp>
        <p:nvSpPr>
          <p:cNvPr id="37" name="Прямоугольник 36">
            <a:extLst>
              <a:ext uri="{FF2B5EF4-FFF2-40B4-BE49-F238E27FC236}">
                <a16:creationId xmlns:a16="http://schemas.microsoft.com/office/drawing/2014/main" id="{DD5C62F9-909D-4916-957F-63A30D5D300B}"/>
              </a:ext>
            </a:extLst>
          </p:cNvPr>
          <p:cNvSpPr/>
          <p:nvPr/>
        </p:nvSpPr>
        <p:spPr>
          <a:xfrm>
            <a:off x="8933992" y="1690688"/>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return address</a:t>
            </a:r>
          </a:p>
        </p:txBody>
      </p:sp>
      <p:sp>
        <p:nvSpPr>
          <p:cNvPr id="39" name="Прямоугольник 38">
            <a:extLst>
              <a:ext uri="{FF2B5EF4-FFF2-40B4-BE49-F238E27FC236}">
                <a16:creationId xmlns:a16="http://schemas.microsoft.com/office/drawing/2014/main" id="{84F6E574-E2B6-43D1-B183-CA4FB6849BA8}"/>
              </a:ext>
            </a:extLst>
          </p:cNvPr>
          <p:cNvSpPr/>
          <p:nvPr/>
        </p:nvSpPr>
        <p:spPr>
          <a:xfrm>
            <a:off x="8933991" y="2822456"/>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br>
              <a:rPr lang="en-US" dirty="0">
                <a:solidFill>
                  <a:schemeClr val="tx1"/>
                </a:solidFill>
              </a:rPr>
            </a:b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solidFill>
                <a:schemeClr val="tx1"/>
              </a:solidFill>
            </a:endParaRPr>
          </a:p>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solidFill>
                <a:schemeClr val="tx1"/>
              </a:solidFill>
            </a:endParaRPr>
          </a:p>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solidFill>
                <a:schemeClr val="tx1"/>
              </a:solidFill>
            </a:endParaRPr>
          </a:p>
        </p:txBody>
      </p:sp>
      <p:sp>
        <p:nvSpPr>
          <p:cNvPr id="40" name="Прямоугольник 39">
            <a:extLst>
              <a:ext uri="{FF2B5EF4-FFF2-40B4-BE49-F238E27FC236}">
                <a16:creationId xmlns:a16="http://schemas.microsoft.com/office/drawing/2014/main" id="{70B3123D-5735-442F-B9A1-31A01D216F3D}"/>
              </a:ext>
            </a:extLst>
          </p:cNvPr>
          <p:cNvSpPr/>
          <p:nvPr/>
        </p:nvSpPr>
        <p:spPr>
          <a:xfrm>
            <a:off x="8933991" y="2062184"/>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0x31 0x31 0x31 0x31</a:t>
            </a:r>
            <a:endParaRPr lang="en-US" dirty="0">
              <a:solidFill>
                <a:sysClr val="windowText" lastClr="000000"/>
              </a:solidFill>
            </a:endParaRPr>
          </a:p>
        </p:txBody>
      </p:sp>
      <p:cxnSp>
        <p:nvCxnSpPr>
          <p:cNvPr id="6" name="Соединитель: уступ 5">
            <a:extLst>
              <a:ext uri="{FF2B5EF4-FFF2-40B4-BE49-F238E27FC236}">
                <a16:creationId xmlns:a16="http://schemas.microsoft.com/office/drawing/2014/main" id="{BA7F9554-6973-4AE8-9DEF-3B34968E7F91}"/>
              </a:ext>
            </a:extLst>
          </p:cNvPr>
          <p:cNvCxnSpPr>
            <a:cxnSpLocks/>
            <a:stCxn id="37" idx="1"/>
          </p:cNvCxnSpPr>
          <p:nvPr/>
        </p:nvCxnSpPr>
        <p:spPr>
          <a:xfrm rot="10800000" flipV="1">
            <a:off x="3258010" y="1874898"/>
            <a:ext cx="5675983" cy="379811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Прямоугольник 14">
            <a:extLst>
              <a:ext uri="{FF2B5EF4-FFF2-40B4-BE49-F238E27FC236}">
                <a16:creationId xmlns:a16="http://schemas.microsoft.com/office/drawing/2014/main" id="{C1E9D426-AFD7-4CAC-99A0-63F6DF6FD9C0}"/>
              </a:ext>
            </a:extLst>
          </p:cNvPr>
          <p:cNvSpPr/>
          <p:nvPr/>
        </p:nvSpPr>
        <p:spPr>
          <a:xfrm>
            <a:off x="8933992" y="2439075"/>
            <a:ext cx="2397660" cy="36841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0x31 </a:t>
            </a:r>
            <a:r>
              <a:rPr lang="en-US" dirty="0" err="1">
                <a:solidFill>
                  <a:schemeClr val="tx1"/>
                </a:solidFill>
              </a:rPr>
              <a:t>0x31</a:t>
            </a:r>
            <a:r>
              <a:rPr lang="en-US" dirty="0">
                <a:solidFill>
                  <a:schemeClr val="tx1"/>
                </a:solidFill>
              </a:rPr>
              <a:t> </a:t>
            </a:r>
            <a:r>
              <a:rPr lang="en-US" dirty="0" err="1">
                <a:solidFill>
                  <a:schemeClr val="tx1"/>
                </a:solidFill>
              </a:rPr>
              <a:t>0x31</a:t>
            </a:r>
            <a:r>
              <a:rPr lang="en-US" dirty="0">
                <a:solidFill>
                  <a:schemeClr val="tx1"/>
                </a:solidFill>
              </a:rPr>
              <a:t> </a:t>
            </a:r>
            <a:r>
              <a:rPr lang="en-US" dirty="0" err="1">
                <a:solidFill>
                  <a:schemeClr val="tx1"/>
                </a:solidFill>
              </a:rPr>
              <a:t>0x31</a:t>
            </a:r>
            <a:endParaRPr lang="en-US" dirty="0"/>
          </a:p>
        </p:txBody>
      </p:sp>
      <p:sp>
        <p:nvSpPr>
          <p:cNvPr id="7" name="Знак умножения 6">
            <a:extLst>
              <a:ext uri="{FF2B5EF4-FFF2-40B4-BE49-F238E27FC236}">
                <a16:creationId xmlns:a16="http://schemas.microsoft.com/office/drawing/2014/main" id="{6FD4A9D0-F416-433F-9FFF-637C29C92CC1}"/>
              </a:ext>
            </a:extLst>
          </p:cNvPr>
          <p:cNvSpPr/>
          <p:nvPr/>
        </p:nvSpPr>
        <p:spPr>
          <a:xfrm>
            <a:off x="5772429" y="4353287"/>
            <a:ext cx="656363" cy="405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Прямая со стрелкой 7">
            <a:extLst>
              <a:ext uri="{FF2B5EF4-FFF2-40B4-BE49-F238E27FC236}">
                <a16:creationId xmlns:a16="http://schemas.microsoft.com/office/drawing/2014/main" id="{8D0A0509-FCEB-4FE4-ACF6-47FA36FC4DFA}"/>
              </a:ext>
            </a:extLst>
          </p:cNvPr>
          <p:cNvCxnSpPr>
            <a:cxnSpLocks/>
            <a:endCxn id="15" idx="1"/>
          </p:cNvCxnSpPr>
          <p:nvPr/>
        </p:nvCxnSpPr>
        <p:spPr>
          <a:xfrm flipV="1">
            <a:off x="5632704" y="2623285"/>
            <a:ext cx="3301288" cy="895326"/>
          </a:xfrm>
          <a:prstGeom prst="straightConnector1">
            <a:avLst/>
          </a:prstGeom>
          <a:ln w="6350">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6434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D8BA51-A7CA-394D-E717-5CBB1DB650B0}"/>
              </a:ext>
            </a:extLst>
          </p:cNvPr>
          <p:cNvSpPr>
            <a:spLocks noGrp="1"/>
          </p:cNvSpPr>
          <p:nvPr>
            <p:ph type="title"/>
          </p:nvPr>
        </p:nvSpPr>
        <p:spPr/>
        <p:txBody>
          <a:bodyPr/>
          <a:lstStyle/>
          <a:p>
            <a:r>
              <a:rPr lang="en-US" dirty="0"/>
              <a:t>Intel Indirect Branch Tracking</a:t>
            </a:r>
            <a:endParaRPr lang="ru-RU" dirty="0"/>
          </a:p>
        </p:txBody>
      </p:sp>
      <p:sp>
        <p:nvSpPr>
          <p:cNvPr id="3" name="Объект 2">
            <a:extLst>
              <a:ext uri="{FF2B5EF4-FFF2-40B4-BE49-F238E27FC236}">
                <a16:creationId xmlns:a16="http://schemas.microsoft.com/office/drawing/2014/main" id="{5EA1AE63-FD5A-7E97-C4EC-18D70C72A8E8}"/>
              </a:ext>
            </a:extLst>
          </p:cNvPr>
          <p:cNvSpPr>
            <a:spLocks noGrp="1"/>
          </p:cNvSpPr>
          <p:nvPr>
            <p:ph idx="1"/>
          </p:nvPr>
        </p:nvSpPr>
        <p:spPr/>
        <p:txBody>
          <a:bodyPr>
            <a:normAutofit/>
          </a:bodyPr>
          <a:lstStyle/>
          <a:p>
            <a:pPr marL="0" indent="0">
              <a:buNone/>
            </a:pPr>
            <a:r>
              <a:rPr lang="ru-RU" sz="2000" dirty="0"/>
              <a:t>Технология </a:t>
            </a:r>
            <a:r>
              <a:rPr lang="en-US" sz="2000" dirty="0"/>
              <a:t>Intel IBT </a:t>
            </a:r>
            <a:r>
              <a:rPr lang="ru-RU" sz="2000" dirty="0"/>
              <a:t>позволяет усложнить атакующему эксплуатацию уязвимостей, основанных на изменении адреса возврата. </a:t>
            </a:r>
          </a:p>
          <a:p>
            <a:pPr marL="0" indent="0">
              <a:buNone/>
            </a:pPr>
            <a:r>
              <a:rPr lang="en-US" sz="2000" dirty="0"/>
              <a:t>ROP</a:t>
            </a:r>
            <a:r>
              <a:rPr lang="ru-RU" sz="2000" dirty="0"/>
              <a:t>-атака основана на возможности атакующего выбирать любую точку в программе для последующего перехода.</a:t>
            </a:r>
          </a:p>
          <a:p>
            <a:pPr marL="0" indent="0">
              <a:buNone/>
            </a:pPr>
            <a:r>
              <a:rPr lang="en-US" sz="2000" dirty="0"/>
              <a:t>Intel IBT </a:t>
            </a:r>
            <a:r>
              <a:rPr lang="ru-RU" sz="2000" dirty="0"/>
              <a:t>вводит 2 новые инструкции </a:t>
            </a:r>
            <a:r>
              <a:rPr lang="en-US" sz="2000" dirty="0">
                <a:latin typeface="Courier New" panose="02070309020205020404" pitchFamily="49" charset="0"/>
                <a:cs typeface="Courier New" panose="02070309020205020404" pitchFamily="49" charset="0"/>
              </a:rPr>
              <a:t>endbr32/enbr64 </a:t>
            </a:r>
            <a:r>
              <a:rPr lang="en-US" sz="2000" dirty="0"/>
              <a:t>(END Branch</a:t>
            </a:r>
            <a:r>
              <a:rPr lang="ru-RU" sz="2000" dirty="0"/>
              <a:t>) для 32/64-битных программ. Кодировка инструкций подобрана так, что ЦП без поддержки (или с выключенным) </a:t>
            </a:r>
            <a:r>
              <a:rPr lang="en-US" sz="2000" dirty="0"/>
              <a:t>IBT </a:t>
            </a:r>
            <a:r>
              <a:rPr lang="ru-RU" sz="2000" dirty="0"/>
              <a:t>воспринимает их как </a:t>
            </a:r>
            <a:r>
              <a:rPr lang="en-US" sz="2000" dirty="0" err="1">
                <a:latin typeface="Courier New" panose="02070309020205020404" pitchFamily="49" charset="0"/>
                <a:cs typeface="Courier New" panose="02070309020205020404" pitchFamily="49" charset="0"/>
              </a:rPr>
              <a:t>nop</a:t>
            </a:r>
            <a:r>
              <a:rPr lang="ru-RU" sz="2000" dirty="0"/>
              <a:t>. Эти инструкции используются для маркировки валидных точек перехода.</a:t>
            </a:r>
          </a:p>
          <a:p>
            <a:pPr marL="0" indent="0">
              <a:buNone/>
            </a:pPr>
            <a:r>
              <a:rPr lang="ru-RU" sz="2000" dirty="0"/>
              <a:t>Если ЦП выполняет переход (</a:t>
            </a:r>
            <a:r>
              <a:rPr lang="en-US" sz="2000" dirty="0">
                <a:latin typeface="Courier New" panose="02070309020205020404" pitchFamily="49" charset="0"/>
                <a:cs typeface="Courier New" panose="02070309020205020404" pitchFamily="49" charset="0"/>
              </a:rPr>
              <a:t>call/</a:t>
            </a:r>
            <a:r>
              <a:rPr lang="en-US" sz="2000" dirty="0" err="1">
                <a:latin typeface="Courier New" panose="02070309020205020404" pitchFamily="49" charset="0"/>
                <a:cs typeface="Courier New" panose="02070309020205020404" pitchFamily="49" charset="0"/>
              </a:rPr>
              <a:t>jmp</a:t>
            </a:r>
            <a:r>
              <a:rPr lang="en-US" sz="2000" dirty="0">
                <a:latin typeface="Courier New" panose="02070309020205020404" pitchFamily="49" charset="0"/>
                <a:cs typeface="Courier New" panose="02070309020205020404" pitchFamily="49" charset="0"/>
              </a:rPr>
              <a:t>/j*/ret</a:t>
            </a:r>
            <a:r>
              <a:rPr lang="ru-RU" sz="2000" dirty="0"/>
              <a:t>), и он попадает не на </a:t>
            </a:r>
            <a:r>
              <a:rPr lang="en-US" sz="2000" dirty="0" err="1">
                <a:latin typeface="Courier New" panose="02070309020205020404" pitchFamily="49" charset="0"/>
                <a:cs typeface="Courier New" panose="02070309020205020404" pitchFamily="49" charset="0"/>
              </a:rPr>
              <a:t>endbr</a:t>
            </a:r>
            <a:r>
              <a:rPr lang="ru-RU" sz="2000" dirty="0"/>
              <a:t>, то генерируется аппаратное исключение и программа </a:t>
            </a:r>
            <a:r>
              <a:rPr lang="ru-RU" sz="2000" dirty="0" err="1"/>
              <a:t>аварийно</a:t>
            </a:r>
            <a:r>
              <a:rPr lang="ru-RU" sz="2000" dirty="0"/>
              <a:t> завершается =</a:t>
            </a:r>
            <a:r>
              <a:rPr lang="en-US" sz="2000" dirty="0"/>
              <a:t>&gt; </a:t>
            </a:r>
            <a:r>
              <a:rPr lang="ru-RU" sz="2000" dirty="0"/>
              <a:t>ограничивается выбор для атакующего.</a:t>
            </a:r>
          </a:p>
        </p:txBody>
      </p:sp>
      <p:sp>
        <p:nvSpPr>
          <p:cNvPr id="5" name="Номер слайда 4">
            <a:extLst>
              <a:ext uri="{FF2B5EF4-FFF2-40B4-BE49-F238E27FC236}">
                <a16:creationId xmlns:a16="http://schemas.microsoft.com/office/drawing/2014/main" id="{18250871-A908-49E3-FE6C-DB31081362EF}"/>
              </a:ext>
            </a:extLst>
          </p:cNvPr>
          <p:cNvSpPr>
            <a:spLocks noGrp="1"/>
          </p:cNvSpPr>
          <p:nvPr>
            <p:ph type="sldNum" sz="quarter" idx="12"/>
          </p:nvPr>
        </p:nvSpPr>
        <p:spPr/>
        <p:txBody>
          <a:bodyPr/>
          <a:lstStyle/>
          <a:p>
            <a:fld id="{B67FBA2B-964F-4C4D-AAF7-5A8399264638}" type="slidenum">
              <a:rPr lang="en-US" smtClean="0"/>
              <a:pPr/>
              <a:t>25</a:t>
            </a:fld>
            <a:endParaRPr lang="en-US"/>
          </a:p>
        </p:txBody>
      </p:sp>
    </p:spTree>
    <p:extLst>
      <p:ext uri="{BB962C8B-B14F-4D97-AF65-F5344CB8AC3E}">
        <p14:creationId xmlns:p14="http://schemas.microsoft.com/office/powerpoint/2010/main" val="175074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BE3811-25AC-C831-28F0-4BC86404BF0F}"/>
              </a:ext>
            </a:extLst>
          </p:cNvPr>
          <p:cNvSpPr>
            <a:spLocks noGrp="1"/>
          </p:cNvSpPr>
          <p:nvPr>
            <p:ph type="title"/>
          </p:nvPr>
        </p:nvSpPr>
        <p:spPr/>
        <p:txBody>
          <a:bodyPr/>
          <a:lstStyle/>
          <a:p>
            <a:r>
              <a:rPr lang="en-US" dirty="0"/>
              <a:t>Shadow Stack</a:t>
            </a:r>
            <a:endParaRPr lang="ru-RU" dirty="0"/>
          </a:p>
        </p:txBody>
      </p:sp>
      <p:sp>
        <p:nvSpPr>
          <p:cNvPr id="3" name="Объект 2">
            <a:extLst>
              <a:ext uri="{FF2B5EF4-FFF2-40B4-BE49-F238E27FC236}">
                <a16:creationId xmlns:a16="http://schemas.microsoft.com/office/drawing/2014/main" id="{F67A01DC-4D28-00CD-4D1B-585CA2CB7E80}"/>
              </a:ext>
            </a:extLst>
          </p:cNvPr>
          <p:cNvSpPr>
            <a:spLocks noGrp="1"/>
          </p:cNvSpPr>
          <p:nvPr>
            <p:ph idx="1"/>
          </p:nvPr>
        </p:nvSpPr>
        <p:spPr/>
        <p:txBody>
          <a:bodyPr>
            <a:normAutofit/>
          </a:bodyPr>
          <a:lstStyle/>
          <a:p>
            <a:pPr marL="0" indent="0">
              <a:buNone/>
            </a:pPr>
            <a:r>
              <a:rPr lang="en-US" sz="2000" dirty="0"/>
              <a:t>Shadow Stack – </a:t>
            </a:r>
            <a:r>
              <a:rPr lang="ru-RU" sz="2000" dirty="0"/>
              <a:t>техника, позволяющая защититься от перезаписи адреса возврата, поддерживаемая ЦП </a:t>
            </a:r>
            <a:r>
              <a:rPr lang="en-US" sz="2000" dirty="0"/>
              <a:t>Intel </a:t>
            </a:r>
            <a:r>
              <a:rPr lang="ru-RU" sz="2000" dirty="0"/>
              <a:t>и </a:t>
            </a:r>
            <a:r>
              <a:rPr lang="en-US" sz="2000" dirty="0"/>
              <a:t>AMD.</a:t>
            </a:r>
            <a:endParaRPr lang="ru-RU" sz="2000" dirty="0"/>
          </a:p>
          <a:p>
            <a:pPr marL="0" indent="0">
              <a:buNone/>
            </a:pPr>
            <a:r>
              <a:rPr lang="ru-RU" sz="2000" dirty="0"/>
              <a:t>При выполнении инструкции </a:t>
            </a:r>
            <a:r>
              <a:rPr lang="en-US" sz="2000" dirty="0">
                <a:latin typeface="Courier New" panose="02070309020205020404" pitchFamily="49" charset="0"/>
                <a:cs typeface="Courier New" panose="02070309020205020404" pitchFamily="49" charset="0"/>
              </a:rPr>
              <a:t>call</a:t>
            </a:r>
            <a:r>
              <a:rPr lang="en-US" sz="2000" dirty="0"/>
              <a:t> </a:t>
            </a:r>
            <a:r>
              <a:rPr lang="ru-RU" sz="2000" dirty="0"/>
              <a:t>адрес возврата сохраняется в обычный стек, и в специальный теневой стек.</a:t>
            </a:r>
          </a:p>
          <a:p>
            <a:pPr marL="0" indent="0">
              <a:buNone/>
            </a:pPr>
            <a:r>
              <a:rPr lang="ru-RU" sz="2000" dirty="0"/>
              <a:t>При выполнении инструкции </a:t>
            </a:r>
            <a:r>
              <a:rPr lang="en-US" sz="2000" dirty="0">
                <a:latin typeface="Courier New" panose="02070309020205020404" pitchFamily="49" charset="0"/>
                <a:cs typeface="Courier New" panose="02070309020205020404" pitchFamily="49" charset="0"/>
              </a:rPr>
              <a:t>ret</a:t>
            </a:r>
            <a:r>
              <a:rPr lang="en-US" sz="2000" dirty="0"/>
              <a:t> </a:t>
            </a:r>
            <a:r>
              <a:rPr lang="ru-RU" sz="2000" dirty="0"/>
              <a:t>записи из обычного и из теневого стека сравниваются. Если есть различие – генерируется аппаратное исключение и программа </a:t>
            </a:r>
            <a:r>
              <a:rPr lang="ru-RU" sz="2000" dirty="0" err="1"/>
              <a:t>аварийно</a:t>
            </a:r>
            <a:r>
              <a:rPr lang="ru-RU" sz="2000" dirty="0"/>
              <a:t> завершается.</a:t>
            </a:r>
          </a:p>
        </p:txBody>
      </p:sp>
      <p:sp>
        <p:nvSpPr>
          <p:cNvPr id="5" name="Номер слайда 4">
            <a:extLst>
              <a:ext uri="{FF2B5EF4-FFF2-40B4-BE49-F238E27FC236}">
                <a16:creationId xmlns:a16="http://schemas.microsoft.com/office/drawing/2014/main" id="{ADF7B621-88A2-F99B-8A78-69A3F57041E9}"/>
              </a:ext>
            </a:extLst>
          </p:cNvPr>
          <p:cNvSpPr>
            <a:spLocks noGrp="1"/>
          </p:cNvSpPr>
          <p:nvPr>
            <p:ph type="sldNum" sz="quarter" idx="12"/>
          </p:nvPr>
        </p:nvSpPr>
        <p:spPr/>
        <p:txBody>
          <a:bodyPr/>
          <a:lstStyle/>
          <a:p>
            <a:fld id="{B67FBA2B-964F-4C4D-AAF7-5A8399264638}" type="slidenum">
              <a:rPr lang="en-US" smtClean="0"/>
              <a:pPr/>
              <a:t>26</a:t>
            </a:fld>
            <a:endParaRPr lang="en-US"/>
          </a:p>
        </p:txBody>
      </p:sp>
    </p:spTree>
    <p:extLst>
      <p:ext uri="{BB962C8B-B14F-4D97-AF65-F5344CB8AC3E}">
        <p14:creationId xmlns:p14="http://schemas.microsoft.com/office/powerpoint/2010/main" val="290034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Структура кучи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27</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6715538" cy="4530725"/>
          </a:xfrm>
        </p:spPr>
        <p:txBody>
          <a:bodyPr>
            <a:normAutofit/>
          </a:bodyPr>
          <a:lstStyle/>
          <a:p>
            <a:pPr marL="0" indent="0">
              <a:buNone/>
            </a:pPr>
            <a:r>
              <a:rPr lang="ru-RU" sz="2000" dirty="0"/>
              <a:t>Структура кучи, вообще говоря, зависит от ОС и от реализации стандартной библиотеки языка. </a:t>
            </a:r>
          </a:p>
          <a:p>
            <a:pPr marL="0" indent="0">
              <a:buNone/>
            </a:pPr>
            <a:r>
              <a:rPr lang="ru-RU" sz="2000" dirty="0"/>
              <a:t>В языке С за управление кучей отвечают функции </a:t>
            </a:r>
            <a:r>
              <a:rPr lang="en-US" sz="2000" dirty="0"/>
              <a:t>malloc/free. </a:t>
            </a:r>
            <a:r>
              <a:rPr lang="ru-RU" sz="2000" dirty="0"/>
              <a:t>В</a:t>
            </a:r>
            <a:r>
              <a:rPr lang="en-US" sz="2000" dirty="0"/>
              <a:t> </a:t>
            </a:r>
            <a:r>
              <a:rPr lang="en-US" sz="2000" dirty="0" err="1"/>
              <a:t>libc</a:t>
            </a:r>
            <a:r>
              <a:rPr lang="ru-RU" sz="2000" dirty="0"/>
              <a:t> исходные</a:t>
            </a:r>
            <a:r>
              <a:rPr lang="en-US" sz="2000" dirty="0"/>
              <a:t> </a:t>
            </a:r>
            <a:r>
              <a:rPr lang="ru-RU" sz="2000" dirty="0"/>
              <a:t>реализации этих функций написаны Дугласом Ли. </a:t>
            </a:r>
          </a:p>
          <a:p>
            <a:pPr marL="0" indent="0">
              <a:buNone/>
            </a:pPr>
            <a:r>
              <a:rPr lang="ru-RU" sz="2000" dirty="0"/>
              <a:t>В общих чертах, структура кучи является двусвязным списком свободных блоков памяти. </a:t>
            </a:r>
          </a:p>
          <a:p>
            <a:pPr marL="0" indent="0">
              <a:buNone/>
            </a:pPr>
            <a:br>
              <a:rPr lang="ru-RU" sz="2000" dirty="0"/>
            </a:br>
            <a:endParaRPr lang="en-US" sz="2000" dirty="0"/>
          </a:p>
        </p:txBody>
      </p:sp>
      <p:sp>
        <p:nvSpPr>
          <p:cNvPr id="6" name="Прямоугольник 5">
            <a:extLst>
              <a:ext uri="{FF2B5EF4-FFF2-40B4-BE49-F238E27FC236}">
                <a16:creationId xmlns:a16="http://schemas.microsoft.com/office/drawing/2014/main" id="{6F7D87A9-7E55-41BF-A97D-6D005A1F9F38}"/>
              </a:ext>
            </a:extLst>
          </p:cNvPr>
          <p:cNvSpPr/>
          <p:nvPr/>
        </p:nvSpPr>
        <p:spPr>
          <a:xfrm>
            <a:off x="8491741" y="1546035"/>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endParaRPr lang="en-US" b="1" dirty="0">
              <a:solidFill>
                <a:schemeClr val="tx1"/>
              </a:solidFill>
            </a:endParaRPr>
          </a:p>
        </p:txBody>
      </p:sp>
      <p:sp>
        <p:nvSpPr>
          <p:cNvPr id="10" name="Прямоугольник 9">
            <a:extLst>
              <a:ext uri="{FF2B5EF4-FFF2-40B4-BE49-F238E27FC236}">
                <a16:creationId xmlns:a16="http://schemas.microsoft.com/office/drawing/2014/main" id="{C9F77FF1-8ACC-466E-AE34-CB0E6DC407F2}"/>
              </a:ext>
            </a:extLst>
          </p:cNvPr>
          <p:cNvSpPr/>
          <p:nvPr/>
        </p:nvSpPr>
        <p:spPr>
          <a:xfrm>
            <a:off x="8492282" y="1835340"/>
            <a:ext cx="2310642"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en-US" b="1" dirty="0">
                <a:solidFill>
                  <a:schemeClr val="tx1"/>
                </a:solidFill>
              </a:rPr>
              <a:t> [/8]</a:t>
            </a:r>
          </a:p>
        </p:txBody>
      </p:sp>
      <p:sp>
        <p:nvSpPr>
          <p:cNvPr id="11" name="Прямоугольник 10">
            <a:extLst>
              <a:ext uri="{FF2B5EF4-FFF2-40B4-BE49-F238E27FC236}">
                <a16:creationId xmlns:a16="http://schemas.microsoft.com/office/drawing/2014/main" id="{945A9CF0-55F3-4C1C-90A7-4428DB5E8B7E}"/>
              </a:ext>
            </a:extLst>
          </p:cNvPr>
          <p:cNvSpPr/>
          <p:nvPr/>
        </p:nvSpPr>
        <p:spPr>
          <a:xfrm>
            <a:off x="8491741" y="2118548"/>
            <a:ext cx="3174726" cy="15329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a:t>
            </a:r>
          </a:p>
        </p:txBody>
      </p:sp>
      <p:sp>
        <p:nvSpPr>
          <p:cNvPr id="12" name="Прямоугольник 11">
            <a:extLst>
              <a:ext uri="{FF2B5EF4-FFF2-40B4-BE49-F238E27FC236}">
                <a16:creationId xmlns:a16="http://schemas.microsoft.com/office/drawing/2014/main" id="{EE12D910-2AF9-4F82-9FA2-1A11344980F4}"/>
              </a:ext>
            </a:extLst>
          </p:cNvPr>
          <p:cNvSpPr/>
          <p:nvPr/>
        </p:nvSpPr>
        <p:spPr>
          <a:xfrm>
            <a:off x="8497127" y="3744741"/>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endParaRPr lang="en-US" b="1" dirty="0">
              <a:solidFill>
                <a:schemeClr val="tx1"/>
              </a:solidFill>
            </a:endParaRPr>
          </a:p>
        </p:txBody>
      </p:sp>
      <p:sp>
        <p:nvSpPr>
          <p:cNvPr id="15" name="Прямоугольник 14">
            <a:extLst>
              <a:ext uri="{FF2B5EF4-FFF2-40B4-BE49-F238E27FC236}">
                <a16:creationId xmlns:a16="http://schemas.microsoft.com/office/drawing/2014/main" id="{306A63D3-6A42-4221-9B7F-0E9E1578AAAD}"/>
              </a:ext>
            </a:extLst>
          </p:cNvPr>
          <p:cNvSpPr/>
          <p:nvPr/>
        </p:nvSpPr>
        <p:spPr>
          <a:xfrm>
            <a:off x="8497127" y="4890404"/>
            <a:ext cx="3174726" cy="943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[freed data]</a:t>
            </a:r>
          </a:p>
        </p:txBody>
      </p:sp>
      <p:sp>
        <p:nvSpPr>
          <p:cNvPr id="16" name="Прямоугольник 15">
            <a:extLst>
              <a:ext uri="{FF2B5EF4-FFF2-40B4-BE49-F238E27FC236}">
                <a16:creationId xmlns:a16="http://schemas.microsoft.com/office/drawing/2014/main" id="{CD50E797-EE3D-4935-BF5E-CFC08FBAB700}"/>
              </a:ext>
            </a:extLst>
          </p:cNvPr>
          <p:cNvSpPr/>
          <p:nvPr/>
        </p:nvSpPr>
        <p:spPr>
          <a:xfrm>
            <a:off x="10801931" y="1835817"/>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17" name="Прямоугольник 16">
            <a:extLst>
              <a:ext uri="{FF2B5EF4-FFF2-40B4-BE49-F238E27FC236}">
                <a16:creationId xmlns:a16="http://schemas.microsoft.com/office/drawing/2014/main" id="{BE6B087D-B2C0-417D-896A-DECDE3AF4BEC}"/>
              </a:ext>
            </a:extLst>
          </p:cNvPr>
          <p:cNvSpPr/>
          <p:nvPr/>
        </p:nvSpPr>
        <p:spPr>
          <a:xfrm>
            <a:off x="11091573" y="1835817"/>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18" name="Прямоугольник 17">
            <a:extLst>
              <a:ext uri="{FF2B5EF4-FFF2-40B4-BE49-F238E27FC236}">
                <a16:creationId xmlns:a16="http://schemas.microsoft.com/office/drawing/2014/main" id="{E05EBF1E-DA60-4A5B-8EDC-A588EBB81F02}"/>
              </a:ext>
            </a:extLst>
          </p:cNvPr>
          <p:cNvSpPr/>
          <p:nvPr/>
        </p:nvSpPr>
        <p:spPr>
          <a:xfrm>
            <a:off x="11377903" y="1835817"/>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a:t>
            </a:r>
          </a:p>
        </p:txBody>
      </p:sp>
      <p:sp>
        <p:nvSpPr>
          <p:cNvPr id="19" name="Прямоугольник 18">
            <a:extLst>
              <a:ext uri="{FF2B5EF4-FFF2-40B4-BE49-F238E27FC236}">
                <a16:creationId xmlns:a16="http://schemas.microsoft.com/office/drawing/2014/main" id="{FF1A3D87-A683-46B2-8BF1-F75D20DDCBD0}"/>
              </a:ext>
            </a:extLst>
          </p:cNvPr>
          <p:cNvSpPr/>
          <p:nvPr/>
        </p:nvSpPr>
        <p:spPr>
          <a:xfrm>
            <a:off x="8497127" y="4318460"/>
            <a:ext cx="3175200"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forward_block_ptr</a:t>
            </a:r>
            <a:endParaRPr lang="en-US" b="1" dirty="0">
              <a:solidFill>
                <a:schemeClr val="tx1"/>
              </a:solidFill>
            </a:endParaRPr>
          </a:p>
        </p:txBody>
      </p:sp>
      <p:sp>
        <p:nvSpPr>
          <p:cNvPr id="20" name="Прямоугольник 19">
            <a:extLst>
              <a:ext uri="{FF2B5EF4-FFF2-40B4-BE49-F238E27FC236}">
                <a16:creationId xmlns:a16="http://schemas.microsoft.com/office/drawing/2014/main" id="{D822779C-9F8C-49A2-9627-623C0FC6718D}"/>
              </a:ext>
            </a:extLst>
          </p:cNvPr>
          <p:cNvSpPr/>
          <p:nvPr/>
        </p:nvSpPr>
        <p:spPr>
          <a:xfrm>
            <a:off x="8497127" y="4604432"/>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backward_block_ptr</a:t>
            </a:r>
            <a:endParaRPr lang="en-US" b="1" dirty="0">
              <a:solidFill>
                <a:schemeClr val="tx1"/>
              </a:solidFill>
            </a:endParaRPr>
          </a:p>
        </p:txBody>
      </p:sp>
      <p:sp>
        <p:nvSpPr>
          <p:cNvPr id="21" name="Прямоугольник 20">
            <a:extLst>
              <a:ext uri="{FF2B5EF4-FFF2-40B4-BE49-F238E27FC236}">
                <a16:creationId xmlns:a16="http://schemas.microsoft.com/office/drawing/2014/main" id="{63A5464A-E2B3-47DB-813D-9AC38CDB8D3C}"/>
              </a:ext>
            </a:extLst>
          </p:cNvPr>
          <p:cNvSpPr/>
          <p:nvPr/>
        </p:nvSpPr>
        <p:spPr>
          <a:xfrm>
            <a:off x="8497127" y="4029154"/>
            <a:ext cx="2305468"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en-US" b="1" dirty="0">
                <a:solidFill>
                  <a:schemeClr val="tx1"/>
                </a:solidFill>
              </a:rPr>
              <a:t> [/8]</a:t>
            </a:r>
          </a:p>
        </p:txBody>
      </p:sp>
      <p:sp>
        <p:nvSpPr>
          <p:cNvPr id="22" name="Прямоугольник 21">
            <a:extLst>
              <a:ext uri="{FF2B5EF4-FFF2-40B4-BE49-F238E27FC236}">
                <a16:creationId xmlns:a16="http://schemas.microsoft.com/office/drawing/2014/main" id="{6785060B-648B-4E09-8159-BCE4E0224823}"/>
              </a:ext>
            </a:extLst>
          </p:cNvPr>
          <p:cNvSpPr/>
          <p:nvPr/>
        </p:nvSpPr>
        <p:spPr>
          <a:xfrm>
            <a:off x="10811127" y="4029217"/>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23" name="Прямоугольник 22">
            <a:extLst>
              <a:ext uri="{FF2B5EF4-FFF2-40B4-BE49-F238E27FC236}">
                <a16:creationId xmlns:a16="http://schemas.microsoft.com/office/drawing/2014/main" id="{80F86266-AFE8-4EF0-8756-B7B8650DD25E}"/>
              </a:ext>
            </a:extLst>
          </p:cNvPr>
          <p:cNvSpPr/>
          <p:nvPr/>
        </p:nvSpPr>
        <p:spPr>
          <a:xfrm>
            <a:off x="11104579" y="4029217"/>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24" name="Прямоугольник 23">
            <a:extLst>
              <a:ext uri="{FF2B5EF4-FFF2-40B4-BE49-F238E27FC236}">
                <a16:creationId xmlns:a16="http://schemas.microsoft.com/office/drawing/2014/main" id="{43E49D38-89A2-4197-8AE1-3D86E710BB2B}"/>
              </a:ext>
            </a:extLst>
          </p:cNvPr>
          <p:cNvSpPr/>
          <p:nvPr/>
        </p:nvSpPr>
        <p:spPr>
          <a:xfrm>
            <a:off x="11394718" y="4029154"/>
            <a:ext cx="277463"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1</a:t>
            </a:r>
          </a:p>
        </p:txBody>
      </p:sp>
    </p:spTree>
    <p:extLst>
      <p:ext uri="{BB962C8B-B14F-4D97-AF65-F5344CB8AC3E}">
        <p14:creationId xmlns:p14="http://schemas.microsoft.com/office/powerpoint/2010/main" val="4292891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Структура кучи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28</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6715538" cy="4530725"/>
          </a:xfrm>
        </p:spPr>
        <p:txBody>
          <a:bodyPr>
            <a:normAutofit/>
          </a:bodyPr>
          <a:lstStyle/>
          <a:p>
            <a:pPr marL="0" indent="0">
              <a:buNone/>
            </a:pPr>
            <a:r>
              <a:rPr lang="ru-RU" sz="2000" dirty="0"/>
              <a:t>Структура блока памяти выглядит следующим образом:</a:t>
            </a:r>
          </a:p>
          <a:p>
            <a:pPr marL="0" indent="0">
              <a:buNone/>
            </a:pPr>
            <a:r>
              <a:rPr lang="ru-RU" sz="2000" dirty="0"/>
              <a:t>Поле </a:t>
            </a:r>
            <a:r>
              <a:rPr lang="en-US" sz="2000" b="1" dirty="0" err="1">
                <a:solidFill>
                  <a:schemeClr val="tx1"/>
                </a:solidFill>
              </a:rPr>
              <a:t>chunk_prev_size</a:t>
            </a:r>
            <a:r>
              <a:rPr lang="ru-RU" sz="2000" b="1" dirty="0"/>
              <a:t> </a:t>
            </a:r>
            <a:r>
              <a:rPr lang="ru-RU" sz="2000" dirty="0"/>
              <a:t> равно размеру  предыдущего блока памяти. </a:t>
            </a:r>
          </a:p>
          <a:p>
            <a:pPr marL="0" indent="0">
              <a:buNone/>
            </a:pPr>
            <a:r>
              <a:rPr lang="ru-RU" sz="2000" dirty="0"/>
              <a:t>Поле </a:t>
            </a:r>
            <a:r>
              <a:rPr lang="en-US" sz="2000" b="1" dirty="0" err="1">
                <a:solidFill>
                  <a:schemeClr val="tx1"/>
                </a:solidFill>
              </a:rPr>
              <a:t>chunk_size</a:t>
            </a:r>
            <a:r>
              <a:rPr lang="en-US" sz="2000" b="1" dirty="0">
                <a:solidFill>
                  <a:schemeClr val="tx1"/>
                </a:solidFill>
              </a:rPr>
              <a:t> </a:t>
            </a:r>
            <a:r>
              <a:rPr lang="ru-RU" sz="2000" dirty="0"/>
              <a:t> равно размеру текущего блока. Т.к. размер блока всегда кратен 16</a:t>
            </a:r>
            <a:r>
              <a:rPr lang="en-US" sz="2000" dirty="0"/>
              <a:t> (</a:t>
            </a:r>
            <a:r>
              <a:rPr lang="ru-RU" sz="2000" dirty="0"/>
              <a:t>для </a:t>
            </a:r>
            <a:r>
              <a:rPr lang="en-US" sz="2000" dirty="0"/>
              <a:t>x64)</a:t>
            </a:r>
            <a:r>
              <a:rPr lang="ru-RU" sz="2000" dirty="0"/>
              <a:t>, последние 3 бита всегда равны 0. Эти 3 бита используются как флаги. </a:t>
            </a:r>
          </a:p>
          <a:p>
            <a:pPr marL="0" indent="0">
              <a:buNone/>
            </a:pPr>
            <a:r>
              <a:rPr lang="ru-RU" sz="2000" dirty="0">
                <a:solidFill>
                  <a:schemeClr val="tx1"/>
                </a:solidFill>
              </a:rPr>
              <a:t>Флаг </a:t>
            </a:r>
            <a:r>
              <a:rPr lang="en-US" sz="2000" b="1" dirty="0">
                <a:solidFill>
                  <a:schemeClr val="tx1"/>
                </a:solidFill>
              </a:rPr>
              <a:t>P</a:t>
            </a:r>
            <a:r>
              <a:rPr lang="ru-RU" sz="2000" b="1" dirty="0">
                <a:solidFill>
                  <a:schemeClr val="tx1"/>
                </a:solidFill>
              </a:rPr>
              <a:t> </a:t>
            </a:r>
            <a:r>
              <a:rPr lang="ru-RU" sz="2000" dirty="0">
                <a:solidFill>
                  <a:schemeClr val="tx1"/>
                </a:solidFill>
              </a:rPr>
              <a:t>отвечает за состояние предыдущего блока памяти (0 если свободен, 1 если выделен).</a:t>
            </a:r>
          </a:p>
          <a:p>
            <a:pPr marL="0" indent="0">
              <a:buNone/>
            </a:pPr>
            <a:r>
              <a:rPr lang="en-US" sz="2000" dirty="0"/>
              <a:t>Malloc</a:t>
            </a:r>
            <a:r>
              <a:rPr lang="ru-RU" sz="2000" dirty="0"/>
              <a:t>()</a:t>
            </a:r>
            <a:r>
              <a:rPr lang="en-US" sz="2000" dirty="0"/>
              <a:t> </a:t>
            </a:r>
            <a:r>
              <a:rPr lang="ru-RU" sz="2000" dirty="0"/>
              <a:t>всегда возвращает адрес начала данных.</a:t>
            </a:r>
            <a:endParaRPr lang="en-US" sz="2000" dirty="0">
              <a:solidFill>
                <a:schemeClr val="tx1"/>
              </a:solidFill>
            </a:endParaRPr>
          </a:p>
          <a:p>
            <a:pPr marL="0" indent="0">
              <a:buNone/>
            </a:pPr>
            <a:endParaRPr lang="ru-RU" sz="2000" dirty="0"/>
          </a:p>
        </p:txBody>
      </p:sp>
      <p:cxnSp>
        <p:nvCxnSpPr>
          <p:cNvPr id="7" name="Прямая со стрелкой 6">
            <a:extLst>
              <a:ext uri="{FF2B5EF4-FFF2-40B4-BE49-F238E27FC236}">
                <a16:creationId xmlns:a16="http://schemas.microsoft.com/office/drawing/2014/main" id="{5FE8A212-3D03-4214-AC22-C6CB424B5927}"/>
              </a:ext>
            </a:extLst>
          </p:cNvPr>
          <p:cNvCxnSpPr>
            <a:cxnSpLocks/>
          </p:cNvCxnSpPr>
          <p:nvPr/>
        </p:nvCxnSpPr>
        <p:spPr>
          <a:xfrm>
            <a:off x="7710221" y="3265815"/>
            <a:ext cx="7763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BD18E6C-D9E8-4789-A147-509DD37BC00C}"/>
              </a:ext>
            </a:extLst>
          </p:cNvPr>
          <p:cNvSpPr txBox="1"/>
          <p:nvPr/>
        </p:nvSpPr>
        <p:spPr>
          <a:xfrm>
            <a:off x="8412933" y="1723751"/>
            <a:ext cx="2970685" cy="369332"/>
          </a:xfrm>
          <a:prstGeom prst="rect">
            <a:avLst/>
          </a:prstGeom>
          <a:noFill/>
        </p:spPr>
        <p:txBody>
          <a:bodyPr wrap="none" rtlCol="0">
            <a:spAutoFit/>
          </a:bodyPr>
          <a:lstStyle/>
          <a:p>
            <a:r>
              <a:rPr lang="en-US" dirty="0">
                <a:latin typeface="Consolas" panose="020B0609020204030204" pitchFamily="49" charset="0"/>
              </a:rPr>
              <a:t>void* </a:t>
            </a:r>
            <a:r>
              <a:rPr lang="en-US" dirty="0" err="1">
                <a:latin typeface="Consolas" panose="020B0609020204030204" pitchFamily="49" charset="0"/>
              </a:rPr>
              <a:t>ptr</a:t>
            </a:r>
            <a:r>
              <a:rPr lang="en-US" dirty="0">
                <a:latin typeface="Consolas" panose="020B0609020204030204" pitchFamily="49" charset="0"/>
              </a:rPr>
              <a:t> = malloc(x);</a:t>
            </a:r>
            <a:endParaRPr lang="ru-RU" dirty="0">
              <a:latin typeface="Consolas" panose="020B0609020204030204" pitchFamily="49" charset="0"/>
            </a:endParaRPr>
          </a:p>
        </p:txBody>
      </p:sp>
      <p:sp>
        <p:nvSpPr>
          <p:cNvPr id="19" name="TextBox 18">
            <a:extLst>
              <a:ext uri="{FF2B5EF4-FFF2-40B4-BE49-F238E27FC236}">
                <a16:creationId xmlns:a16="http://schemas.microsoft.com/office/drawing/2014/main" id="{09AD313F-B255-4745-8EFD-13B514359903}"/>
              </a:ext>
            </a:extLst>
          </p:cNvPr>
          <p:cNvSpPr txBox="1"/>
          <p:nvPr/>
        </p:nvSpPr>
        <p:spPr>
          <a:xfrm>
            <a:off x="7669482" y="2938641"/>
            <a:ext cx="596694" cy="369332"/>
          </a:xfrm>
          <a:prstGeom prst="rect">
            <a:avLst/>
          </a:prstGeom>
          <a:noFill/>
        </p:spPr>
        <p:txBody>
          <a:bodyPr wrap="square">
            <a:spAutoFit/>
          </a:bodyPr>
          <a:lstStyle/>
          <a:p>
            <a:r>
              <a:rPr lang="en-US" dirty="0" err="1">
                <a:latin typeface="Consolas" panose="020B0609020204030204" pitchFamily="49" charset="0"/>
              </a:rPr>
              <a:t>ptr</a:t>
            </a:r>
            <a:endParaRPr lang="ru-RU" dirty="0"/>
          </a:p>
        </p:txBody>
      </p:sp>
      <p:sp>
        <p:nvSpPr>
          <p:cNvPr id="3" name="Прямоугольник 2">
            <a:extLst>
              <a:ext uri="{FF2B5EF4-FFF2-40B4-BE49-F238E27FC236}">
                <a16:creationId xmlns:a16="http://schemas.microsoft.com/office/drawing/2014/main" id="{20DA317F-22B0-C708-D5AD-082F58591367}"/>
              </a:ext>
            </a:extLst>
          </p:cNvPr>
          <p:cNvSpPr/>
          <p:nvPr/>
        </p:nvSpPr>
        <p:spPr>
          <a:xfrm>
            <a:off x="8486567" y="2693302"/>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endParaRPr lang="en-US" b="1" dirty="0">
              <a:solidFill>
                <a:schemeClr val="tx1"/>
              </a:solidFill>
            </a:endParaRPr>
          </a:p>
        </p:txBody>
      </p:sp>
      <p:sp>
        <p:nvSpPr>
          <p:cNvPr id="8" name="Прямоугольник 7">
            <a:extLst>
              <a:ext uri="{FF2B5EF4-FFF2-40B4-BE49-F238E27FC236}">
                <a16:creationId xmlns:a16="http://schemas.microsoft.com/office/drawing/2014/main" id="{C7D993C3-3657-2339-E452-16A7E4FE421B}"/>
              </a:ext>
            </a:extLst>
          </p:cNvPr>
          <p:cNvSpPr/>
          <p:nvPr/>
        </p:nvSpPr>
        <p:spPr>
          <a:xfrm>
            <a:off x="8487108" y="2982607"/>
            <a:ext cx="2310642"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en-US" b="1" dirty="0">
                <a:solidFill>
                  <a:schemeClr val="tx1"/>
                </a:solidFill>
              </a:rPr>
              <a:t> [/8]</a:t>
            </a:r>
          </a:p>
        </p:txBody>
      </p:sp>
      <p:sp>
        <p:nvSpPr>
          <p:cNvPr id="12" name="Прямоугольник 11">
            <a:extLst>
              <a:ext uri="{FF2B5EF4-FFF2-40B4-BE49-F238E27FC236}">
                <a16:creationId xmlns:a16="http://schemas.microsoft.com/office/drawing/2014/main" id="{C4BBA5CD-1167-ACD9-5F19-76D1A5B81F89}"/>
              </a:ext>
            </a:extLst>
          </p:cNvPr>
          <p:cNvSpPr/>
          <p:nvPr/>
        </p:nvSpPr>
        <p:spPr>
          <a:xfrm>
            <a:off x="8486567" y="3265815"/>
            <a:ext cx="3174726" cy="15329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a:t>
            </a:r>
          </a:p>
        </p:txBody>
      </p:sp>
      <p:sp>
        <p:nvSpPr>
          <p:cNvPr id="13" name="Прямоугольник 12">
            <a:extLst>
              <a:ext uri="{FF2B5EF4-FFF2-40B4-BE49-F238E27FC236}">
                <a16:creationId xmlns:a16="http://schemas.microsoft.com/office/drawing/2014/main" id="{6D332020-3F92-4134-369A-8A385B6EC800}"/>
              </a:ext>
            </a:extLst>
          </p:cNvPr>
          <p:cNvSpPr/>
          <p:nvPr/>
        </p:nvSpPr>
        <p:spPr>
          <a:xfrm>
            <a:off x="10796757" y="2983084"/>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15" name="Прямоугольник 14">
            <a:extLst>
              <a:ext uri="{FF2B5EF4-FFF2-40B4-BE49-F238E27FC236}">
                <a16:creationId xmlns:a16="http://schemas.microsoft.com/office/drawing/2014/main" id="{A6104535-BD46-EA38-A78A-B1A2A8C73D60}"/>
              </a:ext>
            </a:extLst>
          </p:cNvPr>
          <p:cNvSpPr/>
          <p:nvPr/>
        </p:nvSpPr>
        <p:spPr>
          <a:xfrm>
            <a:off x="11086399" y="2983084"/>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20" name="Прямоугольник 19">
            <a:extLst>
              <a:ext uri="{FF2B5EF4-FFF2-40B4-BE49-F238E27FC236}">
                <a16:creationId xmlns:a16="http://schemas.microsoft.com/office/drawing/2014/main" id="{E8C4C28F-5479-F88F-6660-ED5454E3204E}"/>
              </a:ext>
            </a:extLst>
          </p:cNvPr>
          <p:cNvSpPr/>
          <p:nvPr/>
        </p:nvSpPr>
        <p:spPr>
          <a:xfrm>
            <a:off x="11372729" y="2983084"/>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a:t>
            </a:r>
          </a:p>
        </p:txBody>
      </p:sp>
    </p:spTree>
    <p:extLst>
      <p:ext uri="{BB962C8B-B14F-4D97-AF65-F5344CB8AC3E}">
        <p14:creationId xmlns:p14="http://schemas.microsoft.com/office/powerpoint/2010/main" val="213592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Свободные блоки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29</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6945172" cy="4530725"/>
          </a:xfrm>
        </p:spPr>
        <p:txBody>
          <a:bodyPr>
            <a:normAutofit/>
          </a:bodyPr>
          <a:lstStyle/>
          <a:p>
            <a:pPr marL="0" indent="0">
              <a:buNone/>
            </a:pPr>
            <a:r>
              <a:rPr lang="ru-RU" sz="2000" dirty="0"/>
              <a:t>Если блок данных свободен, то в части бывших данных располагаются 2 поля: указатель на предыдущий свободный блок (</a:t>
            </a:r>
            <a:r>
              <a:rPr lang="en-US" sz="2000" b="1" dirty="0" err="1">
                <a:solidFill>
                  <a:schemeClr val="tx1"/>
                </a:solidFill>
              </a:rPr>
              <a:t>forward_block_ptr</a:t>
            </a:r>
            <a:r>
              <a:rPr lang="ru-RU" sz="2000" dirty="0"/>
              <a:t>) и следующий свободный блок (</a:t>
            </a:r>
            <a:r>
              <a:rPr lang="en-US" sz="2000" b="1" dirty="0" err="1">
                <a:solidFill>
                  <a:schemeClr val="tx1"/>
                </a:solidFill>
              </a:rPr>
              <a:t>backward_block_ptr</a:t>
            </a:r>
            <a:r>
              <a:rPr lang="ru-RU" sz="2000" dirty="0"/>
              <a:t>)</a:t>
            </a:r>
            <a:r>
              <a:rPr lang="en-US" sz="2000" dirty="0"/>
              <a:t> </a:t>
            </a:r>
            <a:r>
              <a:rPr lang="ru-RU" sz="2000" dirty="0"/>
              <a:t>.</a:t>
            </a:r>
          </a:p>
          <a:p>
            <a:pPr marL="0" indent="0">
              <a:buNone/>
            </a:pPr>
            <a:r>
              <a:rPr lang="ru-RU" sz="2000" dirty="0"/>
              <a:t>Функция </a:t>
            </a:r>
            <a:r>
              <a:rPr lang="en-US" sz="2000" dirty="0"/>
              <a:t>free</a:t>
            </a:r>
            <a:r>
              <a:rPr lang="ru-RU" sz="2000" dirty="0"/>
              <a:t>()</a:t>
            </a:r>
            <a:r>
              <a:rPr lang="en-US" sz="2000" dirty="0"/>
              <a:t> </a:t>
            </a:r>
            <a:r>
              <a:rPr lang="ru-RU" sz="2000" dirty="0"/>
              <a:t>заполняет эти поля при освобождении блока.</a:t>
            </a:r>
          </a:p>
          <a:p>
            <a:pPr marL="0" indent="0">
              <a:buNone/>
            </a:pPr>
            <a:r>
              <a:rPr lang="ru-RU" sz="2000" dirty="0"/>
              <a:t>Если освобождается блок данных, перед которым уже есть свободный блок, они объединяются в один =</a:t>
            </a:r>
            <a:r>
              <a:rPr lang="en-US" sz="2000" dirty="0"/>
              <a:t>&gt; </a:t>
            </a:r>
            <a:r>
              <a:rPr lang="ru-RU" sz="2000" dirty="0"/>
              <a:t>перед свободным блоком и после свободного блока не может находиться другой свободный блок</a:t>
            </a:r>
            <a:r>
              <a:rPr lang="en-US" sz="2000" dirty="0"/>
              <a:t> </a:t>
            </a:r>
            <a:r>
              <a:rPr lang="ru-RU" sz="2000" dirty="0"/>
              <a:t>=</a:t>
            </a:r>
            <a:r>
              <a:rPr lang="en-US" sz="2000" dirty="0"/>
              <a:t>&gt; </a:t>
            </a:r>
            <a:r>
              <a:rPr lang="ru-RU" sz="2000" dirty="0"/>
              <a:t>флаг </a:t>
            </a:r>
            <a:r>
              <a:rPr lang="en-US" sz="2000" dirty="0"/>
              <a:t>P=1</a:t>
            </a:r>
            <a:r>
              <a:rPr lang="ru-RU" sz="2000" dirty="0"/>
              <a:t>.</a:t>
            </a:r>
            <a:endParaRPr lang="en-US" sz="2000" dirty="0">
              <a:solidFill>
                <a:schemeClr val="tx1"/>
              </a:solidFill>
            </a:endParaRPr>
          </a:p>
          <a:p>
            <a:pPr marL="0" indent="0">
              <a:buNone/>
            </a:pPr>
            <a:endParaRPr lang="ru-RU" sz="2000" dirty="0"/>
          </a:p>
        </p:txBody>
      </p:sp>
      <p:sp>
        <p:nvSpPr>
          <p:cNvPr id="3" name="Прямоугольник 2">
            <a:extLst>
              <a:ext uri="{FF2B5EF4-FFF2-40B4-BE49-F238E27FC236}">
                <a16:creationId xmlns:a16="http://schemas.microsoft.com/office/drawing/2014/main" id="{3DABAC2D-3AE1-9135-73F8-E9A0ACB22B24}"/>
              </a:ext>
            </a:extLst>
          </p:cNvPr>
          <p:cNvSpPr/>
          <p:nvPr/>
        </p:nvSpPr>
        <p:spPr>
          <a:xfrm>
            <a:off x="8722211" y="1803399"/>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endParaRPr lang="en-US" b="1" dirty="0">
              <a:solidFill>
                <a:schemeClr val="tx1"/>
              </a:solidFill>
            </a:endParaRPr>
          </a:p>
        </p:txBody>
      </p:sp>
      <p:sp>
        <p:nvSpPr>
          <p:cNvPr id="6" name="Прямоугольник 5">
            <a:extLst>
              <a:ext uri="{FF2B5EF4-FFF2-40B4-BE49-F238E27FC236}">
                <a16:creationId xmlns:a16="http://schemas.microsoft.com/office/drawing/2014/main" id="{D8397FC2-8938-3E43-ED08-4F9554141561}"/>
              </a:ext>
            </a:extLst>
          </p:cNvPr>
          <p:cNvSpPr/>
          <p:nvPr/>
        </p:nvSpPr>
        <p:spPr>
          <a:xfrm>
            <a:off x="8722211" y="2949062"/>
            <a:ext cx="3174726" cy="943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[freed data]</a:t>
            </a:r>
          </a:p>
        </p:txBody>
      </p:sp>
      <p:sp>
        <p:nvSpPr>
          <p:cNvPr id="7" name="Прямоугольник 6">
            <a:extLst>
              <a:ext uri="{FF2B5EF4-FFF2-40B4-BE49-F238E27FC236}">
                <a16:creationId xmlns:a16="http://schemas.microsoft.com/office/drawing/2014/main" id="{1236B421-E050-E5B9-2EAD-ECD8215E0877}"/>
              </a:ext>
            </a:extLst>
          </p:cNvPr>
          <p:cNvSpPr/>
          <p:nvPr/>
        </p:nvSpPr>
        <p:spPr>
          <a:xfrm>
            <a:off x="8722211" y="2377118"/>
            <a:ext cx="3175200"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forward_block_ptr</a:t>
            </a:r>
            <a:endParaRPr lang="en-US" b="1" dirty="0">
              <a:solidFill>
                <a:schemeClr val="tx1"/>
              </a:solidFill>
            </a:endParaRPr>
          </a:p>
        </p:txBody>
      </p:sp>
      <p:sp>
        <p:nvSpPr>
          <p:cNvPr id="8" name="Прямоугольник 7">
            <a:extLst>
              <a:ext uri="{FF2B5EF4-FFF2-40B4-BE49-F238E27FC236}">
                <a16:creationId xmlns:a16="http://schemas.microsoft.com/office/drawing/2014/main" id="{4AAFA72A-1119-6E35-A127-303A5CDF6F75}"/>
              </a:ext>
            </a:extLst>
          </p:cNvPr>
          <p:cNvSpPr/>
          <p:nvPr/>
        </p:nvSpPr>
        <p:spPr>
          <a:xfrm>
            <a:off x="8722211" y="2663090"/>
            <a:ext cx="317472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backward_block_ptr</a:t>
            </a:r>
            <a:endParaRPr lang="en-US" b="1" dirty="0">
              <a:solidFill>
                <a:schemeClr val="tx1"/>
              </a:solidFill>
            </a:endParaRPr>
          </a:p>
        </p:txBody>
      </p:sp>
      <p:sp>
        <p:nvSpPr>
          <p:cNvPr id="9" name="Прямоугольник 8">
            <a:extLst>
              <a:ext uri="{FF2B5EF4-FFF2-40B4-BE49-F238E27FC236}">
                <a16:creationId xmlns:a16="http://schemas.microsoft.com/office/drawing/2014/main" id="{4B865BA0-8C24-AFA8-BE83-0601EAE15982}"/>
              </a:ext>
            </a:extLst>
          </p:cNvPr>
          <p:cNvSpPr/>
          <p:nvPr/>
        </p:nvSpPr>
        <p:spPr>
          <a:xfrm>
            <a:off x="8722211" y="2087812"/>
            <a:ext cx="2305468"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en-US" b="1" dirty="0">
                <a:solidFill>
                  <a:schemeClr val="tx1"/>
                </a:solidFill>
              </a:rPr>
              <a:t> [/8]</a:t>
            </a:r>
          </a:p>
        </p:txBody>
      </p:sp>
      <p:sp>
        <p:nvSpPr>
          <p:cNvPr id="10" name="Прямоугольник 9">
            <a:extLst>
              <a:ext uri="{FF2B5EF4-FFF2-40B4-BE49-F238E27FC236}">
                <a16:creationId xmlns:a16="http://schemas.microsoft.com/office/drawing/2014/main" id="{0D88F059-3EE1-A7E9-389F-770864DCAE21}"/>
              </a:ext>
            </a:extLst>
          </p:cNvPr>
          <p:cNvSpPr/>
          <p:nvPr/>
        </p:nvSpPr>
        <p:spPr>
          <a:xfrm>
            <a:off x="11036211" y="2087875"/>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11" name="Прямоугольник 10">
            <a:extLst>
              <a:ext uri="{FF2B5EF4-FFF2-40B4-BE49-F238E27FC236}">
                <a16:creationId xmlns:a16="http://schemas.microsoft.com/office/drawing/2014/main" id="{031C7B9E-36AE-3FEA-85E8-5A5E3BA642DB}"/>
              </a:ext>
            </a:extLst>
          </p:cNvPr>
          <p:cNvSpPr/>
          <p:nvPr/>
        </p:nvSpPr>
        <p:spPr>
          <a:xfrm>
            <a:off x="11329663" y="2087875"/>
            <a:ext cx="288235"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16" name="Прямоугольник 15">
            <a:extLst>
              <a:ext uri="{FF2B5EF4-FFF2-40B4-BE49-F238E27FC236}">
                <a16:creationId xmlns:a16="http://schemas.microsoft.com/office/drawing/2014/main" id="{D4C97F86-6F58-6AFB-BFE5-31D306F02FA0}"/>
              </a:ext>
            </a:extLst>
          </p:cNvPr>
          <p:cNvSpPr/>
          <p:nvPr/>
        </p:nvSpPr>
        <p:spPr>
          <a:xfrm>
            <a:off x="11619802" y="2087812"/>
            <a:ext cx="277463"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1</a:t>
            </a:r>
          </a:p>
        </p:txBody>
      </p:sp>
    </p:spTree>
    <p:extLst>
      <p:ext uri="{BB962C8B-B14F-4D97-AF65-F5344CB8AC3E}">
        <p14:creationId xmlns:p14="http://schemas.microsoft.com/office/powerpoint/2010/main" val="369580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Уязвимости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a:t>
            </a:fld>
            <a:endParaRPr lang="en-US" dirty="0"/>
          </a:p>
        </p:txBody>
      </p:sp>
      <p:sp>
        <p:nvSpPr>
          <p:cNvPr id="8" name="TextBox 7">
            <a:extLst>
              <a:ext uri="{FF2B5EF4-FFF2-40B4-BE49-F238E27FC236}">
                <a16:creationId xmlns:a16="http://schemas.microsoft.com/office/drawing/2014/main" id="{F7772985-5A26-45A0-9238-768A1106A2EE}"/>
              </a:ext>
            </a:extLst>
          </p:cNvPr>
          <p:cNvSpPr txBox="1"/>
          <p:nvPr/>
        </p:nvSpPr>
        <p:spPr>
          <a:xfrm>
            <a:off x="1148225" y="2429496"/>
            <a:ext cx="5200095" cy="2585323"/>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echo();</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8ED93F0A-DE40-4724-AC2F-611FD2642B5D}"/>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Прямая со стрелкой 9">
            <a:extLst>
              <a:ext uri="{FF2B5EF4-FFF2-40B4-BE49-F238E27FC236}">
                <a16:creationId xmlns:a16="http://schemas.microsoft.com/office/drawing/2014/main" id="{8D1E9813-69D2-4D4B-BA56-9EA1BCDA747B}"/>
              </a:ext>
            </a:extLst>
          </p:cNvPr>
          <p:cNvCxnSpPr>
            <a:cxnSpLocks/>
          </p:cNvCxnSpPr>
          <p:nvPr/>
        </p:nvCxnSpPr>
        <p:spPr>
          <a:xfrm>
            <a:off x="8041419" y="4051622"/>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D2822A-BC9B-424B-89FD-6D53823E7420}"/>
              </a:ext>
            </a:extLst>
          </p:cNvPr>
          <p:cNvSpPr txBox="1"/>
          <p:nvPr/>
        </p:nvSpPr>
        <p:spPr>
          <a:xfrm>
            <a:off x="7949403" y="3663714"/>
            <a:ext cx="664156" cy="461665"/>
          </a:xfrm>
          <a:prstGeom prst="rect">
            <a:avLst/>
          </a:prstGeom>
          <a:noFill/>
        </p:spPr>
        <p:txBody>
          <a:bodyPr wrap="none" rtlCol="0">
            <a:spAutoFit/>
          </a:bodyPr>
          <a:lstStyle/>
          <a:p>
            <a:r>
              <a:rPr lang="en-US" sz="2400" b="1" dirty="0"/>
              <a:t>RSP</a:t>
            </a:r>
          </a:p>
        </p:txBody>
      </p:sp>
      <p:sp>
        <p:nvSpPr>
          <p:cNvPr id="12" name="Прямоугольник 11">
            <a:extLst>
              <a:ext uri="{FF2B5EF4-FFF2-40B4-BE49-F238E27FC236}">
                <a16:creationId xmlns:a16="http://schemas.microsoft.com/office/drawing/2014/main" id="{86768481-F8F8-4F76-BB70-E94574722D0E}"/>
              </a:ext>
            </a:extLst>
          </p:cNvPr>
          <p:cNvSpPr/>
          <p:nvPr/>
        </p:nvSpPr>
        <p:spPr>
          <a:xfrm>
            <a:off x="8933992" y="168491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13" name="Прямоугольник 12">
            <a:extLst>
              <a:ext uri="{FF2B5EF4-FFF2-40B4-BE49-F238E27FC236}">
                <a16:creationId xmlns:a16="http://schemas.microsoft.com/office/drawing/2014/main" id="{B7642FA0-8325-497D-9746-61F587849EBC}"/>
              </a:ext>
            </a:extLst>
          </p:cNvPr>
          <p:cNvSpPr/>
          <p:nvPr/>
        </p:nvSpPr>
        <p:spPr>
          <a:xfrm>
            <a:off x="8933992" y="2434647"/>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14" name="Прямоугольник 13">
            <a:extLst>
              <a:ext uri="{FF2B5EF4-FFF2-40B4-BE49-F238E27FC236}">
                <a16:creationId xmlns:a16="http://schemas.microsoft.com/office/drawing/2014/main" id="{9568919C-6D45-471A-B6B2-7982B0E56A0F}"/>
              </a:ext>
            </a:extLst>
          </p:cNvPr>
          <p:cNvSpPr/>
          <p:nvPr/>
        </p:nvSpPr>
        <p:spPr>
          <a:xfrm>
            <a:off x="8933992" y="2061077"/>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15" name="TextBox 14">
            <a:extLst>
              <a:ext uri="{FF2B5EF4-FFF2-40B4-BE49-F238E27FC236}">
                <a16:creationId xmlns:a16="http://schemas.microsoft.com/office/drawing/2014/main" id="{88B02DF7-775B-456C-9BDE-D6CBCF0FC9AA}"/>
              </a:ext>
            </a:extLst>
          </p:cNvPr>
          <p:cNvSpPr txBox="1"/>
          <p:nvPr/>
        </p:nvSpPr>
        <p:spPr>
          <a:xfrm>
            <a:off x="1838739" y="5287617"/>
            <a:ext cx="5379999" cy="369332"/>
          </a:xfrm>
          <a:prstGeom prst="rect">
            <a:avLst/>
          </a:prstGeom>
          <a:noFill/>
        </p:spPr>
        <p:txBody>
          <a:bodyPr wrap="none" rtlCol="0">
            <a:spAutoFit/>
          </a:bodyPr>
          <a:lstStyle/>
          <a:p>
            <a:r>
              <a:rPr lang="ru-RU" dirty="0"/>
              <a:t>Что будет, если ввести  </a:t>
            </a:r>
            <a:r>
              <a:rPr lang="en-US" dirty="0">
                <a:solidFill>
                  <a:srgbClr val="A31515"/>
                </a:solidFill>
                <a:latin typeface="Consolas" panose="020B0609020204030204" pitchFamily="49" charset="0"/>
              </a:rPr>
              <a:t>“</a:t>
            </a:r>
            <a:r>
              <a:rPr lang="en-US" sz="1800" dirty="0">
                <a:solidFill>
                  <a:srgbClr val="A31515"/>
                </a:solidFill>
                <a:latin typeface="Consolas" panose="020B0609020204030204" pitchFamily="49" charset="0"/>
              </a:rPr>
              <a:t>%d %d %d %d %d %d %d</a:t>
            </a:r>
            <a:r>
              <a:rPr lang="en-US" dirty="0">
                <a:solidFill>
                  <a:srgbClr val="A31515"/>
                </a:solidFill>
                <a:latin typeface="Consolas" panose="020B0609020204030204" pitchFamily="49" charset="0"/>
              </a:rPr>
              <a:t>”</a:t>
            </a:r>
            <a:r>
              <a:rPr lang="ru-RU" dirty="0"/>
              <a:t>?</a:t>
            </a:r>
            <a:endParaRPr lang="en-US" dirty="0"/>
          </a:p>
        </p:txBody>
      </p:sp>
    </p:spTree>
    <p:extLst>
      <p:ext uri="{BB962C8B-B14F-4D97-AF65-F5344CB8AC3E}">
        <p14:creationId xmlns:p14="http://schemas.microsoft.com/office/powerpoint/2010/main" val="3344230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Структура кучи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30</a:t>
            </a:fld>
            <a:endParaRPr lang="en-US" dirty="0"/>
          </a:p>
        </p:txBody>
      </p:sp>
      <p:sp>
        <p:nvSpPr>
          <p:cNvPr id="12" name="Прямоугольник 11">
            <a:extLst>
              <a:ext uri="{FF2B5EF4-FFF2-40B4-BE49-F238E27FC236}">
                <a16:creationId xmlns:a16="http://schemas.microsoft.com/office/drawing/2014/main" id="{78282047-C8AF-4464-A88E-156A19D60CA0}"/>
              </a:ext>
            </a:extLst>
          </p:cNvPr>
          <p:cNvSpPr/>
          <p:nvPr/>
        </p:nvSpPr>
        <p:spPr>
          <a:xfrm>
            <a:off x="5694291" y="435502"/>
            <a:ext cx="3174726"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endParaRPr lang="en-US" b="1" dirty="0">
              <a:solidFill>
                <a:schemeClr val="tx1"/>
              </a:solidFill>
            </a:endParaRPr>
          </a:p>
        </p:txBody>
      </p:sp>
      <p:sp>
        <p:nvSpPr>
          <p:cNvPr id="13" name="Прямоугольник 12">
            <a:extLst>
              <a:ext uri="{FF2B5EF4-FFF2-40B4-BE49-F238E27FC236}">
                <a16:creationId xmlns:a16="http://schemas.microsoft.com/office/drawing/2014/main" id="{19E62E48-EE8B-4DA8-8911-3725044D7EF0}"/>
              </a:ext>
            </a:extLst>
          </p:cNvPr>
          <p:cNvSpPr/>
          <p:nvPr/>
        </p:nvSpPr>
        <p:spPr>
          <a:xfrm>
            <a:off x="5694291" y="1603439"/>
            <a:ext cx="3174726" cy="36512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[freed data]</a:t>
            </a:r>
          </a:p>
        </p:txBody>
      </p:sp>
      <p:sp>
        <p:nvSpPr>
          <p:cNvPr id="15" name="Прямоугольник 14">
            <a:extLst>
              <a:ext uri="{FF2B5EF4-FFF2-40B4-BE49-F238E27FC236}">
                <a16:creationId xmlns:a16="http://schemas.microsoft.com/office/drawing/2014/main" id="{EF5611EC-67C7-404D-899A-23A385E85B25}"/>
              </a:ext>
            </a:extLst>
          </p:cNvPr>
          <p:cNvSpPr/>
          <p:nvPr/>
        </p:nvSpPr>
        <p:spPr>
          <a:xfrm>
            <a:off x="5699677" y="1016255"/>
            <a:ext cx="3163954" cy="305671"/>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forward_block_ptr</a:t>
            </a:r>
            <a:endParaRPr lang="en-US" b="1" dirty="0">
              <a:solidFill>
                <a:schemeClr val="tx1"/>
              </a:solidFill>
            </a:endParaRPr>
          </a:p>
        </p:txBody>
      </p:sp>
      <p:sp>
        <p:nvSpPr>
          <p:cNvPr id="19" name="Прямоугольник 18">
            <a:extLst>
              <a:ext uri="{FF2B5EF4-FFF2-40B4-BE49-F238E27FC236}">
                <a16:creationId xmlns:a16="http://schemas.microsoft.com/office/drawing/2014/main" id="{E84CE817-6E63-44A6-9362-88CBFFB0BA33}"/>
              </a:ext>
            </a:extLst>
          </p:cNvPr>
          <p:cNvSpPr/>
          <p:nvPr/>
        </p:nvSpPr>
        <p:spPr>
          <a:xfrm>
            <a:off x="5694291" y="1309847"/>
            <a:ext cx="3174726" cy="30138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backward_block_ptr</a:t>
            </a:r>
            <a:endParaRPr lang="en-US" b="1" dirty="0">
              <a:solidFill>
                <a:schemeClr val="tx1"/>
              </a:solidFill>
            </a:endParaRPr>
          </a:p>
        </p:txBody>
      </p:sp>
      <p:sp>
        <p:nvSpPr>
          <p:cNvPr id="20" name="Прямоугольник 19">
            <a:extLst>
              <a:ext uri="{FF2B5EF4-FFF2-40B4-BE49-F238E27FC236}">
                <a16:creationId xmlns:a16="http://schemas.microsoft.com/office/drawing/2014/main" id="{6A6DD820-0A26-4673-A150-F27218D8E1AA}"/>
              </a:ext>
            </a:extLst>
          </p:cNvPr>
          <p:cNvSpPr/>
          <p:nvPr/>
        </p:nvSpPr>
        <p:spPr>
          <a:xfrm>
            <a:off x="5694291" y="726949"/>
            <a:ext cx="2305468" cy="295732"/>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ru-RU" b="1" dirty="0">
                <a:solidFill>
                  <a:schemeClr val="tx1"/>
                </a:solidFill>
              </a:rPr>
              <a:t> = 32 </a:t>
            </a:r>
            <a:r>
              <a:rPr lang="en-US" b="1" dirty="0">
                <a:solidFill>
                  <a:schemeClr val="tx1"/>
                </a:solidFill>
              </a:rPr>
              <a:t>[/8]</a:t>
            </a:r>
          </a:p>
        </p:txBody>
      </p:sp>
      <p:sp>
        <p:nvSpPr>
          <p:cNvPr id="21" name="Прямоугольник 20">
            <a:extLst>
              <a:ext uri="{FF2B5EF4-FFF2-40B4-BE49-F238E27FC236}">
                <a16:creationId xmlns:a16="http://schemas.microsoft.com/office/drawing/2014/main" id="{24BF6ED3-2EAD-42AF-9DB8-118D63DAE08B}"/>
              </a:ext>
            </a:extLst>
          </p:cNvPr>
          <p:cNvSpPr/>
          <p:nvPr/>
        </p:nvSpPr>
        <p:spPr>
          <a:xfrm>
            <a:off x="8006386" y="731236"/>
            <a:ext cx="288235"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22" name="Прямоугольник 21">
            <a:extLst>
              <a:ext uri="{FF2B5EF4-FFF2-40B4-BE49-F238E27FC236}">
                <a16:creationId xmlns:a16="http://schemas.microsoft.com/office/drawing/2014/main" id="{8C9525F5-34FE-4FD3-AA26-3F59C34D6036}"/>
              </a:ext>
            </a:extLst>
          </p:cNvPr>
          <p:cNvSpPr/>
          <p:nvPr/>
        </p:nvSpPr>
        <p:spPr>
          <a:xfrm>
            <a:off x="8297933" y="731236"/>
            <a:ext cx="288235"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23" name="Прямоугольник 22">
            <a:extLst>
              <a:ext uri="{FF2B5EF4-FFF2-40B4-BE49-F238E27FC236}">
                <a16:creationId xmlns:a16="http://schemas.microsoft.com/office/drawing/2014/main" id="{C498ADC8-BF30-473C-BC6F-70DD5B6B16F4}"/>
              </a:ext>
            </a:extLst>
          </p:cNvPr>
          <p:cNvSpPr/>
          <p:nvPr/>
        </p:nvSpPr>
        <p:spPr>
          <a:xfrm>
            <a:off x="8586168" y="731236"/>
            <a:ext cx="277463"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1</a:t>
            </a:r>
          </a:p>
        </p:txBody>
      </p:sp>
      <p:sp>
        <p:nvSpPr>
          <p:cNvPr id="16" name="Прямоугольник 15">
            <a:extLst>
              <a:ext uri="{FF2B5EF4-FFF2-40B4-BE49-F238E27FC236}">
                <a16:creationId xmlns:a16="http://schemas.microsoft.com/office/drawing/2014/main" id="{6F4490FA-95AB-48B9-9818-46C5FC8D2054}"/>
              </a:ext>
            </a:extLst>
          </p:cNvPr>
          <p:cNvSpPr/>
          <p:nvPr/>
        </p:nvSpPr>
        <p:spPr>
          <a:xfrm>
            <a:off x="5694291" y="1998381"/>
            <a:ext cx="3174726"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r>
              <a:rPr lang="ru-RU" b="1" dirty="0">
                <a:solidFill>
                  <a:schemeClr val="tx1"/>
                </a:solidFill>
              </a:rPr>
              <a:t> = 32</a:t>
            </a:r>
            <a:endParaRPr lang="en-US" b="1" dirty="0">
              <a:solidFill>
                <a:schemeClr val="tx1"/>
              </a:solidFill>
            </a:endParaRPr>
          </a:p>
        </p:txBody>
      </p:sp>
      <p:sp>
        <p:nvSpPr>
          <p:cNvPr id="17" name="Прямоугольник 16">
            <a:extLst>
              <a:ext uri="{FF2B5EF4-FFF2-40B4-BE49-F238E27FC236}">
                <a16:creationId xmlns:a16="http://schemas.microsoft.com/office/drawing/2014/main" id="{6B483AD9-40F4-4E41-9CF4-500C47C2D70B}"/>
              </a:ext>
            </a:extLst>
          </p:cNvPr>
          <p:cNvSpPr/>
          <p:nvPr/>
        </p:nvSpPr>
        <p:spPr>
          <a:xfrm>
            <a:off x="5699056" y="2287686"/>
            <a:ext cx="2310642" cy="29359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ru-RU" b="1" dirty="0">
                <a:solidFill>
                  <a:schemeClr val="tx1"/>
                </a:solidFill>
              </a:rPr>
              <a:t> = 128 </a:t>
            </a:r>
            <a:r>
              <a:rPr lang="en-US" b="1" dirty="0">
                <a:solidFill>
                  <a:schemeClr val="tx1"/>
                </a:solidFill>
              </a:rPr>
              <a:t>[/8]</a:t>
            </a:r>
          </a:p>
        </p:txBody>
      </p:sp>
      <p:sp>
        <p:nvSpPr>
          <p:cNvPr id="18" name="Прямоугольник 17">
            <a:extLst>
              <a:ext uri="{FF2B5EF4-FFF2-40B4-BE49-F238E27FC236}">
                <a16:creationId xmlns:a16="http://schemas.microsoft.com/office/drawing/2014/main" id="{22CB0FB7-26BA-4922-95AF-63256CBA4CEA}"/>
              </a:ext>
            </a:extLst>
          </p:cNvPr>
          <p:cNvSpPr/>
          <p:nvPr/>
        </p:nvSpPr>
        <p:spPr>
          <a:xfrm>
            <a:off x="5694291" y="2576990"/>
            <a:ext cx="3174726" cy="9436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a:t>
            </a:r>
          </a:p>
        </p:txBody>
      </p:sp>
      <p:sp>
        <p:nvSpPr>
          <p:cNvPr id="24" name="Прямоугольник 23">
            <a:extLst>
              <a:ext uri="{FF2B5EF4-FFF2-40B4-BE49-F238E27FC236}">
                <a16:creationId xmlns:a16="http://schemas.microsoft.com/office/drawing/2014/main" id="{1D56EC69-3066-4F19-A3C0-3C99A2D8D8EA}"/>
              </a:ext>
            </a:extLst>
          </p:cNvPr>
          <p:cNvSpPr/>
          <p:nvPr/>
        </p:nvSpPr>
        <p:spPr>
          <a:xfrm>
            <a:off x="7996447" y="2291973"/>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25" name="Прямоугольник 24">
            <a:extLst>
              <a:ext uri="{FF2B5EF4-FFF2-40B4-BE49-F238E27FC236}">
                <a16:creationId xmlns:a16="http://schemas.microsoft.com/office/drawing/2014/main" id="{511B70F6-A547-478F-93B2-10C2E783F787}"/>
              </a:ext>
            </a:extLst>
          </p:cNvPr>
          <p:cNvSpPr/>
          <p:nvPr/>
        </p:nvSpPr>
        <p:spPr>
          <a:xfrm>
            <a:off x="8287994" y="2291973"/>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26" name="Прямоугольник 25">
            <a:extLst>
              <a:ext uri="{FF2B5EF4-FFF2-40B4-BE49-F238E27FC236}">
                <a16:creationId xmlns:a16="http://schemas.microsoft.com/office/drawing/2014/main" id="{5622B3B1-4A00-4E77-8B96-5F00A9F00FE2}"/>
              </a:ext>
            </a:extLst>
          </p:cNvPr>
          <p:cNvSpPr/>
          <p:nvPr/>
        </p:nvSpPr>
        <p:spPr>
          <a:xfrm>
            <a:off x="8576229" y="2291973"/>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b="1" dirty="0">
                <a:solidFill>
                  <a:schemeClr val="tx1"/>
                </a:solidFill>
              </a:rPr>
              <a:t>0</a:t>
            </a:r>
            <a:endParaRPr lang="en-US" b="1" dirty="0">
              <a:solidFill>
                <a:schemeClr val="tx1"/>
              </a:solidFill>
            </a:endParaRPr>
          </a:p>
        </p:txBody>
      </p:sp>
      <p:sp>
        <p:nvSpPr>
          <p:cNvPr id="27" name="Прямоугольник 26">
            <a:extLst>
              <a:ext uri="{FF2B5EF4-FFF2-40B4-BE49-F238E27FC236}">
                <a16:creationId xmlns:a16="http://schemas.microsoft.com/office/drawing/2014/main" id="{ABEA25FE-3BCB-41EC-B421-61983E5CF7C6}"/>
              </a:ext>
            </a:extLst>
          </p:cNvPr>
          <p:cNvSpPr/>
          <p:nvPr/>
        </p:nvSpPr>
        <p:spPr>
          <a:xfrm>
            <a:off x="5683519" y="3535730"/>
            <a:ext cx="3174726"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r>
              <a:rPr lang="ru-RU" b="1" dirty="0">
                <a:solidFill>
                  <a:schemeClr val="tx1"/>
                </a:solidFill>
              </a:rPr>
              <a:t> = </a:t>
            </a:r>
            <a:r>
              <a:rPr lang="en-US" b="1" dirty="0">
                <a:solidFill>
                  <a:schemeClr val="tx1"/>
                </a:solidFill>
              </a:rPr>
              <a:t>128</a:t>
            </a:r>
          </a:p>
        </p:txBody>
      </p:sp>
      <p:sp>
        <p:nvSpPr>
          <p:cNvPr id="28" name="Прямоугольник 27">
            <a:extLst>
              <a:ext uri="{FF2B5EF4-FFF2-40B4-BE49-F238E27FC236}">
                <a16:creationId xmlns:a16="http://schemas.microsoft.com/office/drawing/2014/main" id="{47A20541-DB24-4E41-A7AA-016408516194}"/>
              </a:ext>
            </a:extLst>
          </p:cNvPr>
          <p:cNvSpPr/>
          <p:nvPr/>
        </p:nvSpPr>
        <p:spPr>
          <a:xfrm>
            <a:off x="5688284" y="3825035"/>
            <a:ext cx="2310642" cy="29359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ru-RU" b="1" dirty="0">
                <a:solidFill>
                  <a:schemeClr val="tx1"/>
                </a:solidFill>
              </a:rPr>
              <a:t> =32</a:t>
            </a:r>
            <a:r>
              <a:rPr lang="en-US" b="1" dirty="0">
                <a:solidFill>
                  <a:schemeClr val="tx1"/>
                </a:solidFill>
              </a:rPr>
              <a:t>[/8]</a:t>
            </a:r>
          </a:p>
        </p:txBody>
      </p:sp>
      <p:sp>
        <p:nvSpPr>
          <p:cNvPr id="29" name="Прямоугольник 28">
            <a:extLst>
              <a:ext uri="{FF2B5EF4-FFF2-40B4-BE49-F238E27FC236}">
                <a16:creationId xmlns:a16="http://schemas.microsoft.com/office/drawing/2014/main" id="{1BB9E404-1AF2-494D-9420-8CE5A8FCCC37}"/>
              </a:ext>
            </a:extLst>
          </p:cNvPr>
          <p:cNvSpPr/>
          <p:nvPr/>
        </p:nvSpPr>
        <p:spPr>
          <a:xfrm>
            <a:off x="5683519" y="4114339"/>
            <a:ext cx="3174726" cy="51351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a:t>
            </a:r>
          </a:p>
        </p:txBody>
      </p:sp>
      <p:sp>
        <p:nvSpPr>
          <p:cNvPr id="30" name="Прямоугольник 29">
            <a:extLst>
              <a:ext uri="{FF2B5EF4-FFF2-40B4-BE49-F238E27FC236}">
                <a16:creationId xmlns:a16="http://schemas.microsoft.com/office/drawing/2014/main" id="{701C13DD-5ABD-47B3-A793-FE43163EFB58}"/>
              </a:ext>
            </a:extLst>
          </p:cNvPr>
          <p:cNvSpPr/>
          <p:nvPr/>
        </p:nvSpPr>
        <p:spPr>
          <a:xfrm>
            <a:off x="7985675" y="3829322"/>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31" name="Прямоугольник 30">
            <a:extLst>
              <a:ext uri="{FF2B5EF4-FFF2-40B4-BE49-F238E27FC236}">
                <a16:creationId xmlns:a16="http://schemas.microsoft.com/office/drawing/2014/main" id="{A01886E7-7315-4683-944E-21CD7E29C5E7}"/>
              </a:ext>
            </a:extLst>
          </p:cNvPr>
          <p:cNvSpPr/>
          <p:nvPr/>
        </p:nvSpPr>
        <p:spPr>
          <a:xfrm>
            <a:off x="8277222" y="3829322"/>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32" name="Прямоугольник 31">
            <a:extLst>
              <a:ext uri="{FF2B5EF4-FFF2-40B4-BE49-F238E27FC236}">
                <a16:creationId xmlns:a16="http://schemas.microsoft.com/office/drawing/2014/main" id="{351B2B43-2CF9-48E7-8987-04A6FB73974D}"/>
              </a:ext>
            </a:extLst>
          </p:cNvPr>
          <p:cNvSpPr/>
          <p:nvPr/>
        </p:nvSpPr>
        <p:spPr>
          <a:xfrm>
            <a:off x="8565457" y="3829322"/>
            <a:ext cx="288235" cy="28930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b="1" dirty="0">
                <a:solidFill>
                  <a:schemeClr val="tx1"/>
                </a:solidFill>
              </a:rPr>
              <a:t>1</a:t>
            </a:r>
            <a:endParaRPr lang="en-US" b="1" dirty="0">
              <a:solidFill>
                <a:schemeClr val="tx1"/>
              </a:solidFill>
            </a:endParaRPr>
          </a:p>
        </p:txBody>
      </p:sp>
      <p:sp>
        <p:nvSpPr>
          <p:cNvPr id="33" name="Прямоугольник 32">
            <a:extLst>
              <a:ext uri="{FF2B5EF4-FFF2-40B4-BE49-F238E27FC236}">
                <a16:creationId xmlns:a16="http://schemas.microsoft.com/office/drawing/2014/main" id="{91E7FD71-0F0C-4BEA-97D6-45D715EF319E}"/>
              </a:ext>
            </a:extLst>
          </p:cNvPr>
          <p:cNvSpPr/>
          <p:nvPr/>
        </p:nvSpPr>
        <p:spPr>
          <a:xfrm>
            <a:off x="5683519" y="4660992"/>
            <a:ext cx="3174726"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chunk_prev_size</a:t>
            </a:r>
            <a:r>
              <a:rPr lang="ru-RU" b="1" dirty="0">
                <a:solidFill>
                  <a:schemeClr val="tx1"/>
                </a:solidFill>
              </a:rPr>
              <a:t> = </a:t>
            </a:r>
            <a:r>
              <a:rPr lang="en-US" b="1" dirty="0">
                <a:solidFill>
                  <a:schemeClr val="tx1"/>
                </a:solidFill>
              </a:rPr>
              <a:t>32</a:t>
            </a:r>
          </a:p>
        </p:txBody>
      </p:sp>
      <p:sp>
        <p:nvSpPr>
          <p:cNvPr id="34" name="Прямоугольник 33">
            <a:extLst>
              <a:ext uri="{FF2B5EF4-FFF2-40B4-BE49-F238E27FC236}">
                <a16:creationId xmlns:a16="http://schemas.microsoft.com/office/drawing/2014/main" id="{B5D30CA5-14D6-43CA-A744-D179F4808B63}"/>
              </a:ext>
            </a:extLst>
          </p:cNvPr>
          <p:cNvSpPr/>
          <p:nvPr/>
        </p:nvSpPr>
        <p:spPr>
          <a:xfrm>
            <a:off x="5683519" y="5828929"/>
            <a:ext cx="3174726" cy="36512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[freed data]</a:t>
            </a:r>
          </a:p>
        </p:txBody>
      </p:sp>
      <p:sp>
        <p:nvSpPr>
          <p:cNvPr id="35" name="Прямоугольник 34">
            <a:extLst>
              <a:ext uri="{FF2B5EF4-FFF2-40B4-BE49-F238E27FC236}">
                <a16:creationId xmlns:a16="http://schemas.microsoft.com/office/drawing/2014/main" id="{FBC9AA19-E1F6-494D-95BB-0AEBCD912F1C}"/>
              </a:ext>
            </a:extLst>
          </p:cNvPr>
          <p:cNvSpPr/>
          <p:nvPr/>
        </p:nvSpPr>
        <p:spPr>
          <a:xfrm>
            <a:off x="5688905" y="5241745"/>
            <a:ext cx="3163954" cy="305671"/>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forward_block_ptr</a:t>
            </a:r>
            <a:endParaRPr lang="en-US" b="1" dirty="0">
              <a:solidFill>
                <a:schemeClr val="tx1"/>
              </a:solidFill>
            </a:endParaRPr>
          </a:p>
        </p:txBody>
      </p:sp>
      <p:sp>
        <p:nvSpPr>
          <p:cNvPr id="36" name="Прямоугольник 35">
            <a:extLst>
              <a:ext uri="{FF2B5EF4-FFF2-40B4-BE49-F238E27FC236}">
                <a16:creationId xmlns:a16="http://schemas.microsoft.com/office/drawing/2014/main" id="{D08111C8-6BF3-40B7-854D-4B302B7364B4}"/>
              </a:ext>
            </a:extLst>
          </p:cNvPr>
          <p:cNvSpPr/>
          <p:nvPr/>
        </p:nvSpPr>
        <p:spPr>
          <a:xfrm>
            <a:off x="5683519" y="5535337"/>
            <a:ext cx="3174726" cy="30138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backward_block_ptr</a:t>
            </a:r>
            <a:endParaRPr lang="en-US" b="1" dirty="0">
              <a:solidFill>
                <a:schemeClr val="tx1"/>
              </a:solidFill>
            </a:endParaRPr>
          </a:p>
        </p:txBody>
      </p:sp>
      <p:sp>
        <p:nvSpPr>
          <p:cNvPr id="37" name="Прямоугольник 36">
            <a:extLst>
              <a:ext uri="{FF2B5EF4-FFF2-40B4-BE49-F238E27FC236}">
                <a16:creationId xmlns:a16="http://schemas.microsoft.com/office/drawing/2014/main" id="{42A15EF4-C8D5-44D9-8E13-6E29FBBACEF4}"/>
              </a:ext>
            </a:extLst>
          </p:cNvPr>
          <p:cNvSpPr/>
          <p:nvPr/>
        </p:nvSpPr>
        <p:spPr>
          <a:xfrm>
            <a:off x="5683519" y="4952439"/>
            <a:ext cx="2305468" cy="295732"/>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chunk_size</a:t>
            </a:r>
            <a:r>
              <a:rPr lang="ru-RU" b="1" dirty="0">
                <a:solidFill>
                  <a:schemeClr val="tx1"/>
                </a:solidFill>
              </a:rPr>
              <a:t>=32</a:t>
            </a:r>
            <a:r>
              <a:rPr lang="en-US" b="1" dirty="0">
                <a:solidFill>
                  <a:schemeClr val="tx1"/>
                </a:solidFill>
              </a:rPr>
              <a:t> [/8]</a:t>
            </a:r>
          </a:p>
        </p:txBody>
      </p:sp>
      <p:sp>
        <p:nvSpPr>
          <p:cNvPr id="38" name="Прямоугольник 37">
            <a:extLst>
              <a:ext uri="{FF2B5EF4-FFF2-40B4-BE49-F238E27FC236}">
                <a16:creationId xmlns:a16="http://schemas.microsoft.com/office/drawing/2014/main" id="{FC02ED63-530F-4159-9A0C-49EEB7D26115}"/>
              </a:ext>
            </a:extLst>
          </p:cNvPr>
          <p:cNvSpPr/>
          <p:nvPr/>
        </p:nvSpPr>
        <p:spPr>
          <a:xfrm>
            <a:off x="7995614" y="4956726"/>
            <a:ext cx="288235"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A</a:t>
            </a:r>
          </a:p>
        </p:txBody>
      </p:sp>
      <p:sp>
        <p:nvSpPr>
          <p:cNvPr id="39" name="Прямоугольник 38">
            <a:extLst>
              <a:ext uri="{FF2B5EF4-FFF2-40B4-BE49-F238E27FC236}">
                <a16:creationId xmlns:a16="http://schemas.microsoft.com/office/drawing/2014/main" id="{94F89277-F126-42B7-B3E4-301547D8B670}"/>
              </a:ext>
            </a:extLst>
          </p:cNvPr>
          <p:cNvSpPr/>
          <p:nvPr/>
        </p:nvSpPr>
        <p:spPr>
          <a:xfrm>
            <a:off x="8287161" y="4956726"/>
            <a:ext cx="288235"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M</a:t>
            </a:r>
          </a:p>
        </p:txBody>
      </p:sp>
      <p:sp>
        <p:nvSpPr>
          <p:cNvPr id="40" name="Прямоугольник 39">
            <a:extLst>
              <a:ext uri="{FF2B5EF4-FFF2-40B4-BE49-F238E27FC236}">
                <a16:creationId xmlns:a16="http://schemas.microsoft.com/office/drawing/2014/main" id="{24DD59E5-4C58-4581-A75F-88437F3E2FA7}"/>
              </a:ext>
            </a:extLst>
          </p:cNvPr>
          <p:cNvSpPr/>
          <p:nvPr/>
        </p:nvSpPr>
        <p:spPr>
          <a:xfrm>
            <a:off x="8575396" y="4956726"/>
            <a:ext cx="277463" cy="289305"/>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b="1" dirty="0">
                <a:solidFill>
                  <a:schemeClr val="tx1"/>
                </a:solidFill>
              </a:rPr>
              <a:t>1</a:t>
            </a:r>
            <a:endParaRPr lang="en-US" b="1" dirty="0">
              <a:solidFill>
                <a:schemeClr val="tx1"/>
              </a:solidFill>
            </a:endParaRPr>
          </a:p>
        </p:txBody>
      </p:sp>
      <p:cxnSp>
        <p:nvCxnSpPr>
          <p:cNvPr id="10" name="Соединитель: уступ 9">
            <a:extLst>
              <a:ext uri="{FF2B5EF4-FFF2-40B4-BE49-F238E27FC236}">
                <a16:creationId xmlns:a16="http://schemas.microsoft.com/office/drawing/2014/main" id="{97BA8558-A6B3-4A58-8711-F95041FF45C3}"/>
              </a:ext>
            </a:extLst>
          </p:cNvPr>
          <p:cNvCxnSpPr>
            <a:cxnSpLocks/>
            <a:stCxn id="15" idx="3"/>
            <a:endCxn id="33" idx="3"/>
          </p:cNvCxnSpPr>
          <p:nvPr/>
        </p:nvCxnSpPr>
        <p:spPr>
          <a:xfrm flipH="1">
            <a:off x="8858245" y="1169091"/>
            <a:ext cx="5386" cy="3492000"/>
          </a:xfrm>
          <a:prstGeom prst="bentConnector3">
            <a:avLst>
              <a:gd name="adj1" fmla="val -42443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Соединитель: уступ 44">
            <a:extLst>
              <a:ext uri="{FF2B5EF4-FFF2-40B4-BE49-F238E27FC236}">
                <a16:creationId xmlns:a16="http://schemas.microsoft.com/office/drawing/2014/main" id="{3204F4ED-689A-4079-9D07-C0E04E6827D7}"/>
              </a:ext>
            </a:extLst>
          </p:cNvPr>
          <p:cNvCxnSpPr>
            <a:cxnSpLocks/>
            <a:stCxn id="19" idx="1"/>
          </p:cNvCxnSpPr>
          <p:nvPr/>
        </p:nvCxnSpPr>
        <p:spPr>
          <a:xfrm rot="10800000">
            <a:off x="4835805" y="435502"/>
            <a:ext cx="858486" cy="1025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Соединитель: уступ 48">
            <a:extLst>
              <a:ext uri="{FF2B5EF4-FFF2-40B4-BE49-F238E27FC236}">
                <a16:creationId xmlns:a16="http://schemas.microsoft.com/office/drawing/2014/main" id="{198EEA88-145D-40DD-A680-72BCDC4AC2C0}"/>
              </a:ext>
            </a:extLst>
          </p:cNvPr>
          <p:cNvCxnSpPr>
            <a:cxnSpLocks/>
            <a:stCxn id="36" idx="1"/>
            <a:endCxn id="12" idx="1"/>
          </p:cNvCxnSpPr>
          <p:nvPr/>
        </p:nvCxnSpPr>
        <p:spPr>
          <a:xfrm rot="10800000" flipH="1">
            <a:off x="5683519" y="430031"/>
            <a:ext cx="10772" cy="5256000"/>
          </a:xfrm>
          <a:prstGeom prst="bentConnector3">
            <a:avLst>
              <a:gd name="adj1" fmla="val -21221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Соединитель: уступ 52">
            <a:extLst>
              <a:ext uri="{FF2B5EF4-FFF2-40B4-BE49-F238E27FC236}">
                <a16:creationId xmlns:a16="http://schemas.microsoft.com/office/drawing/2014/main" id="{A96EF5DB-0993-4945-826F-0A2608ED05D1}"/>
              </a:ext>
            </a:extLst>
          </p:cNvPr>
          <p:cNvCxnSpPr>
            <a:cxnSpLocks/>
            <a:stCxn id="35" idx="3"/>
          </p:cNvCxnSpPr>
          <p:nvPr/>
        </p:nvCxnSpPr>
        <p:spPr>
          <a:xfrm>
            <a:off x="8852859" y="5394581"/>
            <a:ext cx="549558" cy="991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5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en-US" dirty="0"/>
              <a:t>Free</a:t>
            </a:r>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31</a:t>
            </a:fld>
            <a:endParaRPr lang="en-US" dirty="0"/>
          </a:p>
        </p:txBody>
      </p:sp>
      <p:sp>
        <p:nvSpPr>
          <p:cNvPr id="6" name="Номер слайда 4">
            <a:extLst>
              <a:ext uri="{FF2B5EF4-FFF2-40B4-BE49-F238E27FC236}">
                <a16:creationId xmlns:a16="http://schemas.microsoft.com/office/drawing/2014/main" id="{2F3CFC66-DB11-4947-B12F-E46364A72B1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7FBA2B-964F-4C4D-AAF7-5A8399264638}" type="slidenum">
              <a:rPr lang="en-US" smtClean="0"/>
              <a:pPr/>
              <a:t>31</a:t>
            </a:fld>
            <a:endParaRPr lang="en-US" dirty="0"/>
          </a:p>
        </p:txBody>
      </p:sp>
      <p:sp>
        <p:nvSpPr>
          <p:cNvPr id="144" name="Прямоугольник 143">
            <a:extLst>
              <a:ext uri="{FF2B5EF4-FFF2-40B4-BE49-F238E27FC236}">
                <a16:creationId xmlns:a16="http://schemas.microsoft.com/office/drawing/2014/main" id="{29CEA1AD-993F-4F40-915E-17EAB7061EA2}"/>
              </a:ext>
            </a:extLst>
          </p:cNvPr>
          <p:cNvSpPr/>
          <p:nvPr/>
        </p:nvSpPr>
        <p:spPr>
          <a:xfrm>
            <a:off x="2554073" y="2415316"/>
            <a:ext cx="2187440" cy="54920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non_free_block1</a:t>
            </a:r>
          </a:p>
        </p:txBody>
      </p:sp>
      <p:sp>
        <p:nvSpPr>
          <p:cNvPr id="147" name="Прямоугольник 146">
            <a:extLst>
              <a:ext uri="{FF2B5EF4-FFF2-40B4-BE49-F238E27FC236}">
                <a16:creationId xmlns:a16="http://schemas.microsoft.com/office/drawing/2014/main" id="{85C61A1E-43BE-4AF6-B321-979D824D3887}"/>
              </a:ext>
            </a:extLst>
          </p:cNvPr>
          <p:cNvSpPr/>
          <p:nvPr/>
        </p:nvSpPr>
        <p:spPr>
          <a:xfrm>
            <a:off x="2561495" y="4351472"/>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150" name="Прямоугольник 149">
            <a:extLst>
              <a:ext uri="{FF2B5EF4-FFF2-40B4-BE49-F238E27FC236}">
                <a16:creationId xmlns:a16="http://schemas.microsoft.com/office/drawing/2014/main" id="{706C977D-1F27-4AF6-AD0B-C14B2F6CF822}"/>
              </a:ext>
            </a:extLst>
          </p:cNvPr>
          <p:cNvSpPr/>
          <p:nvPr/>
        </p:nvSpPr>
        <p:spPr>
          <a:xfrm>
            <a:off x="2554073" y="1138446"/>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151" name="Прямоугольник 150">
            <a:extLst>
              <a:ext uri="{FF2B5EF4-FFF2-40B4-BE49-F238E27FC236}">
                <a16:creationId xmlns:a16="http://schemas.microsoft.com/office/drawing/2014/main" id="{95C129FC-4479-42DA-B4C1-5401EF3A0893}"/>
              </a:ext>
            </a:extLst>
          </p:cNvPr>
          <p:cNvSpPr/>
          <p:nvPr/>
        </p:nvSpPr>
        <p:spPr>
          <a:xfrm>
            <a:off x="2744593" y="1446179"/>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free_block1</a:t>
            </a:r>
          </a:p>
        </p:txBody>
      </p:sp>
      <p:sp>
        <p:nvSpPr>
          <p:cNvPr id="152" name="Прямоугольник 151">
            <a:extLst>
              <a:ext uri="{FF2B5EF4-FFF2-40B4-BE49-F238E27FC236}">
                <a16:creationId xmlns:a16="http://schemas.microsoft.com/office/drawing/2014/main" id="{5332F581-41E7-43DA-8103-957F2158A231}"/>
              </a:ext>
            </a:extLst>
          </p:cNvPr>
          <p:cNvSpPr/>
          <p:nvPr/>
        </p:nvSpPr>
        <p:spPr>
          <a:xfrm>
            <a:off x="2744592" y="1830914"/>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153" name="Прямоугольник 152">
            <a:extLst>
              <a:ext uri="{FF2B5EF4-FFF2-40B4-BE49-F238E27FC236}">
                <a16:creationId xmlns:a16="http://schemas.microsoft.com/office/drawing/2014/main" id="{C279CE61-CEFA-40B3-985F-B307AC69ECB5}"/>
              </a:ext>
            </a:extLst>
          </p:cNvPr>
          <p:cNvSpPr/>
          <p:nvPr/>
        </p:nvSpPr>
        <p:spPr>
          <a:xfrm>
            <a:off x="2550362" y="3027456"/>
            <a:ext cx="2194862" cy="121889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154" name="Прямоугольник 153">
            <a:extLst>
              <a:ext uri="{FF2B5EF4-FFF2-40B4-BE49-F238E27FC236}">
                <a16:creationId xmlns:a16="http://schemas.microsoft.com/office/drawing/2014/main" id="{5797C2D0-08C7-4890-B137-339B229CBB86}"/>
              </a:ext>
            </a:extLst>
          </p:cNvPr>
          <p:cNvSpPr/>
          <p:nvPr/>
        </p:nvSpPr>
        <p:spPr>
          <a:xfrm>
            <a:off x="2740882" y="3335189"/>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&amp;free_block2</a:t>
            </a:r>
          </a:p>
        </p:txBody>
      </p:sp>
      <p:sp>
        <p:nvSpPr>
          <p:cNvPr id="155" name="Прямоугольник 154">
            <a:extLst>
              <a:ext uri="{FF2B5EF4-FFF2-40B4-BE49-F238E27FC236}">
                <a16:creationId xmlns:a16="http://schemas.microsoft.com/office/drawing/2014/main" id="{A27C9AD8-AAF1-4FA5-903D-AD107F704A58}"/>
              </a:ext>
            </a:extLst>
          </p:cNvPr>
          <p:cNvSpPr/>
          <p:nvPr/>
        </p:nvSpPr>
        <p:spPr>
          <a:xfrm>
            <a:off x="2740881" y="3719924"/>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&amp;free_block0</a:t>
            </a:r>
          </a:p>
        </p:txBody>
      </p:sp>
      <p:sp>
        <p:nvSpPr>
          <p:cNvPr id="156" name="Прямоугольник 155">
            <a:extLst>
              <a:ext uri="{FF2B5EF4-FFF2-40B4-BE49-F238E27FC236}">
                <a16:creationId xmlns:a16="http://schemas.microsoft.com/office/drawing/2014/main" id="{FAEDF86F-FB03-43BE-821B-9B99F98FE7AE}"/>
              </a:ext>
            </a:extLst>
          </p:cNvPr>
          <p:cNvSpPr/>
          <p:nvPr/>
        </p:nvSpPr>
        <p:spPr>
          <a:xfrm>
            <a:off x="2546651" y="5007174"/>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157" name="Прямоугольник 156">
            <a:extLst>
              <a:ext uri="{FF2B5EF4-FFF2-40B4-BE49-F238E27FC236}">
                <a16:creationId xmlns:a16="http://schemas.microsoft.com/office/drawing/2014/main" id="{4686A085-FA09-4E22-805A-A312EE0D6DE2}"/>
              </a:ext>
            </a:extLst>
          </p:cNvPr>
          <p:cNvSpPr/>
          <p:nvPr/>
        </p:nvSpPr>
        <p:spPr>
          <a:xfrm>
            <a:off x="2737171" y="5314907"/>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158" name="Прямоугольник 157">
            <a:extLst>
              <a:ext uri="{FF2B5EF4-FFF2-40B4-BE49-F238E27FC236}">
                <a16:creationId xmlns:a16="http://schemas.microsoft.com/office/drawing/2014/main" id="{6AA1D708-BE43-49C1-9B8A-60BD1DC21A0D}"/>
              </a:ext>
            </a:extLst>
          </p:cNvPr>
          <p:cNvSpPr/>
          <p:nvPr/>
        </p:nvSpPr>
        <p:spPr>
          <a:xfrm>
            <a:off x="2737170" y="5699642"/>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cxnSp>
        <p:nvCxnSpPr>
          <p:cNvPr id="173" name="Соединитель: уступ 172">
            <a:extLst>
              <a:ext uri="{FF2B5EF4-FFF2-40B4-BE49-F238E27FC236}">
                <a16:creationId xmlns:a16="http://schemas.microsoft.com/office/drawing/2014/main" id="{98368F8C-2B53-4C35-A755-E2246CD45271}"/>
              </a:ext>
            </a:extLst>
          </p:cNvPr>
          <p:cNvCxnSpPr>
            <a:cxnSpLocks/>
          </p:cNvCxnSpPr>
          <p:nvPr/>
        </p:nvCxnSpPr>
        <p:spPr>
          <a:xfrm>
            <a:off x="4652062" y="1591582"/>
            <a:ext cx="93162" cy="1440000"/>
          </a:xfrm>
          <a:prstGeom prst="bentConnector3">
            <a:avLst>
              <a:gd name="adj1" fmla="val 345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Соединитель: уступ 173">
            <a:extLst>
              <a:ext uri="{FF2B5EF4-FFF2-40B4-BE49-F238E27FC236}">
                <a16:creationId xmlns:a16="http://schemas.microsoft.com/office/drawing/2014/main" id="{8CEC96E4-B70B-4382-A1FA-894BE2233BE7}"/>
              </a:ext>
            </a:extLst>
          </p:cNvPr>
          <p:cNvCxnSpPr>
            <a:cxnSpLocks/>
          </p:cNvCxnSpPr>
          <p:nvPr/>
        </p:nvCxnSpPr>
        <p:spPr>
          <a:xfrm>
            <a:off x="4644639" y="3523887"/>
            <a:ext cx="93162" cy="1512000"/>
          </a:xfrm>
          <a:prstGeom prst="bentConnector3">
            <a:avLst>
              <a:gd name="adj1" fmla="val 345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Соединитель: уступ 174">
            <a:extLst>
              <a:ext uri="{FF2B5EF4-FFF2-40B4-BE49-F238E27FC236}">
                <a16:creationId xmlns:a16="http://schemas.microsoft.com/office/drawing/2014/main" id="{FC772EF7-42C3-4858-83D6-285B68F2FB09}"/>
              </a:ext>
            </a:extLst>
          </p:cNvPr>
          <p:cNvCxnSpPr>
            <a:cxnSpLocks/>
          </p:cNvCxnSpPr>
          <p:nvPr/>
        </p:nvCxnSpPr>
        <p:spPr>
          <a:xfrm>
            <a:off x="2564591" y="1149253"/>
            <a:ext cx="180000" cy="2808000"/>
          </a:xfrm>
          <a:prstGeom prst="bentConnector3">
            <a:avLst>
              <a:gd name="adj1" fmla="val -24139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Соединитель: уступ 177">
            <a:extLst>
              <a:ext uri="{FF2B5EF4-FFF2-40B4-BE49-F238E27FC236}">
                <a16:creationId xmlns:a16="http://schemas.microsoft.com/office/drawing/2014/main" id="{71E5B107-A34A-4687-B111-CD31BBBDA5A6}"/>
              </a:ext>
            </a:extLst>
          </p:cNvPr>
          <p:cNvCxnSpPr>
            <a:cxnSpLocks/>
          </p:cNvCxnSpPr>
          <p:nvPr/>
        </p:nvCxnSpPr>
        <p:spPr>
          <a:xfrm>
            <a:off x="2546651" y="3090048"/>
            <a:ext cx="180000" cy="2808000"/>
          </a:xfrm>
          <a:prstGeom prst="bentConnector3">
            <a:avLst>
              <a:gd name="adj1" fmla="val -44570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Прямая со стрелкой 180">
            <a:extLst>
              <a:ext uri="{FF2B5EF4-FFF2-40B4-BE49-F238E27FC236}">
                <a16:creationId xmlns:a16="http://schemas.microsoft.com/office/drawing/2014/main" id="{C4975D16-193B-4CEE-AF4D-C5063788F87E}"/>
              </a:ext>
            </a:extLst>
          </p:cNvPr>
          <p:cNvCxnSpPr/>
          <p:nvPr/>
        </p:nvCxnSpPr>
        <p:spPr>
          <a:xfrm>
            <a:off x="6096000" y="3429000"/>
            <a:ext cx="1268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CEE2E1D9-2911-4D1C-A11F-FF422AAD8B9C}"/>
              </a:ext>
            </a:extLst>
          </p:cNvPr>
          <p:cNvSpPr txBox="1"/>
          <p:nvPr/>
        </p:nvSpPr>
        <p:spPr>
          <a:xfrm>
            <a:off x="5842929" y="2696337"/>
            <a:ext cx="1775038" cy="646331"/>
          </a:xfrm>
          <a:prstGeom prst="rect">
            <a:avLst/>
          </a:prstGeom>
          <a:noFill/>
        </p:spPr>
        <p:txBody>
          <a:bodyPr wrap="none" rtlCol="0">
            <a:spAutoFit/>
          </a:bodyPr>
          <a:lstStyle/>
          <a:p>
            <a:pPr algn="ctr"/>
            <a:r>
              <a:rPr lang="en-US" dirty="0"/>
              <a:t>Free </a:t>
            </a:r>
            <a:br>
              <a:rPr lang="en-US" dirty="0"/>
            </a:br>
            <a:r>
              <a:rPr lang="en-US" dirty="0"/>
              <a:t>non_free_block1</a:t>
            </a:r>
          </a:p>
        </p:txBody>
      </p:sp>
      <p:sp>
        <p:nvSpPr>
          <p:cNvPr id="184" name="Прямоугольник 183">
            <a:extLst>
              <a:ext uri="{FF2B5EF4-FFF2-40B4-BE49-F238E27FC236}">
                <a16:creationId xmlns:a16="http://schemas.microsoft.com/office/drawing/2014/main" id="{F3A4140B-C9D3-456B-BE17-2A5BCC20CBBE}"/>
              </a:ext>
            </a:extLst>
          </p:cNvPr>
          <p:cNvSpPr/>
          <p:nvPr/>
        </p:nvSpPr>
        <p:spPr>
          <a:xfrm>
            <a:off x="9024212" y="4486686"/>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185" name="Прямоугольник 184">
            <a:extLst>
              <a:ext uri="{FF2B5EF4-FFF2-40B4-BE49-F238E27FC236}">
                <a16:creationId xmlns:a16="http://schemas.microsoft.com/office/drawing/2014/main" id="{2C24F4F8-6FE1-4739-93A7-EDEA6526E545}"/>
              </a:ext>
            </a:extLst>
          </p:cNvPr>
          <p:cNvSpPr/>
          <p:nvPr/>
        </p:nvSpPr>
        <p:spPr>
          <a:xfrm>
            <a:off x="9016790" y="1273659"/>
            <a:ext cx="2194862" cy="3077813"/>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186" name="Прямоугольник 185">
            <a:extLst>
              <a:ext uri="{FF2B5EF4-FFF2-40B4-BE49-F238E27FC236}">
                <a16:creationId xmlns:a16="http://schemas.microsoft.com/office/drawing/2014/main" id="{7A7284F5-7A41-4773-81BF-B944E81A8356}"/>
              </a:ext>
            </a:extLst>
          </p:cNvPr>
          <p:cNvSpPr/>
          <p:nvPr/>
        </p:nvSpPr>
        <p:spPr>
          <a:xfrm>
            <a:off x="9207310" y="1581393"/>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free_block2</a:t>
            </a:r>
          </a:p>
        </p:txBody>
      </p:sp>
      <p:sp>
        <p:nvSpPr>
          <p:cNvPr id="187" name="Прямоугольник 186">
            <a:extLst>
              <a:ext uri="{FF2B5EF4-FFF2-40B4-BE49-F238E27FC236}">
                <a16:creationId xmlns:a16="http://schemas.microsoft.com/office/drawing/2014/main" id="{E8D7742C-907E-4F97-8E0E-57270D141B38}"/>
              </a:ext>
            </a:extLst>
          </p:cNvPr>
          <p:cNvSpPr/>
          <p:nvPr/>
        </p:nvSpPr>
        <p:spPr>
          <a:xfrm>
            <a:off x="9207309" y="1966128"/>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191" name="Прямоугольник 190">
            <a:extLst>
              <a:ext uri="{FF2B5EF4-FFF2-40B4-BE49-F238E27FC236}">
                <a16:creationId xmlns:a16="http://schemas.microsoft.com/office/drawing/2014/main" id="{85BAD0AB-CB78-4875-A74A-52BC10CFF3F7}"/>
              </a:ext>
            </a:extLst>
          </p:cNvPr>
          <p:cNvSpPr/>
          <p:nvPr/>
        </p:nvSpPr>
        <p:spPr>
          <a:xfrm>
            <a:off x="9009368" y="5142388"/>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192" name="Прямоугольник 191">
            <a:extLst>
              <a:ext uri="{FF2B5EF4-FFF2-40B4-BE49-F238E27FC236}">
                <a16:creationId xmlns:a16="http://schemas.microsoft.com/office/drawing/2014/main" id="{63F04FEA-9C9B-4E99-8E70-0AFE502C280E}"/>
              </a:ext>
            </a:extLst>
          </p:cNvPr>
          <p:cNvSpPr/>
          <p:nvPr/>
        </p:nvSpPr>
        <p:spPr>
          <a:xfrm>
            <a:off x="9199888" y="5450121"/>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193" name="Прямоугольник 192">
            <a:extLst>
              <a:ext uri="{FF2B5EF4-FFF2-40B4-BE49-F238E27FC236}">
                <a16:creationId xmlns:a16="http://schemas.microsoft.com/office/drawing/2014/main" id="{E7266159-0D7E-4037-8928-D4B95AE88C4F}"/>
              </a:ext>
            </a:extLst>
          </p:cNvPr>
          <p:cNvSpPr/>
          <p:nvPr/>
        </p:nvSpPr>
        <p:spPr>
          <a:xfrm>
            <a:off x="9199887" y="5834856"/>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&amp;free_block0</a:t>
            </a:r>
          </a:p>
        </p:txBody>
      </p:sp>
      <p:cxnSp>
        <p:nvCxnSpPr>
          <p:cNvPr id="194" name="Соединитель: уступ 193">
            <a:extLst>
              <a:ext uri="{FF2B5EF4-FFF2-40B4-BE49-F238E27FC236}">
                <a16:creationId xmlns:a16="http://schemas.microsoft.com/office/drawing/2014/main" id="{FBD0278A-B4B4-4550-AAAE-2047A00843FF}"/>
              </a:ext>
            </a:extLst>
          </p:cNvPr>
          <p:cNvCxnSpPr>
            <a:cxnSpLocks/>
          </p:cNvCxnSpPr>
          <p:nvPr/>
        </p:nvCxnSpPr>
        <p:spPr>
          <a:xfrm>
            <a:off x="11114779" y="1726796"/>
            <a:ext cx="93162" cy="3420000"/>
          </a:xfrm>
          <a:prstGeom prst="bentConnector3">
            <a:avLst>
              <a:gd name="adj1" fmla="val 345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Соединитель: уступ 196">
            <a:extLst>
              <a:ext uri="{FF2B5EF4-FFF2-40B4-BE49-F238E27FC236}">
                <a16:creationId xmlns:a16="http://schemas.microsoft.com/office/drawing/2014/main" id="{9FD23E40-6431-4693-8179-B9453D104C67}"/>
              </a:ext>
            </a:extLst>
          </p:cNvPr>
          <p:cNvCxnSpPr>
            <a:cxnSpLocks/>
          </p:cNvCxnSpPr>
          <p:nvPr/>
        </p:nvCxnSpPr>
        <p:spPr>
          <a:xfrm>
            <a:off x="9009917" y="1280219"/>
            <a:ext cx="180000" cy="4752000"/>
          </a:xfrm>
          <a:prstGeom prst="bentConnector3">
            <a:avLst>
              <a:gd name="adj1" fmla="val -44570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D0566A83-ACA7-492E-899B-2548A76B76F8}"/>
              </a:ext>
            </a:extLst>
          </p:cNvPr>
          <p:cNvSpPr txBox="1"/>
          <p:nvPr/>
        </p:nvSpPr>
        <p:spPr>
          <a:xfrm>
            <a:off x="5936747" y="3923179"/>
            <a:ext cx="1775038" cy="646331"/>
          </a:xfrm>
          <a:prstGeom prst="rect">
            <a:avLst/>
          </a:prstGeom>
          <a:noFill/>
        </p:spPr>
        <p:txBody>
          <a:bodyPr wrap="square">
            <a:spAutoFit/>
          </a:bodyPr>
          <a:lstStyle/>
          <a:p>
            <a:r>
              <a:rPr lang="en-US" b="0" i="0" dirty="0">
                <a:effectLst/>
                <a:latin typeface="Menlo"/>
              </a:rPr>
              <a:t>*(</a:t>
            </a:r>
            <a:r>
              <a:rPr lang="en-US" b="0" i="0" dirty="0" err="1">
                <a:effectLst/>
                <a:latin typeface="Menlo"/>
              </a:rPr>
              <a:t>fp</a:t>
            </a:r>
            <a:r>
              <a:rPr lang="en-US" b="0" i="0" dirty="0">
                <a:effectLst/>
                <a:latin typeface="Menlo"/>
              </a:rPr>
              <a:t> + 24) = bp</a:t>
            </a:r>
            <a:br>
              <a:rPr lang="en-US" b="0" i="0" dirty="0">
                <a:effectLst/>
                <a:latin typeface="Menlo"/>
              </a:rPr>
            </a:br>
            <a:r>
              <a:rPr lang="en-US" b="0" i="0" dirty="0">
                <a:effectLst/>
                <a:latin typeface="Menlo"/>
              </a:rPr>
              <a:t>*(bp + 16) = </a:t>
            </a:r>
            <a:r>
              <a:rPr lang="en-US" b="0" i="0" dirty="0" err="1">
                <a:effectLst/>
                <a:latin typeface="Menlo"/>
              </a:rPr>
              <a:t>fp</a:t>
            </a:r>
            <a:endParaRPr lang="en-US" dirty="0"/>
          </a:p>
        </p:txBody>
      </p:sp>
      <p:cxnSp>
        <p:nvCxnSpPr>
          <p:cNvPr id="35" name="Соединитель: уступ 34">
            <a:extLst>
              <a:ext uri="{FF2B5EF4-FFF2-40B4-BE49-F238E27FC236}">
                <a16:creationId xmlns:a16="http://schemas.microsoft.com/office/drawing/2014/main" id="{44FFB1F3-1B44-4462-B673-FF2C880E6AF7}"/>
              </a:ext>
            </a:extLst>
          </p:cNvPr>
          <p:cNvCxnSpPr>
            <a:cxnSpLocks/>
            <a:stCxn id="152" idx="3"/>
          </p:cNvCxnSpPr>
          <p:nvPr/>
        </p:nvCxnSpPr>
        <p:spPr>
          <a:xfrm flipV="1">
            <a:off x="4652061" y="918897"/>
            <a:ext cx="676868" cy="10971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Соединитель: уступ 35">
            <a:extLst>
              <a:ext uri="{FF2B5EF4-FFF2-40B4-BE49-F238E27FC236}">
                <a16:creationId xmlns:a16="http://schemas.microsoft.com/office/drawing/2014/main" id="{19734DD3-3B37-48AF-B606-76745FE33307}"/>
              </a:ext>
            </a:extLst>
          </p:cNvPr>
          <p:cNvCxnSpPr>
            <a:cxnSpLocks/>
          </p:cNvCxnSpPr>
          <p:nvPr/>
        </p:nvCxnSpPr>
        <p:spPr>
          <a:xfrm>
            <a:off x="4644032" y="5503367"/>
            <a:ext cx="576000" cy="50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Соединитель: уступ 40">
            <a:extLst>
              <a:ext uri="{FF2B5EF4-FFF2-40B4-BE49-F238E27FC236}">
                <a16:creationId xmlns:a16="http://schemas.microsoft.com/office/drawing/2014/main" id="{AF8FDA5A-72CF-49F7-A608-D6778195D21E}"/>
              </a:ext>
            </a:extLst>
          </p:cNvPr>
          <p:cNvCxnSpPr>
            <a:cxnSpLocks/>
          </p:cNvCxnSpPr>
          <p:nvPr/>
        </p:nvCxnSpPr>
        <p:spPr>
          <a:xfrm flipV="1">
            <a:off x="11124748" y="1032435"/>
            <a:ext cx="676868" cy="10971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Соединитель: уступ 41">
            <a:extLst>
              <a:ext uri="{FF2B5EF4-FFF2-40B4-BE49-F238E27FC236}">
                <a16:creationId xmlns:a16="http://schemas.microsoft.com/office/drawing/2014/main" id="{F0039823-348A-41F9-BF03-BE6B7CD50EDD}"/>
              </a:ext>
            </a:extLst>
          </p:cNvPr>
          <p:cNvCxnSpPr>
            <a:cxnSpLocks/>
          </p:cNvCxnSpPr>
          <p:nvPr/>
        </p:nvCxnSpPr>
        <p:spPr>
          <a:xfrm>
            <a:off x="11107356" y="5635279"/>
            <a:ext cx="576000" cy="50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55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Переполнение в куче</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32</a:t>
            </a:fld>
            <a:endParaRPr lang="en-US" dirty="0"/>
          </a:p>
        </p:txBody>
      </p:sp>
      <p:sp>
        <p:nvSpPr>
          <p:cNvPr id="6" name="Номер слайда 4">
            <a:extLst>
              <a:ext uri="{FF2B5EF4-FFF2-40B4-BE49-F238E27FC236}">
                <a16:creationId xmlns:a16="http://schemas.microsoft.com/office/drawing/2014/main" id="{2F3CFC66-DB11-4947-B12F-E46364A72B1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7FBA2B-964F-4C4D-AAF7-5A8399264638}" type="slidenum">
              <a:rPr lang="en-US" smtClean="0"/>
              <a:pPr/>
              <a:t>32</a:t>
            </a:fld>
            <a:endParaRPr lang="en-US" dirty="0"/>
          </a:p>
        </p:txBody>
      </p:sp>
      <p:sp>
        <p:nvSpPr>
          <p:cNvPr id="144" name="Прямоугольник 143">
            <a:extLst>
              <a:ext uri="{FF2B5EF4-FFF2-40B4-BE49-F238E27FC236}">
                <a16:creationId xmlns:a16="http://schemas.microsoft.com/office/drawing/2014/main" id="{29CEA1AD-993F-4F40-915E-17EAB7061EA2}"/>
              </a:ext>
            </a:extLst>
          </p:cNvPr>
          <p:cNvSpPr/>
          <p:nvPr/>
        </p:nvSpPr>
        <p:spPr>
          <a:xfrm>
            <a:off x="7112920" y="2545602"/>
            <a:ext cx="2187440" cy="5492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BUFFER</a:t>
            </a:r>
            <a:br>
              <a:rPr lang="en-US" dirty="0">
                <a:solidFill>
                  <a:schemeClr val="tx1"/>
                </a:solidFill>
              </a:rPr>
            </a:br>
            <a:r>
              <a:rPr lang="en-US" dirty="0">
                <a:solidFill>
                  <a:schemeClr val="tx1"/>
                </a:solidFill>
              </a:rPr>
              <a:t>0xFF </a:t>
            </a:r>
            <a:r>
              <a:rPr lang="en-US" dirty="0" err="1">
                <a:solidFill>
                  <a:schemeClr val="tx1"/>
                </a:solidFill>
              </a:rPr>
              <a:t>0xFF</a:t>
            </a:r>
            <a:r>
              <a:rPr lang="en-US" dirty="0">
                <a:solidFill>
                  <a:schemeClr val="tx1"/>
                </a:solidFill>
              </a:rPr>
              <a:t> </a:t>
            </a:r>
            <a:r>
              <a:rPr lang="en-US" dirty="0" err="1">
                <a:solidFill>
                  <a:schemeClr val="tx1"/>
                </a:solidFill>
              </a:rPr>
              <a:t>0xFF</a:t>
            </a:r>
            <a:r>
              <a:rPr lang="en-US" dirty="0">
                <a:solidFill>
                  <a:schemeClr val="tx1"/>
                </a:solidFill>
              </a:rPr>
              <a:t> </a:t>
            </a:r>
            <a:r>
              <a:rPr lang="en-US" dirty="0" err="1">
                <a:solidFill>
                  <a:schemeClr val="tx1"/>
                </a:solidFill>
              </a:rPr>
              <a:t>0xFF</a:t>
            </a:r>
            <a:endParaRPr lang="en-US" dirty="0">
              <a:solidFill>
                <a:schemeClr val="tx1"/>
              </a:solidFill>
            </a:endParaRPr>
          </a:p>
        </p:txBody>
      </p:sp>
      <p:sp>
        <p:nvSpPr>
          <p:cNvPr id="147" name="Прямоугольник 146">
            <a:extLst>
              <a:ext uri="{FF2B5EF4-FFF2-40B4-BE49-F238E27FC236}">
                <a16:creationId xmlns:a16="http://schemas.microsoft.com/office/drawing/2014/main" id="{85C61A1E-43BE-4AF6-B321-979D824D3887}"/>
              </a:ext>
            </a:extLst>
          </p:cNvPr>
          <p:cNvSpPr/>
          <p:nvPr/>
        </p:nvSpPr>
        <p:spPr>
          <a:xfrm>
            <a:off x="7120342" y="4481758"/>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150" name="Прямоугольник 149">
            <a:extLst>
              <a:ext uri="{FF2B5EF4-FFF2-40B4-BE49-F238E27FC236}">
                <a16:creationId xmlns:a16="http://schemas.microsoft.com/office/drawing/2014/main" id="{706C977D-1F27-4AF6-AD0B-C14B2F6CF822}"/>
              </a:ext>
            </a:extLst>
          </p:cNvPr>
          <p:cNvSpPr/>
          <p:nvPr/>
        </p:nvSpPr>
        <p:spPr>
          <a:xfrm>
            <a:off x="7112920" y="1268732"/>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151" name="Прямоугольник 150">
            <a:extLst>
              <a:ext uri="{FF2B5EF4-FFF2-40B4-BE49-F238E27FC236}">
                <a16:creationId xmlns:a16="http://schemas.microsoft.com/office/drawing/2014/main" id="{95C129FC-4479-42DA-B4C1-5401EF3A0893}"/>
              </a:ext>
            </a:extLst>
          </p:cNvPr>
          <p:cNvSpPr/>
          <p:nvPr/>
        </p:nvSpPr>
        <p:spPr>
          <a:xfrm>
            <a:off x="7303440" y="1576465"/>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free_block1</a:t>
            </a:r>
          </a:p>
        </p:txBody>
      </p:sp>
      <p:sp>
        <p:nvSpPr>
          <p:cNvPr id="152" name="Прямоугольник 151">
            <a:extLst>
              <a:ext uri="{FF2B5EF4-FFF2-40B4-BE49-F238E27FC236}">
                <a16:creationId xmlns:a16="http://schemas.microsoft.com/office/drawing/2014/main" id="{5332F581-41E7-43DA-8103-957F2158A231}"/>
              </a:ext>
            </a:extLst>
          </p:cNvPr>
          <p:cNvSpPr/>
          <p:nvPr/>
        </p:nvSpPr>
        <p:spPr>
          <a:xfrm>
            <a:off x="7303439" y="1961200"/>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153" name="Прямоугольник 152">
            <a:extLst>
              <a:ext uri="{FF2B5EF4-FFF2-40B4-BE49-F238E27FC236}">
                <a16:creationId xmlns:a16="http://schemas.microsoft.com/office/drawing/2014/main" id="{C279CE61-CEFA-40B3-985F-B307AC69ECB5}"/>
              </a:ext>
            </a:extLst>
          </p:cNvPr>
          <p:cNvSpPr/>
          <p:nvPr/>
        </p:nvSpPr>
        <p:spPr>
          <a:xfrm>
            <a:off x="7109209" y="3157742"/>
            <a:ext cx="2194862" cy="1218890"/>
          </a:xfrm>
          <a:prstGeom prst="rect">
            <a:avLst/>
          </a:prstGeom>
          <a:solidFill>
            <a:srgbClr val="FF75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154" name="Прямоугольник 153">
            <a:extLst>
              <a:ext uri="{FF2B5EF4-FFF2-40B4-BE49-F238E27FC236}">
                <a16:creationId xmlns:a16="http://schemas.microsoft.com/office/drawing/2014/main" id="{5797C2D0-08C7-4890-B137-339B229CBB86}"/>
              </a:ext>
            </a:extLst>
          </p:cNvPr>
          <p:cNvSpPr/>
          <p:nvPr/>
        </p:nvSpPr>
        <p:spPr>
          <a:xfrm>
            <a:off x="7299729" y="3465475"/>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&lt;what&gt;</a:t>
            </a:r>
          </a:p>
        </p:txBody>
      </p:sp>
      <p:sp>
        <p:nvSpPr>
          <p:cNvPr id="155" name="Прямоугольник 154">
            <a:extLst>
              <a:ext uri="{FF2B5EF4-FFF2-40B4-BE49-F238E27FC236}">
                <a16:creationId xmlns:a16="http://schemas.microsoft.com/office/drawing/2014/main" id="{A27C9AD8-AAF1-4FA5-903D-AD107F704A58}"/>
              </a:ext>
            </a:extLst>
          </p:cNvPr>
          <p:cNvSpPr/>
          <p:nvPr/>
        </p:nvSpPr>
        <p:spPr>
          <a:xfrm>
            <a:off x="7299728" y="3850210"/>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&lt;where-16&gt; </a:t>
            </a:r>
          </a:p>
        </p:txBody>
      </p:sp>
      <p:sp>
        <p:nvSpPr>
          <p:cNvPr id="156" name="Прямоугольник 155">
            <a:extLst>
              <a:ext uri="{FF2B5EF4-FFF2-40B4-BE49-F238E27FC236}">
                <a16:creationId xmlns:a16="http://schemas.microsoft.com/office/drawing/2014/main" id="{FAEDF86F-FB03-43BE-821B-9B99F98FE7AE}"/>
              </a:ext>
            </a:extLst>
          </p:cNvPr>
          <p:cNvSpPr/>
          <p:nvPr/>
        </p:nvSpPr>
        <p:spPr>
          <a:xfrm>
            <a:off x="7105498" y="5137460"/>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157" name="Прямоугольник 156">
            <a:extLst>
              <a:ext uri="{FF2B5EF4-FFF2-40B4-BE49-F238E27FC236}">
                <a16:creationId xmlns:a16="http://schemas.microsoft.com/office/drawing/2014/main" id="{4686A085-FA09-4E22-805A-A312EE0D6DE2}"/>
              </a:ext>
            </a:extLst>
          </p:cNvPr>
          <p:cNvSpPr/>
          <p:nvPr/>
        </p:nvSpPr>
        <p:spPr>
          <a:xfrm>
            <a:off x="7296018" y="5445193"/>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158" name="Прямоугольник 157">
            <a:extLst>
              <a:ext uri="{FF2B5EF4-FFF2-40B4-BE49-F238E27FC236}">
                <a16:creationId xmlns:a16="http://schemas.microsoft.com/office/drawing/2014/main" id="{6AA1D708-BE43-49C1-9B8A-60BD1DC21A0D}"/>
              </a:ext>
            </a:extLst>
          </p:cNvPr>
          <p:cNvSpPr/>
          <p:nvPr/>
        </p:nvSpPr>
        <p:spPr>
          <a:xfrm>
            <a:off x="7296017" y="5829928"/>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cxnSp>
        <p:nvCxnSpPr>
          <p:cNvPr id="174" name="Соединитель: уступ 173">
            <a:extLst>
              <a:ext uri="{FF2B5EF4-FFF2-40B4-BE49-F238E27FC236}">
                <a16:creationId xmlns:a16="http://schemas.microsoft.com/office/drawing/2014/main" id="{8CEC96E4-B70B-4382-A1FA-894BE2233BE7}"/>
              </a:ext>
            </a:extLst>
          </p:cNvPr>
          <p:cNvCxnSpPr>
            <a:cxnSpLocks/>
          </p:cNvCxnSpPr>
          <p:nvPr/>
        </p:nvCxnSpPr>
        <p:spPr>
          <a:xfrm>
            <a:off x="9203486" y="3654173"/>
            <a:ext cx="1548000" cy="1327334"/>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a:extLst>
              <a:ext uri="{FF2B5EF4-FFF2-40B4-BE49-F238E27FC236}">
                <a16:creationId xmlns:a16="http://schemas.microsoft.com/office/drawing/2014/main" id="{70CF0F60-A048-467F-B1BA-4FAB7CBD8738}"/>
              </a:ext>
            </a:extLst>
          </p:cNvPr>
          <p:cNvSpPr txBox="1"/>
          <p:nvPr/>
        </p:nvSpPr>
        <p:spPr>
          <a:xfrm>
            <a:off x="10724936" y="4768128"/>
            <a:ext cx="1102181" cy="369332"/>
          </a:xfrm>
          <a:prstGeom prst="rect">
            <a:avLst/>
          </a:prstGeom>
          <a:noFill/>
        </p:spPr>
        <p:txBody>
          <a:bodyPr wrap="square">
            <a:spAutoFit/>
          </a:bodyPr>
          <a:lstStyle/>
          <a:p>
            <a:r>
              <a:rPr lang="en-US" b="1" dirty="0">
                <a:solidFill>
                  <a:schemeClr val="tx1"/>
                </a:solidFill>
              </a:rPr>
              <a:t>what+</a:t>
            </a:r>
            <a:r>
              <a:rPr lang="en-US" b="1" dirty="0"/>
              <a:t>24</a:t>
            </a:r>
            <a:endParaRPr lang="en-US" dirty="0"/>
          </a:p>
        </p:txBody>
      </p:sp>
      <p:cxnSp>
        <p:nvCxnSpPr>
          <p:cNvPr id="45" name="Соединитель: уступ 44">
            <a:extLst>
              <a:ext uri="{FF2B5EF4-FFF2-40B4-BE49-F238E27FC236}">
                <a16:creationId xmlns:a16="http://schemas.microsoft.com/office/drawing/2014/main" id="{DE738E89-88E8-426B-9DD5-B3E4C5048E7D}"/>
              </a:ext>
            </a:extLst>
          </p:cNvPr>
          <p:cNvCxnSpPr>
            <a:cxnSpLocks/>
          </p:cNvCxnSpPr>
          <p:nvPr/>
        </p:nvCxnSpPr>
        <p:spPr>
          <a:xfrm flipV="1">
            <a:off x="9198491" y="1496916"/>
            <a:ext cx="1548000" cy="2520000"/>
          </a:xfrm>
          <a:prstGeom prst="bentConnector3">
            <a:avLst>
              <a:gd name="adj1" fmla="val 31609"/>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8B68356-8F1D-4823-8E64-C3E0E41D6F59}"/>
              </a:ext>
            </a:extLst>
          </p:cNvPr>
          <p:cNvSpPr txBox="1"/>
          <p:nvPr/>
        </p:nvSpPr>
        <p:spPr>
          <a:xfrm>
            <a:off x="10707634" y="1286637"/>
            <a:ext cx="789640" cy="369332"/>
          </a:xfrm>
          <a:prstGeom prst="rect">
            <a:avLst/>
          </a:prstGeom>
          <a:noFill/>
        </p:spPr>
        <p:txBody>
          <a:bodyPr wrap="none" rtlCol="0">
            <a:spAutoFit/>
          </a:bodyPr>
          <a:lstStyle/>
          <a:p>
            <a:r>
              <a:rPr lang="en-US" b="1" dirty="0"/>
              <a:t>where</a:t>
            </a:r>
          </a:p>
        </p:txBody>
      </p:sp>
      <p:sp>
        <p:nvSpPr>
          <p:cNvPr id="26" name="TextBox 25">
            <a:extLst>
              <a:ext uri="{FF2B5EF4-FFF2-40B4-BE49-F238E27FC236}">
                <a16:creationId xmlns:a16="http://schemas.microsoft.com/office/drawing/2014/main" id="{D0DE4C71-B9E3-43B3-A362-CD74FD1CE904}"/>
              </a:ext>
            </a:extLst>
          </p:cNvPr>
          <p:cNvSpPr txBox="1"/>
          <p:nvPr/>
        </p:nvSpPr>
        <p:spPr>
          <a:xfrm>
            <a:off x="9752349" y="1195982"/>
            <a:ext cx="972125" cy="369332"/>
          </a:xfrm>
          <a:prstGeom prst="rect">
            <a:avLst/>
          </a:prstGeom>
          <a:noFill/>
        </p:spPr>
        <p:txBody>
          <a:bodyPr wrap="square">
            <a:spAutoFit/>
          </a:bodyPr>
          <a:lstStyle/>
          <a:p>
            <a:r>
              <a:rPr lang="en-US" b="1" dirty="0"/>
              <a:t>&lt;</a:t>
            </a:r>
            <a:r>
              <a:rPr lang="en-US" b="1" dirty="0">
                <a:solidFill>
                  <a:schemeClr val="tx1"/>
                </a:solidFill>
              </a:rPr>
              <a:t>what&gt;</a:t>
            </a:r>
            <a:endParaRPr lang="ru-RU" dirty="0"/>
          </a:p>
        </p:txBody>
      </p:sp>
      <p:sp>
        <p:nvSpPr>
          <p:cNvPr id="28" name="TextBox 27">
            <a:extLst>
              <a:ext uri="{FF2B5EF4-FFF2-40B4-BE49-F238E27FC236}">
                <a16:creationId xmlns:a16="http://schemas.microsoft.com/office/drawing/2014/main" id="{68C6E62F-199A-4B9E-B54B-7E6AEC8F7821}"/>
              </a:ext>
            </a:extLst>
          </p:cNvPr>
          <p:cNvSpPr txBox="1"/>
          <p:nvPr/>
        </p:nvSpPr>
        <p:spPr>
          <a:xfrm>
            <a:off x="9972490" y="4374243"/>
            <a:ext cx="1524783" cy="369332"/>
          </a:xfrm>
          <a:prstGeom prst="rect">
            <a:avLst/>
          </a:prstGeom>
          <a:noFill/>
        </p:spPr>
        <p:txBody>
          <a:bodyPr wrap="square">
            <a:spAutoFit/>
          </a:bodyPr>
          <a:lstStyle/>
          <a:p>
            <a:r>
              <a:rPr lang="en-US" b="1" dirty="0">
                <a:solidFill>
                  <a:schemeClr val="tx1"/>
                </a:solidFill>
              </a:rPr>
              <a:t>&lt;where-16&gt; </a:t>
            </a:r>
            <a:endParaRPr lang="ru-RU" dirty="0"/>
          </a:p>
        </p:txBody>
      </p:sp>
      <p:sp>
        <p:nvSpPr>
          <p:cNvPr id="9" name="TextBox 8">
            <a:extLst>
              <a:ext uri="{FF2B5EF4-FFF2-40B4-BE49-F238E27FC236}">
                <a16:creationId xmlns:a16="http://schemas.microsoft.com/office/drawing/2014/main" id="{1D422969-CFC2-4FDE-B6C8-0E5D083A7E0F}"/>
              </a:ext>
            </a:extLst>
          </p:cNvPr>
          <p:cNvSpPr txBox="1"/>
          <p:nvPr/>
        </p:nvSpPr>
        <p:spPr>
          <a:xfrm>
            <a:off x="10667975" y="5046324"/>
            <a:ext cx="1216102" cy="369332"/>
          </a:xfrm>
          <a:prstGeom prst="rect">
            <a:avLst/>
          </a:prstGeom>
          <a:noFill/>
        </p:spPr>
        <p:txBody>
          <a:bodyPr wrap="none" rtlCol="0">
            <a:spAutoFit/>
          </a:bodyPr>
          <a:lstStyle/>
          <a:p>
            <a:r>
              <a:rPr lang="en-US" dirty="0"/>
              <a:t>SEGFAULT?</a:t>
            </a:r>
            <a:endParaRPr lang="ru-RU" dirty="0"/>
          </a:p>
        </p:txBody>
      </p:sp>
      <p:sp>
        <p:nvSpPr>
          <p:cNvPr id="30" name="Объект 2">
            <a:extLst>
              <a:ext uri="{FF2B5EF4-FFF2-40B4-BE49-F238E27FC236}">
                <a16:creationId xmlns:a16="http://schemas.microsoft.com/office/drawing/2014/main" id="{B03FCEC4-94A7-413D-856E-0C8CDC6181D2}"/>
              </a:ext>
            </a:extLst>
          </p:cNvPr>
          <p:cNvSpPr>
            <a:spLocks noGrp="1"/>
          </p:cNvSpPr>
          <p:nvPr>
            <p:ph idx="1"/>
          </p:nvPr>
        </p:nvSpPr>
        <p:spPr>
          <a:xfrm>
            <a:off x="838201" y="1547328"/>
            <a:ext cx="5674832" cy="4530725"/>
          </a:xfrm>
        </p:spPr>
        <p:txBody>
          <a:bodyPr>
            <a:normAutofit/>
          </a:bodyPr>
          <a:lstStyle/>
          <a:p>
            <a:pPr marL="0" indent="0">
              <a:buNone/>
            </a:pPr>
            <a:r>
              <a:rPr lang="ru-RU" sz="2000" dirty="0"/>
              <a:t>Если буфер данных в куче будет переполнен, то лишние данные будут записаны в управляющие структуры следующего блока.</a:t>
            </a:r>
          </a:p>
          <a:p>
            <a:pPr marL="0" indent="0">
              <a:buNone/>
            </a:pPr>
            <a:r>
              <a:rPr lang="ru-RU" sz="2000" dirty="0">
                <a:solidFill>
                  <a:schemeClr val="tx1"/>
                </a:solidFill>
              </a:rPr>
              <a:t>Если </a:t>
            </a:r>
            <a:r>
              <a:rPr lang="ru-RU" sz="2000" dirty="0"/>
              <a:t>следующий блок является свободным, то при слиянии этого блока с предыдущим свободным блоком произойдут 2 записи данных по адресам в соответствующих полях.</a:t>
            </a:r>
          </a:p>
          <a:p>
            <a:pPr marL="0" indent="0">
              <a:buNone/>
            </a:pPr>
            <a:r>
              <a:rPr lang="ru-RU" sz="2000" dirty="0"/>
              <a:t>В отличие от переполнения буфера на стеке, данный метод позволяет перезаписывать </a:t>
            </a:r>
            <a:r>
              <a:rPr lang="ru-RU" sz="2000" i="1" dirty="0"/>
              <a:t>произвольные</a:t>
            </a:r>
            <a:r>
              <a:rPr lang="ru-RU" sz="2000" dirty="0"/>
              <a:t> адреса. </a:t>
            </a:r>
          </a:p>
          <a:p>
            <a:pPr marL="0" indent="0">
              <a:buNone/>
            </a:pPr>
            <a:r>
              <a:rPr lang="ru-RU" sz="2000" dirty="0"/>
              <a:t>Изменение размера предыдущего или текущего блока или флагов также позволяют изменить поведение последующих </a:t>
            </a:r>
            <a:r>
              <a:rPr lang="en-US" sz="2000" dirty="0"/>
              <a:t>malloc/free().</a:t>
            </a:r>
            <a:endParaRPr lang="ru-RU" sz="2000" dirty="0"/>
          </a:p>
          <a:p>
            <a:pPr marL="0" indent="0">
              <a:buNone/>
            </a:pPr>
            <a:endParaRPr lang="ru-RU" sz="2000" dirty="0"/>
          </a:p>
        </p:txBody>
      </p:sp>
    </p:spTree>
    <p:extLst>
      <p:ext uri="{BB962C8B-B14F-4D97-AF65-F5344CB8AC3E}">
        <p14:creationId xmlns:p14="http://schemas.microsoft.com/office/powerpoint/2010/main" val="772094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Переполнение в куче</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33</a:t>
            </a:fld>
            <a:endParaRPr lang="en-US" dirty="0"/>
          </a:p>
        </p:txBody>
      </p:sp>
      <p:sp>
        <p:nvSpPr>
          <p:cNvPr id="6" name="Номер слайда 4">
            <a:extLst>
              <a:ext uri="{FF2B5EF4-FFF2-40B4-BE49-F238E27FC236}">
                <a16:creationId xmlns:a16="http://schemas.microsoft.com/office/drawing/2014/main" id="{2F3CFC66-DB11-4947-B12F-E46364A72B1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7FBA2B-964F-4C4D-AAF7-5A8399264638}" type="slidenum">
              <a:rPr lang="en-US" smtClean="0"/>
              <a:pPr/>
              <a:t>33</a:t>
            </a:fld>
            <a:endParaRPr lang="en-US" dirty="0"/>
          </a:p>
        </p:txBody>
      </p:sp>
      <p:sp>
        <p:nvSpPr>
          <p:cNvPr id="144" name="Прямоугольник 143">
            <a:extLst>
              <a:ext uri="{FF2B5EF4-FFF2-40B4-BE49-F238E27FC236}">
                <a16:creationId xmlns:a16="http://schemas.microsoft.com/office/drawing/2014/main" id="{29CEA1AD-993F-4F40-915E-17EAB7061EA2}"/>
              </a:ext>
            </a:extLst>
          </p:cNvPr>
          <p:cNvSpPr/>
          <p:nvPr/>
        </p:nvSpPr>
        <p:spPr>
          <a:xfrm>
            <a:off x="8016563" y="2545602"/>
            <a:ext cx="2187440" cy="5492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non_free_block1</a:t>
            </a:r>
            <a:br>
              <a:rPr lang="en-US" dirty="0">
                <a:solidFill>
                  <a:schemeClr val="tx1"/>
                </a:solidFill>
              </a:rPr>
            </a:br>
            <a:r>
              <a:rPr lang="en-US" dirty="0">
                <a:solidFill>
                  <a:schemeClr val="tx1"/>
                </a:solidFill>
              </a:rPr>
              <a:t>0xFF </a:t>
            </a:r>
            <a:r>
              <a:rPr lang="en-US" dirty="0" err="1">
                <a:solidFill>
                  <a:schemeClr val="tx1"/>
                </a:solidFill>
              </a:rPr>
              <a:t>0xFF</a:t>
            </a:r>
            <a:r>
              <a:rPr lang="en-US" dirty="0">
                <a:solidFill>
                  <a:schemeClr val="tx1"/>
                </a:solidFill>
              </a:rPr>
              <a:t> </a:t>
            </a:r>
            <a:r>
              <a:rPr lang="en-US" dirty="0" err="1">
                <a:solidFill>
                  <a:schemeClr val="tx1"/>
                </a:solidFill>
              </a:rPr>
              <a:t>0xFF</a:t>
            </a:r>
            <a:r>
              <a:rPr lang="en-US" dirty="0">
                <a:solidFill>
                  <a:schemeClr val="tx1"/>
                </a:solidFill>
              </a:rPr>
              <a:t> </a:t>
            </a:r>
            <a:r>
              <a:rPr lang="en-US" dirty="0" err="1">
                <a:solidFill>
                  <a:schemeClr val="tx1"/>
                </a:solidFill>
              </a:rPr>
              <a:t>0xFF</a:t>
            </a:r>
            <a:endParaRPr lang="en-US" dirty="0">
              <a:solidFill>
                <a:schemeClr val="tx1"/>
              </a:solidFill>
            </a:endParaRPr>
          </a:p>
        </p:txBody>
      </p:sp>
      <p:sp>
        <p:nvSpPr>
          <p:cNvPr id="147" name="Прямоугольник 146">
            <a:extLst>
              <a:ext uri="{FF2B5EF4-FFF2-40B4-BE49-F238E27FC236}">
                <a16:creationId xmlns:a16="http://schemas.microsoft.com/office/drawing/2014/main" id="{85C61A1E-43BE-4AF6-B321-979D824D3887}"/>
              </a:ext>
            </a:extLst>
          </p:cNvPr>
          <p:cNvSpPr/>
          <p:nvPr/>
        </p:nvSpPr>
        <p:spPr>
          <a:xfrm>
            <a:off x="8023985" y="4481758"/>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150" name="Прямоугольник 149">
            <a:extLst>
              <a:ext uri="{FF2B5EF4-FFF2-40B4-BE49-F238E27FC236}">
                <a16:creationId xmlns:a16="http://schemas.microsoft.com/office/drawing/2014/main" id="{706C977D-1F27-4AF6-AD0B-C14B2F6CF822}"/>
              </a:ext>
            </a:extLst>
          </p:cNvPr>
          <p:cNvSpPr/>
          <p:nvPr/>
        </p:nvSpPr>
        <p:spPr>
          <a:xfrm>
            <a:off x="8016563" y="1268732"/>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151" name="Прямоугольник 150">
            <a:extLst>
              <a:ext uri="{FF2B5EF4-FFF2-40B4-BE49-F238E27FC236}">
                <a16:creationId xmlns:a16="http://schemas.microsoft.com/office/drawing/2014/main" id="{95C129FC-4479-42DA-B4C1-5401EF3A0893}"/>
              </a:ext>
            </a:extLst>
          </p:cNvPr>
          <p:cNvSpPr/>
          <p:nvPr/>
        </p:nvSpPr>
        <p:spPr>
          <a:xfrm>
            <a:off x="8207083" y="1576465"/>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free_block1</a:t>
            </a:r>
          </a:p>
        </p:txBody>
      </p:sp>
      <p:sp>
        <p:nvSpPr>
          <p:cNvPr id="152" name="Прямоугольник 151">
            <a:extLst>
              <a:ext uri="{FF2B5EF4-FFF2-40B4-BE49-F238E27FC236}">
                <a16:creationId xmlns:a16="http://schemas.microsoft.com/office/drawing/2014/main" id="{5332F581-41E7-43DA-8103-957F2158A231}"/>
              </a:ext>
            </a:extLst>
          </p:cNvPr>
          <p:cNvSpPr/>
          <p:nvPr/>
        </p:nvSpPr>
        <p:spPr>
          <a:xfrm>
            <a:off x="8207082" y="1961200"/>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153" name="Прямоугольник 152">
            <a:extLst>
              <a:ext uri="{FF2B5EF4-FFF2-40B4-BE49-F238E27FC236}">
                <a16:creationId xmlns:a16="http://schemas.microsoft.com/office/drawing/2014/main" id="{C279CE61-CEFA-40B3-985F-B307AC69ECB5}"/>
              </a:ext>
            </a:extLst>
          </p:cNvPr>
          <p:cNvSpPr/>
          <p:nvPr/>
        </p:nvSpPr>
        <p:spPr>
          <a:xfrm>
            <a:off x="8012852" y="3157742"/>
            <a:ext cx="2194862" cy="1218890"/>
          </a:xfrm>
          <a:prstGeom prst="rect">
            <a:avLst/>
          </a:prstGeom>
          <a:solidFill>
            <a:srgbClr val="FF75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154" name="Прямоугольник 153">
            <a:extLst>
              <a:ext uri="{FF2B5EF4-FFF2-40B4-BE49-F238E27FC236}">
                <a16:creationId xmlns:a16="http://schemas.microsoft.com/office/drawing/2014/main" id="{5797C2D0-08C7-4890-B137-339B229CBB86}"/>
              </a:ext>
            </a:extLst>
          </p:cNvPr>
          <p:cNvSpPr/>
          <p:nvPr/>
        </p:nvSpPr>
        <p:spPr>
          <a:xfrm>
            <a:off x="8203372" y="3465475"/>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&lt;what&gt;</a:t>
            </a:r>
          </a:p>
        </p:txBody>
      </p:sp>
      <p:sp>
        <p:nvSpPr>
          <p:cNvPr id="155" name="Прямоугольник 154">
            <a:extLst>
              <a:ext uri="{FF2B5EF4-FFF2-40B4-BE49-F238E27FC236}">
                <a16:creationId xmlns:a16="http://schemas.microsoft.com/office/drawing/2014/main" id="{A27C9AD8-AAF1-4FA5-903D-AD107F704A58}"/>
              </a:ext>
            </a:extLst>
          </p:cNvPr>
          <p:cNvSpPr/>
          <p:nvPr/>
        </p:nvSpPr>
        <p:spPr>
          <a:xfrm>
            <a:off x="8203371" y="3850210"/>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&lt;where-16&gt; </a:t>
            </a:r>
          </a:p>
        </p:txBody>
      </p:sp>
      <p:sp>
        <p:nvSpPr>
          <p:cNvPr id="156" name="Прямоугольник 155">
            <a:extLst>
              <a:ext uri="{FF2B5EF4-FFF2-40B4-BE49-F238E27FC236}">
                <a16:creationId xmlns:a16="http://schemas.microsoft.com/office/drawing/2014/main" id="{FAEDF86F-FB03-43BE-821B-9B99F98FE7AE}"/>
              </a:ext>
            </a:extLst>
          </p:cNvPr>
          <p:cNvSpPr/>
          <p:nvPr/>
        </p:nvSpPr>
        <p:spPr>
          <a:xfrm>
            <a:off x="8009141" y="5137460"/>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157" name="Прямоугольник 156">
            <a:extLst>
              <a:ext uri="{FF2B5EF4-FFF2-40B4-BE49-F238E27FC236}">
                <a16:creationId xmlns:a16="http://schemas.microsoft.com/office/drawing/2014/main" id="{4686A085-FA09-4E22-805A-A312EE0D6DE2}"/>
              </a:ext>
            </a:extLst>
          </p:cNvPr>
          <p:cNvSpPr/>
          <p:nvPr/>
        </p:nvSpPr>
        <p:spPr>
          <a:xfrm>
            <a:off x="8199661" y="5445193"/>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158" name="Прямоугольник 157">
            <a:extLst>
              <a:ext uri="{FF2B5EF4-FFF2-40B4-BE49-F238E27FC236}">
                <a16:creationId xmlns:a16="http://schemas.microsoft.com/office/drawing/2014/main" id="{6AA1D708-BE43-49C1-9B8A-60BD1DC21A0D}"/>
              </a:ext>
            </a:extLst>
          </p:cNvPr>
          <p:cNvSpPr/>
          <p:nvPr/>
        </p:nvSpPr>
        <p:spPr>
          <a:xfrm>
            <a:off x="8199660" y="5829928"/>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cxnSp>
        <p:nvCxnSpPr>
          <p:cNvPr id="174" name="Соединитель: уступ 173">
            <a:extLst>
              <a:ext uri="{FF2B5EF4-FFF2-40B4-BE49-F238E27FC236}">
                <a16:creationId xmlns:a16="http://schemas.microsoft.com/office/drawing/2014/main" id="{8CEC96E4-B70B-4382-A1FA-894BE2233BE7}"/>
              </a:ext>
            </a:extLst>
          </p:cNvPr>
          <p:cNvCxnSpPr>
            <a:cxnSpLocks/>
          </p:cNvCxnSpPr>
          <p:nvPr/>
        </p:nvCxnSpPr>
        <p:spPr>
          <a:xfrm>
            <a:off x="10107129" y="3654173"/>
            <a:ext cx="900000" cy="1327334"/>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a:extLst>
              <a:ext uri="{FF2B5EF4-FFF2-40B4-BE49-F238E27FC236}">
                <a16:creationId xmlns:a16="http://schemas.microsoft.com/office/drawing/2014/main" id="{70CF0F60-A048-467F-B1BA-4FAB7CBD8738}"/>
              </a:ext>
            </a:extLst>
          </p:cNvPr>
          <p:cNvSpPr txBox="1"/>
          <p:nvPr/>
        </p:nvSpPr>
        <p:spPr>
          <a:xfrm>
            <a:off x="11005580" y="4792256"/>
            <a:ext cx="1102181" cy="369332"/>
          </a:xfrm>
          <a:prstGeom prst="rect">
            <a:avLst/>
          </a:prstGeom>
          <a:noFill/>
        </p:spPr>
        <p:txBody>
          <a:bodyPr wrap="square">
            <a:spAutoFit/>
          </a:bodyPr>
          <a:lstStyle/>
          <a:p>
            <a:r>
              <a:rPr lang="en-US" b="1" dirty="0">
                <a:solidFill>
                  <a:schemeClr val="tx1"/>
                </a:solidFill>
              </a:rPr>
              <a:t>what+</a:t>
            </a:r>
            <a:r>
              <a:rPr lang="en-US" b="1" dirty="0"/>
              <a:t>24</a:t>
            </a:r>
            <a:endParaRPr lang="en-US" dirty="0"/>
          </a:p>
        </p:txBody>
      </p:sp>
      <p:cxnSp>
        <p:nvCxnSpPr>
          <p:cNvPr id="45" name="Соединитель: уступ 44">
            <a:extLst>
              <a:ext uri="{FF2B5EF4-FFF2-40B4-BE49-F238E27FC236}">
                <a16:creationId xmlns:a16="http://schemas.microsoft.com/office/drawing/2014/main" id="{DE738E89-88E8-426B-9DD5-B3E4C5048E7D}"/>
              </a:ext>
            </a:extLst>
          </p:cNvPr>
          <p:cNvCxnSpPr>
            <a:cxnSpLocks/>
          </p:cNvCxnSpPr>
          <p:nvPr/>
        </p:nvCxnSpPr>
        <p:spPr>
          <a:xfrm flipV="1">
            <a:off x="10102134" y="1496916"/>
            <a:ext cx="1188000" cy="2520000"/>
          </a:xfrm>
          <a:prstGeom prst="bentConnector3">
            <a:avLst>
              <a:gd name="adj1" fmla="val 31609"/>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8B68356-8F1D-4823-8E64-C3E0E41D6F59}"/>
              </a:ext>
            </a:extLst>
          </p:cNvPr>
          <p:cNvSpPr txBox="1"/>
          <p:nvPr/>
        </p:nvSpPr>
        <p:spPr>
          <a:xfrm>
            <a:off x="11290134" y="1315354"/>
            <a:ext cx="789640" cy="369332"/>
          </a:xfrm>
          <a:prstGeom prst="rect">
            <a:avLst/>
          </a:prstGeom>
          <a:noFill/>
        </p:spPr>
        <p:txBody>
          <a:bodyPr wrap="none" rtlCol="0">
            <a:spAutoFit/>
          </a:bodyPr>
          <a:lstStyle/>
          <a:p>
            <a:r>
              <a:rPr lang="en-US" b="1" dirty="0"/>
              <a:t>where</a:t>
            </a:r>
          </a:p>
        </p:txBody>
      </p:sp>
      <p:sp>
        <p:nvSpPr>
          <p:cNvPr id="26" name="TextBox 25">
            <a:extLst>
              <a:ext uri="{FF2B5EF4-FFF2-40B4-BE49-F238E27FC236}">
                <a16:creationId xmlns:a16="http://schemas.microsoft.com/office/drawing/2014/main" id="{D0DE4C71-B9E3-43B3-A362-CD74FD1CE904}"/>
              </a:ext>
            </a:extLst>
          </p:cNvPr>
          <p:cNvSpPr txBox="1"/>
          <p:nvPr/>
        </p:nvSpPr>
        <p:spPr>
          <a:xfrm>
            <a:off x="10425288" y="1191926"/>
            <a:ext cx="972125" cy="369332"/>
          </a:xfrm>
          <a:prstGeom prst="rect">
            <a:avLst/>
          </a:prstGeom>
          <a:noFill/>
        </p:spPr>
        <p:txBody>
          <a:bodyPr wrap="square">
            <a:spAutoFit/>
          </a:bodyPr>
          <a:lstStyle/>
          <a:p>
            <a:r>
              <a:rPr lang="en-US" b="1" dirty="0"/>
              <a:t>&lt;</a:t>
            </a:r>
            <a:r>
              <a:rPr lang="en-US" b="1" dirty="0">
                <a:solidFill>
                  <a:schemeClr val="tx1"/>
                </a:solidFill>
              </a:rPr>
              <a:t>what&gt;</a:t>
            </a:r>
            <a:endParaRPr lang="ru-RU" dirty="0"/>
          </a:p>
        </p:txBody>
      </p:sp>
      <p:sp>
        <p:nvSpPr>
          <p:cNvPr id="28" name="TextBox 27">
            <a:extLst>
              <a:ext uri="{FF2B5EF4-FFF2-40B4-BE49-F238E27FC236}">
                <a16:creationId xmlns:a16="http://schemas.microsoft.com/office/drawing/2014/main" id="{68C6E62F-199A-4B9E-B54B-7E6AEC8F7821}"/>
              </a:ext>
            </a:extLst>
          </p:cNvPr>
          <p:cNvSpPr txBox="1"/>
          <p:nvPr/>
        </p:nvSpPr>
        <p:spPr>
          <a:xfrm>
            <a:off x="10557128" y="4373780"/>
            <a:ext cx="1462213" cy="369332"/>
          </a:xfrm>
          <a:prstGeom prst="rect">
            <a:avLst/>
          </a:prstGeom>
          <a:noFill/>
        </p:spPr>
        <p:txBody>
          <a:bodyPr wrap="square">
            <a:spAutoFit/>
          </a:bodyPr>
          <a:lstStyle/>
          <a:p>
            <a:r>
              <a:rPr lang="en-US" b="1" dirty="0">
                <a:solidFill>
                  <a:schemeClr val="tx1"/>
                </a:solidFill>
              </a:rPr>
              <a:t>&lt;where-16&gt; </a:t>
            </a:r>
            <a:endParaRPr lang="ru-RU" dirty="0"/>
          </a:p>
        </p:txBody>
      </p:sp>
      <p:sp>
        <p:nvSpPr>
          <p:cNvPr id="9" name="TextBox 8">
            <a:extLst>
              <a:ext uri="{FF2B5EF4-FFF2-40B4-BE49-F238E27FC236}">
                <a16:creationId xmlns:a16="http://schemas.microsoft.com/office/drawing/2014/main" id="{1D422969-CFC2-4FDE-B6C8-0E5D083A7E0F}"/>
              </a:ext>
            </a:extLst>
          </p:cNvPr>
          <p:cNvSpPr txBox="1"/>
          <p:nvPr/>
        </p:nvSpPr>
        <p:spPr>
          <a:xfrm>
            <a:off x="10948619" y="5070452"/>
            <a:ext cx="1216102" cy="369332"/>
          </a:xfrm>
          <a:prstGeom prst="rect">
            <a:avLst/>
          </a:prstGeom>
          <a:noFill/>
        </p:spPr>
        <p:txBody>
          <a:bodyPr wrap="none" rtlCol="0">
            <a:spAutoFit/>
          </a:bodyPr>
          <a:lstStyle/>
          <a:p>
            <a:r>
              <a:rPr lang="en-US" dirty="0"/>
              <a:t>SEGFAULT?</a:t>
            </a:r>
            <a:endParaRPr lang="ru-RU" dirty="0"/>
          </a:p>
        </p:txBody>
      </p:sp>
      <p:sp>
        <p:nvSpPr>
          <p:cNvPr id="41" name="Прямоугольник 40">
            <a:extLst>
              <a:ext uri="{FF2B5EF4-FFF2-40B4-BE49-F238E27FC236}">
                <a16:creationId xmlns:a16="http://schemas.microsoft.com/office/drawing/2014/main" id="{3365431E-B7B5-4789-90F3-51C07D5B38A9}"/>
              </a:ext>
            </a:extLst>
          </p:cNvPr>
          <p:cNvSpPr/>
          <p:nvPr/>
        </p:nvSpPr>
        <p:spPr>
          <a:xfrm>
            <a:off x="577186" y="2545602"/>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non_free_block1</a:t>
            </a:r>
          </a:p>
        </p:txBody>
      </p:sp>
      <p:sp>
        <p:nvSpPr>
          <p:cNvPr id="42" name="Прямоугольник 41">
            <a:extLst>
              <a:ext uri="{FF2B5EF4-FFF2-40B4-BE49-F238E27FC236}">
                <a16:creationId xmlns:a16="http://schemas.microsoft.com/office/drawing/2014/main" id="{A354B99B-BFB0-41CC-B340-18909ABA1034}"/>
              </a:ext>
            </a:extLst>
          </p:cNvPr>
          <p:cNvSpPr/>
          <p:nvPr/>
        </p:nvSpPr>
        <p:spPr>
          <a:xfrm>
            <a:off x="584608" y="4481758"/>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43" name="Прямоугольник 42">
            <a:extLst>
              <a:ext uri="{FF2B5EF4-FFF2-40B4-BE49-F238E27FC236}">
                <a16:creationId xmlns:a16="http://schemas.microsoft.com/office/drawing/2014/main" id="{A853BA34-213F-41D6-8369-08686E32C3CD}"/>
              </a:ext>
            </a:extLst>
          </p:cNvPr>
          <p:cNvSpPr/>
          <p:nvPr/>
        </p:nvSpPr>
        <p:spPr>
          <a:xfrm>
            <a:off x="577186" y="1268732"/>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44" name="Прямоугольник 43">
            <a:extLst>
              <a:ext uri="{FF2B5EF4-FFF2-40B4-BE49-F238E27FC236}">
                <a16:creationId xmlns:a16="http://schemas.microsoft.com/office/drawing/2014/main" id="{290BC140-575B-4C50-949B-392EA49FBC43}"/>
              </a:ext>
            </a:extLst>
          </p:cNvPr>
          <p:cNvSpPr/>
          <p:nvPr/>
        </p:nvSpPr>
        <p:spPr>
          <a:xfrm>
            <a:off x="767706" y="1576465"/>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free_block1</a:t>
            </a:r>
          </a:p>
        </p:txBody>
      </p:sp>
      <p:sp>
        <p:nvSpPr>
          <p:cNvPr id="46" name="Прямоугольник 45">
            <a:extLst>
              <a:ext uri="{FF2B5EF4-FFF2-40B4-BE49-F238E27FC236}">
                <a16:creationId xmlns:a16="http://schemas.microsoft.com/office/drawing/2014/main" id="{7FAB2FE9-A984-4632-89AA-ACCDB92F8A5E}"/>
              </a:ext>
            </a:extLst>
          </p:cNvPr>
          <p:cNvSpPr/>
          <p:nvPr/>
        </p:nvSpPr>
        <p:spPr>
          <a:xfrm>
            <a:off x="767705" y="1961200"/>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47" name="Прямоугольник 46">
            <a:extLst>
              <a:ext uri="{FF2B5EF4-FFF2-40B4-BE49-F238E27FC236}">
                <a16:creationId xmlns:a16="http://schemas.microsoft.com/office/drawing/2014/main" id="{5520B42E-E8D0-47E7-BF63-165288605129}"/>
              </a:ext>
            </a:extLst>
          </p:cNvPr>
          <p:cNvSpPr/>
          <p:nvPr/>
        </p:nvSpPr>
        <p:spPr>
          <a:xfrm>
            <a:off x="573475" y="3157742"/>
            <a:ext cx="2194862" cy="121889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48" name="Прямоугольник 47">
            <a:extLst>
              <a:ext uri="{FF2B5EF4-FFF2-40B4-BE49-F238E27FC236}">
                <a16:creationId xmlns:a16="http://schemas.microsoft.com/office/drawing/2014/main" id="{45571265-1FCE-488B-86B8-93D54146A035}"/>
              </a:ext>
            </a:extLst>
          </p:cNvPr>
          <p:cNvSpPr/>
          <p:nvPr/>
        </p:nvSpPr>
        <p:spPr>
          <a:xfrm>
            <a:off x="763995" y="3465475"/>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&amp;free_block2</a:t>
            </a:r>
          </a:p>
        </p:txBody>
      </p:sp>
      <p:sp>
        <p:nvSpPr>
          <p:cNvPr id="49" name="Прямоугольник 48">
            <a:extLst>
              <a:ext uri="{FF2B5EF4-FFF2-40B4-BE49-F238E27FC236}">
                <a16:creationId xmlns:a16="http://schemas.microsoft.com/office/drawing/2014/main" id="{45D0611B-0565-4586-BE91-BAE1EA0427DB}"/>
              </a:ext>
            </a:extLst>
          </p:cNvPr>
          <p:cNvSpPr/>
          <p:nvPr/>
        </p:nvSpPr>
        <p:spPr>
          <a:xfrm>
            <a:off x="763994" y="3850210"/>
            <a:ext cx="1907469" cy="3703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&amp;free_block0</a:t>
            </a:r>
          </a:p>
        </p:txBody>
      </p:sp>
      <p:sp>
        <p:nvSpPr>
          <p:cNvPr id="51" name="Прямоугольник 50">
            <a:extLst>
              <a:ext uri="{FF2B5EF4-FFF2-40B4-BE49-F238E27FC236}">
                <a16:creationId xmlns:a16="http://schemas.microsoft.com/office/drawing/2014/main" id="{45CCF3C7-CCA1-4DBF-B827-F720E0B37912}"/>
              </a:ext>
            </a:extLst>
          </p:cNvPr>
          <p:cNvSpPr/>
          <p:nvPr/>
        </p:nvSpPr>
        <p:spPr>
          <a:xfrm>
            <a:off x="569764" y="5137460"/>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52" name="Прямоугольник 51">
            <a:extLst>
              <a:ext uri="{FF2B5EF4-FFF2-40B4-BE49-F238E27FC236}">
                <a16:creationId xmlns:a16="http://schemas.microsoft.com/office/drawing/2014/main" id="{5E63DB5F-226A-47F4-973E-F6855FBCB8F7}"/>
              </a:ext>
            </a:extLst>
          </p:cNvPr>
          <p:cNvSpPr/>
          <p:nvPr/>
        </p:nvSpPr>
        <p:spPr>
          <a:xfrm>
            <a:off x="760284" y="5445193"/>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53" name="Прямоугольник 52">
            <a:extLst>
              <a:ext uri="{FF2B5EF4-FFF2-40B4-BE49-F238E27FC236}">
                <a16:creationId xmlns:a16="http://schemas.microsoft.com/office/drawing/2014/main" id="{2A510BCE-CCDB-47EF-858E-8D0B5D94D5F0}"/>
              </a:ext>
            </a:extLst>
          </p:cNvPr>
          <p:cNvSpPr/>
          <p:nvPr/>
        </p:nvSpPr>
        <p:spPr>
          <a:xfrm>
            <a:off x="760283" y="5829928"/>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cxnSp>
        <p:nvCxnSpPr>
          <p:cNvPr id="54" name="Соединитель: уступ 53">
            <a:extLst>
              <a:ext uri="{FF2B5EF4-FFF2-40B4-BE49-F238E27FC236}">
                <a16:creationId xmlns:a16="http://schemas.microsoft.com/office/drawing/2014/main" id="{1EED4223-C577-4D90-A732-1AC188B11CF2}"/>
              </a:ext>
            </a:extLst>
          </p:cNvPr>
          <p:cNvCxnSpPr>
            <a:cxnSpLocks/>
          </p:cNvCxnSpPr>
          <p:nvPr/>
        </p:nvCxnSpPr>
        <p:spPr>
          <a:xfrm>
            <a:off x="2675175" y="1721868"/>
            <a:ext cx="93162" cy="1440000"/>
          </a:xfrm>
          <a:prstGeom prst="bentConnector3">
            <a:avLst>
              <a:gd name="adj1" fmla="val 345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Соединитель: уступ 54">
            <a:extLst>
              <a:ext uri="{FF2B5EF4-FFF2-40B4-BE49-F238E27FC236}">
                <a16:creationId xmlns:a16="http://schemas.microsoft.com/office/drawing/2014/main" id="{939DE5BB-AD5B-4E71-8D92-4C9E069A425B}"/>
              </a:ext>
            </a:extLst>
          </p:cNvPr>
          <p:cNvCxnSpPr>
            <a:cxnSpLocks/>
          </p:cNvCxnSpPr>
          <p:nvPr/>
        </p:nvCxnSpPr>
        <p:spPr>
          <a:xfrm>
            <a:off x="2667752" y="3654173"/>
            <a:ext cx="93162" cy="1512000"/>
          </a:xfrm>
          <a:prstGeom prst="bentConnector3">
            <a:avLst>
              <a:gd name="adj1" fmla="val 345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E2A1AA95-D9B2-4E00-95C2-683FB6008596}"/>
              </a:ext>
            </a:extLst>
          </p:cNvPr>
          <p:cNvCxnSpPr>
            <a:cxnSpLocks/>
          </p:cNvCxnSpPr>
          <p:nvPr/>
        </p:nvCxnSpPr>
        <p:spPr>
          <a:xfrm>
            <a:off x="587704" y="1279539"/>
            <a:ext cx="180000" cy="2808000"/>
          </a:xfrm>
          <a:prstGeom prst="bentConnector3">
            <a:avLst>
              <a:gd name="adj1" fmla="val -91029"/>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Соединитель: уступ 56">
            <a:extLst>
              <a:ext uri="{FF2B5EF4-FFF2-40B4-BE49-F238E27FC236}">
                <a16:creationId xmlns:a16="http://schemas.microsoft.com/office/drawing/2014/main" id="{2B49A701-1AE2-4D70-B6FF-64B7DDBC8EFB}"/>
              </a:ext>
            </a:extLst>
          </p:cNvPr>
          <p:cNvCxnSpPr>
            <a:cxnSpLocks/>
          </p:cNvCxnSpPr>
          <p:nvPr/>
        </p:nvCxnSpPr>
        <p:spPr>
          <a:xfrm>
            <a:off x="569764" y="3220334"/>
            <a:ext cx="180000" cy="2808000"/>
          </a:xfrm>
          <a:prstGeom prst="bentConnector3">
            <a:avLst>
              <a:gd name="adj1" fmla="val -16122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Соединитель: уступ 57">
            <a:extLst>
              <a:ext uri="{FF2B5EF4-FFF2-40B4-BE49-F238E27FC236}">
                <a16:creationId xmlns:a16="http://schemas.microsoft.com/office/drawing/2014/main" id="{CF9D72E4-A2C0-49C2-9E52-73E04CD740C8}"/>
              </a:ext>
            </a:extLst>
          </p:cNvPr>
          <p:cNvCxnSpPr>
            <a:cxnSpLocks/>
          </p:cNvCxnSpPr>
          <p:nvPr/>
        </p:nvCxnSpPr>
        <p:spPr>
          <a:xfrm flipV="1">
            <a:off x="2675174" y="1407624"/>
            <a:ext cx="396000" cy="720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Соединитель: уступ 58">
            <a:extLst>
              <a:ext uri="{FF2B5EF4-FFF2-40B4-BE49-F238E27FC236}">
                <a16:creationId xmlns:a16="http://schemas.microsoft.com/office/drawing/2014/main" id="{665E720A-7A83-4C7C-998E-45C322DAEA0E}"/>
              </a:ext>
            </a:extLst>
          </p:cNvPr>
          <p:cNvCxnSpPr>
            <a:cxnSpLocks/>
          </p:cNvCxnSpPr>
          <p:nvPr/>
        </p:nvCxnSpPr>
        <p:spPr>
          <a:xfrm>
            <a:off x="2667145" y="5633653"/>
            <a:ext cx="324000" cy="50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Прямоугольник 59">
            <a:extLst>
              <a:ext uri="{FF2B5EF4-FFF2-40B4-BE49-F238E27FC236}">
                <a16:creationId xmlns:a16="http://schemas.microsoft.com/office/drawing/2014/main" id="{3CDE6840-A461-4A14-8EFE-AA3D7440AEB0}"/>
              </a:ext>
            </a:extLst>
          </p:cNvPr>
          <p:cNvSpPr/>
          <p:nvPr/>
        </p:nvSpPr>
        <p:spPr>
          <a:xfrm>
            <a:off x="4010073" y="2545602"/>
            <a:ext cx="2187440" cy="5492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non_free_block1</a:t>
            </a:r>
            <a:br>
              <a:rPr lang="en-US" dirty="0">
                <a:solidFill>
                  <a:schemeClr val="tx1"/>
                </a:solidFill>
              </a:rPr>
            </a:br>
            <a:r>
              <a:rPr lang="en-US" dirty="0">
                <a:solidFill>
                  <a:schemeClr val="tx1"/>
                </a:solidFill>
              </a:rPr>
              <a:t>0xFF </a:t>
            </a:r>
            <a:r>
              <a:rPr lang="en-US" dirty="0" err="1">
                <a:solidFill>
                  <a:schemeClr val="tx1"/>
                </a:solidFill>
              </a:rPr>
              <a:t>0xFF</a:t>
            </a:r>
            <a:r>
              <a:rPr lang="en-US" dirty="0">
                <a:solidFill>
                  <a:schemeClr val="tx1"/>
                </a:solidFill>
              </a:rPr>
              <a:t> </a:t>
            </a:r>
            <a:r>
              <a:rPr lang="en-US" dirty="0" err="1">
                <a:solidFill>
                  <a:schemeClr val="tx1"/>
                </a:solidFill>
              </a:rPr>
              <a:t>0xFF</a:t>
            </a:r>
            <a:r>
              <a:rPr lang="en-US" dirty="0">
                <a:solidFill>
                  <a:schemeClr val="tx1"/>
                </a:solidFill>
              </a:rPr>
              <a:t> </a:t>
            </a:r>
            <a:r>
              <a:rPr lang="en-US" dirty="0" err="1">
                <a:solidFill>
                  <a:schemeClr val="tx1"/>
                </a:solidFill>
              </a:rPr>
              <a:t>0xFF</a:t>
            </a:r>
            <a:endParaRPr lang="en-US" dirty="0">
              <a:solidFill>
                <a:schemeClr val="tx1"/>
              </a:solidFill>
            </a:endParaRPr>
          </a:p>
        </p:txBody>
      </p:sp>
      <p:sp>
        <p:nvSpPr>
          <p:cNvPr id="61" name="Прямоугольник 60">
            <a:extLst>
              <a:ext uri="{FF2B5EF4-FFF2-40B4-BE49-F238E27FC236}">
                <a16:creationId xmlns:a16="http://schemas.microsoft.com/office/drawing/2014/main" id="{FCE307F6-B411-4F34-9FF5-93B2478B51C7}"/>
              </a:ext>
            </a:extLst>
          </p:cNvPr>
          <p:cNvSpPr/>
          <p:nvPr/>
        </p:nvSpPr>
        <p:spPr>
          <a:xfrm>
            <a:off x="4017495" y="4481758"/>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62" name="Прямоугольник 61">
            <a:extLst>
              <a:ext uri="{FF2B5EF4-FFF2-40B4-BE49-F238E27FC236}">
                <a16:creationId xmlns:a16="http://schemas.microsoft.com/office/drawing/2014/main" id="{726A7E8A-1AE7-47D3-AF5E-7CAC00BA41A9}"/>
              </a:ext>
            </a:extLst>
          </p:cNvPr>
          <p:cNvSpPr/>
          <p:nvPr/>
        </p:nvSpPr>
        <p:spPr>
          <a:xfrm>
            <a:off x="4010073" y="1268732"/>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63" name="Прямоугольник 62">
            <a:extLst>
              <a:ext uri="{FF2B5EF4-FFF2-40B4-BE49-F238E27FC236}">
                <a16:creationId xmlns:a16="http://schemas.microsoft.com/office/drawing/2014/main" id="{02E8F774-E6D1-4032-BA9A-F0E44991C167}"/>
              </a:ext>
            </a:extLst>
          </p:cNvPr>
          <p:cNvSpPr/>
          <p:nvPr/>
        </p:nvSpPr>
        <p:spPr>
          <a:xfrm>
            <a:off x="4200593" y="1576465"/>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free_block1</a:t>
            </a:r>
          </a:p>
        </p:txBody>
      </p:sp>
      <p:sp>
        <p:nvSpPr>
          <p:cNvPr id="64" name="Прямоугольник 63">
            <a:extLst>
              <a:ext uri="{FF2B5EF4-FFF2-40B4-BE49-F238E27FC236}">
                <a16:creationId xmlns:a16="http://schemas.microsoft.com/office/drawing/2014/main" id="{AF45FE31-4804-445F-87EE-DB67341679AE}"/>
              </a:ext>
            </a:extLst>
          </p:cNvPr>
          <p:cNvSpPr/>
          <p:nvPr/>
        </p:nvSpPr>
        <p:spPr>
          <a:xfrm>
            <a:off x="4200592" y="1961200"/>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65" name="Прямоугольник 64">
            <a:extLst>
              <a:ext uri="{FF2B5EF4-FFF2-40B4-BE49-F238E27FC236}">
                <a16:creationId xmlns:a16="http://schemas.microsoft.com/office/drawing/2014/main" id="{60070C10-0A6C-415F-92A2-F07A2305AC8A}"/>
              </a:ext>
            </a:extLst>
          </p:cNvPr>
          <p:cNvSpPr/>
          <p:nvPr/>
        </p:nvSpPr>
        <p:spPr>
          <a:xfrm>
            <a:off x="4006362" y="3157742"/>
            <a:ext cx="2194862" cy="1218890"/>
          </a:xfrm>
          <a:prstGeom prst="rect">
            <a:avLst/>
          </a:prstGeom>
          <a:solidFill>
            <a:srgbClr val="FF75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66" name="Прямоугольник 65">
            <a:extLst>
              <a:ext uri="{FF2B5EF4-FFF2-40B4-BE49-F238E27FC236}">
                <a16:creationId xmlns:a16="http://schemas.microsoft.com/office/drawing/2014/main" id="{C5534F3D-AB46-4A55-A82A-F07FC716B0AE}"/>
              </a:ext>
            </a:extLst>
          </p:cNvPr>
          <p:cNvSpPr/>
          <p:nvPr/>
        </p:nvSpPr>
        <p:spPr>
          <a:xfrm>
            <a:off x="4196882" y="3465475"/>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&lt;what&gt;</a:t>
            </a:r>
          </a:p>
        </p:txBody>
      </p:sp>
      <p:sp>
        <p:nvSpPr>
          <p:cNvPr id="67" name="Прямоугольник 66">
            <a:extLst>
              <a:ext uri="{FF2B5EF4-FFF2-40B4-BE49-F238E27FC236}">
                <a16:creationId xmlns:a16="http://schemas.microsoft.com/office/drawing/2014/main" id="{777A45FA-8CB5-482F-A32C-DC9A1AE8990F}"/>
              </a:ext>
            </a:extLst>
          </p:cNvPr>
          <p:cNvSpPr/>
          <p:nvPr/>
        </p:nvSpPr>
        <p:spPr>
          <a:xfrm>
            <a:off x="4196881" y="3850210"/>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&lt;where-16&gt; </a:t>
            </a:r>
          </a:p>
        </p:txBody>
      </p:sp>
      <p:sp>
        <p:nvSpPr>
          <p:cNvPr id="68" name="Прямоугольник 67">
            <a:extLst>
              <a:ext uri="{FF2B5EF4-FFF2-40B4-BE49-F238E27FC236}">
                <a16:creationId xmlns:a16="http://schemas.microsoft.com/office/drawing/2014/main" id="{D6D947D7-A274-4D65-9789-E788F935DAE7}"/>
              </a:ext>
            </a:extLst>
          </p:cNvPr>
          <p:cNvSpPr/>
          <p:nvPr/>
        </p:nvSpPr>
        <p:spPr>
          <a:xfrm>
            <a:off x="4002651" y="5137460"/>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69" name="Прямоугольник 68">
            <a:extLst>
              <a:ext uri="{FF2B5EF4-FFF2-40B4-BE49-F238E27FC236}">
                <a16:creationId xmlns:a16="http://schemas.microsoft.com/office/drawing/2014/main" id="{58AC545C-BEBA-4C96-B5E6-12E8C859D4FF}"/>
              </a:ext>
            </a:extLst>
          </p:cNvPr>
          <p:cNvSpPr/>
          <p:nvPr/>
        </p:nvSpPr>
        <p:spPr>
          <a:xfrm>
            <a:off x="4193171" y="5445193"/>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70" name="Прямоугольник 69">
            <a:extLst>
              <a:ext uri="{FF2B5EF4-FFF2-40B4-BE49-F238E27FC236}">
                <a16:creationId xmlns:a16="http://schemas.microsoft.com/office/drawing/2014/main" id="{1ACC5629-52CB-4471-B369-616822221444}"/>
              </a:ext>
            </a:extLst>
          </p:cNvPr>
          <p:cNvSpPr/>
          <p:nvPr/>
        </p:nvSpPr>
        <p:spPr>
          <a:xfrm>
            <a:off x="4193170" y="5829928"/>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cxnSp>
        <p:nvCxnSpPr>
          <p:cNvPr id="19" name="Прямая со стрелкой 18">
            <a:extLst>
              <a:ext uri="{FF2B5EF4-FFF2-40B4-BE49-F238E27FC236}">
                <a16:creationId xmlns:a16="http://schemas.microsoft.com/office/drawing/2014/main" id="{4A8CEC03-026A-4015-8502-0AE99527962C}"/>
              </a:ext>
            </a:extLst>
          </p:cNvPr>
          <p:cNvCxnSpPr/>
          <p:nvPr/>
        </p:nvCxnSpPr>
        <p:spPr>
          <a:xfrm>
            <a:off x="3041914" y="2845613"/>
            <a:ext cx="90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Прямая со стрелкой 76">
            <a:extLst>
              <a:ext uri="{FF2B5EF4-FFF2-40B4-BE49-F238E27FC236}">
                <a16:creationId xmlns:a16="http://schemas.microsoft.com/office/drawing/2014/main" id="{DFF9B0FE-C851-4C63-96A4-22DBEC4F74A4}"/>
              </a:ext>
            </a:extLst>
          </p:cNvPr>
          <p:cNvCxnSpPr/>
          <p:nvPr/>
        </p:nvCxnSpPr>
        <p:spPr>
          <a:xfrm>
            <a:off x="6493041" y="2845613"/>
            <a:ext cx="12301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D4BB0F77-C6CA-4B15-B58F-65821672824E}"/>
              </a:ext>
            </a:extLst>
          </p:cNvPr>
          <p:cNvSpPr txBox="1"/>
          <p:nvPr/>
        </p:nvSpPr>
        <p:spPr>
          <a:xfrm>
            <a:off x="6223230" y="2146286"/>
            <a:ext cx="1775038" cy="646331"/>
          </a:xfrm>
          <a:prstGeom prst="rect">
            <a:avLst/>
          </a:prstGeom>
          <a:noFill/>
        </p:spPr>
        <p:txBody>
          <a:bodyPr wrap="none" rtlCol="0">
            <a:spAutoFit/>
          </a:bodyPr>
          <a:lstStyle/>
          <a:p>
            <a:pPr algn="ctr"/>
            <a:r>
              <a:rPr lang="en-US" dirty="0"/>
              <a:t>Free </a:t>
            </a:r>
            <a:br>
              <a:rPr lang="ru-RU" dirty="0"/>
            </a:br>
            <a:r>
              <a:rPr lang="en-US" dirty="0"/>
              <a:t>non_free_block1</a:t>
            </a:r>
          </a:p>
        </p:txBody>
      </p:sp>
    </p:spTree>
    <p:extLst>
      <p:ext uri="{BB962C8B-B14F-4D97-AF65-F5344CB8AC3E}">
        <p14:creationId xmlns:p14="http://schemas.microsoft.com/office/powerpoint/2010/main" val="128967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Перезапись </a:t>
            </a:r>
            <a:r>
              <a:rPr lang="en-US" dirty="0"/>
              <a:t>GOT</a:t>
            </a:r>
            <a:r>
              <a:rPr lang="ru-RU" dirty="0"/>
              <a:t> </a:t>
            </a:r>
            <a:r>
              <a:rPr lang="ru-RU" sz="2400" dirty="0"/>
              <a:t>(</a:t>
            </a:r>
            <a:r>
              <a:rPr lang="en-US" sz="2400" dirty="0"/>
              <a:t>Linux</a:t>
            </a:r>
            <a:r>
              <a:rPr lang="ru-RU" sz="2400" dirty="0"/>
              <a:t>)</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34</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6715538" cy="4530725"/>
          </a:xfrm>
        </p:spPr>
        <p:txBody>
          <a:bodyPr>
            <a:normAutofit/>
          </a:bodyPr>
          <a:lstStyle/>
          <a:p>
            <a:pPr marL="0" indent="0">
              <a:buNone/>
            </a:pPr>
            <a:r>
              <a:rPr lang="ru-RU" sz="2000" dirty="0"/>
              <a:t>Поскольку в </a:t>
            </a:r>
            <a:r>
              <a:rPr lang="en-US" sz="2000" dirty="0"/>
              <a:t>GOT </a:t>
            </a:r>
            <a:r>
              <a:rPr lang="ru-RU" sz="2000" dirty="0"/>
              <a:t>происходит запись, она находится в сегменте с разрешением на запись.</a:t>
            </a:r>
          </a:p>
          <a:p>
            <a:pPr marL="0" indent="0">
              <a:buNone/>
            </a:pPr>
            <a:r>
              <a:rPr lang="ru-RU" sz="2000" dirty="0"/>
              <a:t>Следовательно, если известно расположение самой </a:t>
            </a:r>
            <a:r>
              <a:rPr lang="en-US" sz="2000" dirty="0"/>
              <a:t>GOT</a:t>
            </a:r>
            <a:r>
              <a:rPr lang="ru-RU" sz="2000" dirty="0"/>
              <a:t>, можно </a:t>
            </a:r>
            <a:br>
              <a:rPr lang="ru-RU" sz="2000" dirty="0"/>
            </a:br>
            <a:r>
              <a:rPr lang="ru-RU" sz="2000" dirty="0"/>
              <a:t>1)узнать адреса функций и содержащих их библиотек;</a:t>
            </a:r>
            <a:br>
              <a:rPr lang="ru-RU" sz="2000" dirty="0"/>
            </a:br>
            <a:r>
              <a:rPr lang="ru-RU" sz="2000" dirty="0"/>
              <a:t>2) </a:t>
            </a:r>
            <a:r>
              <a:rPr lang="ru-RU" sz="2000" u="sng" dirty="0"/>
              <a:t>перезаписать адрес функции </a:t>
            </a:r>
            <a:r>
              <a:rPr lang="en-US" sz="2000" u="sng" dirty="0"/>
              <a:t> </a:t>
            </a:r>
            <a:r>
              <a:rPr lang="ru-RU" sz="2000" u="sng" dirty="0"/>
              <a:t>в </a:t>
            </a:r>
            <a:r>
              <a:rPr lang="en-US" sz="2000" u="sng" dirty="0"/>
              <a:t>GOT </a:t>
            </a:r>
            <a:r>
              <a:rPr lang="ru-RU" sz="2000" u="sng" dirty="0"/>
              <a:t>и передать управление в нужное место.</a:t>
            </a:r>
            <a:br>
              <a:rPr lang="ru-RU" sz="2000" dirty="0"/>
            </a:br>
            <a:endParaRPr lang="en-US" sz="2000" dirty="0"/>
          </a:p>
        </p:txBody>
      </p:sp>
      <p:sp>
        <p:nvSpPr>
          <p:cNvPr id="3" name="TextBox 2">
            <a:extLst>
              <a:ext uri="{FF2B5EF4-FFF2-40B4-BE49-F238E27FC236}">
                <a16:creationId xmlns:a16="http://schemas.microsoft.com/office/drawing/2014/main" id="{812A9D9D-E766-4706-9121-BEBB9D3A4BC9}"/>
              </a:ext>
            </a:extLst>
          </p:cNvPr>
          <p:cNvSpPr txBox="1"/>
          <p:nvPr/>
        </p:nvSpPr>
        <p:spPr>
          <a:xfrm>
            <a:off x="2503832" y="4600725"/>
            <a:ext cx="398393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GOT: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dq</a:t>
            </a:r>
            <a:r>
              <a:rPr lang="en-US" dirty="0">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__</a:t>
            </a:r>
            <a:r>
              <a:rPr lang="en-US" dirty="0" err="1">
                <a:solidFill>
                  <a:schemeClr val="tx1"/>
                </a:solidFill>
                <a:latin typeface="Courier New" panose="02070309020205020404" pitchFamily="49" charset="0"/>
                <a:cs typeface="Courier New" panose="02070309020205020404" pitchFamily="49" charset="0"/>
              </a:rPr>
              <a:t>stack_chck_fail</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cudaMalloc</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filter2D: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    </a:t>
            </a:r>
          </a:p>
        </p:txBody>
      </p:sp>
      <p:sp>
        <p:nvSpPr>
          <p:cNvPr id="13" name="Прямоугольник 12">
            <a:extLst>
              <a:ext uri="{FF2B5EF4-FFF2-40B4-BE49-F238E27FC236}">
                <a16:creationId xmlns:a16="http://schemas.microsoft.com/office/drawing/2014/main" id="{2062CCCF-33E3-422E-9144-E3708D1A72E1}"/>
              </a:ext>
            </a:extLst>
          </p:cNvPr>
          <p:cNvSpPr/>
          <p:nvPr/>
        </p:nvSpPr>
        <p:spPr>
          <a:xfrm>
            <a:off x="9219370" y="1619008"/>
            <a:ext cx="1879782" cy="453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5" name="Прямоугольник 14">
            <a:extLst>
              <a:ext uri="{FF2B5EF4-FFF2-40B4-BE49-F238E27FC236}">
                <a16:creationId xmlns:a16="http://schemas.microsoft.com/office/drawing/2014/main" id="{A3AF3507-956A-4AC2-9EA1-9F6C8EE8A44B}"/>
              </a:ext>
            </a:extLst>
          </p:cNvPr>
          <p:cNvSpPr/>
          <p:nvPr/>
        </p:nvSpPr>
        <p:spPr>
          <a:xfrm>
            <a:off x="9219370" y="1927122"/>
            <a:ext cx="1879782" cy="129208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libc</a:t>
            </a:r>
            <a:endParaRPr lang="en-US" b="1" dirty="0">
              <a:solidFill>
                <a:schemeClr val="tx1"/>
              </a:solidFill>
            </a:endParaRPr>
          </a:p>
          <a:p>
            <a:pPr algn="ctr"/>
            <a:br>
              <a:rPr lang="en-US" b="1" dirty="0">
                <a:solidFill>
                  <a:schemeClr val="tx1"/>
                </a:solidFill>
              </a:rPr>
            </a:br>
            <a:r>
              <a:rPr lang="en-US" dirty="0" err="1">
                <a:solidFill>
                  <a:schemeClr val="tx1"/>
                </a:solidFill>
              </a:rPr>
              <a:t>printf</a:t>
            </a:r>
            <a:endParaRPr lang="en-US" dirty="0">
              <a:solidFill>
                <a:schemeClr val="tx1"/>
              </a:solidFill>
            </a:endParaRPr>
          </a:p>
          <a:p>
            <a:pPr algn="ctr"/>
            <a:r>
              <a:rPr lang="en-US" dirty="0">
                <a:solidFill>
                  <a:schemeClr val="tx1"/>
                </a:solidFill>
              </a:rPr>
              <a:t>__</a:t>
            </a:r>
            <a:r>
              <a:rPr lang="en-US" dirty="0" err="1">
                <a:solidFill>
                  <a:schemeClr val="tx1"/>
                </a:solidFill>
              </a:rPr>
              <a:t>stack_chck_fail</a:t>
            </a:r>
            <a:endParaRPr lang="en-US" dirty="0">
              <a:solidFill>
                <a:schemeClr val="tx1"/>
              </a:solidFill>
            </a:endParaRPr>
          </a:p>
        </p:txBody>
      </p:sp>
      <p:sp>
        <p:nvSpPr>
          <p:cNvPr id="16" name="Прямоугольник 15">
            <a:extLst>
              <a:ext uri="{FF2B5EF4-FFF2-40B4-BE49-F238E27FC236}">
                <a16:creationId xmlns:a16="http://schemas.microsoft.com/office/drawing/2014/main" id="{B596C509-01A6-4D6E-ADED-F4BDE07BF715}"/>
              </a:ext>
            </a:extLst>
          </p:cNvPr>
          <p:cNvSpPr/>
          <p:nvPr/>
        </p:nvSpPr>
        <p:spPr>
          <a:xfrm>
            <a:off x="9219370" y="3547272"/>
            <a:ext cx="1879782" cy="9315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libcuda</a:t>
            </a:r>
            <a:endParaRPr lang="en-US" b="1" dirty="0">
              <a:solidFill>
                <a:schemeClr val="tx1"/>
              </a:solidFill>
            </a:endParaRPr>
          </a:p>
          <a:p>
            <a:pPr algn="ctr"/>
            <a:endParaRPr lang="en-US" b="1" dirty="0">
              <a:solidFill>
                <a:schemeClr val="tx1"/>
              </a:solidFill>
            </a:endParaRPr>
          </a:p>
          <a:p>
            <a:pPr algn="ctr"/>
            <a:r>
              <a:rPr lang="en-US" dirty="0" err="1">
                <a:solidFill>
                  <a:schemeClr val="tx1"/>
                </a:solidFill>
              </a:rPr>
              <a:t>cudaMalloc</a:t>
            </a:r>
            <a:endParaRPr lang="en-US" dirty="0">
              <a:solidFill>
                <a:schemeClr val="tx1"/>
              </a:solidFill>
            </a:endParaRPr>
          </a:p>
        </p:txBody>
      </p:sp>
      <p:sp>
        <p:nvSpPr>
          <p:cNvPr id="17" name="Прямоугольник 16">
            <a:extLst>
              <a:ext uri="{FF2B5EF4-FFF2-40B4-BE49-F238E27FC236}">
                <a16:creationId xmlns:a16="http://schemas.microsoft.com/office/drawing/2014/main" id="{448C3B16-87B9-420A-835B-C6916CF3E884}"/>
              </a:ext>
            </a:extLst>
          </p:cNvPr>
          <p:cNvSpPr/>
          <p:nvPr/>
        </p:nvSpPr>
        <p:spPr>
          <a:xfrm>
            <a:off x="9219370" y="4781503"/>
            <a:ext cx="1879782" cy="95858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libopencv</a:t>
            </a:r>
            <a:endParaRPr lang="en-US" b="1" dirty="0">
              <a:solidFill>
                <a:schemeClr val="tx1"/>
              </a:solidFill>
            </a:endParaRPr>
          </a:p>
          <a:p>
            <a:pPr algn="ctr"/>
            <a:endParaRPr lang="en-US" dirty="0">
              <a:solidFill>
                <a:schemeClr val="tx1"/>
              </a:solidFill>
            </a:endParaRPr>
          </a:p>
          <a:p>
            <a:pPr algn="ctr"/>
            <a:r>
              <a:rPr lang="en-US" dirty="0">
                <a:solidFill>
                  <a:schemeClr val="tx1"/>
                </a:solidFill>
              </a:rPr>
              <a:t>filter2D</a:t>
            </a:r>
          </a:p>
          <a:p>
            <a:pPr algn="ctr"/>
            <a:endParaRPr lang="en-US" dirty="0">
              <a:solidFill>
                <a:schemeClr val="tx1"/>
              </a:solidFill>
            </a:endParaRPr>
          </a:p>
        </p:txBody>
      </p:sp>
      <p:cxnSp>
        <p:nvCxnSpPr>
          <p:cNvPr id="8" name="Соединитель: уступ 7">
            <a:extLst>
              <a:ext uri="{FF2B5EF4-FFF2-40B4-BE49-F238E27FC236}">
                <a16:creationId xmlns:a16="http://schemas.microsoft.com/office/drawing/2014/main" id="{3503D511-52D1-4629-A502-66BE22031CB9}"/>
              </a:ext>
            </a:extLst>
          </p:cNvPr>
          <p:cNvCxnSpPr>
            <a:endCxn id="15" idx="1"/>
          </p:cNvCxnSpPr>
          <p:nvPr/>
        </p:nvCxnSpPr>
        <p:spPr>
          <a:xfrm flipV="1">
            <a:off x="6331226" y="2713383"/>
            <a:ext cx="2888144" cy="2345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14D3E152-A018-4542-845E-B01E49017978}"/>
              </a:ext>
            </a:extLst>
          </p:cNvPr>
          <p:cNvCxnSpPr>
            <a:cxnSpLocks/>
          </p:cNvCxnSpPr>
          <p:nvPr/>
        </p:nvCxnSpPr>
        <p:spPr>
          <a:xfrm flipV="1">
            <a:off x="6331226" y="4305731"/>
            <a:ext cx="2888144" cy="1320034"/>
          </a:xfrm>
          <a:prstGeom prst="bentConnector3">
            <a:avLst>
              <a:gd name="adj1" fmla="val 66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 уступ 25">
            <a:extLst>
              <a:ext uri="{FF2B5EF4-FFF2-40B4-BE49-F238E27FC236}">
                <a16:creationId xmlns:a16="http://schemas.microsoft.com/office/drawing/2014/main" id="{0A94F9B1-0ED3-4F8C-ABA2-69B90D0C5AB1}"/>
              </a:ext>
            </a:extLst>
          </p:cNvPr>
          <p:cNvCxnSpPr>
            <a:cxnSpLocks/>
          </p:cNvCxnSpPr>
          <p:nvPr/>
        </p:nvCxnSpPr>
        <p:spPr>
          <a:xfrm flipV="1">
            <a:off x="6331226" y="5535175"/>
            <a:ext cx="2888144" cy="362139"/>
          </a:xfrm>
          <a:prstGeom prst="bentConnector3">
            <a:avLst>
              <a:gd name="adj1" fmla="val 785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5FEFA62B-2C51-4B75-B89F-C4A3257AA583}"/>
              </a:ext>
            </a:extLst>
          </p:cNvPr>
          <p:cNvCxnSpPr>
            <a:cxnSpLocks/>
          </p:cNvCxnSpPr>
          <p:nvPr/>
        </p:nvCxnSpPr>
        <p:spPr>
          <a:xfrm flipV="1">
            <a:off x="6331226" y="2944571"/>
            <a:ext cx="2888144" cy="2403771"/>
          </a:xfrm>
          <a:prstGeom prst="bentConnector3">
            <a:avLst>
              <a:gd name="adj1" fmla="val 5791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53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Переполнение в куче </a:t>
            </a:r>
            <a:r>
              <a:rPr lang="ru-RU" sz="2400" dirty="0"/>
              <a:t>(</a:t>
            </a:r>
            <a:r>
              <a:rPr lang="en-US" sz="2400" dirty="0"/>
              <a:t>Linux</a:t>
            </a:r>
            <a:r>
              <a:rPr lang="ru-RU" sz="2400" dirty="0"/>
              <a:t>)</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35</a:t>
            </a:fld>
            <a:endParaRPr lang="en-US" dirty="0"/>
          </a:p>
        </p:txBody>
      </p:sp>
      <p:sp>
        <p:nvSpPr>
          <p:cNvPr id="6" name="Номер слайда 4">
            <a:extLst>
              <a:ext uri="{FF2B5EF4-FFF2-40B4-BE49-F238E27FC236}">
                <a16:creationId xmlns:a16="http://schemas.microsoft.com/office/drawing/2014/main" id="{2F3CFC66-DB11-4947-B12F-E46364A72B1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7FBA2B-964F-4C4D-AAF7-5A8399264638}" type="slidenum">
              <a:rPr lang="en-US" smtClean="0"/>
              <a:pPr/>
              <a:t>35</a:t>
            </a:fld>
            <a:endParaRPr lang="en-US" dirty="0"/>
          </a:p>
        </p:txBody>
      </p:sp>
      <p:sp>
        <p:nvSpPr>
          <p:cNvPr id="144" name="Прямоугольник 143">
            <a:extLst>
              <a:ext uri="{FF2B5EF4-FFF2-40B4-BE49-F238E27FC236}">
                <a16:creationId xmlns:a16="http://schemas.microsoft.com/office/drawing/2014/main" id="{29CEA1AD-993F-4F40-915E-17EAB7061EA2}"/>
              </a:ext>
            </a:extLst>
          </p:cNvPr>
          <p:cNvSpPr/>
          <p:nvPr/>
        </p:nvSpPr>
        <p:spPr>
          <a:xfrm>
            <a:off x="982869" y="2545602"/>
            <a:ext cx="2187440" cy="5492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BUFFER</a:t>
            </a:r>
            <a:br>
              <a:rPr lang="en-US" dirty="0">
                <a:solidFill>
                  <a:schemeClr val="tx1"/>
                </a:solidFill>
              </a:rPr>
            </a:br>
            <a:r>
              <a:rPr lang="en-US" dirty="0">
                <a:solidFill>
                  <a:schemeClr val="tx1"/>
                </a:solidFill>
              </a:rPr>
              <a:t>&lt;shell code&gt;</a:t>
            </a:r>
          </a:p>
        </p:txBody>
      </p:sp>
      <p:sp>
        <p:nvSpPr>
          <p:cNvPr id="147" name="Прямоугольник 146">
            <a:extLst>
              <a:ext uri="{FF2B5EF4-FFF2-40B4-BE49-F238E27FC236}">
                <a16:creationId xmlns:a16="http://schemas.microsoft.com/office/drawing/2014/main" id="{85C61A1E-43BE-4AF6-B321-979D824D3887}"/>
              </a:ext>
            </a:extLst>
          </p:cNvPr>
          <p:cNvSpPr/>
          <p:nvPr/>
        </p:nvSpPr>
        <p:spPr>
          <a:xfrm>
            <a:off x="990291" y="4481758"/>
            <a:ext cx="2187440" cy="54920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non_free_block2</a:t>
            </a:r>
          </a:p>
        </p:txBody>
      </p:sp>
      <p:sp>
        <p:nvSpPr>
          <p:cNvPr id="150" name="Прямоугольник 149">
            <a:extLst>
              <a:ext uri="{FF2B5EF4-FFF2-40B4-BE49-F238E27FC236}">
                <a16:creationId xmlns:a16="http://schemas.microsoft.com/office/drawing/2014/main" id="{706C977D-1F27-4AF6-AD0B-C14B2F6CF822}"/>
              </a:ext>
            </a:extLst>
          </p:cNvPr>
          <p:cNvSpPr/>
          <p:nvPr/>
        </p:nvSpPr>
        <p:spPr>
          <a:xfrm>
            <a:off x="982869" y="1268732"/>
            <a:ext cx="2194862" cy="1218890"/>
          </a:xfrm>
          <a:prstGeom prst="rect">
            <a:avLst/>
          </a:prstGeom>
          <a:solidFill>
            <a:srgbClr val="87B6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free_block0</a:t>
            </a:r>
          </a:p>
        </p:txBody>
      </p:sp>
      <p:sp>
        <p:nvSpPr>
          <p:cNvPr id="151" name="Прямоугольник 150">
            <a:extLst>
              <a:ext uri="{FF2B5EF4-FFF2-40B4-BE49-F238E27FC236}">
                <a16:creationId xmlns:a16="http://schemas.microsoft.com/office/drawing/2014/main" id="{95C129FC-4479-42DA-B4C1-5401EF3A0893}"/>
              </a:ext>
            </a:extLst>
          </p:cNvPr>
          <p:cNvSpPr/>
          <p:nvPr/>
        </p:nvSpPr>
        <p:spPr>
          <a:xfrm>
            <a:off x="1173389" y="1576465"/>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&amp;free_block1</a:t>
            </a:r>
          </a:p>
        </p:txBody>
      </p:sp>
      <p:sp>
        <p:nvSpPr>
          <p:cNvPr id="152" name="Прямоугольник 151">
            <a:extLst>
              <a:ext uri="{FF2B5EF4-FFF2-40B4-BE49-F238E27FC236}">
                <a16:creationId xmlns:a16="http://schemas.microsoft.com/office/drawing/2014/main" id="{5332F581-41E7-43DA-8103-957F2158A231}"/>
              </a:ext>
            </a:extLst>
          </p:cNvPr>
          <p:cNvSpPr/>
          <p:nvPr/>
        </p:nvSpPr>
        <p:spPr>
          <a:xfrm>
            <a:off x="1173388" y="1961200"/>
            <a:ext cx="1907469" cy="3703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t>
            </a:r>
          </a:p>
        </p:txBody>
      </p:sp>
      <p:sp>
        <p:nvSpPr>
          <p:cNvPr id="153" name="Прямоугольник 152">
            <a:extLst>
              <a:ext uri="{FF2B5EF4-FFF2-40B4-BE49-F238E27FC236}">
                <a16:creationId xmlns:a16="http://schemas.microsoft.com/office/drawing/2014/main" id="{C279CE61-CEFA-40B3-985F-B307AC69ECB5}"/>
              </a:ext>
            </a:extLst>
          </p:cNvPr>
          <p:cNvSpPr/>
          <p:nvPr/>
        </p:nvSpPr>
        <p:spPr>
          <a:xfrm>
            <a:off x="979158" y="3157742"/>
            <a:ext cx="2194862" cy="1218890"/>
          </a:xfrm>
          <a:prstGeom prst="rect">
            <a:avLst/>
          </a:prstGeom>
          <a:solidFill>
            <a:srgbClr val="FF75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154" name="Прямоугольник 153">
            <a:extLst>
              <a:ext uri="{FF2B5EF4-FFF2-40B4-BE49-F238E27FC236}">
                <a16:creationId xmlns:a16="http://schemas.microsoft.com/office/drawing/2014/main" id="{5797C2D0-08C7-4890-B137-339B229CBB86}"/>
              </a:ext>
            </a:extLst>
          </p:cNvPr>
          <p:cNvSpPr/>
          <p:nvPr/>
        </p:nvSpPr>
        <p:spPr>
          <a:xfrm>
            <a:off x="1169678" y="3465475"/>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&amp;</a:t>
            </a:r>
            <a:r>
              <a:rPr lang="en-US" b="1" dirty="0" err="1">
                <a:solidFill>
                  <a:schemeClr val="tx1"/>
                </a:solidFill>
              </a:rPr>
              <a:t>shell_code</a:t>
            </a:r>
            <a:endParaRPr lang="en-US" b="1" dirty="0">
              <a:solidFill>
                <a:schemeClr val="tx1"/>
              </a:solidFill>
            </a:endParaRPr>
          </a:p>
        </p:txBody>
      </p:sp>
      <p:sp>
        <p:nvSpPr>
          <p:cNvPr id="155" name="Прямоугольник 154">
            <a:extLst>
              <a:ext uri="{FF2B5EF4-FFF2-40B4-BE49-F238E27FC236}">
                <a16:creationId xmlns:a16="http://schemas.microsoft.com/office/drawing/2014/main" id="{A27C9AD8-AAF1-4FA5-903D-AD107F704A58}"/>
              </a:ext>
            </a:extLst>
          </p:cNvPr>
          <p:cNvSpPr/>
          <p:nvPr/>
        </p:nvSpPr>
        <p:spPr>
          <a:xfrm>
            <a:off x="1169677" y="3850210"/>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bp:&amp;printf-16</a:t>
            </a:r>
          </a:p>
        </p:txBody>
      </p:sp>
      <p:sp>
        <p:nvSpPr>
          <p:cNvPr id="156" name="Прямоугольник 155">
            <a:extLst>
              <a:ext uri="{FF2B5EF4-FFF2-40B4-BE49-F238E27FC236}">
                <a16:creationId xmlns:a16="http://schemas.microsoft.com/office/drawing/2014/main" id="{FAEDF86F-FB03-43BE-821B-9B99F98FE7AE}"/>
              </a:ext>
            </a:extLst>
          </p:cNvPr>
          <p:cNvSpPr/>
          <p:nvPr/>
        </p:nvSpPr>
        <p:spPr>
          <a:xfrm>
            <a:off x="975447" y="5137460"/>
            <a:ext cx="2194862" cy="121889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free_block2</a:t>
            </a:r>
          </a:p>
        </p:txBody>
      </p:sp>
      <p:sp>
        <p:nvSpPr>
          <p:cNvPr id="157" name="Прямоугольник 156">
            <a:extLst>
              <a:ext uri="{FF2B5EF4-FFF2-40B4-BE49-F238E27FC236}">
                <a16:creationId xmlns:a16="http://schemas.microsoft.com/office/drawing/2014/main" id="{4686A085-FA09-4E22-805A-A312EE0D6DE2}"/>
              </a:ext>
            </a:extLst>
          </p:cNvPr>
          <p:cNvSpPr/>
          <p:nvPr/>
        </p:nvSpPr>
        <p:spPr>
          <a:xfrm>
            <a:off x="1165967" y="5445193"/>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t>
            </a:r>
          </a:p>
        </p:txBody>
      </p:sp>
      <p:sp>
        <p:nvSpPr>
          <p:cNvPr id="158" name="Прямоугольник 157">
            <a:extLst>
              <a:ext uri="{FF2B5EF4-FFF2-40B4-BE49-F238E27FC236}">
                <a16:creationId xmlns:a16="http://schemas.microsoft.com/office/drawing/2014/main" id="{6AA1D708-BE43-49C1-9B8A-60BD1DC21A0D}"/>
              </a:ext>
            </a:extLst>
          </p:cNvPr>
          <p:cNvSpPr/>
          <p:nvPr/>
        </p:nvSpPr>
        <p:spPr>
          <a:xfrm>
            <a:off x="1165966" y="5829928"/>
            <a:ext cx="1907469" cy="3703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 &amp;</a:t>
            </a:r>
            <a:r>
              <a:rPr lang="en-US" b="1" dirty="0" err="1">
                <a:solidFill>
                  <a:schemeClr val="tx1"/>
                </a:solidFill>
              </a:rPr>
              <a:t>free_block</a:t>
            </a:r>
            <a:r>
              <a:rPr lang="ru-RU" b="1" dirty="0">
                <a:solidFill>
                  <a:schemeClr val="tx1"/>
                </a:solidFill>
              </a:rPr>
              <a:t>1</a:t>
            </a:r>
            <a:endParaRPr lang="en-US" b="1" dirty="0">
              <a:solidFill>
                <a:schemeClr val="tx1"/>
              </a:solidFill>
            </a:endParaRPr>
          </a:p>
        </p:txBody>
      </p:sp>
      <p:sp>
        <p:nvSpPr>
          <p:cNvPr id="26" name="TextBox 25">
            <a:extLst>
              <a:ext uri="{FF2B5EF4-FFF2-40B4-BE49-F238E27FC236}">
                <a16:creationId xmlns:a16="http://schemas.microsoft.com/office/drawing/2014/main" id="{A7574318-BC44-46E0-9DA3-D5AFD910EE3D}"/>
              </a:ext>
            </a:extLst>
          </p:cNvPr>
          <p:cNvSpPr txBox="1"/>
          <p:nvPr/>
        </p:nvSpPr>
        <p:spPr>
          <a:xfrm>
            <a:off x="6399577" y="1488709"/>
            <a:ext cx="3641035" cy="646331"/>
          </a:xfrm>
          <a:prstGeom prst="rect">
            <a:avLst/>
          </a:prstGeom>
          <a:noFill/>
        </p:spPr>
        <p:txBody>
          <a:bodyPr wrap="square">
            <a:spAutoFit/>
          </a:bodyPr>
          <a:lstStyle/>
          <a:p>
            <a:r>
              <a:rPr lang="en-US" b="0" i="0" dirty="0">
                <a:effectLst/>
                <a:latin typeface="Menlo"/>
              </a:rPr>
              <a:t>*(&amp;</a:t>
            </a:r>
            <a:r>
              <a:rPr lang="en-US" dirty="0" err="1">
                <a:latin typeface="Menlo"/>
              </a:rPr>
              <a:t>shell_code</a:t>
            </a:r>
            <a:r>
              <a:rPr lang="en-US" dirty="0">
                <a:latin typeface="Menlo"/>
              </a:rPr>
              <a:t> +</a:t>
            </a:r>
            <a:r>
              <a:rPr lang="en-US" b="0" i="0" dirty="0">
                <a:effectLst/>
                <a:latin typeface="Menlo"/>
              </a:rPr>
              <a:t> 24) = &amp;printf-16</a:t>
            </a:r>
            <a:br>
              <a:rPr lang="en-US" b="0" i="0" dirty="0">
                <a:effectLst/>
                <a:latin typeface="Menlo"/>
              </a:rPr>
            </a:br>
            <a:r>
              <a:rPr lang="en-US" b="0" i="0" dirty="0">
                <a:effectLst/>
                <a:latin typeface="Menlo"/>
              </a:rPr>
              <a:t>*(&amp;</a:t>
            </a:r>
            <a:r>
              <a:rPr lang="en-US" dirty="0" err="1">
                <a:latin typeface="Menlo"/>
              </a:rPr>
              <a:t>printf</a:t>
            </a:r>
            <a:r>
              <a:rPr lang="en-US" b="0" i="0" dirty="0">
                <a:effectLst/>
                <a:latin typeface="Menlo"/>
              </a:rPr>
              <a:t>) = &amp;</a:t>
            </a:r>
            <a:r>
              <a:rPr lang="en-US" b="0" i="0" dirty="0" err="1">
                <a:effectLst/>
                <a:latin typeface="Menlo"/>
              </a:rPr>
              <a:t>shel</a:t>
            </a:r>
            <a:r>
              <a:rPr lang="en-US" dirty="0" err="1">
                <a:latin typeface="Menlo"/>
              </a:rPr>
              <a:t>l_code</a:t>
            </a:r>
            <a:endParaRPr lang="en-US" dirty="0"/>
          </a:p>
        </p:txBody>
      </p:sp>
      <p:sp>
        <p:nvSpPr>
          <p:cNvPr id="27" name="TextBox 26">
            <a:extLst>
              <a:ext uri="{FF2B5EF4-FFF2-40B4-BE49-F238E27FC236}">
                <a16:creationId xmlns:a16="http://schemas.microsoft.com/office/drawing/2014/main" id="{BC149407-8477-45AD-9881-CC8D4773DBAD}"/>
              </a:ext>
            </a:extLst>
          </p:cNvPr>
          <p:cNvSpPr txBox="1"/>
          <p:nvPr/>
        </p:nvSpPr>
        <p:spPr>
          <a:xfrm>
            <a:off x="4328515" y="1471813"/>
            <a:ext cx="1775038" cy="646331"/>
          </a:xfrm>
          <a:prstGeom prst="rect">
            <a:avLst/>
          </a:prstGeom>
          <a:noFill/>
        </p:spPr>
        <p:txBody>
          <a:bodyPr wrap="square">
            <a:spAutoFit/>
          </a:bodyPr>
          <a:lstStyle/>
          <a:p>
            <a:r>
              <a:rPr lang="en-US" b="0" i="0" dirty="0">
                <a:effectLst/>
                <a:latin typeface="Menlo"/>
              </a:rPr>
              <a:t>*(</a:t>
            </a:r>
            <a:r>
              <a:rPr lang="en-US" b="0" i="0" dirty="0" err="1">
                <a:effectLst/>
                <a:latin typeface="Menlo"/>
              </a:rPr>
              <a:t>fp</a:t>
            </a:r>
            <a:r>
              <a:rPr lang="en-US" b="0" i="0" dirty="0">
                <a:effectLst/>
                <a:latin typeface="Menlo"/>
              </a:rPr>
              <a:t> + </a:t>
            </a:r>
            <a:r>
              <a:rPr lang="en-US" dirty="0">
                <a:latin typeface="Menlo"/>
              </a:rPr>
              <a:t>24</a:t>
            </a:r>
            <a:r>
              <a:rPr lang="en-US" b="0" i="0" dirty="0">
                <a:effectLst/>
                <a:latin typeface="Menlo"/>
              </a:rPr>
              <a:t>) = bp</a:t>
            </a:r>
            <a:br>
              <a:rPr lang="en-US" b="0" i="0" dirty="0">
                <a:effectLst/>
                <a:latin typeface="Menlo"/>
              </a:rPr>
            </a:br>
            <a:r>
              <a:rPr lang="en-US" b="0" i="0" dirty="0">
                <a:effectLst/>
                <a:latin typeface="Menlo"/>
              </a:rPr>
              <a:t>*(bp + 16) = </a:t>
            </a:r>
            <a:r>
              <a:rPr lang="en-US" b="0" i="0" dirty="0" err="1">
                <a:effectLst/>
                <a:latin typeface="Menlo"/>
              </a:rPr>
              <a:t>fp</a:t>
            </a:r>
            <a:endParaRPr lang="en-US" dirty="0"/>
          </a:p>
        </p:txBody>
      </p:sp>
      <p:cxnSp>
        <p:nvCxnSpPr>
          <p:cNvPr id="7" name="Соединитель: уступ 6">
            <a:extLst>
              <a:ext uri="{FF2B5EF4-FFF2-40B4-BE49-F238E27FC236}">
                <a16:creationId xmlns:a16="http://schemas.microsoft.com/office/drawing/2014/main" id="{20162ADC-7B88-4933-8431-A3CED01E7417}"/>
              </a:ext>
            </a:extLst>
          </p:cNvPr>
          <p:cNvCxnSpPr>
            <a:cxnSpLocks/>
            <a:stCxn id="154" idx="3"/>
          </p:cNvCxnSpPr>
          <p:nvPr/>
        </p:nvCxnSpPr>
        <p:spPr>
          <a:xfrm>
            <a:off x="3077147" y="3650634"/>
            <a:ext cx="2502737" cy="1330721"/>
          </a:xfrm>
          <a:prstGeom prst="bentConnector3">
            <a:avLst>
              <a:gd name="adj1" fmla="val 24259"/>
            </a:avLst>
          </a:prstGeom>
          <a:ln>
            <a:tailEnd type="triangle"/>
          </a:ln>
        </p:spPr>
        <p:style>
          <a:lnRef idx="1">
            <a:schemeClr val="dk1"/>
          </a:lnRef>
          <a:fillRef idx="0">
            <a:schemeClr val="dk1"/>
          </a:fillRef>
          <a:effectRef idx="0">
            <a:schemeClr val="dk1"/>
          </a:effectRef>
          <a:fontRef idx="minor">
            <a:schemeClr val="tx1"/>
          </a:fontRef>
        </p:style>
      </p:cxnSp>
      <p:cxnSp>
        <p:nvCxnSpPr>
          <p:cNvPr id="23" name="Соединитель: уступ 22">
            <a:extLst>
              <a:ext uri="{FF2B5EF4-FFF2-40B4-BE49-F238E27FC236}">
                <a16:creationId xmlns:a16="http://schemas.microsoft.com/office/drawing/2014/main" id="{6B28A347-6242-432E-81B0-69D6C8DACFCB}"/>
              </a:ext>
            </a:extLst>
          </p:cNvPr>
          <p:cNvCxnSpPr>
            <a:cxnSpLocks/>
            <a:endCxn id="144" idx="3"/>
          </p:cNvCxnSpPr>
          <p:nvPr/>
        </p:nvCxnSpPr>
        <p:spPr>
          <a:xfrm rot="5400000" flipH="1" flipV="1">
            <a:off x="2519031" y="3382029"/>
            <a:ext cx="1213104" cy="89452"/>
          </a:xfrm>
          <a:prstGeom prst="bentConnector4">
            <a:avLst>
              <a:gd name="adj1" fmla="val 994"/>
              <a:gd name="adj2" fmla="val 2291587"/>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92B63A5-5E51-4731-9980-737F2E420C3D}"/>
              </a:ext>
            </a:extLst>
          </p:cNvPr>
          <p:cNvSpPr txBox="1"/>
          <p:nvPr/>
        </p:nvSpPr>
        <p:spPr>
          <a:xfrm>
            <a:off x="3829202" y="4650851"/>
            <a:ext cx="1333195" cy="369332"/>
          </a:xfrm>
          <a:prstGeom prst="rect">
            <a:avLst/>
          </a:prstGeom>
          <a:noFill/>
        </p:spPr>
        <p:txBody>
          <a:bodyPr wrap="square">
            <a:spAutoFit/>
          </a:bodyPr>
          <a:lstStyle/>
          <a:p>
            <a:r>
              <a:rPr lang="en-US" b="0" i="0" dirty="0">
                <a:effectLst/>
                <a:latin typeface="Menlo"/>
              </a:rPr>
              <a:t>&amp;</a:t>
            </a:r>
            <a:r>
              <a:rPr lang="en-US" dirty="0" err="1">
                <a:latin typeface="Menlo"/>
              </a:rPr>
              <a:t>shell_code</a:t>
            </a:r>
            <a:endParaRPr lang="ru-RU" dirty="0"/>
          </a:p>
        </p:txBody>
      </p:sp>
      <p:sp>
        <p:nvSpPr>
          <p:cNvPr id="9" name="TextBox 8">
            <a:extLst>
              <a:ext uri="{FF2B5EF4-FFF2-40B4-BE49-F238E27FC236}">
                <a16:creationId xmlns:a16="http://schemas.microsoft.com/office/drawing/2014/main" id="{9F0320D2-6351-C945-5774-A57FD839E92A}"/>
              </a:ext>
            </a:extLst>
          </p:cNvPr>
          <p:cNvSpPr txBox="1"/>
          <p:nvPr/>
        </p:nvSpPr>
        <p:spPr>
          <a:xfrm>
            <a:off x="3314978" y="2486467"/>
            <a:ext cx="5889481" cy="369332"/>
          </a:xfrm>
          <a:prstGeom prst="rect">
            <a:avLst/>
          </a:prstGeom>
          <a:noFill/>
        </p:spPr>
        <p:txBody>
          <a:bodyPr wrap="square">
            <a:spAutoFit/>
          </a:bodyPr>
          <a:lstStyle/>
          <a:p>
            <a:r>
              <a:rPr lang="en-US" dirty="0">
                <a:solidFill>
                  <a:schemeClr val="tx1"/>
                </a:solidFill>
              </a:rPr>
              <a:t>&amp;_chck_fail-16 =&gt; </a:t>
            </a:r>
            <a:r>
              <a:rPr lang="ru-RU" i="1" dirty="0">
                <a:solidFill>
                  <a:schemeClr val="tx1"/>
                </a:solidFill>
              </a:rPr>
              <a:t>часть буфера </a:t>
            </a:r>
            <a:r>
              <a:rPr lang="ru-RU" i="1" dirty="0" err="1">
                <a:solidFill>
                  <a:schemeClr val="tx1"/>
                </a:solidFill>
              </a:rPr>
              <a:t>перезапишется</a:t>
            </a:r>
            <a:endParaRPr lang="ru-RU" i="1" dirty="0"/>
          </a:p>
        </p:txBody>
      </p:sp>
      <p:sp>
        <p:nvSpPr>
          <p:cNvPr id="8" name="TextBox 7">
            <a:extLst>
              <a:ext uri="{FF2B5EF4-FFF2-40B4-BE49-F238E27FC236}">
                <a16:creationId xmlns:a16="http://schemas.microsoft.com/office/drawing/2014/main" id="{FF2805C1-4D66-CD74-49E5-7111E8F94666}"/>
              </a:ext>
            </a:extLst>
          </p:cNvPr>
          <p:cNvSpPr txBox="1"/>
          <p:nvPr/>
        </p:nvSpPr>
        <p:spPr>
          <a:xfrm>
            <a:off x="5160291" y="4509544"/>
            <a:ext cx="5865742"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GOT: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dq</a:t>
            </a:r>
            <a:r>
              <a:rPr lang="en-US" b="1" dirty="0">
                <a:latin typeface="Courier New" panose="02070309020205020404" pitchFamily="49" charset="0"/>
                <a:cs typeface="Courier New" panose="02070309020205020404" pitchFamily="49" charset="0"/>
              </a:rPr>
              <a:t> &amp;</a:t>
            </a:r>
            <a:r>
              <a:rPr lang="en-US" b="1" dirty="0" err="1">
                <a:latin typeface="Courier New" panose="02070309020205020404" pitchFamily="49" charset="0"/>
                <a:cs typeface="Courier New" panose="02070309020205020404" pitchFamily="49" charset="0"/>
              </a:rPr>
              <a:t>shell_code</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__</a:t>
            </a:r>
            <a:r>
              <a:rPr lang="en-US" dirty="0" err="1">
                <a:solidFill>
                  <a:schemeClr val="tx1"/>
                </a:solidFill>
                <a:latin typeface="Courier New" panose="02070309020205020404" pitchFamily="49" charset="0"/>
                <a:cs typeface="Courier New" panose="02070309020205020404" pitchFamily="49" charset="0"/>
              </a:rPr>
              <a:t>stack_chck_fail</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cudaMalloc</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filter2D: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67576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Обход «канареек» 1</a:t>
            </a:r>
            <a:r>
              <a:rPr lang="en-US" dirty="0"/>
              <a:t> </a:t>
            </a:r>
            <a:r>
              <a:rPr kumimoji="0" lang="ru-RU" sz="2400" b="0" i="0" u="none" strike="noStrike" kern="1200" cap="none" spc="0" normalizeH="0" baseline="0" noProof="0" dirty="0">
                <a:ln>
                  <a:noFill/>
                </a:ln>
                <a:solidFill>
                  <a:prstClr val="black"/>
                </a:solidFill>
                <a:effectLst/>
                <a:uLnTx/>
                <a:uFillTx/>
                <a:latin typeface="Calibri Light" panose="020F0302020204030204"/>
                <a:ea typeface="+mj-ea"/>
                <a:cs typeface="+mj-cs"/>
              </a:rPr>
              <a:t>(</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Linux</a:t>
            </a:r>
            <a:r>
              <a:rPr kumimoji="0" lang="ru-RU" sz="2400" b="0" i="0" u="none" strike="noStrike" kern="1200" cap="none" spc="0" normalizeH="0" baseline="0" noProof="0" dirty="0">
                <a:ln>
                  <a:noFill/>
                </a:ln>
                <a:solidFill>
                  <a:prstClr val="black"/>
                </a:solidFill>
                <a:effectLst/>
                <a:uLnTx/>
                <a:uFillTx/>
                <a:latin typeface="Calibri Light" panose="020F0302020204030204"/>
                <a:ea typeface="+mj-ea"/>
                <a:cs typeface="+mj-cs"/>
              </a:rPr>
              <a:t>)</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36</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6715538" cy="4530725"/>
          </a:xfrm>
        </p:spPr>
        <p:txBody>
          <a:bodyPr>
            <a:normAutofit/>
          </a:bodyPr>
          <a:lstStyle/>
          <a:p>
            <a:pPr marL="0" indent="0">
              <a:buNone/>
            </a:pPr>
            <a:r>
              <a:rPr lang="ru-RU" sz="2000" dirty="0"/>
              <a:t>Функция </a:t>
            </a:r>
            <a:r>
              <a:rPr lang="en-US" sz="2000" dirty="0"/>
              <a:t>__</a:t>
            </a:r>
            <a:r>
              <a:rPr lang="en-US" sz="2000" dirty="0" err="1"/>
              <a:t>stack_chck_fail</a:t>
            </a:r>
            <a:r>
              <a:rPr lang="en-US" sz="2000" dirty="0"/>
              <a:t> </a:t>
            </a:r>
            <a:r>
              <a:rPr lang="ru-RU" sz="2000" dirty="0"/>
              <a:t>или ее аналог (завершение программы при изменении «канарейки») часто является библиотечной функцией, адрес которой находится в </a:t>
            </a:r>
            <a:r>
              <a:rPr lang="en-US" sz="2000" dirty="0"/>
              <a:t>GOT.</a:t>
            </a:r>
          </a:p>
          <a:p>
            <a:pPr marL="0" indent="0">
              <a:buNone/>
            </a:pPr>
            <a:r>
              <a:rPr lang="ru-RU" sz="2000" dirty="0"/>
              <a:t>Если удастся перезаписать адрес функции на адрес целевого кода, то  код выполнится автоматически, когда проверка «канарейки» провалится.</a:t>
            </a:r>
          </a:p>
          <a:p>
            <a:pPr marL="0" indent="0">
              <a:buNone/>
            </a:pPr>
            <a:r>
              <a:rPr lang="ru-RU" sz="2000" dirty="0"/>
              <a:t>В качестве такого кода может выступать как шелл-код, так и простая инструкция </a:t>
            </a:r>
            <a:r>
              <a:rPr lang="en-US" sz="2000" dirty="0"/>
              <a:t>RET/JMP.</a:t>
            </a:r>
            <a:br>
              <a:rPr lang="ru-RU" sz="2000" dirty="0"/>
            </a:br>
            <a:endParaRPr lang="en-US" sz="2000" dirty="0"/>
          </a:p>
        </p:txBody>
      </p:sp>
      <p:sp>
        <p:nvSpPr>
          <p:cNvPr id="10" name="TextBox 9">
            <a:extLst>
              <a:ext uri="{FF2B5EF4-FFF2-40B4-BE49-F238E27FC236}">
                <a16:creationId xmlns:a16="http://schemas.microsoft.com/office/drawing/2014/main" id="{4FE8F3FE-A06B-4512-A007-34D932E1F423}"/>
              </a:ext>
            </a:extLst>
          </p:cNvPr>
          <p:cNvSpPr txBox="1"/>
          <p:nvPr/>
        </p:nvSpPr>
        <p:spPr>
          <a:xfrm>
            <a:off x="2503832" y="4600725"/>
            <a:ext cx="398393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GOT: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dq</a:t>
            </a:r>
            <a:r>
              <a:rPr lang="en-US" dirty="0">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__</a:t>
            </a:r>
            <a:r>
              <a:rPr lang="en-US" b="1" dirty="0" err="1">
                <a:solidFill>
                  <a:schemeClr val="tx1"/>
                </a:solidFill>
                <a:latin typeface="Courier New" panose="02070309020205020404" pitchFamily="49" charset="0"/>
                <a:cs typeface="Courier New" panose="02070309020205020404" pitchFamily="49" charset="0"/>
              </a:rPr>
              <a:t>stack_chck_fail</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dq</a:t>
            </a:r>
            <a:r>
              <a:rPr lang="en-US" b="1"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cudaMalloc</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filter2D:          </a:t>
            </a:r>
            <a:r>
              <a:rPr lang="en-US" dirty="0" err="1">
                <a:solidFill>
                  <a:schemeClr val="tx1"/>
                </a:solidFill>
                <a:latin typeface="Courier New" panose="02070309020205020404" pitchFamily="49" charset="0"/>
                <a:cs typeface="Courier New" panose="02070309020205020404" pitchFamily="49" charset="0"/>
              </a:rPr>
              <a:t>dq</a:t>
            </a:r>
            <a:r>
              <a:rPr lang="en-US" dirty="0">
                <a:solidFill>
                  <a:schemeClr val="tx1"/>
                </a:solidFill>
                <a:latin typeface="Courier New" panose="02070309020205020404" pitchFamily="49" charset="0"/>
                <a:cs typeface="Courier New" panose="02070309020205020404" pitchFamily="49" charset="0"/>
              </a:rPr>
              <a:t> ?    </a:t>
            </a:r>
          </a:p>
        </p:txBody>
      </p:sp>
      <p:sp>
        <p:nvSpPr>
          <p:cNvPr id="11" name="Прямоугольник 10">
            <a:extLst>
              <a:ext uri="{FF2B5EF4-FFF2-40B4-BE49-F238E27FC236}">
                <a16:creationId xmlns:a16="http://schemas.microsoft.com/office/drawing/2014/main" id="{F2214C54-9D21-4560-9D74-4A9B680D48DB}"/>
              </a:ext>
            </a:extLst>
          </p:cNvPr>
          <p:cNvSpPr/>
          <p:nvPr/>
        </p:nvSpPr>
        <p:spPr>
          <a:xfrm>
            <a:off x="9219370" y="1619008"/>
            <a:ext cx="1879782" cy="453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2" name="Прямоугольник 11">
            <a:extLst>
              <a:ext uri="{FF2B5EF4-FFF2-40B4-BE49-F238E27FC236}">
                <a16:creationId xmlns:a16="http://schemas.microsoft.com/office/drawing/2014/main" id="{86913D1B-EE08-4C30-9FF7-E9D6562C7A29}"/>
              </a:ext>
            </a:extLst>
          </p:cNvPr>
          <p:cNvSpPr/>
          <p:nvPr/>
        </p:nvSpPr>
        <p:spPr>
          <a:xfrm>
            <a:off x="9219370" y="1927122"/>
            <a:ext cx="1879782" cy="129208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libc</a:t>
            </a:r>
            <a:endParaRPr lang="en-US" b="1" dirty="0">
              <a:solidFill>
                <a:schemeClr val="tx1"/>
              </a:solidFill>
            </a:endParaRPr>
          </a:p>
          <a:p>
            <a:pPr algn="ctr"/>
            <a:br>
              <a:rPr lang="en-US" b="1" dirty="0">
                <a:solidFill>
                  <a:schemeClr val="tx1"/>
                </a:solidFill>
              </a:rPr>
            </a:br>
            <a:r>
              <a:rPr lang="en-US" dirty="0" err="1">
                <a:solidFill>
                  <a:schemeClr val="tx1"/>
                </a:solidFill>
              </a:rPr>
              <a:t>printf</a:t>
            </a:r>
            <a:endParaRPr lang="en-US" dirty="0">
              <a:solidFill>
                <a:schemeClr val="tx1"/>
              </a:solidFill>
            </a:endParaRPr>
          </a:p>
          <a:p>
            <a:pPr algn="ctr"/>
            <a:r>
              <a:rPr lang="en-US" dirty="0">
                <a:solidFill>
                  <a:schemeClr val="tx1"/>
                </a:solidFill>
              </a:rPr>
              <a:t>__</a:t>
            </a:r>
            <a:r>
              <a:rPr lang="en-US" dirty="0" err="1">
                <a:solidFill>
                  <a:schemeClr val="tx1"/>
                </a:solidFill>
              </a:rPr>
              <a:t>stack_chck_fail</a:t>
            </a:r>
            <a:endParaRPr lang="en-US" dirty="0">
              <a:solidFill>
                <a:schemeClr val="tx1"/>
              </a:solidFill>
            </a:endParaRPr>
          </a:p>
        </p:txBody>
      </p:sp>
      <p:sp>
        <p:nvSpPr>
          <p:cNvPr id="13" name="Прямоугольник 12">
            <a:extLst>
              <a:ext uri="{FF2B5EF4-FFF2-40B4-BE49-F238E27FC236}">
                <a16:creationId xmlns:a16="http://schemas.microsoft.com/office/drawing/2014/main" id="{7D28FD0B-5EBD-4E93-84B5-5FA19BDAFCA6}"/>
              </a:ext>
            </a:extLst>
          </p:cNvPr>
          <p:cNvSpPr/>
          <p:nvPr/>
        </p:nvSpPr>
        <p:spPr>
          <a:xfrm>
            <a:off x="9219370" y="3547272"/>
            <a:ext cx="1879782" cy="9315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libcuda</a:t>
            </a:r>
            <a:endParaRPr lang="en-US" b="1" dirty="0">
              <a:solidFill>
                <a:schemeClr val="tx1"/>
              </a:solidFill>
            </a:endParaRPr>
          </a:p>
          <a:p>
            <a:pPr algn="ctr"/>
            <a:endParaRPr lang="en-US" b="1" dirty="0">
              <a:solidFill>
                <a:schemeClr val="tx1"/>
              </a:solidFill>
            </a:endParaRPr>
          </a:p>
          <a:p>
            <a:pPr algn="ctr"/>
            <a:r>
              <a:rPr lang="en-US" dirty="0" err="1">
                <a:solidFill>
                  <a:schemeClr val="tx1"/>
                </a:solidFill>
              </a:rPr>
              <a:t>cudaMalloc</a:t>
            </a:r>
            <a:endParaRPr lang="en-US" dirty="0">
              <a:solidFill>
                <a:schemeClr val="tx1"/>
              </a:solidFill>
            </a:endParaRPr>
          </a:p>
        </p:txBody>
      </p:sp>
      <p:sp>
        <p:nvSpPr>
          <p:cNvPr id="15" name="Прямоугольник 14">
            <a:extLst>
              <a:ext uri="{FF2B5EF4-FFF2-40B4-BE49-F238E27FC236}">
                <a16:creationId xmlns:a16="http://schemas.microsoft.com/office/drawing/2014/main" id="{A02367E7-D3E8-4473-86C3-4CA5EAD3B80A}"/>
              </a:ext>
            </a:extLst>
          </p:cNvPr>
          <p:cNvSpPr/>
          <p:nvPr/>
        </p:nvSpPr>
        <p:spPr>
          <a:xfrm>
            <a:off x="9219370" y="4781503"/>
            <a:ext cx="1879782" cy="95858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a:solidFill>
                  <a:schemeClr val="tx1"/>
                </a:solidFill>
              </a:rPr>
              <a:t>libopencv</a:t>
            </a:r>
            <a:endParaRPr lang="en-US" b="1" dirty="0">
              <a:solidFill>
                <a:schemeClr val="tx1"/>
              </a:solidFill>
            </a:endParaRPr>
          </a:p>
          <a:p>
            <a:pPr algn="ctr"/>
            <a:endParaRPr lang="en-US" dirty="0">
              <a:solidFill>
                <a:schemeClr val="tx1"/>
              </a:solidFill>
            </a:endParaRPr>
          </a:p>
          <a:p>
            <a:pPr algn="ctr"/>
            <a:r>
              <a:rPr lang="en-US" dirty="0">
                <a:solidFill>
                  <a:schemeClr val="tx1"/>
                </a:solidFill>
              </a:rPr>
              <a:t>filter2D</a:t>
            </a:r>
          </a:p>
          <a:p>
            <a:pPr algn="ctr"/>
            <a:endParaRPr lang="en-US" dirty="0">
              <a:solidFill>
                <a:schemeClr val="tx1"/>
              </a:solidFill>
            </a:endParaRPr>
          </a:p>
        </p:txBody>
      </p:sp>
      <p:cxnSp>
        <p:nvCxnSpPr>
          <p:cNvPr id="16" name="Соединитель: уступ 15">
            <a:extLst>
              <a:ext uri="{FF2B5EF4-FFF2-40B4-BE49-F238E27FC236}">
                <a16:creationId xmlns:a16="http://schemas.microsoft.com/office/drawing/2014/main" id="{5F0B723D-A0E6-4AF5-B886-544BDD042904}"/>
              </a:ext>
            </a:extLst>
          </p:cNvPr>
          <p:cNvCxnSpPr>
            <a:endCxn id="12" idx="1"/>
          </p:cNvCxnSpPr>
          <p:nvPr/>
        </p:nvCxnSpPr>
        <p:spPr>
          <a:xfrm flipV="1">
            <a:off x="6331226" y="2713383"/>
            <a:ext cx="2888144" cy="2345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E3E2EFA5-50E3-4588-AFE8-CE97264B6370}"/>
              </a:ext>
            </a:extLst>
          </p:cNvPr>
          <p:cNvCxnSpPr>
            <a:cxnSpLocks/>
          </p:cNvCxnSpPr>
          <p:nvPr/>
        </p:nvCxnSpPr>
        <p:spPr>
          <a:xfrm flipV="1">
            <a:off x="6331226" y="4305731"/>
            <a:ext cx="2888144" cy="1320034"/>
          </a:xfrm>
          <a:prstGeom prst="bentConnector3">
            <a:avLst>
              <a:gd name="adj1" fmla="val 66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Соединитель: уступ 17">
            <a:extLst>
              <a:ext uri="{FF2B5EF4-FFF2-40B4-BE49-F238E27FC236}">
                <a16:creationId xmlns:a16="http://schemas.microsoft.com/office/drawing/2014/main" id="{E9B81739-04C4-4A16-86CC-57B17909647F}"/>
              </a:ext>
            </a:extLst>
          </p:cNvPr>
          <p:cNvCxnSpPr>
            <a:cxnSpLocks/>
          </p:cNvCxnSpPr>
          <p:nvPr/>
        </p:nvCxnSpPr>
        <p:spPr>
          <a:xfrm flipV="1">
            <a:off x="6331226" y="5535175"/>
            <a:ext cx="2888144" cy="362139"/>
          </a:xfrm>
          <a:prstGeom prst="bentConnector3">
            <a:avLst>
              <a:gd name="adj1" fmla="val 785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 уступ 18">
            <a:extLst>
              <a:ext uri="{FF2B5EF4-FFF2-40B4-BE49-F238E27FC236}">
                <a16:creationId xmlns:a16="http://schemas.microsoft.com/office/drawing/2014/main" id="{6ADD1099-2CB9-49E1-9A51-B6FA89ED480D}"/>
              </a:ext>
            </a:extLst>
          </p:cNvPr>
          <p:cNvCxnSpPr>
            <a:cxnSpLocks/>
          </p:cNvCxnSpPr>
          <p:nvPr/>
        </p:nvCxnSpPr>
        <p:spPr>
          <a:xfrm flipV="1">
            <a:off x="6331226" y="2944571"/>
            <a:ext cx="2888144" cy="2403771"/>
          </a:xfrm>
          <a:prstGeom prst="bentConnector3">
            <a:avLst>
              <a:gd name="adj1" fmla="val 5791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335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Обход «канареек» 2</a:t>
            </a:r>
            <a:r>
              <a:rPr lang="en-US" dirty="0"/>
              <a:t> </a:t>
            </a:r>
            <a:r>
              <a:rPr kumimoji="0" lang="ru-RU" sz="2400" b="0" i="0" u="none" strike="noStrike" kern="1200" cap="none" spc="0" normalizeH="0" baseline="0" noProof="0" dirty="0">
                <a:ln>
                  <a:noFill/>
                </a:ln>
                <a:solidFill>
                  <a:prstClr val="black"/>
                </a:solidFill>
                <a:effectLst/>
                <a:uLnTx/>
                <a:uFillTx/>
                <a:latin typeface="Calibri Light" panose="020F0302020204030204"/>
                <a:ea typeface="+mj-ea"/>
                <a:cs typeface="+mj-cs"/>
              </a:rPr>
              <a:t>(</a:t>
            </a:r>
            <a:r>
              <a:rPr kumimoji="0" lang="en-US" sz="2400" b="0" i="0" u="none" strike="noStrike" kern="1200" cap="none" spc="0" normalizeH="0" baseline="0" noProof="0" dirty="0">
                <a:ln>
                  <a:noFill/>
                </a:ln>
                <a:solidFill>
                  <a:prstClr val="black"/>
                </a:solidFill>
                <a:effectLst/>
                <a:uLnTx/>
                <a:uFillTx/>
                <a:latin typeface="Calibri Light" panose="020F0302020204030204"/>
                <a:ea typeface="+mj-ea"/>
                <a:cs typeface="+mj-cs"/>
              </a:rPr>
              <a:t>Linux</a:t>
            </a:r>
            <a:r>
              <a:rPr kumimoji="0" lang="ru-RU" sz="2400" b="0" i="0" u="none" strike="noStrike" kern="1200" cap="none" spc="0" normalizeH="0" baseline="0" noProof="0" dirty="0">
                <a:ln>
                  <a:noFill/>
                </a:ln>
                <a:solidFill>
                  <a:prstClr val="black"/>
                </a:solidFill>
                <a:effectLst/>
                <a:uLnTx/>
                <a:uFillTx/>
                <a:latin typeface="Calibri Light" panose="020F0302020204030204"/>
                <a:ea typeface="+mj-ea"/>
                <a:cs typeface="+mj-cs"/>
              </a:rPr>
              <a:t>)</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37</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0" y="1547329"/>
            <a:ext cx="10869166" cy="1668820"/>
          </a:xfrm>
        </p:spPr>
        <p:txBody>
          <a:bodyPr>
            <a:normAutofit fontScale="92500" lnSpcReduction="10000"/>
          </a:bodyPr>
          <a:lstStyle/>
          <a:p>
            <a:pPr marL="0" indent="0">
              <a:buNone/>
            </a:pPr>
            <a:r>
              <a:rPr lang="ru-RU" sz="2000" dirty="0"/>
              <a:t>Поскольку стек является гарантированно перезаписываемым, можно полностью или частично изменить адрес возврата из функции, не затрагивая канарейку.</a:t>
            </a:r>
            <a:r>
              <a:rPr lang="en-US" sz="2000" dirty="0"/>
              <a:t> </a:t>
            </a:r>
            <a:endParaRPr lang="ru-RU" sz="2000" dirty="0"/>
          </a:p>
          <a:p>
            <a:pPr marL="0" indent="0">
              <a:buNone/>
            </a:pPr>
            <a:r>
              <a:rPr lang="ru-RU" sz="2000" dirty="0"/>
              <a:t>Т.к. вторая запись мешает записать произвольное значение (т.к. это значение при второй записи интерпретируется, как адрес), может быть удобным подобрать такое значение, что его первые (или последние) байты при частичной перезаписи адреса возврата  позволят сформировать целевой адрес.</a:t>
            </a:r>
            <a:br>
              <a:rPr lang="ru-RU" sz="2000" dirty="0"/>
            </a:br>
            <a:endParaRPr lang="en-US" sz="2000" dirty="0"/>
          </a:p>
        </p:txBody>
      </p:sp>
      <p:sp>
        <p:nvSpPr>
          <p:cNvPr id="9" name="Прямоугольник 8">
            <a:extLst>
              <a:ext uri="{FF2B5EF4-FFF2-40B4-BE49-F238E27FC236}">
                <a16:creationId xmlns:a16="http://schemas.microsoft.com/office/drawing/2014/main" id="{69452412-D1D8-B91F-86C8-EDFE9C4EB476}"/>
              </a:ext>
            </a:extLst>
          </p:cNvPr>
          <p:cNvSpPr/>
          <p:nvPr/>
        </p:nvSpPr>
        <p:spPr>
          <a:xfrm>
            <a:off x="484634" y="4071797"/>
            <a:ext cx="2187440" cy="5492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BUFFER</a:t>
            </a:r>
            <a:br>
              <a:rPr lang="en-US" dirty="0">
                <a:solidFill>
                  <a:schemeClr val="tx1"/>
                </a:solidFill>
              </a:rPr>
            </a:br>
            <a:endParaRPr lang="en-US" dirty="0">
              <a:solidFill>
                <a:schemeClr val="tx1"/>
              </a:solidFill>
            </a:endParaRPr>
          </a:p>
        </p:txBody>
      </p:sp>
      <p:sp>
        <p:nvSpPr>
          <p:cNvPr id="20" name="Прямоугольник 19">
            <a:extLst>
              <a:ext uri="{FF2B5EF4-FFF2-40B4-BE49-F238E27FC236}">
                <a16:creationId xmlns:a16="http://schemas.microsoft.com/office/drawing/2014/main" id="{64491355-4B0C-0772-C328-9EDE8B9C3FB9}"/>
              </a:ext>
            </a:extLst>
          </p:cNvPr>
          <p:cNvSpPr/>
          <p:nvPr/>
        </p:nvSpPr>
        <p:spPr>
          <a:xfrm>
            <a:off x="480923" y="4683937"/>
            <a:ext cx="2194862" cy="1218890"/>
          </a:xfrm>
          <a:prstGeom prst="rect">
            <a:avLst/>
          </a:prstGeom>
          <a:solidFill>
            <a:srgbClr val="FF75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free_block1</a:t>
            </a:r>
          </a:p>
        </p:txBody>
      </p:sp>
      <p:sp>
        <p:nvSpPr>
          <p:cNvPr id="21" name="Прямоугольник 20">
            <a:extLst>
              <a:ext uri="{FF2B5EF4-FFF2-40B4-BE49-F238E27FC236}">
                <a16:creationId xmlns:a16="http://schemas.microsoft.com/office/drawing/2014/main" id="{94D88B79-FD22-F6A5-37D0-BF71F4DE6BD6}"/>
              </a:ext>
            </a:extLst>
          </p:cNvPr>
          <p:cNvSpPr/>
          <p:nvPr/>
        </p:nvSpPr>
        <p:spPr>
          <a:xfrm>
            <a:off x="671443" y="4991670"/>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rPr>
              <a:t>fp</a:t>
            </a:r>
            <a:r>
              <a:rPr lang="en-US" b="1" dirty="0">
                <a:solidFill>
                  <a:schemeClr val="tx1"/>
                </a:solidFill>
              </a:rPr>
              <a:t>: &amp;something</a:t>
            </a:r>
          </a:p>
        </p:txBody>
      </p:sp>
      <p:sp>
        <p:nvSpPr>
          <p:cNvPr id="22" name="Прямоугольник 21">
            <a:extLst>
              <a:ext uri="{FF2B5EF4-FFF2-40B4-BE49-F238E27FC236}">
                <a16:creationId xmlns:a16="http://schemas.microsoft.com/office/drawing/2014/main" id="{DE5A3177-530A-F585-B8E7-B2725538A089}"/>
              </a:ext>
            </a:extLst>
          </p:cNvPr>
          <p:cNvSpPr/>
          <p:nvPr/>
        </p:nvSpPr>
        <p:spPr>
          <a:xfrm>
            <a:off x="671442" y="5376405"/>
            <a:ext cx="1907469" cy="370317"/>
          </a:xfrm>
          <a:prstGeom prst="rect">
            <a:avLst/>
          </a:prstGeom>
          <a:solidFill>
            <a:srgbClr val="FFB7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bp:&amp;ret_addr+20</a:t>
            </a:r>
          </a:p>
        </p:txBody>
      </p:sp>
      <p:cxnSp>
        <p:nvCxnSpPr>
          <p:cNvPr id="23" name="Соединитель: уступ 22">
            <a:extLst>
              <a:ext uri="{FF2B5EF4-FFF2-40B4-BE49-F238E27FC236}">
                <a16:creationId xmlns:a16="http://schemas.microsoft.com/office/drawing/2014/main" id="{D854F386-7142-D958-9F51-8F505CAF97B3}"/>
              </a:ext>
            </a:extLst>
          </p:cNvPr>
          <p:cNvCxnSpPr>
            <a:cxnSpLocks/>
            <a:endCxn id="29" idx="0"/>
          </p:cNvCxnSpPr>
          <p:nvPr/>
        </p:nvCxnSpPr>
        <p:spPr>
          <a:xfrm flipV="1">
            <a:off x="2675785" y="4257137"/>
            <a:ext cx="3299403" cy="889739"/>
          </a:xfrm>
          <a:prstGeom prst="bentConnector4">
            <a:avLst>
              <a:gd name="adj1" fmla="val 33633"/>
              <a:gd name="adj2" fmla="val 125693"/>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D4A56AE-E0AB-52D7-F299-320AEB511409}"/>
              </a:ext>
            </a:extLst>
          </p:cNvPr>
          <p:cNvSpPr txBox="1"/>
          <p:nvPr/>
        </p:nvSpPr>
        <p:spPr>
          <a:xfrm>
            <a:off x="2840715" y="3318342"/>
            <a:ext cx="3641035" cy="646331"/>
          </a:xfrm>
          <a:prstGeom prst="rect">
            <a:avLst/>
          </a:prstGeom>
          <a:noFill/>
        </p:spPr>
        <p:txBody>
          <a:bodyPr wrap="square">
            <a:spAutoFit/>
          </a:bodyPr>
          <a:lstStyle/>
          <a:p>
            <a:r>
              <a:rPr lang="en-US" b="0" i="0" dirty="0">
                <a:effectLst/>
                <a:latin typeface="Menlo"/>
              </a:rPr>
              <a:t>*(&amp;something</a:t>
            </a:r>
            <a:r>
              <a:rPr lang="en-US" dirty="0">
                <a:latin typeface="Menlo"/>
              </a:rPr>
              <a:t>+</a:t>
            </a:r>
            <a:r>
              <a:rPr lang="en-US" b="0" i="0" dirty="0">
                <a:effectLst/>
                <a:latin typeface="Menlo"/>
              </a:rPr>
              <a:t> 24) = &amp;ret_addr+20</a:t>
            </a:r>
            <a:br>
              <a:rPr lang="en-US" b="0" i="0" dirty="0">
                <a:effectLst/>
                <a:latin typeface="Menlo"/>
              </a:rPr>
            </a:br>
            <a:r>
              <a:rPr lang="en-US" b="0" i="0" dirty="0">
                <a:effectLst/>
                <a:latin typeface="Menlo"/>
              </a:rPr>
              <a:t>*(&amp;ret_addr</a:t>
            </a:r>
            <a:r>
              <a:rPr lang="en-US" dirty="0">
                <a:latin typeface="Menlo"/>
              </a:rPr>
              <a:t>+4</a:t>
            </a:r>
            <a:r>
              <a:rPr lang="en-US" b="0" i="0" dirty="0">
                <a:effectLst/>
                <a:latin typeface="Menlo"/>
              </a:rPr>
              <a:t>) = &amp;something</a:t>
            </a:r>
            <a:endParaRPr lang="en-US" dirty="0"/>
          </a:p>
        </p:txBody>
      </p:sp>
      <p:sp>
        <p:nvSpPr>
          <p:cNvPr id="26" name="Прямоугольник 25">
            <a:extLst>
              <a:ext uri="{FF2B5EF4-FFF2-40B4-BE49-F238E27FC236}">
                <a16:creationId xmlns:a16="http://schemas.microsoft.com/office/drawing/2014/main" id="{0AEDBA15-E9A3-12A2-C83D-6801566351DA}"/>
              </a:ext>
            </a:extLst>
          </p:cNvPr>
          <p:cNvSpPr/>
          <p:nvPr/>
        </p:nvSpPr>
        <p:spPr>
          <a:xfrm>
            <a:off x="4895188" y="4262908"/>
            <a:ext cx="2160000" cy="2268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Прямоугольник 28">
            <a:extLst>
              <a:ext uri="{FF2B5EF4-FFF2-40B4-BE49-F238E27FC236}">
                <a16:creationId xmlns:a16="http://schemas.microsoft.com/office/drawing/2014/main" id="{EF1ED8A8-57EA-B936-14DA-312565ADDB5D}"/>
              </a:ext>
            </a:extLst>
          </p:cNvPr>
          <p:cNvSpPr/>
          <p:nvPr/>
        </p:nvSpPr>
        <p:spPr>
          <a:xfrm>
            <a:off x="4895188" y="4257137"/>
            <a:ext cx="2160000"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30" name="Прямоугольник 29">
            <a:extLst>
              <a:ext uri="{FF2B5EF4-FFF2-40B4-BE49-F238E27FC236}">
                <a16:creationId xmlns:a16="http://schemas.microsoft.com/office/drawing/2014/main" id="{60E06E81-11D4-9C19-A2AB-C8FD3D31084E}"/>
              </a:ext>
            </a:extLst>
          </p:cNvPr>
          <p:cNvSpPr/>
          <p:nvPr/>
        </p:nvSpPr>
        <p:spPr>
          <a:xfrm>
            <a:off x="4895188" y="5360025"/>
            <a:ext cx="2160000" cy="87590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locals</a:t>
            </a:r>
          </a:p>
        </p:txBody>
      </p:sp>
      <p:sp>
        <p:nvSpPr>
          <p:cNvPr id="31" name="Прямоугольник 30">
            <a:extLst>
              <a:ext uri="{FF2B5EF4-FFF2-40B4-BE49-F238E27FC236}">
                <a16:creationId xmlns:a16="http://schemas.microsoft.com/office/drawing/2014/main" id="{3948D177-3D5C-68DF-2295-2F3A798B1557}"/>
              </a:ext>
            </a:extLst>
          </p:cNvPr>
          <p:cNvSpPr/>
          <p:nvPr/>
        </p:nvSpPr>
        <p:spPr>
          <a:xfrm>
            <a:off x="4895188" y="4619443"/>
            <a:ext cx="2160000"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34" name="Прямоугольник 33">
            <a:extLst>
              <a:ext uri="{FF2B5EF4-FFF2-40B4-BE49-F238E27FC236}">
                <a16:creationId xmlns:a16="http://schemas.microsoft.com/office/drawing/2014/main" id="{CFA4C2BF-34F6-C858-3A60-4D7A77EC88A4}"/>
              </a:ext>
            </a:extLst>
          </p:cNvPr>
          <p:cNvSpPr/>
          <p:nvPr/>
        </p:nvSpPr>
        <p:spPr>
          <a:xfrm>
            <a:off x="4895188" y="4991670"/>
            <a:ext cx="2160000" cy="36841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canary</a:t>
            </a:r>
          </a:p>
        </p:txBody>
      </p:sp>
      <p:sp>
        <p:nvSpPr>
          <p:cNvPr id="49" name="Прямоугольник 48">
            <a:extLst>
              <a:ext uri="{FF2B5EF4-FFF2-40B4-BE49-F238E27FC236}">
                <a16:creationId xmlns:a16="http://schemas.microsoft.com/office/drawing/2014/main" id="{47842ACD-B149-2564-CBF8-26A273C453E1}"/>
              </a:ext>
            </a:extLst>
          </p:cNvPr>
          <p:cNvSpPr/>
          <p:nvPr/>
        </p:nvSpPr>
        <p:spPr>
          <a:xfrm>
            <a:off x="8153400" y="4259100"/>
            <a:ext cx="2160000" cy="2268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Прямоугольник 49">
            <a:extLst>
              <a:ext uri="{FF2B5EF4-FFF2-40B4-BE49-F238E27FC236}">
                <a16:creationId xmlns:a16="http://schemas.microsoft.com/office/drawing/2014/main" id="{40C0C97C-3705-073A-1BBF-72BA4254A2BC}"/>
              </a:ext>
            </a:extLst>
          </p:cNvPr>
          <p:cNvSpPr/>
          <p:nvPr/>
        </p:nvSpPr>
        <p:spPr>
          <a:xfrm>
            <a:off x="8153400" y="4253329"/>
            <a:ext cx="2160000"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51" name="Прямоугольник 50">
            <a:extLst>
              <a:ext uri="{FF2B5EF4-FFF2-40B4-BE49-F238E27FC236}">
                <a16:creationId xmlns:a16="http://schemas.microsoft.com/office/drawing/2014/main" id="{8AB06A7E-D89E-6FB2-EBCF-10858A9B7596}"/>
              </a:ext>
            </a:extLst>
          </p:cNvPr>
          <p:cNvSpPr/>
          <p:nvPr/>
        </p:nvSpPr>
        <p:spPr>
          <a:xfrm>
            <a:off x="8153400" y="5356217"/>
            <a:ext cx="2160000" cy="87590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locals</a:t>
            </a:r>
          </a:p>
        </p:txBody>
      </p:sp>
      <p:sp>
        <p:nvSpPr>
          <p:cNvPr id="52" name="Прямоугольник 51">
            <a:extLst>
              <a:ext uri="{FF2B5EF4-FFF2-40B4-BE49-F238E27FC236}">
                <a16:creationId xmlns:a16="http://schemas.microsoft.com/office/drawing/2014/main" id="{A814A886-250B-5017-E341-3C157EDD3122}"/>
              </a:ext>
            </a:extLst>
          </p:cNvPr>
          <p:cNvSpPr/>
          <p:nvPr/>
        </p:nvSpPr>
        <p:spPr>
          <a:xfrm>
            <a:off x="8153400" y="4615635"/>
            <a:ext cx="2160000"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53" name="Прямоугольник 52">
            <a:extLst>
              <a:ext uri="{FF2B5EF4-FFF2-40B4-BE49-F238E27FC236}">
                <a16:creationId xmlns:a16="http://schemas.microsoft.com/office/drawing/2014/main" id="{4C24AEF6-FFB2-ADD6-F7AE-54967DCAE039}"/>
              </a:ext>
            </a:extLst>
          </p:cNvPr>
          <p:cNvSpPr/>
          <p:nvPr/>
        </p:nvSpPr>
        <p:spPr>
          <a:xfrm>
            <a:off x="8153400" y="4987862"/>
            <a:ext cx="2160000" cy="36841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canary</a:t>
            </a:r>
          </a:p>
        </p:txBody>
      </p:sp>
      <p:sp>
        <p:nvSpPr>
          <p:cNvPr id="54" name="Прямоугольник 53">
            <a:extLst>
              <a:ext uri="{FF2B5EF4-FFF2-40B4-BE49-F238E27FC236}">
                <a16:creationId xmlns:a16="http://schemas.microsoft.com/office/drawing/2014/main" id="{E8806D40-1119-1EE2-436C-7DDCCDCDE113}"/>
              </a:ext>
            </a:extLst>
          </p:cNvPr>
          <p:cNvSpPr/>
          <p:nvPr/>
        </p:nvSpPr>
        <p:spPr>
          <a:xfrm>
            <a:off x="9233400" y="4254176"/>
            <a:ext cx="1080000" cy="35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a:t>
            </a:r>
          </a:p>
        </p:txBody>
      </p:sp>
      <p:sp>
        <p:nvSpPr>
          <p:cNvPr id="55" name="Прямоугольник 54">
            <a:extLst>
              <a:ext uri="{FF2B5EF4-FFF2-40B4-BE49-F238E27FC236}">
                <a16:creationId xmlns:a16="http://schemas.microsoft.com/office/drawing/2014/main" id="{DC658720-D0BC-829F-B98D-A7C9285EA7BD}"/>
              </a:ext>
            </a:extLst>
          </p:cNvPr>
          <p:cNvSpPr/>
          <p:nvPr/>
        </p:nvSpPr>
        <p:spPr>
          <a:xfrm>
            <a:off x="8153400" y="4615635"/>
            <a:ext cx="1080000" cy="35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thing</a:t>
            </a:r>
          </a:p>
        </p:txBody>
      </p:sp>
    </p:spTree>
    <p:extLst>
      <p:ext uri="{BB962C8B-B14F-4D97-AF65-F5344CB8AC3E}">
        <p14:creationId xmlns:p14="http://schemas.microsoft.com/office/powerpoint/2010/main" val="1437066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23908B-839D-5A27-BC2E-F35C147441EA}"/>
              </a:ext>
            </a:extLst>
          </p:cNvPr>
          <p:cNvSpPr>
            <a:spLocks noGrp="1"/>
          </p:cNvSpPr>
          <p:nvPr>
            <p:ph type="title"/>
          </p:nvPr>
        </p:nvSpPr>
        <p:spPr/>
        <p:txBody>
          <a:bodyPr/>
          <a:lstStyle/>
          <a:p>
            <a:r>
              <a:rPr lang="ru-RU" dirty="0"/>
              <a:t>Защита от перезаписи </a:t>
            </a:r>
            <a:r>
              <a:rPr lang="en-US" dirty="0"/>
              <a:t>GOT</a:t>
            </a:r>
            <a:endParaRPr lang="ru-RU" dirty="0"/>
          </a:p>
        </p:txBody>
      </p:sp>
      <p:sp>
        <p:nvSpPr>
          <p:cNvPr id="3" name="Объект 2">
            <a:extLst>
              <a:ext uri="{FF2B5EF4-FFF2-40B4-BE49-F238E27FC236}">
                <a16:creationId xmlns:a16="http://schemas.microsoft.com/office/drawing/2014/main" id="{43C53351-6823-92C3-380E-778D69184DC4}"/>
              </a:ext>
            </a:extLst>
          </p:cNvPr>
          <p:cNvSpPr>
            <a:spLocks noGrp="1"/>
          </p:cNvSpPr>
          <p:nvPr>
            <p:ph idx="1"/>
          </p:nvPr>
        </p:nvSpPr>
        <p:spPr/>
        <p:txBody>
          <a:bodyPr>
            <a:normAutofit/>
          </a:bodyPr>
          <a:lstStyle/>
          <a:p>
            <a:pPr marL="0" indent="0">
              <a:buNone/>
            </a:pPr>
            <a:r>
              <a:rPr lang="ru-RU" sz="2000" dirty="0"/>
              <a:t>Эффективной защитой от перезаписи </a:t>
            </a:r>
            <a:r>
              <a:rPr lang="en-US" sz="2000" dirty="0"/>
              <a:t>GOT </a:t>
            </a:r>
            <a:r>
              <a:rPr lang="ru-RU" sz="2000" dirty="0"/>
              <a:t>является т.н. </a:t>
            </a:r>
            <a:r>
              <a:rPr lang="en-US" sz="2000" dirty="0"/>
              <a:t>RELRO (relocation read-only). </a:t>
            </a:r>
            <a:r>
              <a:rPr lang="ru-RU" sz="2000" dirty="0"/>
              <a:t>Обычно </a:t>
            </a:r>
            <a:r>
              <a:rPr lang="en-US" sz="2000" dirty="0"/>
              <a:t>RELRO </a:t>
            </a:r>
            <a:r>
              <a:rPr lang="ru-RU" sz="2000" dirty="0"/>
              <a:t>включается специальным флагом компоновщика.</a:t>
            </a:r>
          </a:p>
          <a:p>
            <a:pPr marL="0" indent="0">
              <a:buNone/>
            </a:pPr>
            <a:r>
              <a:rPr lang="ru-RU" sz="2000" dirty="0"/>
              <a:t>При включенном </a:t>
            </a:r>
            <a:r>
              <a:rPr lang="en-US" sz="2000" dirty="0"/>
              <a:t>RELRO</a:t>
            </a:r>
            <a:r>
              <a:rPr lang="ru-RU" sz="2000" dirty="0"/>
              <a:t>:</a:t>
            </a:r>
          </a:p>
          <a:p>
            <a:r>
              <a:rPr lang="ru-RU" sz="2000" dirty="0"/>
              <a:t>Таблица </a:t>
            </a:r>
            <a:r>
              <a:rPr lang="en-US" sz="2000" dirty="0"/>
              <a:t>GOT </a:t>
            </a:r>
            <a:r>
              <a:rPr lang="ru-RU" sz="2000" dirty="0"/>
              <a:t>заполняется компоновщиком полностью при старте программы.</a:t>
            </a:r>
          </a:p>
          <a:p>
            <a:r>
              <a:rPr lang="ru-RU" sz="2000" dirty="0"/>
              <a:t>Сразу после заполнения секция </a:t>
            </a:r>
            <a:r>
              <a:rPr lang="en-US" sz="2000" dirty="0"/>
              <a:t>.got </a:t>
            </a:r>
            <a:r>
              <a:rPr lang="ru-RU" sz="2000" dirty="0"/>
              <a:t>помечается, как </a:t>
            </a:r>
            <a:r>
              <a:rPr lang="en-US" sz="2000" dirty="0"/>
              <a:t>read-only. </a:t>
            </a:r>
            <a:r>
              <a:rPr lang="ru-RU" sz="2000" dirty="0"/>
              <a:t>Любая попытка записи приведет к аппаратному исключению.</a:t>
            </a:r>
          </a:p>
        </p:txBody>
      </p:sp>
      <p:sp>
        <p:nvSpPr>
          <p:cNvPr id="5" name="Номер слайда 4">
            <a:extLst>
              <a:ext uri="{FF2B5EF4-FFF2-40B4-BE49-F238E27FC236}">
                <a16:creationId xmlns:a16="http://schemas.microsoft.com/office/drawing/2014/main" id="{BBB9B658-6B06-9E85-98DA-8DB470A1AF79}"/>
              </a:ext>
            </a:extLst>
          </p:cNvPr>
          <p:cNvSpPr>
            <a:spLocks noGrp="1"/>
          </p:cNvSpPr>
          <p:nvPr>
            <p:ph type="sldNum" sz="quarter" idx="12"/>
          </p:nvPr>
        </p:nvSpPr>
        <p:spPr/>
        <p:txBody>
          <a:bodyPr/>
          <a:lstStyle/>
          <a:p>
            <a:fld id="{B67FBA2B-964F-4C4D-AAF7-5A8399264638}" type="slidenum">
              <a:rPr lang="en-US" smtClean="0"/>
              <a:pPr/>
              <a:t>38</a:t>
            </a:fld>
            <a:endParaRPr lang="en-US"/>
          </a:p>
        </p:txBody>
      </p:sp>
    </p:spTree>
    <p:extLst>
      <p:ext uri="{BB962C8B-B14F-4D97-AF65-F5344CB8AC3E}">
        <p14:creationId xmlns:p14="http://schemas.microsoft.com/office/powerpoint/2010/main" val="4139268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en-US" dirty="0"/>
              <a:t>Address Space Layout Randomization</a:t>
            </a:r>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39</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7245096" cy="4530725"/>
          </a:xfrm>
        </p:spPr>
        <p:txBody>
          <a:bodyPr>
            <a:normAutofit/>
          </a:bodyPr>
          <a:lstStyle/>
          <a:p>
            <a:pPr marL="0" indent="0">
              <a:buNone/>
            </a:pPr>
            <a:r>
              <a:rPr lang="ru-RU" sz="2000" dirty="0"/>
              <a:t>Для эксплуатации многих уязвимостей необходимо точно знать адреса, по которым происходит запись</a:t>
            </a:r>
            <a:r>
              <a:rPr lang="en-US" sz="2000" dirty="0"/>
              <a:t>/</a:t>
            </a:r>
            <a:r>
              <a:rPr lang="ru-RU" sz="2000" dirty="0"/>
              <a:t>передача управления. Если адрес неизвестен, вероятность успешной эксплуатации крайне мала. На этом принципе основан защитный механизм </a:t>
            </a:r>
            <a:r>
              <a:rPr lang="en-US" sz="2000" dirty="0"/>
              <a:t>ASLR. </a:t>
            </a:r>
            <a:endParaRPr lang="ru-RU" sz="2000" dirty="0"/>
          </a:p>
          <a:p>
            <a:pPr marL="0" indent="0">
              <a:buNone/>
            </a:pPr>
            <a:r>
              <a:rPr lang="ru-RU" sz="2000" dirty="0"/>
              <a:t>При включенном </a:t>
            </a:r>
            <a:r>
              <a:rPr lang="en-US" sz="2000" dirty="0"/>
              <a:t>ASLR</a:t>
            </a:r>
            <a:r>
              <a:rPr lang="ru-RU" sz="2000" dirty="0"/>
              <a:t> адреса стека и кучи, а также адреса загрузки библиотек изменяются при каждом запуске программы. </a:t>
            </a:r>
          </a:p>
          <a:p>
            <a:pPr marL="0" indent="0">
              <a:buNone/>
            </a:pPr>
            <a:r>
              <a:rPr lang="ru-RU" sz="2000" dirty="0"/>
              <a:t>Если без </a:t>
            </a:r>
            <a:r>
              <a:rPr lang="en-US" sz="2000" dirty="0"/>
              <a:t>ASLR </a:t>
            </a:r>
            <a:r>
              <a:rPr lang="ru-RU" sz="2000" dirty="0"/>
              <a:t>атакующий может позволить себе  «уронить» программу, чтобы узнать адрес и провести атаку позже, то с </a:t>
            </a:r>
            <a:r>
              <a:rPr lang="en-US" sz="2000" dirty="0"/>
              <a:t>ASLR </a:t>
            </a:r>
            <a:r>
              <a:rPr lang="ru-RU" sz="2000" dirty="0"/>
              <a:t>такой подход становится невозможным.</a:t>
            </a:r>
            <a:endParaRPr lang="en-US" sz="2000" dirty="0"/>
          </a:p>
        </p:txBody>
      </p:sp>
      <p:sp>
        <p:nvSpPr>
          <p:cNvPr id="6" name="Прямоугольник 5">
            <a:extLst>
              <a:ext uri="{FF2B5EF4-FFF2-40B4-BE49-F238E27FC236}">
                <a16:creationId xmlns:a16="http://schemas.microsoft.com/office/drawing/2014/main" id="{30EAD660-B854-450E-90C3-3C7D5DDF9400}"/>
              </a:ext>
            </a:extLst>
          </p:cNvPr>
          <p:cNvSpPr/>
          <p:nvPr/>
        </p:nvSpPr>
        <p:spPr>
          <a:xfrm>
            <a:off x="9533179" y="2190859"/>
            <a:ext cx="1440000" cy="36512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.stack</a:t>
            </a:r>
            <a:endParaRPr lang="ru-RU" dirty="0">
              <a:solidFill>
                <a:sysClr val="windowText" lastClr="000000"/>
              </a:solidFill>
            </a:endParaRPr>
          </a:p>
        </p:txBody>
      </p:sp>
      <p:sp>
        <p:nvSpPr>
          <p:cNvPr id="8" name="Прямоугольник 7">
            <a:extLst>
              <a:ext uri="{FF2B5EF4-FFF2-40B4-BE49-F238E27FC236}">
                <a16:creationId xmlns:a16="http://schemas.microsoft.com/office/drawing/2014/main" id="{56AC8ED3-B92C-48C5-B708-86AC1331BC7C}"/>
              </a:ext>
            </a:extLst>
          </p:cNvPr>
          <p:cNvSpPr/>
          <p:nvPr/>
        </p:nvSpPr>
        <p:spPr>
          <a:xfrm>
            <a:off x="9533179" y="4588149"/>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lib2</a:t>
            </a:r>
            <a:endParaRPr lang="ru-RU" dirty="0">
              <a:solidFill>
                <a:sysClr val="windowText" lastClr="000000"/>
              </a:solidFill>
            </a:endParaRPr>
          </a:p>
        </p:txBody>
      </p:sp>
      <p:cxnSp>
        <p:nvCxnSpPr>
          <p:cNvPr id="12" name="Прямая соединительная линия 11">
            <a:extLst>
              <a:ext uri="{FF2B5EF4-FFF2-40B4-BE49-F238E27FC236}">
                <a16:creationId xmlns:a16="http://schemas.microsoft.com/office/drawing/2014/main" id="{33506656-6226-4620-8246-5706D700A477}"/>
              </a:ext>
            </a:extLst>
          </p:cNvPr>
          <p:cNvCxnSpPr>
            <a:cxnSpLocks/>
          </p:cNvCxnSpPr>
          <p:nvPr/>
        </p:nvCxnSpPr>
        <p:spPr>
          <a:xfrm>
            <a:off x="9533178" y="1999841"/>
            <a:ext cx="0" cy="399600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E374066-2B2A-41FF-9C60-C756018F4BEF}"/>
              </a:ext>
            </a:extLst>
          </p:cNvPr>
          <p:cNvSpPr txBox="1"/>
          <p:nvPr/>
        </p:nvSpPr>
        <p:spPr>
          <a:xfrm>
            <a:off x="9047691" y="5990016"/>
            <a:ext cx="481222" cy="338554"/>
          </a:xfrm>
          <a:prstGeom prst="rect">
            <a:avLst/>
          </a:prstGeom>
          <a:noFill/>
        </p:spPr>
        <p:txBody>
          <a:bodyPr wrap="none" rtlCol="0">
            <a:spAutoFit/>
          </a:bodyPr>
          <a:lstStyle/>
          <a:p>
            <a:r>
              <a:rPr lang="en-US" sz="1600" dirty="0"/>
              <a:t>0x0</a:t>
            </a:r>
            <a:endParaRPr lang="ru-RU" sz="1600" dirty="0"/>
          </a:p>
        </p:txBody>
      </p:sp>
      <p:sp>
        <p:nvSpPr>
          <p:cNvPr id="15" name="TextBox 14">
            <a:extLst>
              <a:ext uri="{FF2B5EF4-FFF2-40B4-BE49-F238E27FC236}">
                <a16:creationId xmlns:a16="http://schemas.microsoft.com/office/drawing/2014/main" id="{C84A9FCA-5B1D-4E89-B98F-6C5DFC25BBEB}"/>
              </a:ext>
            </a:extLst>
          </p:cNvPr>
          <p:cNvSpPr txBox="1"/>
          <p:nvPr/>
        </p:nvSpPr>
        <p:spPr>
          <a:xfrm>
            <a:off x="8821668" y="1379914"/>
            <a:ext cx="707245" cy="338554"/>
          </a:xfrm>
          <a:prstGeom prst="rect">
            <a:avLst/>
          </a:prstGeom>
          <a:noFill/>
        </p:spPr>
        <p:txBody>
          <a:bodyPr wrap="none" rtlCol="0">
            <a:spAutoFit/>
          </a:bodyPr>
          <a:lstStyle/>
          <a:p>
            <a:r>
              <a:rPr lang="en-US" sz="1600" dirty="0"/>
              <a:t>0xF…F</a:t>
            </a:r>
            <a:endParaRPr lang="ru-RU" sz="1600" dirty="0"/>
          </a:p>
        </p:txBody>
      </p:sp>
      <p:sp>
        <p:nvSpPr>
          <p:cNvPr id="19" name="Прямоугольник 18">
            <a:extLst>
              <a:ext uri="{FF2B5EF4-FFF2-40B4-BE49-F238E27FC236}">
                <a16:creationId xmlns:a16="http://schemas.microsoft.com/office/drawing/2014/main" id="{9CC58102-C988-4217-9C5D-2CDE0F6964EA}"/>
              </a:ext>
            </a:extLst>
          </p:cNvPr>
          <p:cNvSpPr/>
          <p:nvPr/>
        </p:nvSpPr>
        <p:spPr>
          <a:xfrm>
            <a:off x="9530129" y="2967036"/>
            <a:ext cx="1440000" cy="576181"/>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.heap</a:t>
            </a:r>
            <a:endParaRPr lang="ru-RU" dirty="0">
              <a:solidFill>
                <a:sysClr val="windowText" lastClr="000000"/>
              </a:solidFill>
            </a:endParaRPr>
          </a:p>
        </p:txBody>
      </p:sp>
      <p:cxnSp>
        <p:nvCxnSpPr>
          <p:cNvPr id="20" name="Прямая соединительная линия 19">
            <a:extLst>
              <a:ext uri="{FF2B5EF4-FFF2-40B4-BE49-F238E27FC236}">
                <a16:creationId xmlns:a16="http://schemas.microsoft.com/office/drawing/2014/main" id="{F6C5A9E1-2E60-4724-A5ED-1B08CD803F10}"/>
              </a:ext>
            </a:extLst>
          </p:cNvPr>
          <p:cNvCxnSpPr>
            <a:cxnSpLocks/>
          </p:cNvCxnSpPr>
          <p:nvPr/>
        </p:nvCxnSpPr>
        <p:spPr>
          <a:xfrm>
            <a:off x="10970129" y="1903524"/>
            <a:ext cx="0" cy="3996000"/>
          </a:xfrm>
          <a:prstGeom prst="line">
            <a:avLst/>
          </a:prstGeom>
        </p:spPr>
        <p:style>
          <a:lnRef idx="1">
            <a:schemeClr val="dk1"/>
          </a:lnRef>
          <a:fillRef idx="0">
            <a:schemeClr val="dk1"/>
          </a:fillRef>
          <a:effectRef idx="0">
            <a:schemeClr val="dk1"/>
          </a:effectRef>
          <a:fontRef idx="minor">
            <a:schemeClr val="tx1"/>
          </a:fontRef>
        </p:style>
      </p:cxnSp>
      <p:sp>
        <p:nvSpPr>
          <p:cNvPr id="21" name="Прямоугольник 20">
            <a:extLst>
              <a:ext uri="{FF2B5EF4-FFF2-40B4-BE49-F238E27FC236}">
                <a16:creationId xmlns:a16="http://schemas.microsoft.com/office/drawing/2014/main" id="{A76B16DC-32A0-468D-8F6F-37A6FC642879}"/>
              </a:ext>
            </a:extLst>
          </p:cNvPr>
          <p:cNvSpPr/>
          <p:nvPr/>
        </p:nvSpPr>
        <p:spPr>
          <a:xfrm>
            <a:off x="9530129" y="5373188"/>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exe</a:t>
            </a:r>
            <a:endParaRPr lang="ru-RU" dirty="0">
              <a:solidFill>
                <a:sysClr val="windowText" lastClr="000000"/>
              </a:solidFill>
            </a:endParaRPr>
          </a:p>
        </p:txBody>
      </p:sp>
      <p:sp>
        <p:nvSpPr>
          <p:cNvPr id="22" name="Прямоугольник 21">
            <a:extLst>
              <a:ext uri="{FF2B5EF4-FFF2-40B4-BE49-F238E27FC236}">
                <a16:creationId xmlns:a16="http://schemas.microsoft.com/office/drawing/2014/main" id="{409D986E-9B17-4A7D-BF0B-B1ACC1EB313F}"/>
              </a:ext>
            </a:extLst>
          </p:cNvPr>
          <p:cNvSpPr/>
          <p:nvPr/>
        </p:nvSpPr>
        <p:spPr>
          <a:xfrm>
            <a:off x="9530129" y="3823776"/>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lib1</a:t>
            </a:r>
            <a:endParaRPr lang="ru-RU" dirty="0">
              <a:solidFill>
                <a:sysClr val="windowText" lastClr="000000"/>
              </a:solidFill>
            </a:endParaRPr>
          </a:p>
        </p:txBody>
      </p:sp>
      <p:cxnSp>
        <p:nvCxnSpPr>
          <p:cNvPr id="25" name="Прямая со стрелкой 24">
            <a:extLst>
              <a:ext uri="{FF2B5EF4-FFF2-40B4-BE49-F238E27FC236}">
                <a16:creationId xmlns:a16="http://schemas.microsoft.com/office/drawing/2014/main" id="{A18EAFE1-8D37-424D-A739-A24ADC0D667F}"/>
              </a:ext>
            </a:extLst>
          </p:cNvPr>
          <p:cNvCxnSpPr/>
          <p:nvPr/>
        </p:nvCxnSpPr>
        <p:spPr>
          <a:xfrm>
            <a:off x="9455942" y="2000041"/>
            <a:ext cx="0" cy="7467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a:extLst>
              <a:ext uri="{FF2B5EF4-FFF2-40B4-BE49-F238E27FC236}">
                <a16:creationId xmlns:a16="http://schemas.microsoft.com/office/drawing/2014/main" id="{E60A8F1D-F8D8-472D-AE4A-34B1B39D0133}"/>
              </a:ext>
            </a:extLst>
          </p:cNvPr>
          <p:cNvCxnSpPr/>
          <p:nvPr/>
        </p:nvCxnSpPr>
        <p:spPr>
          <a:xfrm>
            <a:off x="9447844" y="2862487"/>
            <a:ext cx="0" cy="7467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Прямая со стрелкой 26">
            <a:extLst>
              <a:ext uri="{FF2B5EF4-FFF2-40B4-BE49-F238E27FC236}">
                <a16:creationId xmlns:a16="http://schemas.microsoft.com/office/drawing/2014/main" id="{982296E8-7067-45D1-945A-E762619ADC9A}"/>
              </a:ext>
            </a:extLst>
          </p:cNvPr>
          <p:cNvCxnSpPr>
            <a:cxnSpLocks/>
          </p:cNvCxnSpPr>
          <p:nvPr/>
        </p:nvCxnSpPr>
        <p:spPr>
          <a:xfrm>
            <a:off x="9455942" y="3712045"/>
            <a:ext cx="0" cy="6323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B3435557-9609-4D55-9DFA-5DBA96CC3FEC}"/>
              </a:ext>
            </a:extLst>
          </p:cNvPr>
          <p:cNvCxnSpPr>
            <a:cxnSpLocks/>
          </p:cNvCxnSpPr>
          <p:nvPr/>
        </p:nvCxnSpPr>
        <p:spPr>
          <a:xfrm>
            <a:off x="9455942" y="4476418"/>
            <a:ext cx="0" cy="6323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5B68ADCA-B966-47F7-9EFB-21F88FB709E9}"/>
              </a:ext>
            </a:extLst>
          </p:cNvPr>
          <p:cNvCxnSpPr>
            <a:cxnSpLocks/>
          </p:cNvCxnSpPr>
          <p:nvPr/>
        </p:nvCxnSpPr>
        <p:spPr>
          <a:xfrm>
            <a:off x="9455942" y="5261457"/>
            <a:ext cx="0" cy="6323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646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Уязвимости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4</a:t>
            </a:fld>
            <a:endParaRPr lang="en-US" dirty="0"/>
          </a:p>
        </p:txBody>
      </p:sp>
      <p:sp>
        <p:nvSpPr>
          <p:cNvPr id="8" name="TextBox 7">
            <a:extLst>
              <a:ext uri="{FF2B5EF4-FFF2-40B4-BE49-F238E27FC236}">
                <a16:creationId xmlns:a16="http://schemas.microsoft.com/office/drawing/2014/main" id="{F7772985-5A26-45A0-9238-768A1106A2EE}"/>
              </a:ext>
            </a:extLst>
          </p:cNvPr>
          <p:cNvSpPr txBox="1"/>
          <p:nvPr/>
        </p:nvSpPr>
        <p:spPr>
          <a:xfrm>
            <a:off x="6323155" y="1824387"/>
            <a:ext cx="5200095" cy="2585323"/>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echo();</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F846B50-EFD7-4DC7-9F23-09B588D3C580}"/>
              </a:ext>
            </a:extLst>
          </p:cNvPr>
          <p:cNvSpPr txBox="1"/>
          <p:nvPr/>
        </p:nvSpPr>
        <p:spPr>
          <a:xfrm>
            <a:off x="838200" y="1981094"/>
            <a:ext cx="4262705"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"%d %d %d %d %d %d %d …"</a:t>
            </a:r>
            <a:endParaRPr lang="en-US" sz="2400" dirty="0"/>
          </a:p>
        </p:txBody>
      </p:sp>
      <p:sp>
        <p:nvSpPr>
          <p:cNvPr id="20" name="TextBox 19">
            <a:extLst>
              <a:ext uri="{FF2B5EF4-FFF2-40B4-BE49-F238E27FC236}">
                <a16:creationId xmlns:a16="http://schemas.microsoft.com/office/drawing/2014/main" id="{6503CD76-194D-4346-B0D4-346831E07501}"/>
              </a:ext>
            </a:extLst>
          </p:cNvPr>
          <p:cNvSpPr txBox="1"/>
          <p:nvPr/>
        </p:nvSpPr>
        <p:spPr>
          <a:xfrm>
            <a:off x="917923" y="3578089"/>
            <a:ext cx="569130" cy="369332"/>
          </a:xfrm>
          <a:prstGeom prst="rect">
            <a:avLst/>
          </a:prstGeom>
          <a:noFill/>
        </p:spPr>
        <p:txBody>
          <a:bodyPr wrap="none" rtlCol="0">
            <a:spAutoFit/>
          </a:bodyPr>
          <a:lstStyle/>
          <a:p>
            <a:r>
              <a:rPr lang="en-US" dirty="0"/>
              <a:t>RDX</a:t>
            </a:r>
          </a:p>
        </p:txBody>
      </p:sp>
      <p:cxnSp>
        <p:nvCxnSpPr>
          <p:cNvPr id="21" name="Прямая со стрелкой 20">
            <a:extLst>
              <a:ext uri="{FF2B5EF4-FFF2-40B4-BE49-F238E27FC236}">
                <a16:creationId xmlns:a16="http://schemas.microsoft.com/office/drawing/2014/main" id="{618529B5-E2FE-472E-BCA9-80FDBF119B1E}"/>
              </a:ext>
            </a:extLst>
          </p:cNvPr>
          <p:cNvCxnSpPr>
            <a:cxnSpLocks/>
          </p:cNvCxnSpPr>
          <p:nvPr/>
        </p:nvCxnSpPr>
        <p:spPr>
          <a:xfrm flipV="1">
            <a:off x="1127009" y="2442759"/>
            <a:ext cx="0" cy="113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31CA8D21-8C21-4B9A-A0C7-758FD5CB2106}"/>
              </a:ext>
            </a:extLst>
          </p:cNvPr>
          <p:cNvCxnSpPr>
            <a:cxnSpLocks/>
          </p:cNvCxnSpPr>
          <p:nvPr/>
        </p:nvCxnSpPr>
        <p:spPr>
          <a:xfrm flipV="1">
            <a:off x="1763457" y="2442752"/>
            <a:ext cx="0" cy="67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D959E4A-6E1F-482B-ABE3-320B839F9E98}"/>
              </a:ext>
            </a:extLst>
          </p:cNvPr>
          <p:cNvSpPr txBox="1"/>
          <p:nvPr/>
        </p:nvSpPr>
        <p:spPr>
          <a:xfrm>
            <a:off x="1462538" y="3208747"/>
            <a:ext cx="426720" cy="369332"/>
          </a:xfrm>
          <a:prstGeom prst="rect">
            <a:avLst/>
          </a:prstGeom>
          <a:noFill/>
        </p:spPr>
        <p:txBody>
          <a:bodyPr wrap="none" rtlCol="0">
            <a:spAutoFit/>
          </a:bodyPr>
          <a:lstStyle/>
          <a:p>
            <a:r>
              <a:rPr lang="en-US" dirty="0"/>
              <a:t>R8</a:t>
            </a:r>
          </a:p>
        </p:txBody>
      </p:sp>
      <p:sp>
        <p:nvSpPr>
          <p:cNvPr id="29" name="TextBox 28">
            <a:extLst>
              <a:ext uri="{FF2B5EF4-FFF2-40B4-BE49-F238E27FC236}">
                <a16:creationId xmlns:a16="http://schemas.microsoft.com/office/drawing/2014/main" id="{3C1EE9C2-05A1-49AB-A824-68581DFD2595}"/>
              </a:ext>
            </a:extLst>
          </p:cNvPr>
          <p:cNvSpPr txBox="1"/>
          <p:nvPr/>
        </p:nvSpPr>
        <p:spPr>
          <a:xfrm>
            <a:off x="2045203" y="3578085"/>
            <a:ext cx="426720" cy="369332"/>
          </a:xfrm>
          <a:prstGeom prst="rect">
            <a:avLst/>
          </a:prstGeom>
          <a:noFill/>
        </p:spPr>
        <p:txBody>
          <a:bodyPr wrap="none" rtlCol="0">
            <a:spAutoFit/>
          </a:bodyPr>
          <a:lstStyle/>
          <a:p>
            <a:r>
              <a:rPr lang="en-US" dirty="0"/>
              <a:t>R9</a:t>
            </a:r>
          </a:p>
        </p:txBody>
      </p:sp>
      <p:cxnSp>
        <p:nvCxnSpPr>
          <p:cNvPr id="30" name="Прямая со стрелкой 29">
            <a:extLst>
              <a:ext uri="{FF2B5EF4-FFF2-40B4-BE49-F238E27FC236}">
                <a16:creationId xmlns:a16="http://schemas.microsoft.com/office/drawing/2014/main" id="{7CB2020A-619C-461A-B045-0BFE7441354E}"/>
              </a:ext>
            </a:extLst>
          </p:cNvPr>
          <p:cNvCxnSpPr>
            <a:cxnSpLocks/>
          </p:cNvCxnSpPr>
          <p:nvPr/>
        </p:nvCxnSpPr>
        <p:spPr>
          <a:xfrm flipV="1">
            <a:off x="2254289" y="2442755"/>
            <a:ext cx="0" cy="113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0AF6537E-0062-4ACF-9504-6AD4BD868702}"/>
              </a:ext>
            </a:extLst>
          </p:cNvPr>
          <p:cNvCxnSpPr>
            <a:cxnSpLocks/>
          </p:cNvCxnSpPr>
          <p:nvPr/>
        </p:nvCxnSpPr>
        <p:spPr>
          <a:xfrm flipH="1" flipV="1">
            <a:off x="2758863" y="2456418"/>
            <a:ext cx="570857" cy="112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5C58E0BB-2989-4BBF-87DB-E5149E8BA603}"/>
              </a:ext>
            </a:extLst>
          </p:cNvPr>
          <p:cNvCxnSpPr>
            <a:cxnSpLocks/>
          </p:cNvCxnSpPr>
          <p:nvPr/>
        </p:nvCxnSpPr>
        <p:spPr>
          <a:xfrm flipH="1" flipV="1">
            <a:off x="3273077" y="2456418"/>
            <a:ext cx="197487" cy="10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81028E09-8D1A-49BE-9D12-AE5647A8FC6F}"/>
              </a:ext>
            </a:extLst>
          </p:cNvPr>
          <p:cNvCxnSpPr>
            <a:cxnSpLocks/>
            <a:stCxn id="38" idx="0"/>
          </p:cNvCxnSpPr>
          <p:nvPr/>
        </p:nvCxnSpPr>
        <p:spPr>
          <a:xfrm flipV="1">
            <a:off x="3639036" y="2456418"/>
            <a:ext cx="135774" cy="10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69CDFC4C-27F9-42AF-8D31-85C9E3DE399F}"/>
              </a:ext>
            </a:extLst>
          </p:cNvPr>
          <p:cNvCxnSpPr>
            <a:cxnSpLocks/>
          </p:cNvCxnSpPr>
          <p:nvPr/>
        </p:nvCxnSpPr>
        <p:spPr>
          <a:xfrm flipV="1">
            <a:off x="3774810" y="2442751"/>
            <a:ext cx="450980" cy="111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AAD15BD-1112-4C8E-9ED5-D158AC14A0FD}"/>
              </a:ext>
            </a:extLst>
          </p:cNvPr>
          <p:cNvSpPr txBox="1"/>
          <p:nvPr/>
        </p:nvSpPr>
        <p:spPr>
          <a:xfrm>
            <a:off x="3329720" y="3556116"/>
            <a:ext cx="618631" cy="369332"/>
          </a:xfrm>
          <a:prstGeom prst="rect">
            <a:avLst/>
          </a:prstGeom>
          <a:noFill/>
        </p:spPr>
        <p:txBody>
          <a:bodyPr wrap="none" rtlCol="0">
            <a:spAutoFit/>
          </a:bodyPr>
          <a:lstStyle/>
          <a:p>
            <a:r>
              <a:rPr lang="ru-RU" dirty="0"/>
              <a:t>Стек</a:t>
            </a:r>
            <a:endParaRPr lang="en-US" dirty="0"/>
          </a:p>
        </p:txBody>
      </p:sp>
      <p:sp>
        <p:nvSpPr>
          <p:cNvPr id="39" name="TextBox 38">
            <a:extLst>
              <a:ext uri="{FF2B5EF4-FFF2-40B4-BE49-F238E27FC236}">
                <a16:creationId xmlns:a16="http://schemas.microsoft.com/office/drawing/2014/main" id="{87617725-9C30-4E31-BA2C-11C279FB9B73}"/>
              </a:ext>
            </a:extLst>
          </p:cNvPr>
          <p:cNvSpPr txBox="1"/>
          <p:nvPr/>
        </p:nvSpPr>
        <p:spPr>
          <a:xfrm>
            <a:off x="92645" y="1739732"/>
            <a:ext cx="1591590" cy="369332"/>
          </a:xfrm>
          <a:prstGeom prst="rect">
            <a:avLst/>
          </a:prstGeom>
          <a:noFill/>
        </p:spPr>
        <p:txBody>
          <a:bodyPr wrap="none" rtlCol="0">
            <a:spAutoFit/>
          </a:bodyPr>
          <a:lstStyle/>
          <a:p>
            <a:r>
              <a:rPr lang="en-US" dirty="0"/>
              <a:t>Microsoft x64: </a:t>
            </a:r>
          </a:p>
        </p:txBody>
      </p:sp>
      <p:cxnSp>
        <p:nvCxnSpPr>
          <p:cNvPr id="40" name="Прямая со стрелкой 39">
            <a:extLst>
              <a:ext uri="{FF2B5EF4-FFF2-40B4-BE49-F238E27FC236}">
                <a16:creationId xmlns:a16="http://schemas.microsoft.com/office/drawing/2014/main" id="{F8978F46-98B6-4F0A-A1D1-A18D92CB22CA}"/>
              </a:ext>
            </a:extLst>
          </p:cNvPr>
          <p:cNvCxnSpPr>
            <a:cxnSpLocks/>
          </p:cNvCxnSpPr>
          <p:nvPr/>
        </p:nvCxnSpPr>
        <p:spPr>
          <a:xfrm flipH="1" flipV="1">
            <a:off x="1223879" y="4739941"/>
            <a:ext cx="1084336" cy="114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3259F80B-689A-4622-B5CD-94C5B7AC94EE}"/>
              </a:ext>
            </a:extLst>
          </p:cNvPr>
          <p:cNvCxnSpPr>
            <a:cxnSpLocks/>
          </p:cNvCxnSpPr>
          <p:nvPr/>
        </p:nvCxnSpPr>
        <p:spPr>
          <a:xfrm flipH="1" flipV="1">
            <a:off x="1756275" y="4739943"/>
            <a:ext cx="670143" cy="1113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a:extLst>
              <a:ext uri="{FF2B5EF4-FFF2-40B4-BE49-F238E27FC236}">
                <a16:creationId xmlns:a16="http://schemas.microsoft.com/office/drawing/2014/main" id="{235BB6E9-2CD1-47B5-9C06-1BF8CAA9EEBC}"/>
              </a:ext>
            </a:extLst>
          </p:cNvPr>
          <p:cNvCxnSpPr>
            <a:cxnSpLocks/>
          </p:cNvCxnSpPr>
          <p:nvPr/>
        </p:nvCxnSpPr>
        <p:spPr>
          <a:xfrm flipH="1" flipV="1">
            <a:off x="2226467" y="4739937"/>
            <a:ext cx="366313" cy="111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16F1C68B-2D20-4A23-AFEF-24A9FB493567}"/>
              </a:ext>
            </a:extLst>
          </p:cNvPr>
          <p:cNvCxnSpPr>
            <a:cxnSpLocks/>
          </p:cNvCxnSpPr>
          <p:nvPr/>
        </p:nvCxnSpPr>
        <p:spPr>
          <a:xfrm flipV="1">
            <a:off x="2758863" y="4739939"/>
            <a:ext cx="0" cy="113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49450181-8529-4792-BE57-78AD7AB757F5}"/>
              </a:ext>
            </a:extLst>
          </p:cNvPr>
          <p:cNvCxnSpPr>
            <a:cxnSpLocks/>
          </p:cNvCxnSpPr>
          <p:nvPr/>
        </p:nvCxnSpPr>
        <p:spPr>
          <a:xfrm flipV="1">
            <a:off x="2901820" y="4753600"/>
            <a:ext cx="340594" cy="109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a:extLst>
              <a:ext uri="{FF2B5EF4-FFF2-40B4-BE49-F238E27FC236}">
                <a16:creationId xmlns:a16="http://schemas.microsoft.com/office/drawing/2014/main" id="{A4C5B51F-6BD6-40D7-8855-D81362967A4D}"/>
              </a:ext>
            </a:extLst>
          </p:cNvPr>
          <p:cNvCxnSpPr>
            <a:cxnSpLocks/>
          </p:cNvCxnSpPr>
          <p:nvPr/>
        </p:nvCxnSpPr>
        <p:spPr>
          <a:xfrm flipV="1">
            <a:off x="2969551" y="4753602"/>
            <a:ext cx="805259" cy="109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1BCB5CBD-2E9A-488F-9097-58D0301782F2}"/>
              </a:ext>
            </a:extLst>
          </p:cNvPr>
          <p:cNvCxnSpPr>
            <a:cxnSpLocks/>
          </p:cNvCxnSpPr>
          <p:nvPr/>
        </p:nvCxnSpPr>
        <p:spPr>
          <a:xfrm flipV="1">
            <a:off x="3072117" y="4739935"/>
            <a:ext cx="1153673" cy="114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a:extLst>
              <a:ext uri="{FF2B5EF4-FFF2-40B4-BE49-F238E27FC236}">
                <a16:creationId xmlns:a16="http://schemas.microsoft.com/office/drawing/2014/main" id="{92D51BF9-B160-40E4-991E-2E54C1FFEE8E}"/>
              </a:ext>
            </a:extLst>
          </p:cNvPr>
          <p:cNvCxnSpPr>
            <a:cxnSpLocks/>
          </p:cNvCxnSpPr>
          <p:nvPr/>
        </p:nvCxnSpPr>
        <p:spPr>
          <a:xfrm flipV="1">
            <a:off x="3175624" y="4739935"/>
            <a:ext cx="1482485" cy="114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B66E2EC-70D6-454A-9350-CC3F8F90FA28}"/>
              </a:ext>
            </a:extLst>
          </p:cNvPr>
          <p:cNvSpPr txBox="1"/>
          <p:nvPr/>
        </p:nvSpPr>
        <p:spPr>
          <a:xfrm>
            <a:off x="2426418" y="5853319"/>
            <a:ext cx="618631" cy="369332"/>
          </a:xfrm>
          <a:prstGeom prst="rect">
            <a:avLst/>
          </a:prstGeom>
          <a:noFill/>
        </p:spPr>
        <p:txBody>
          <a:bodyPr wrap="none" rtlCol="0">
            <a:spAutoFit/>
          </a:bodyPr>
          <a:lstStyle/>
          <a:p>
            <a:r>
              <a:rPr lang="ru-RU" dirty="0"/>
              <a:t>Стек</a:t>
            </a:r>
            <a:endParaRPr lang="en-US" dirty="0"/>
          </a:p>
        </p:txBody>
      </p:sp>
      <p:sp>
        <p:nvSpPr>
          <p:cNvPr id="55" name="TextBox 54">
            <a:extLst>
              <a:ext uri="{FF2B5EF4-FFF2-40B4-BE49-F238E27FC236}">
                <a16:creationId xmlns:a16="http://schemas.microsoft.com/office/drawing/2014/main" id="{2325C857-06D5-4D83-B9B0-8073F8A5DD66}"/>
              </a:ext>
            </a:extLst>
          </p:cNvPr>
          <p:cNvSpPr txBox="1"/>
          <p:nvPr/>
        </p:nvSpPr>
        <p:spPr>
          <a:xfrm>
            <a:off x="231152" y="4075357"/>
            <a:ext cx="785793" cy="369332"/>
          </a:xfrm>
          <a:prstGeom prst="rect">
            <a:avLst/>
          </a:prstGeom>
          <a:noFill/>
        </p:spPr>
        <p:txBody>
          <a:bodyPr wrap="none" rtlCol="0">
            <a:spAutoFit/>
          </a:bodyPr>
          <a:lstStyle/>
          <a:p>
            <a:r>
              <a:rPr lang="en-US" dirty="0" err="1"/>
              <a:t>cdecl</a:t>
            </a:r>
            <a:r>
              <a:rPr lang="en-US" dirty="0"/>
              <a:t>: </a:t>
            </a:r>
          </a:p>
        </p:txBody>
      </p:sp>
      <p:sp>
        <p:nvSpPr>
          <p:cNvPr id="56" name="TextBox 55">
            <a:extLst>
              <a:ext uri="{FF2B5EF4-FFF2-40B4-BE49-F238E27FC236}">
                <a16:creationId xmlns:a16="http://schemas.microsoft.com/office/drawing/2014/main" id="{0DA4D705-2561-4DC1-9DD9-B92A3BE7D45F}"/>
              </a:ext>
            </a:extLst>
          </p:cNvPr>
          <p:cNvSpPr txBox="1"/>
          <p:nvPr/>
        </p:nvSpPr>
        <p:spPr>
          <a:xfrm>
            <a:off x="838199" y="4348661"/>
            <a:ext cx="4262705"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"%d %d %d %d %d %d %d …"</a:t>
            </a:r>
            <a:endParaRPr lang="en-US" sz="2400" dirty="0"/>
          </a:p>
        </p:txBody>
      </p:sp>
      <p:sp>
        <p:nvSpPr>
          <p:cNvPr id="11" name="TextBox 10">
            <a:extLst>
              <a:ext uri="{FF2B5EF4-FFF2-40B4-BE49-F238E27FC236}">
                <a16:creationId xmlns:a16="http://schemas.microsoft.com/office/drawing/2014/main" id="{E9481179-A95F-4C54-8D55-36714C581A4D}"/>
              </a:ext>
            </a:extLst>
          </p:cNvPr>
          <p:cNvSpPr txBox="1"/>
          <p:nvPr/>
        </p:nvSpPr>
        <p:spPr>
          <a:xfrm>
            <a:off x="6243828" y="4965600"/>
            <a:ext cx="4843272" cy="923330"/>
          </a:xfrm>
          <a:prstGeom prst="rect">
            <a:avLst/>
          </a:prstGeom>
          <a:noFill/>
        </p:spPr>
        <p:txBody>
          <a:bodyPr wrap="square" rtlCol="0">
            <a:spAutoFit/>
          </a:bodyPr>
          <a:lstStyle/>
          <a:p>
            <a:r>
              <a:rPr lang="ru-RU" b="1" dirty="0"/>
              <a:t>Уязвимость форматной строки дает возможность читать стек, предоставляя информацию атакующему</a:t>
            </a:r>
          </a:p>
        </p:txBody>
      </p:sp>
      <p:cxnSp>
        <p:nvCxnSpPr>
          <p:cNvPr id="33" name="Прямая со стрелкой 32">
            <a:extLst>
              <a:ext uri="{FF2B5EF4-FFF2-40B4-BE49-F238E27FC236}">
                <a16:creationId xmlns:a16="http://schemas.microsoft.com/office/drawing/2014/main" id="{C3AF8A8A-99A6-4EC2-9CA4-3BF247E2AC11}"/>
              </a:ext>
            </a:extLst>
          </p:cNvPr>
          <p:cNvCxnSpPr>
            <a:cxnSpLocks/>
          </p:cNvCxnSpPr>
          <p:nvPr/>
        </p:nvCxnSpPr>
        <p:spPr>
          <a:xfrm flipV="1">
            <a:off x="3948351" y="2456418"/>
            <a:ext cx="709758" cy="10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626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en-US" dirty="0"/>
              <a:t>ASLR </a:t>
            </a:r>
            <a:r>
              <a:rPr lang="ru-RU" dirty="0"/>
              <a:t>и </a:t>
            </a:r>
            <a:r>
              <a:rPr lang="en-US" dirty="0"/>
              <a:t>Windows</a:t>
            </a:r>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40</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1" y="1547328"/>
            <a:ext cx="7245096" cy="4530725"/>
          </a:xfrm>
        </p:spPr>
        <p:txBody>
          <a:bodyPr>
            <a:normAutofit/>
          </a:bodyPr>
          <a:lstStyle/>
          <a:p>
            <a:pPr marL="0" indent="0">
              <a:buNone/>
            </a:pPr>
            <a:r>
              <a:rPr lang="ru-RU" sz="2000" dirty="0"/>
              <a:t>В </a:t>
            </a:r>
            <a:r>
              <a:rPr lang="en-US" sz="2000" dirty="0"/>
              <a:t>Windows </a:t>
            </a:r>
            <a:r>
              <a:rPr lang="ru-RU" sz="2000" dirty="0"/>
              <a:t>из-за особенностей динамической загрузки библиотеки всегда загружаются по одному и тому же адресу </a:t>
            </a:r>
            <a:r>
              <a:rPr lang="ru-RU" sz="2000" i="1" dirty="0"/>
              <a:t>до следующей перезагрузки </a:t>
            </a:r>
            <a:r>
              <a:rPr lang="ru-RU" sz="2000" dirty="0"/>
              <a:t>в силу необходимости релокации при загрузки по новому адресу.</a:t>
            </a:r>
          </a:p>
          <a:p>
            <a:pPr marL="0" indent="0">
              <a:buNone/>
            </a:pPr>
            <a:r>
              <a:rPr lang="ru-RU" sz="2000" dirty="0"/>
              <a:t>Стек и куча имеют каждый раз случайный адрес.</a:t>
            </a:r>
            <a:endParaRPr lang="en-US" sz="2000" dirty="0"/>
          </a:p>
        </p:txBody>
      </p:sp>
      <p:sp>
        <p:nvSpPr>
          <p:cNvPr id="6" name="Прямоугольник 5">
            <a:extLst>
              <a:ext uri="{FF2B5EF4-FFF2-40B4-BE49-F238E27FC236}">
                <a16:creationId xmlns:a16="http://schemas.microsoft.com/office/drawing/2014/main" id="{30EAD660-B854-450E-90C3-3C7D5DDF9400}"/>
              </a:ext>
            </a:extLst>
          </p:cNvPr>
          <p:cNvSpPr/>
          <p:nvPr/>
        </p:nvSpPr>
        <p:spPr>
          <a:xfrm>
            <a:off x="9533179" y="2190859"/>
            <a:ext cx="1440000" cy="36512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.stack</a:t>
            </a:r>
            <a:endParaRPr lang="ru-RU" dirty="0">
              <a:solidFill>
                <a:sysClr val="windowText" lastClr="000000"/>
              </a:solidFill>
            </a:endParaRPr>
          </a:p>
        </p:txBody>
      </p:sp>
      <p:sp>
        <p:nvSpPr>
          <p:cNvPr id="8" name="Прямоугольник 7">
            <a:extLst>
              <a:ext uri="{FF2B5EF4-FFF2-40B4-BE49-F238E27FC236}">
                <a16:creationId xmlns:a16="http://schemas.microsoft.com/office/drawing/2014/main" id="{56AC8ED3-B92C-48C5-B708-86AC1331BC7C}"/>
              </a:ext>
            </a:extLst>
          </p:cNvPr>
          <p:cNvSpPr/>
          <p:nvPr/>
        </p:nvSpPr>
        <p:spPr>
          <a:xfrm>
            <a:off x="9533179" y="4588149"/>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lib2</a:t>
            </a:r>
            <a:endParaRPr lang="ru-RU" dirty="0">
              <a:solidFill>
                <a:sysClr val="windowText" lastClr="000000"/>
              </a:solidFill>
            </a:endParaRPr>
          </a:p>
        </p:txBody>
      </p:sp>
      <p:cxnSp>
        <p:nvCxnSpPr>
          <p:cNvPr id="12" name="Прямая соединительная линия 11">
            <a:extLst>
              <a:ext uri="{FF2B5EF4-FFF2-40B4-BE49-F238E27FC236}">
                <a16:creationId xmlns:a16="http://schemas.microsoft.com/office/drawing/2014/main" id="{33506656-6226-4620-8246-5706D700A477}"/>
              </a:ext>
            </a:extLst>
          </p:cNvPr>
          <p:cNvCxnSpPr>
            <a:cxnSpLocks/>
          </p:cNvCxnSpPr>
          <p:nvPr/>
        </p:nvCxnSpPr>
        <p:spPr>
          <a:xfrm>
            <a:off x="9533178" y="1999841"/>
            <a:ext cx="0" cy="399600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E374066-2B2A-41FF-9C60-C756018F4BEF}"/>
              </a:ext>
            </a:extLst>
          </p:cNvPr>
          <p:cNvSpPr txBox="1"/>
          <p:nvPr/>
        </p:nvSpPr>
        <p:spPr>
          <a:xfrm>
            <a:off x="9047691" y="5990016"/>
            <a:ext cx="481222" cy="338554"/>
          </a:xfrm>
          <a:prstGeom prst="rect">
            <a:avLst/>
          </a:prstGeom>
          <a:noFill/>
        </p:spPr>
        <p:txBody>
          <a:bodyPr wrap="none" rtlCol="0">
            <a:spAutoFit/>
          </a:bodyPr>
          <a:lstStyle/>
          <a:p>
            <a:r>
              <a:rPr lang="en-US" sz="1600" dirty="0"/>
              <a:t>0x0</a:t>
            </a:r>
            <a:endParaRPr lang="ru-RU" sz="1600" dirty="0"/>
          </a:p>
        </p:txBody>
      </p:sp>
      <p:sp>
        <p:nvSpPr>
          <p:cNvPr id="15" name="TextBox 14">
            <a:extLst>
              <a:ext uri="{FF2B5EF4-FFF2-40B4-BE49-F238E27FC236}">
                <a16:creationId xmlns:a16="http://schemas.microsoft.com/office/drawing/2014/main" id="{C84A9FCA-5B1D-4E89-B98F-6C5DFC25BBEB}"/>
              </a:ext>
            </a:extLst>
          </p:cNvPr>
          <p:cNvSpPr txBox="1"/>
          <p:nvPr/>
        </p:nvSpPr>
        <p:spPr>
          <a:xfrm>
            <a:off x="8821668" y="1379914"/>
            <a:ext cx="707245" cy="338554"/>
          </a:xfrm>
          <a:prstGeom prst="rect">
            <a:avLst/>
          </a:prstGeom>
          <a:noFill/>
        </p:spPr>
        <p:txBody>
          <a:bodyPr wrap="none" rtlCol="0">
            <a:spAutoFit/>
          </a:bodyPr>
          <a:lstStyle/>
          <a:p>
            <a:r>
              <a:rPr lang="en-US" sz="1600" dirty="0"/>
              <a:t>0xF…F</a:t>
            </a:r>
            <a:endParaRPr lang="ru-RU" sz="1600" dirty="0"/>
          </a:p>
        </p:txBody>
      </p:sp>
      <p:sp>
        <p:nvSpPr>
          <p:cNvPr id="19" name="Прямоугольник 18">
            <a:extLst>
              <a:ext uri="{FF2B5EF4-FFF2-40B4-BE49-F238E27FC236}">
                <a16:creationId xmlns:a16="http://schemas.microsoft.com/office/drawing/2014/main" id="{9CC58102-C988-4217-9C5D-2CDE0F6964EA}"/>
              </a:ext>
            </a:extLst>
          </p:cNvPr>
          <p:cNvSpPr/>
          <p:nvPr/>
        </p:nvSpPr>
        <p:spPr>
          <a:xfrm>
            <a:off x="9530129" y="2967036"/>
            <a:ext cx="1440000" cy="576181"/>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.heap</a:t>
            </a:r>
            <a:endParaRPr lang="ru-RU" dirty="0">
              <a:solidFill>
                <a:sysClr val="windowText" lastClr="000000"/>
              </a:solidFill>
            </a:endParaRPr>
          </a:p>
        </p:txBody>
      </p:sp>
      <p:cxnSp>
        <p:nvCxnSpPr>
          <p:cNvPr id="20" name="Прямая соединительная линия 19">
            <a:extLst>
              <a:ext uri="{FF2B5EF4-FFF2-40B4-BE49-F238E27FC236}">
                <a16:creationId xmlns:a16="http://schemas.microsoft.com/office/drawing/2014/main" id="{F6C5A9E1-2E60-4724-A5ED-1B08CD803F10}"/>
              </a:ext>
            </a:extLst>
          </p:cNvPr>
          <p:cNvCxnSpPr>
            <a:cxnSpLocks/>
          </p:cNvCxnSpPr>
          <p:nvPr/>
        </p:nvCxnSpPr>
        <p:spPr>
          <a:xfrm>
            <a:off x="10970129" y="1903524"/>
            <a:ext cx="0" cy="3996000"/>
          </a:xfrm>
          <a:prstGeom prst="line">
            <a:avLst/>
          </a:prstGeom>
        </p:spPr>
        <p:style>
          <a:lnRef idx="1">
            <a:schemeClr val="dk1"/>
          </a:lnRef>
          <a:fillRef idx="0">
            <a:schemeClr val="dk1"/>
          </a:fillRef>
          <a:effectRef idx="0">
            <a:schemeClr val="dk1"/>
          </a:effectRef>
          <a:fontRef idx="minor">
            <a:schemeClr val="tx1"/>
          </a:fontRef>
        </p:style>
      </p:cxnSp>
      <p:sp>
        <p:nvSpPr>
          <p:cNvPr id="21" name="Прямоугольник 20">
            <a:extLst>
              <a:ext uri="{FF2B5EF4-FFF2-40B4-BE49-F238E27FC236}">
                <a16:creationId xmlns:a16="http://schemas.microsoft.com/office/drawing/2014/main" id="{A76B16DC-32A0-468D-8F6F-37A6FC642879}"/>
              </a:ext>
            </a:extLst>
          </p:cNvPr>
          <p:cNvSpPr/>
          <p:nvPr/>
        </p:nvSpPr>
        <p:spPr>
          <a:xfrm>
            <a:off x="9530129" y="5373188"/>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exe</a:t>
            </a:r>
            <a:endParaRPr lang="ru-RU" dirty="0">
              <a:solidFill>
                <a:sysClr val="windowText" lastClr="000000"/>
              </a:solidFill>
            </a:endParaRPr>
          </a:p>
        </p:txBody>
      </p:sp>
      <p:sp>
        <p:nvSpPr>
          <p:cNvPr id="22" name="Прямоугольник 21">
            <a:extLst>
              <a:ext uri="{FF2B5EF4-FFF2-40B4-BE49-F238E27FC236}">
                <a16:creationId xmlns:a16="http://schemas.microsoft.com/office/drawing/2014/main" id="{409D986E-9B17-4A7D-BF0B-B1ACC1EB313F}"/>
              </a:ext>
            </a:extLst>
          </p:cNvPr>
          <p:cNvSpPr/>
          <p:nvPr/>
        </p:nvSpPr>
        <p:spPr>
          <a:xfrm>
            <a:off x="9530129" y="3823776"/>
            <a:ext cx="1440000" cy="408915"/>
          </a:xfrm>
          <a:prstGeom prst="rect">
            <a:avLst/>
          </a:prstGeom>
          <a:solidFill>
            <a:schemeClr val="accent6">
              <a:lumMod val="20000"/>
              <a:lumOff val="80000"/>
            </a:schemeClr>
          </a:solidFill>
          <a:ln w="31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ysClr val="windowText" lastClr="000000"/>
                </a:solidFill>
              </a:rPr>
              <a:t>lib1</a:t>
            </a:r>
            <a:endParaRPr lang="ru-RU" dirty="0">
              <a:solidFill>
                <a:sysClr val="windowText" lastClr="000000"/>
              </a:solidFill>
            </a:endParaRPr>
          </a:p>
        </p:txBody>
      </p:sp>
      <p:cxnSp>
        <p:nvCxnSpPr>
          <p:cNvPr id="25" name="Прямая со стрелкой 24">
            <a:extLst>
              <a:ext uri="{FF2B5EF4-FFF2-40B4-BE49-F238E27FC236}">
                <a16:creationId xmlns:a16="http://schemas.microsoft.com/office/drawing/2014/main" id="{A18EAFE1-8D37-424D-A739-A24ADC0D667F}"/>
              </a:ext>
            </a:extLst>
          </p:cNvPr>
          <p:cNvCxnSpPr/>
          <p:nvPr/>
        </p:nvCxnSpPr>
        <p:spPr>
          <a:xfrm>
            <a:off x="9455942" y="2000041"/>
            <a:ext cx="0" cy="7467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a:extLst>
              <a:ext uri="{FF2B5EF4-FFF2-40B4-BE49-F238E27FC236}">
                <a16:creationId xmlns:a16="http://schemas.microsoft.com/office/drawing/2014/main" id="{E60A8F1D-F8D8-472D-AE4A-34B1B39D0133}"/>
              </a:ext>
            </a:extLst>
          </p:cNvPr>
          <p:cNvCxnSpPr/>
          <p:nvPr/>
        </p:nvCxnSpPr>
        <p:spPr>
          <a:xfrm>
            <a:off x="9447844" y="2862487"/>
            <a:ext cx="0" cy="7467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214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BBB191-996B-F4B3-8171-970DA6197AB9}"/>
              </a:ext>
            </a:extLst>
          </p:cNvPr>
          <p:cNvSpPr>
            <a:spLocks noGrp="1"/>
          </p:cNvSpPr>
          <p:nvPr>
            <p:ph type="title"/>
          </p:nvPr>
        </p:nvSpPr>
        <p:spPr/>
        <p:txBody>
          <a:bodyPr/>
          <a:lstStyle/>
          <a:p>
            <a:r>
              <a:rPr lang="ru-RU" dirty="0"/>
              <a:t>Меры защиты на уровне компилятора</a:t>
            </a:r>
          </a:p>
        </p:txBody>
      </p:sp>
      <p:sp>
        <p:nvSpPr>
          <p:cNvPr id="3" name="Объект 2">
            <a:extLst>
              <a:ext uri="{FF2B5EF4-FFF2-40B4-BE49-F238E27FC236}">
                <a16:creationId xmlns:a16="http://schemas.microsoft.com/office/drawing/2014/main" id="{9545FFE8-DE2B-CDAB-4991-D7D8D233BF56}"/>
              </a:ext>
            </a:extLst>
          </p:cNvPr>
          <p:cNvSpPr>
            <a:spLocks noGrp="1"/>
          </p:cNvSpPr>
          <p:nvPr>
            <p:ph idx="1"/>
          </p:nvPr>
        </p:nvSpPr>
        <p:spPr/>
        <p:txBody>
          <a:bodyPr>
            <a:normAutofit/>
          </a:bodyPr>
          <a:lstStyle/>
          <a:p>
            <a:pPr marL="0" indent="0">
              <a:buNone/>
            </a:pPr>
            <a:r>
              <a:rPr lang="ru-RU" sz="2000" dirty="0"/>
              <a:t>Многие уязвимости являются следствием ошибок, на которые компилятор реагирует предупреждениями </a:t>
            </a:r>
            <a:r>
              <a:rPr lang="en-US" sz="2000" dirty="0"/>
              <a:t>=&gt; </a:t>
            </a:r>
            <a:r>
              <a:rPr lang="ru-RU" sz="2000" b="1" u="sng" dirty="0">
                <a:effectLst>
                  <a:outerShdw blurRad="38100" dist="38100" dir="2700000" algn="tl">
                    <a:srgbClr val="000000">
                      <a:alpha val="43137"/>
                    </a:srgbClr>
                  </a:outerShdw>
                </a:effectLst>
              </a:rPr>
              <a:t>читайте предупреждения компилятора</a:t>
            </a:r>
            <a:r>
              <a:rPr lang="ru-RU" sz="2000" dirty="0"/>
              <a:t>.</a:t>
            </a:r>
          </a:p>
          <a:p>
            <a:pPr marL="0" indent="0">
              <a:buNone/>
            </a:pPr>
            <a:r>
              <a:rPr lang="ru-RU" sz="2000" dirty="0"/>
              <a:t>Многие дистрибутивы</a:t>
            </a:r>
            <a:r>
              <a:rPr lang="en-US" sz="2000" dirty="0"/>
              <a:t> Linux </a:t>
            </a:r>
            <a:r>
              <a:rPr lang="ru-RU" sz="2000" dirty="0"/>
              <a:t>устанавливают флаги системного компилятора, посылаемые при компиляции. Обычно эти флаги включают в себя вышеупомянутые «канарейки» и </a:t>
            </a:r>
            <a:r>
              <a:rPr lang="en-US" sz="2000" dirty="0"/>
              <a:t>Intel IBT</a:t>
            </a:r>
            <a:r>
              <a:rPr lang="ru-RU" sz="2000" dirty="0"/>
              <a:t>. Как следствие, собираемые программы будут защищены автоматически.</a:t>
            </a:r>
          </a:p>
          <a:p>
            <a:pPr marL="0" indent="0">
              <a:buNone/>
            </a:pPr>
            <a:r>
              <a:rPr lang="ru-RU" sz="2000" dirty="0"/>
              <a:t>Кроме того, при включенной оптимизации (а иногда и без нее) компиляторы могут располагать переменные после буферов, чтобы защитить их от перезаписи.</a:t>
            </a:r>
          </a:p>
          <a:p>
            <a:pPr marL="0" indent="0">
              <a:buNone/>
            </a:pPr>
            <a:r>
              <a:rPr lang="en-US" sz="2000" dirty="0"/>
              <a:t>GCC/clang </a:t>
            </a:r>
            <a:r>
              <a:rPr lang="ru-RU" sz="2000" dirty="0"/>
              <a:t>поддерживают макрос </a:t>
            </a:r>
            <a:r>
              <a:rPr lang="en-US" sz="2000" dirty="0">
                <a:hlinkClick r:id="rId2"/>
              </a:rPr>
              <a:t>_FORTIFY_SOURCE</a:t>
            </a:r>
            <a:r>
              <a:rPr lang="ru-RU" sz="2000" dirty="0"/>
              <a:t>. Если этот макрос определен и его</a:t>
            </a:r>
            <a:r>
              <a:rPr lang="en-US" sz="2000" dirty="0"/>
              <a:t> </a:t>
            </a:r>
            <a:r>
              <a:rPr lang="ru-RU" sz="2000" dirty="0"/>
              <a:t>значение не равно 0, то компилятор может вставлять дополнительные проверки границ буферов и автоматически заменять небезопасные функции ввода/вывода на безопасные.</a:t>
            </a:r>
          </a:p>
          <a:p>
            <a:pPr marL="0" indent="0">
              <a:buNone/>
            </a:pPr>
            <a:endParaRPr lang="ru-RU" sz="2000" dirty="0"/>
          </a:p>
        </p:txBody>
      </p:sp>
      <p:sp>
        <p:nvSpPr>
          <p:cNvPr id="5" name="Номер слайда 4">
            <a:extLst>
              <a:ext uri="{FF2B5EF4-FFF2-40B4-BE49-F238E27FC236}">
                <a16:creationId xmlns:a16="http://schemas.microsoft.com/office/drawing/2014/main" id="{18F3AF78-3614-664A-4731-19CE7AC2B7B5}"/>
              </a:ext>
            </a:extLst>
          </p:cNvPr>
          <p:cNvSpPr>
            <a:spLocks noGrp="1"/>
          </p:cNvSpPr>
          <p:nvPr>
            <p:ph type="sldNum" sz="quarter" idx="12"/>
          </p:nvPr>
        </p:nvSpPr>
        <p:spPr/>
        <p:txBody>
          <a:bodyPr/>
          <a:lstStyle/>
          <a:p>
            <a:fld id="{B67FBA2B-964F-4C4D-AAF7-5A8399264638}" type="slidenum">
              <a:rPr lang="en-US" smtClean="0"/>
              <a:pPr/>
              <a:t>41</a:t>
            </a:fld>
            <a:endParaRPr lang="en-US"/>
          </a:p>
        </p:txBody>
      </p:sp>
    </p:spTree>
    <p:extLst>
      <p:ext uri="{BB962C8B-B14F-4D97-AF65-F5344CB8AC3E}">
        <p14:creationId xmlns:p14="http://schemas.microsoft.com/office/powerpoint/2010/main" val="2588611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Полезные ссылки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42</a:t>
            </a:fld>
            <a:endParaRPr lang="en-US" dirty="0"/>
          </a:p>
        </p:txBody>
      </p:sp>
      <p:sp>
        <p:nvSpPr>
          <p:cNvPr id="14" name="Объект 2">
            <a:extLst>
              <a:ext uri="{FF2B5EF4-FFF2-40B4-BE49-F238E27FC236}">
                <a16:creationId xmlns:a16="http://schemas.microsoft.com/office/drawing/2014/main" id="{DA196DDE-2B0D-46C7-A402-DB44ADAEFC99}"/>
              </a:ext>
            </a:extLst>
          </p:cNvPr>
          <p:cNvSpPr>
            <a:spLocks noGrp="1"/>
          </p:cNvSpPr>
          <p:nvPr>
            <p:ph idx="1"/>
          </p:nvPr>
        </p:nvSpPr>
        <p:spPr>
          <a:xfrm>
            <a:off x="838200" y="1547328"/>
            <a:ext cx="9697277" cy="4530725"/>
          </a:xfrm>
        </p:spPr>
        <p:txBody>
          <a:bodyPr>
            <a:normAutofit/>
          </a:bodyPr>
          <a:lstStyle/>
          <a:p>
            <a:pPr marL="0" indent="0">
              <a:buNone/>
            </a:pPr>
            <a:r>
              <a:rPr lang="ru-RU" b="1" dirty="0"/>
              <a:t>Простые задачи на эксплуатацию уязвимостей:</a:t>
            </a:r>
            <a:br>
              <a:rPr lang="en-US" dirty="0">
                <a:hlinkClick r:id="rId2"/>
              </a:rPr>
            </a:br>
            <a:r>
              <a:rPr lang="en-US" dirty="0">
                <a:hlinkClick r:id="rId2"/>
              </a:rPr>
              <a:t>https://exploit.education/protostar/</a:t>
            </a:r>
            <a:r>
              <a:rPr lang="ru-RU" dirty="0"/>
              <a:t> </a:t>
            </a:r>
            <a:br>
              <a:rPr lang="ru-RU" dirty="0"/>
            </a:br>
            <a:br>
              <a:rPr lang="ru-RU" dirty="0"/>
            </a:br>
            <a:r>
              <a:rPr lang="ru-RU" dirty="0"/>
              <a:t>Канал с неплохими обучающими видео</a:t>
            </a:r>
            <a:br>
              <a:rPr lang="en-US" dirty="0">
                <a:hlinkClick r:id="rId3"/>
              </a:rPr>
            </a:br>
            <a:r>
              <a:rPr lang="en-US" dirty="0">
                <a:hlinkClick r:id="rId3"/>
              </a:rPr>
              <a:t>https://www.youtube.com/channel/UClcE-kVhqyiHCcjYwcpfj9w</a:t>
            </a:r>
            <a:r>
              <a:rPr lang="ru-RU" dirty="0"/>
              <a:t> </a:t>
            </a:r>
            <a:endParaRPr lang="en-US" dirty="0"/>
          </a:p>
          <a:p>
            <a:pPr marL="0" indent="0">
              <a:buNone/>
            </a:pPr>
            <a:r>
              <a:rPr lang="ru-RU" dirty="0"/>
              <a:t>Реализация </a:t>
            </a:r>
            <a:r>
              <a:rPr lang="en-US" dirty="0"/>
              <a:t>malloc:</a:t>
            </a:r>
            <a:br>
              <a:rPr lang="en-US" dirty="0"/>
            </a:br>
            <a:r>
              <a:rPr lang="en-US" dirty="0">
                <a:hlinkClick r:id="rId4"/>
              </a:rPr>
              <a:t>https://code.woboq.org/userspace/glibc/malloc/malloc.c.html</a:t>
            </a:r>
            <a:endParaRPr lang="en-US" dirty="0"/>
          </a:p>
          <a:p>
            <a:pPr marL="0" indent="0">
              <a:buNone/>
            </a:pPr>
            <a:r>
              <a:rPr lang="ru-RU" dirty="0"/>
              <a:t>Эксплуатация </a:t>
            </a:r>
            <a:r>
              <a:rPr lang="en-US" dirty="0"/>
              <a:t>heap3 (</a:t>
            </a:r>
            <a:r>
              <a:rPr lang="ru-RU" dirty="0"/>
              <a:t>переполнение в куче для </a:t>
            </a:r>
            <a:r>
              <a:rPr lang="en-US" dirty="0"/>
              <a:t>x86):</a:t>
            </a:r>
            <a:br>
              <a:rPr lang="ru-RU" dirty="0"/>
            </a:br>
            <a:r>
              <a:rPr lang="en-US" dirty="0">
                <a:hlinkClick r:id="rId5"/>
              </a:rPr>
              <a:t>https://airman604.medium.com/protostar-heap-3-walkthrough-56d9334bcd13</a:t>
            </a:r>
            <a:r>
              <a:rPr lang="ru-RU" dirty="0"/>
              <a:t> </a:t>
            </a:r>
            <a:endParaRPr lang="en-US" dirty="0"/>
          </a:p>
          <a:p>
            <a:pPr marL="0" indent="0">
              <a:buNone/>
            </a:pPr>
            <a:endParaRPr lang="en-US" dirty="0"/>
          </a:p>
          <a:p>
            <a:pPr marL="0" indent="0">
              <a:buNone/>
            </a:pPr>
            <a:endParaRPr lang="ru-RU" dirty="0"/>
          </a:p>
          <a:p>
            <a:pPr marL="0" indent="0">
              <a:buNone/>
            </a:pPr>
            <a:endParaRPr lang="en-US" dirty="0"/>
          </a:p>
          <a:p>
            <a:pPr marL="0" indent="0">
              <a:buNone/>
            </a:pPr>
            <a:endParaRPr lang="ru-RU" dirty="0"/>
          </a:p>
          <a:p>
            <a:pPr marL="0" indent="0">
              <a:buNone/>
            </a:pPr>
            <a:endParaRPr lang="en-US" dirty="0"/>
          </a:p>
        </p:txBody>
      </p:sp>
    </p:spTree>
    <p:extLst>
      <p:ext uri="{BB962C8B-B14F-4D97-AF65-F5344CB8AC3E}">
        <p14:creationId xmlns:p14="http://schemas.microsoft.com/office/powerpoint/2010/main" val="274492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Уязвимости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5</a:t>
            </a:fld>
            <a:endParaRPr lang="en-US" dirty="0"/>
          </a:p>
        </p:txBody>
      </p:sp>
      <p:sp>
        <p:nvSpPr>
          <p:cNvPr id="8" name="TextBox 7">
            <a:extLst>
              <a:ext uri="{FF2B5EF4-FFF2-40B4-BE49-F238E27FC236}">
                <a16:creationId xmlns:a16="http://schemas.microsoft.com/office/drawing/2014/main" id="{F7772985-5A26-45A0-9238-768A1106A2EE}"/>
              </a:ext>
            </a:extLst>
          </p:cNvPr>
          <p:cNvSpPr txBox="1"/>
          <p:nvPr/>
        </p:nvSpPr>
        <p:spPr>
          <a:xfrm>
            <a:off x="973633" y="1684917"/>
            <a:ext cx="5200095" cy="369331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r>
              <a:rPr lang="en-US" sz="1800" dirty="0">
                <a:solidFill>
                  <a:schemeClr val="accent6"/>
                </a:solidFill>
                <a:latin typeface="Consolas" panose="020B0609020204030204" pitchFamily="49" charset="0"/>
              </a:rPr>
              <a:t>//zeros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 = 0;</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echo();</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"Access granted"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8ED93F0A-DE40-4724-AC2F-611FD2642B5D}"/>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Прямая со стрелкой 9">
            <a:extLst>
              <a:ext uri="{FF2B5EF4-FFF2-40B4-BE49-F238E27FC236}">
                <a16:creationId xmlns:a16="http://schemas.microsoft.com/office/drawing/2014/main" id="{8D1E9813-69D2-4D4B-BA56-9EA1BCDA747B}"/>
              </a:ext>
            </a:extLst>
          </p:cNvPr>
          <p:cNvCxnSpPr>
            <a:cxnSpLocks/>
          </p:cNvCxnSpPr>
          <p:nvPr/>
        </p:nvCxnSpPr>
        <p:spPr>
          <a:xfrm>
            <a:off x="8041419" y="4054506"/>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D2822A-BC9B-424B-89FD-6D53823E7420}"/>
              </a:ext>
            </a:extLst>
          </p:cNvPr>
          <p:cNvSpPr txBox="1"/>
          <p:nvPr/>
        </p:nvSpPr>
        <p:spPr>
          <a:xfrm>
            <a:off x="7949403" y="3666598"/>
            <a:ext cx="664156" cy="461665"/>
          </a:xfrm>
          <a:prstGeom prst="rect">
            <a:avLst/>
          </a:prstGeom>
          <a:noFill/>
        </p:spPr>
        <p:txBody>
          <a:bodyPr wrap="none" rtlCol="0">
            <a:spAutoFit/>
          </a:bodyPr>
          <a:lstStyle/>
          <a:p>
            <a:r>
              <a:rPr lang="en-US" sz="2400" b="1" dirty="0"/>
              <a:t>RSP</a:t>
            </a:r>
          </a:p>
        </p:txBody>
      </p:sp>
      <p:sp>
        <p:nvSpPr>
          <p:cNvPr id="12" name="Прямоугольник 11">
            <a:extLst>
              <a:ext uri="{FF2B5EF4-FFF2-40B4-BE49-F238E27FC236}">
                <a16:creationId xmlns:a16="http://schemas.microsoft.com/office/drawing/2014/main" id="{86768481-F8F8-4F76-BB70-E94574722D0E}"/>
              </a:ext>
            </a:extLst>
          </p:cNvPr>
          <p:cNvSpPr/>
          <p:nvPr/>
        </p:nvSpPr>
        <p:spPr>
          <a:xfrm>
            <a:off x="8933992" y="168780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13" name="Прямоугольник 12">
            <a:extLst>
              <a:ext uri="{FF2B5EF4-FFF2-40B4-BE49-F238E27FC236}">
                <a16:creationId xmlns:a16="http://schemas.microsoft.com/office/drawing/2014/main" id="{B7642FA0-8325-497D-9746-61F587849EBC}"/>
              </a:ext>
            </a:extLst>
          </p:cNvPr>
          <p:cNvSpPr/>
          <p:nvPr/>
        </p:nvSpPr>
        <p:spPr>
          <a:xfrm>
            <a:off x="8933992" y="2437531"/>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14" name="Прямоугольник 13">
            <a:extLst>
              <a:ext uri="{FF2B5EF4-FFF2-40B4-BE49-F238E27FC236}">
                <a16:creationId xmlns:a16="http://schemas.microsoft.com/office/drawing/2014/main" id="{9568919C-6D45-471A-B6B2-7982B0E56A0F}"/>
              </a:ext>
            </a:extLst>
          </p:cNvPr>
          <p:cNvSpPr/>
          <p:nvPr/>
        </p:nvSpPr>
        <p:spPr>
          <a:xfrm>
            <a:off x="8933992" y="206396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17" name="TextBox 16">
            <a:extLst>
              <a:ext uri="{FF2B5EF4-FFF2-40B4-BE49-F238E27FC236}">
                <a16:creationId xmlns:a16="http://schemas.microsoft.com/office/drawing/2014/main" id="{9F8C2F0A-F6BB-44CC-8FBD-23870443F991}"/>
              </a:ext>
            </a:extLst>
          </p:cNvPr>
          <p:cNvSpPr txBox="1"/>
          <p:nvPr/>
        </p:nvSpPr>
        <p:spPr>
          <a:xfrm>
            <a:off x="2715817" y="5607506"/>
            <a:ext cx="3949543" cy="369332"/>
          </a:xfrm>
          <a:prstGeom prst="rect">
            <a:avLst/>
          </a:prstGeom>
          <a:noFill/>
        </p:spPr>
        <p:txBody>
          <a:bodyPr wrap="none" rtlCol="0">
            <a:spAutoFit/>
          </a:bodyPr>
          <a:lstStyle/>
          <a:p>
            <a:r>
              <a:rPr lang="ru-RU" dirty="0"/>
              <a:t>Как можно поменять </a:t>
            </a:r>
            <a:r>
              <a:rPr lang="en-US" dirty="0" err="1"/>
              <a:t>global_variable</a:t>
            </a:r>
            <a:r>
              <a:rPr lang="ru-RU" dirty="0"/>
              <a:t>?</a:t>
            </a:r>
            <a:endParaRPr lang="en-US" dirty="0"/>
          </a:p>
        </p:txBody>
      </p:sp>
    </p:spTree>
    <p:extLst>
      <p:ext uri="{BB962C8B-B14F-4D97-AF65-F5344CB8AC3E}">
        <p14:creationId xmlns:p14="http://schemas.microsoft.com/office/powerpoint/2010/main" val="295372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Уязвимости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6</a:t>
            </a:fld>
            <a:endParaRPr lang="en-US" dirty="0"/>
          </a:p>
        </p:txBody>
      </p:sp>
      <p:sp>
        <p:nvSpPr>
          <p:cNvPr id="15" name="TextBox 14">
            <a:extLst>
              <a:ext uri="{FF2B5EF4-FFF2-40B4-BE49-F238E27FC236}">
                <a16:creationId xmlns:a16="http://schemas.microsoft.com/office/drawing/2014/main" id="{6D85ECD0-19EA-46DC-A875-55A77CB19F22}"/>
              </a:ext>
            </a:extLst>
          </p:cNvPr>
          <p:cNvSpPr txBox="1"/>
          <p:nvPr/>
        </p:nvSpPr>
        <p:spPr>
          <a:xfrm>
            <a:off x="890441" y="1692025"/>
            <a:ext cx="524503"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%x</a:t>
            </a:r>
          </a:p>
        </p:txBody>
      </p:sp>
      <p:sp>
        <p:nvSpPr>
          <p:cNvPr id="7" name="TextBox 6">
            <a:extLst>
              <a:ext uri="{FF2B5EF4-FFF2-40B4-BE49-F238E27FC236}">
                <a16:creationId xmlns:a16="http://schemas.microsoft.com/office/drawing/2014/main" id="{FCB3543E-3623-40A6-9276-3CC079F6F92A}"/>
              </a:ext>
            </a:extLst>
          </p:cNvPr>
          <p:cNvSpPr txBox="1"/>
          <p:nvPr/>
        </p:nvSpPr>
        <p:spPr>
          <a:xfrm>
            <a:off x="2040673" y="1730583"/>
            <a:ext cx="1551579" cy="369332"/>
          </a:xfrm>
          <a:prstGeom prst="rect">
            <a:avLst/>
          </a:prstGeom>
          <a:noFill/>
        </p:spPr>
        <p:txBody>
          <a:bodyPr wrap="none" rtlCol="0">
            <a:spAutoFit/>
          </a:bodyPr>
          <a:lstStyle/>
          <a:p>
            <a:r>
              <a:rPr lang="ru-RU" dirty="0"/>
              <a:t>Чтение 4 байт</a:t>
            </a:r>
            <a:endParaRPr lang="en-US" dirty="0"/>
          </a:p>
        </p:txBody>
      </p:sp>
      <p:sp>
        <p:nvSpPr>
          <p:cNvPr id="24" name="TextBox 23">
            <a:extLst>
              <a:ext uri="{FF2B5EF4-FFF2-40B4-BE49-F238E27FC236}">
                <a16:creationId xmlns:a16="http://schemas.microsoft.com/office/drawing/2014/main" id="{5769575B-1162-499A-B626-B4A7337C84D2}"/>
              </a:ext>
            </a:extLst>
          </p:cNvPr>
          <p:cNvSpPr txBox="1"/>
          <p:nvPr/>
        </p:nvSpPr>
        <p:spPr>
          <a:xfrm>
            <a:off x="2040673" y="4036715"/>
            <a:ext cx="4015908" cy="646331"/>
          </a:xfrm>
          <a:prstGeom prst="rect">
            <a:avLst/>
          </a:prstGeom>
          <a:noFill/>
        </p:spPr>
        <p:txBody>
          <a:bodyPr wrap="none" rtlCol="0">
            <a:spAutoFit/>
          </a:bodyPr>
          <a:lstStyle/>
          <a:p>
            <a:r>
              <a:rPr lang="ru-RU" b="1" dirty="0"/>
              <a:t>Запись числа напечатанных символов</a:t>
            </a:r>
            <a:br>
              <a:rPr lang="en-US" b="1" dirty="0"/>
            </a:br>
            <a:r>
              <a:rPr lang="ru-RU" b="1" dirty="0"/>
              <a:t> по указателю </a:t>
            </a:r>
            <a:r>
              <a:rPr lang="en-US" b="1" dirty="0"/>
              <a:t>int*</a:t>
            </a:r>
          </a:p>
        </p:txBody>
      </p:sp>
      <p:sp>
        <p:nvSpPr>
          <p:cNvPr id="25" name="TextBox 24">
            <a:extLst>
              <a:ext uri="{FF2B5EF4-FFF2-40B4-BE49-F238E27FC236}">
                <a16:creationId xmlns:a16="http://schemas.microsoft.com/office/drawing/2014/main" id="{11BD460D-7DA4-4B88-993C-DB17A594B780}"/>
              </a:ext>
            </a:extLst>
          </p:cNvPr>
          <p:cNvSpPr txBox="1"/>
          <p:nvPr/>
        </p:nvSpPr>
        <p:spPr>
          <a:xfrm>
            <a:off x="890441" y="2470163"/>
            <a:ext cx="864339"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llx</a:t>
            </a:r>
            <a:endParaRPr lang="en-US" sz="2400" dirty="0">
              <a:solidFill>
                <a:srgbClr val="A31515"/>
              </a:solidFill>
              <a:latin typeface="Consolas" panose="020B0609020204030204" pitchFamily="49" charset="0"/>
            </a:endParaRPr>
          </a:p>
        </p:txBody>
      </p:sp>
      <p:sp>
        <p:nvSpPr>
          <p:cNvPr id="26" name="TextBox 25">
            <a:extLst>
              <a:ext uri="{FF2B5EF4-FFF2-40B4-BE49-F238E27FC236}">
                <a16:creationId xmlns:a16="http://schemas.microsoft.com/office/drawing/2014/main" id="{E6090030-8065-4AEA-8A69-DF555B1E38F2}"/>
              </a:ext>
            </a:extLst>
          </p:cNvPr>
          <p:cNvSpPr txBox="1"/>
          <p:nvPr/>
        </p:nvSpPr>
        <p:spPr>
          <a:xfrm>
            <a:off x="890440" y="3990549"/>
            <a:ext cx="524503"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%n</a:t>
            </a:r>
          </a:p>
        </p:txBody>
      </p:sp>
      <p:sp>
        <p:nvSpPr>
          <p:cNvPr id="27" name="TextBox 26">
            <a:extLst>
              <a:ext uri="{FF2B5EF4-FFF2-40B4-BE49-F238E27FC236}">
                <a16:creationId xmlns:a16="http://schemas.microsoft.com/office/drawing/2014/main" id="{7072F4DE-EF9D-4FAA-AFE2-91288690E5ED}"/>
              </a:ext>
            </a:extLst>
          </p:cNvPr>
          <p:cNvSpPr txBox="1"/>
          <p:nvPr/>
        </p:nvSpPr>
        <p:spPr>
          <a:xfrm>
            <a:off x="838200" y="4951451"/>
            <a:ext cx="864339"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lln</a:t>
            </a:r>
            <a:endParaRPr lang="en-US" sz="2400" dirty="0">
              <a:solidFill>
                <a:srgbClr val="A31515"/>
              </a:solidFill>
              <a:latin typeface="Consolas" panose="020B0609020204030204" pitchFamily="49" charset="0"/>
            </a:endParaRPr>
          </a:p>
        </p:txBody>
      </p:sp>
      <p:sp>
        <p:nvSpPr>
          <p:cNvPr id="28" name="TextBox 27">
            <a:extLst>
              <a:ext uri="{FF2B5EF4-FFF2-40B4-BE49-F238E27FC236}">
                <a16:creationId xmlns:a16="http://schemas.microsoft.com/office/drawing/2014/main" id="{E0644036-5F66-479B-9645-7B3CE9D2F9F1}"/>
              </a:ext>
            </a:extLst>
          </p:cNvPr>
          <p:cNvSpPr txBox="1"/>
          <p:nvPr/>
        </p:nvSpPr>
        <p:spPr>
          <a:xfrm>
            <a:off x="2040673" y="2562496"/>
            <a:ext cx="1551579" cy="369332"/>
          </a:xfrm>
          <a:prstGeom prst="rect">
            <a:avLst/>
          </a:prstGeom>
          <a:noFill/>
        </p:spPr>
        <p:txBody>
          <a:bodyPr wrap="none" rtlCol="0">
            <a:spAutoFit/>
          </a:bodyPr>
          <a:lstStyle/>
          <a:p>
            <a:r>
              <a:rPr lang="ru-RU" dirty="0"/>
              <a:t>Чтение </a:t>
            </a:r>
            <a:r>
              <a:rPr lang="en-US" dirty="0"/>
              <a:t>8</a:t>
            </a:r>
            <a:r>
              <a:rPr lang="ru-RU" dirty="0"/>
              <a:t> байт</a:t>
            </a:r>
            <a:endParaRPr lang="en-US" dirty="0"/>
          </a:p>
        </p:txBody>
      </p:sp>
      <p:sp>
        <p:nvSpPr>
          <p:cNvPr id="29" name="TextBox 28">
            <a:extLst>
              <a:ext uri="{FF2B5EF4-FFF2-40B4-BE49-F238E27FC236}">
                <a16:creationId xmlns:a16="http://schemas.microsoft.com/office/drawing/2014/main" id="{9FAAE167-7121-47F4-AA4D-9AFCB164EC36}"/>
              </a:ext>
            </a:extLst>
          </p:cNvPr>
          <p:cNvSpPr txBox="1"/>
          <p:nvPr/>
        </p:nvSpPr>
        <p:spPr>
          <a:xfrm>
            <a:off x="2040673" y="5026747"/>
            <a:ext cx="4015908" cy="646331"/>
          </a:xfrm>
          <a:prstGeom prst="rect">
            <a:avLst/>
          </a:prstGeom>
          <a:noFill/>
        </p:spPr>
        <p:txBody>
          <a:bodyPr wrap="none" rtlCol="0">
            <a:spAutoFit/>
          </a:bodyPr>
          <a:lstStyle/>
          <a:p>
            <a:r>
              <a:rPr lang="ru-RU" b="1" dirty="0"/>
              <a:t>Запись числа напечатанных символов</a:t>
            </a:r>
            <a:br>
              <a:rPr lang="en-US" b="1" dirty="0"/>
            </a:br>
            <a:r>
              <a:rPr lang="ru-RU" b="1" dirty="0"/>
              <a:t> по указателю </a:t>
            </a:r>
            <a:r>
              <a:rPr lang="en-US" b="1" dirty="0"/>
              <a:t>long long*</a:t>
            </a:r>
          </a:p>
        </p:txBody>
      </p:sp>
      <p:sp>
        <p:nvSpPr>
          <p:cNvPr id="14" name="TextBox 13">
            <a:extLst>
              <a:ext uri="{FF2B5EF4-FFF2-40B4-BE49-F238E27FC236}">
                <a16:creationId xmlns:a16="http://schemas.microsoft.com/office/drawing/2014/main" id="{4B37ED44-5481-4019-825F-9987811CCF26}"/>
              </a:ext>
            </a:extLst>
          </p:cNvPr>
          <p:cNvSpPr txBox="1"/>
          <p:nvPr/>
        </p:nvSpPr>
        <p:spPr>
          <a:xfrm>
            <a:off x="890441" y="3215233"/>
            <a:ext cx="524503" cy="461665"/>
          </a:xfrm>
          <a:prstGeom prst="rect">
            <a:avLst/>
          </a:prstGeom>
          <a:noFill/>
        </p:spPr>
        <p:txBody>
          <a:bodyPr wrap="none" rtlCol="0">
            <a:spAutoFit/>
          </a:bodyPr>
          <a:lstStyle/>
          <a:p>
            <a:r>
              <a:rPr lang="en-US" sz="2400" dirty="0">
                <a:solidFill>
                  <a:srgbClr val="A31515"/>
                </a:solidFill>
                <a:latin typeface="Consolas" panose="020B0609020204030204" pitchFamily="49" charset="0"/>
              </a:rPr>
              <a:t>%p</a:t>
            </a:r>
          </a:p>
        </p:txBody>
      </p:sp>
      <p:sp>
        <p:nvSpPr>
          <p:cNvPr id="16" name="TextBox 15">
            <a:extLst>
              <a:ext uri="{FF2B5EF4-FFF2-40B4-BE49-F238E27FC236}">
                <a16:creationId xmlns:a16="http://schemas.microsoft.com/office/drawing/2014/main" id="{093A05AE-9F56-4BCF-9F11-85EACB726A6D}"/>
              </a:ext>
            </a:extLst>
          </p:cNvPr>
          <p:cNvSpPr txBox="1"/>
          <p:nvPr/>
        </p:nvSpPr>
        <p:spPr>
          <a:xfrm>
            <a:off x="2040673" y="3307566"/>
            <a:ext cx="3675173" cy="369332"/>
          </a:xfrm>
          <a:prstGeom prst="rect">
            <a:avLst/>
          </a:prstGeom>
          <a:noFill/>
        </p:spPr>
        <p:txBody>
          <a:bodyPr wrap="none" rtlCol="0">
            <a:spAutoFit/>
          </a:bodyPr>
          <a:lstStyle/>
          <a:p>
            <a:r>
              <a:rPr lang="ru-RU" dirty="0"/>
              <a:t>Чтение указателя (8 байт на х86-64)</a:t>
            </a:r>
            <a:endParaRPr lang="en-US" dirty="0"/>
          </a:p>
        </p:txBody>
      </p:sp>
      <p:sp>
        <p:nvSpPr>
          <p:cNvPr id="17" name="TextBox 16">
            <a:extLst>
              <a:ext uri="{FF2B5EF4-FFF2-40B4-BE49-F238E27FC236}">
                <a16:creationId xmlns:a16="http://schemas.microsoft.com/office/drawing/2014/main" id="{DD4785D3-B12A-49D4-9085-135DA330092C}"/>
              </a:ext>
            </a:extLst>
          </p:cNvPr>
          <p:cNvSpPr txBox="1"/>
          <p:nvPr/>
        </p:nvSpPr>
        <p:spPr>
          <a:xfrm>
            <a:off x="6782151" y="1826379"/>
            <a:ext cx="5200095" cy="369331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r>
              <a:rPr lang="en-US" sz="1800" dirty="0">
                <a:solidFill>
                  <a:schemeClr val="accent6"/>
                </a:solidFill>
                <a:latin typeface="Consolas" panose="020B0609020204030204" pitchFamily="49" charset="0"/>
              </a:rPr>
              <a:t>//zeros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 = 0;</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echo();</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"Access granted"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19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Уязвимости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7</a:t>
            </a:fld>
            <a:endParaRPr lang="en-US" dirty="0"/>
          </a:p>
        </p:txBody>
      </p:sp>
      <p:sp>
        <p:nvSpPr>
          <p:cNvPr id="9" name="Прямоугольник 8">
            <a:extLst>
              <a:ext uri="{FF2B5EF4-FFF2-40B4-BE49-F238E27FC236}">
                <a16:creationId xmlns:a16="http://schemas.microsoft.com/office/drawing/2014/main" id="{8ED93F0A-DE40-4724-AC2F-611FD2642B5D}"/>
              </a:ext>
            </a:extLst>
          </p:cNvPr>
          <p:cNvSpPr/>
          <p:nvPr/>
        </p:nvSpPr>
        <p:spPr>
          <a:xfrm>
            <a:off x="8933992" y="1690688"/>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Прямоугольник 11">
            <a:extLst>
              <a:ext uri="{FF2B5EF4-FFF2-40B4-BE49-F238E27FC236}">
                <a16:creationId xmlns:a16="http://schemas.microsoft.com/office/drawing/2014/main" id="{86768481-F8F8-4F76-BB70-E94574722D0E}"/>
              </a:ext>
            </a:extLst>
          </p:cNvPr>
          <p:cNvSpPr/>
          <p:nvPr/>
        </p:nvSpPr>
        <p:spPr>
          <a:xfrm>
            <a:off x="8933992" y="168780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13" name="Прямоугольник 12">
            <a:extLst>
              <a:ext uri="{FF2B5EF4-FFF2-40B4-BE49-F238E27FC236}">
                <a16:creationId xmlns:a16="http://schemas.microsoft.com/office/drawing/2014/main" id="{B7642FA0-8325-497D-9746-61F587849EBC}"/>
              </a:ext>
            </a:extLst>
          </p:cNvPr>
          <p:cNvSpPr/>
          <p:nvPr/>
        </p:nvSpPr>
        <p:spPr>
          <a:xfrm>
            <a:off x="8933991" y="2440121"/>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br>
              <a:rPr lang="en-US" dirty="0"/>
            </a:br>
            <a:r>
              <a:rPr lang="ru-RU" b="1" dirty="0">
                <a:solidFill>
                  <a:schemeClr val="bg1"/>
                </a:solidFill>
              </a:rPr>
              <a:t>ЭМ»Є</a:t>
            </a:r>
            <a:r>
              <a:rPr lang="en-US" dirty="0">
                <a:solidFill>
                  <a:schemeClr val="tx1"/>
                </a:solidFill>
              </a:rPr>
              <a:t>000</a:t>
            </a:r>
            <a:r>
              <a:rPr lang="en-US" dirty="0">
                <a:solidFill>
                  <a:schemeClr val="bg2">
                    <a:lumMod val="25000"/>
                  </a:schemeClr>
                </a:solidFill>
              </a:rPr>
              <a:t>0</a:t>
            </a:r>
            <a:br>
              <a:rPr lang="en-US" dirty="0"/>
            </a:br>
            <a:r>
              <a:rPr lang="en-US" dirty="0"/>
              <a:t>%</a:t>
            </a:r>
            <a:r>
              <a:rPr lang="en-US" dirty="0" err="1"/>
              <a:t>p%pAA%n</a:t>
            </a:r>
            <a:br>
              <a:rPr lang="en-US" dirty="0"/>
            </a:br>
            <a:r>
              <a:rPr lang="en-US" dirty="0"/>
              <a:t>%</a:t>
            </a:r>
            <a:r>
              <a:rPr lang="en-US" dirty="0" err="1"/>
              <a:t>p%p%p%p</a:t>
            </a:r>
            <a:endParaRPr lang="en-US" dirty="0"/>
          </a:p>
        </p:txBody>
      </p:sp>
      <p:sp>
        <p:nvSpPr>
          <p:cNvPr id="14" name="Прямоугольник 13">
            <a:extLst>
              <a:ext uri="{FF2B5EF4-FFF2-40B4-BE49-F238E27FC236}">
                <a16:creationId xmlns:a16="http://schemas.microsoft.com/office/drawing/2014/main" id="{9568919C-6D45-471A-B6B2-7982B0E56A0F}"/>
              </a:ext>
            </a:extLst>
          </p:cNvPr>
          <p:cNvSpPr/>
          <p:nvPr/>
        </p:nvSpPr>
        <p:spPr>
          <a:xfrm>
            <a:off x="8933992" y="206396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18" name="TextBox 17">
            <a:extLst>
              <a:ext uri="{FF2B5EF4-FFF2-40B4-BE49-F238E27FC236}">
                <a16:creationId xmlns:a16="http://schemas.microsoft.com/office/drawing/2014/main" id="{39B1450C-9FEF-4FFA-B41D-98D814CF4ABB}"/>
              </a:ext>
            </a:extLst>
          </p:cNvPr>
          <p:cNvSpPr txBox="1"/>
          <p:nvPr/>
        </p:nvSpPr>
        <p:spPr>
          <a:xfrm>
            <a:off x="8535164" y="3715532"/>
            <a:ext cx="457200" cy="369332"/>
          </a:xfrm>
          <a:prstGeom prst="rect">
            <a:avLst/>
          </a:prstGeom>
          <a:noFill/>
        </p:spPr>
        <p:txBody>
          <a:bodyPr wrap="square">
            <a:spAutoFit/>
          </a:bodyPr>
          <a:lstStyle/>
          <a:p>
            <a:r>
              <a:rPr lang="en-US" sz="1800" dirty="0">
                <a:solidFill>
                  <a:srgbClr val="A31515"/>
                </a:solidFill>
                <a:latin typeface="Consolas" panose="020B0609020204030204" pitchFamily="49" charset="0"/>
              </a:rPr>
              <a:t>%p</a:t>
            </a:r>
          </a:p>
        </p:txBody>
      </p:sp>
      <p:sp>
        <p:nvSpPr>
          <p:cNvPr id="25" name="TextBox 24">
            <a:extLst>
              <a:ext uri="{FF2B5EF4-FFF2-40B4-BE49-F238E27FC236}">
                <a16:creationId xmlns:a16="http://schemas.microsoft.com/office/drawing/2014/main" id="{96C6B4FC-6C48-42A0-92FE-24DB654C3BC0}"/>
              </a:ext>
            </a:extLst>
          </p:cNvPr>
          <p:cNvSpPr txBox="1"/>
          <p:nvPr/>
        </p:nvSpPr>
        <p:spPr>
          <a:xfrm>
            <a:off x="8546583" y="3122763"/>
            <a:ext cx="457200" cy="369332"/>
          </a:xfrm>
          <a:prstGeom prst="rect">
            <a:avLst/>
          </a:prstGeom>
          <a:noFill/>
        </p:spPr>
        <p:txBody>
          <a:bodyPr wrap="square">
            <a:spAutoFit/>
          </a:bodyPr>
          <a:lstStyle/>
          <a:p>
            <a:r>
              <a:rPr lang="en-US" sz="1800" dirty="0">
                <a:solidFill>
                  <a:srgbClr val="A31515"/>
                </a:solidFill>
                <a:latin typeface="Consolas" panose="020B0609020204030204" pitchFamily="49" charset="0"/>
              </a:rPr>
              <a:t>%</a:t>
            </a:r>
            <a:r>
              <a:rPr lang="en-US" dirty="0">
                <a:solidFill>
                  <a:srgbClr val="A31515"/>
                </a:solidFill>
                <a:latin typeface="Consolas" panose="020B0609020204030204" pitchFamily="49" charset="0"/>
              </a:rPr>
              <a:t>n</a:t>
            </a:r>
            <a:endParaRPr lang="en-US" sz="1800" dirty="0">
              <a:solidFill>
                <a:srgbClr val="A31515"/>
              </a:solidFill>
              <a:latin typeface="Consolas" panose="020B0609020204030204" pitchFamily="49" charset="0"/>
            </a:endParaRPr>
          </a:p>
        </p:txBody>
      </p:sp>
      <p:sp>
        <p:nvSpPr>
          <p:cNvPr id="31" name="TextBox 30">
            <a:extLst>
              <a:ext uri="{FF2B5EF4-FFF2-40B4-BE49-F238E27FC236}">
                <a16:creationId xmlns:a16="http://schemas.microsoft.com/office/drawing/2014/main" id="{1AAD2A88-F927-4A43-830C-0B6C8E156D2A}"/>
              </a:ext>
            </a:extLst>
          </p:cNvPr>
          <p:cNvSpPr txBox="1"/>
          <p:nvPr/>
        </p:nvSpPr>
        <p:spPr>
          <a:xfrm>
            <a:off x="8546583" y="3432723"/>
            <a:ext cx="457200" cy="369332"/>
          </a:xfrm>
          <a:prstGeom prst="rect">
            <a:avLst/>
          </a:prstGeom>
          <a:noFill/>
        </p:spPr>
        <p:txBody>
          <a:bodyPr wrap="square">
            <a:spAutoFit/>
          </a:bodyPr>
          <a:lstStyle/>
          <a:p>
            <a:r>
              <a:rPr lang="en-US" sz="1800" dirty="0">
                <a:solidFill>
                  <a:srgbClr val="A31515"/>
                </a:solidFill>
                <a:latin typeface="Consolas" panose="020B0609020204030204" pitchFamily="49" charset="0"/>
              </a:rPr>
              <a:t>%p</a:t>
            </a:r>
          </a:p>
        </p:txBody>
      </p:sp>
      <p:sp>
        <p:nvSpPr>
          <p:cNvPr id="32" name="TextBox 31">
            <a:extLst>
              <a:ext uri="{FF2B5EF4-FFF2-40B4-BE49-F238E27FC236}">
                <a16:creationId xmlns:a16="http://schemas.microsoft.com/office/drawing/2014/main" id="{E1E94344-F8BA-462D-B961-28276A1693A0}"/>
              </a:ext>
            </a:extLst>
          </p:cNvPr>
          <p:cNvSpPr txBox="1"/>
          <p:nvPr/>
        </p:nvSpPr>
        <p:spPr>
          <a:xfrm>
            <a:off x="973632" y="1684917"/>
            <a:ext cx="7636967" cy="369331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a:t>
            </a:r>
            <a:r>
              <a:rPr lang="en-US"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 ; </a:t>
            </a:r>
            <a:r>
              <a:rPr lang="en-US" sz="1800" dirty="0">
                <a:solidFill>
                  <a:schemeClr val="accent6"/>
                </a:solidFill>
                <a:latin typeface="Consolas" panose="020B0609020204030204" pitchFamily="49" charset="0"/>
              </a:rPr>
              <a:t>//zeros</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r>
              <a:rPr lang="ru-RU" sz="1800" dirty="0">
                <a:solidFill>
                  <a:srgbClr val="000000"/>
                </a:solidFill>
                <a:latin typeface="Consolas" panose="020B0609020204030204" pitchFamily="49" charset="0"/>
              </a:rPr>
              <a:t> </a:t>
            </a:r>
            <a:r>
              <a:rPr lang="ru-RU" sz="1800" dirty="0">
                <a:solidFill>
                  <a:schemeClr val="accent6"/>
                </a:solidFill>
                <a:latin typeface="Consolas" panose="020B0609020204030204" pitchFamily="49" charset="0"/>
              </a:rPr>
              <a:t>//</a:t>
            </a:r>
            <a:r>
              <a:rPr lang="en-US" dirty="0">
                <a:solidFill>
                  <a:schemeClr val="accent6"/>
                </a:solidFill>
              </a:rPr>
              <a:t>%</a:t>
            </a:r>
            <a:r>
              <a:rPr lang="en-US" dirty="0" err="1">
                <a:solidFill>
                  <a:schemeClr val="accent6"/>
                </a:solidFill>
              </a:rPr>
              <a:t>p%p%p%p%p%pAA%n</a:t>
            </a:r>
            <a:r>
              <a:rPr lang="ru-RU" dirty="0">
                <a:solidFill>
                  <a:schemeClr val="accent6"/>
                </a:solidFill>
              </a:rPr>
              <a:t>ЭМ»Є</a:t>
            </a:r>
            <a:br>
              <a:rPr lang="en-US" dirty="0">
                <a:solidFill>
                  <a:schemeClr val="accent6"/>
                </a:solidFill>
              </a:rPr>
            </a:br>
            <a:r>
              <a:rPr lang="en-US" dirty="0">
                <a:solidFill>
                  <a:schemeClr val="accent6"/>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 = 0;    </a:t>
            </a:r>
            <a:r>
              <a:rPr lang="en-US" sz="1800" dirty="0">
                <a:solidFill>
                  <a:schemeClr val="accent6"/>
                </a:solidFill>
                <a:latin typeface="Consolas" panose="020B0609020204030204" pitchFamily="49" charset="0"/>
              </a:rPr>
              <a:t>//0x00000000AABBCCDD</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echo();</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global_variable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"Access granted"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Соединитель: уступ 5">
            <a:extLst>
              <a:ext uri="{FF2B5EF4-FFF2-40B4-BE49-F238E27FC236}">
                <a16:creationId xmlns:a16="http://schemas.microsoft.com/office/drawing/2014/main" id="{60E2FC06-7EB6-4A91-AC4C-A2EFF4597B96}"/>
              </a:ext>
            </a:extLst>
          </p:cNvPr>
          <p:cNvCxnSpPr>
            <a:cxnSpLocks/>
            <a:stCxn id="25" idx="1"/>
          </p:cNvCxnSpPr>
          <p:nvPr/>
        </p:nvCxnSpPr>
        <p:spPr>
          <a:xfrm rot="10800000" flipV="1">
            <a:off x="3990109" y="3307428"/>
            <a:ext cx="4556474" cy="1215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50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Защита от уязвимостей форматной строки</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8</a:t>
            </a:fld>
            <a:endParaRPr lang="en-US" dirty="0"/>
          </a:p>
        </p:txBody>
      </p:sp>
      <p:sp>
        <p:nvSpPr>
          <p:cNvPr id="8" name="TextBox 7">
            <a:extLst>
              <a:ext uri="{FF2B5EF4-FFF2-40B4-BE49-F238E27FC236}">
                <a16:creationId xmlns:a16="http://schemas.microsoft.com/office/drawing/2014/main" id="{F7772985-5A26-45A0-9238-768A1106A2EE}"/>
              </a:ext>
            </a:extLst>
          </p:cNvPr>
          <p:cNvSpPr txBox="1"/>
          <p:nvPr/>
        </p:nvSpPr>
        <p:spPr>
          <a:xfrm>
            <a:off x="895905" y="2136338"/>
            <a:ext cx="5200095" cy="2585323"/>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p>
          <a:p>
            <a:r>
              <a:rPr lang="en-US" sz="1800" b="1"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printf</a:t>
            </a:r>
            <a:r>
              <a:rPr lang="en-US" sz="1800" b="1"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echo();</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7F6FF5AF-1868-44A8-836D-1B27BCC1DF8A}"/>
              </a:ext>
            </a:extLst>
          </p:cNvPr>
          <p:cNvSpPr txBox="1"/>
          <p:nvPr/>
        </p:nvSpPr>
        <p:spPr>
          <a:xfrm>
            <a:off x="6693325" y="2136338"/>
            <a:ext cx="5200095" cy="2585323"/>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echo()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buffer[100] ;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puts</a:t>
            </a:r>
            <a:r>
              <a:rPr lang="en-US" sz="1800" b="1" dirty="0">
                <a:solidFill>
                  <a:srgbClr val="000000"/>
                </a:solidFill>
                <a:latin typeface="Consolas" panose="020B0609020204030204" pitchFamily="49" charset="0"/>
              </a:rPr>
              <a:t>(buffer);</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echo();</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27A843C-3AD9-4D46-B393-A11BB5CB8D99}"/>
              </a:ext>
            </a:extLst>
          </p:cNvPr>
          <p:cNvSpPr txBox="1"/>
          <p:nvPr/>
        </p:nvSpPr>
        <p:spPr>
          <a:xfrm>
            <a:off x="1818302" y="5169673"/>
            <a:ext cx="1814023" cy="369332"/>
          </a:xfrm>
          <a:prstGeom prst="rect">
            <a:avLst/>
          </a:prstGeom>
          <a:noFill/>
        </p:spPr>
        <p:txBody>
          <a:bodyPr wrap="none" rtlCol="0">
            <a:spAutoFit/>
          </a:bodyPr>
          <a:lstStyle/>
          <a:p>
            <a:r>
              <a:rPr lang="ru-RU" dirty="0">
                <a:solidFill>
                  <a:srgbClr val="FF0000"/>
                </a:solidFill>
              </a:rPr>
              <a:t>Есть уязвимость </a:t>
            </a:r>
            <a:endParaRPr lang="en-US" dirty="0">
              <a:solidFill>
                <a:srgbClr val="FF0000"/>
              </a:solidFill>
            </a:endParaRPr>
          </a:p>
        </p:txBody>
      </p:sp>
      <p:sp>
        <p:nvSpPr>
          <p:cNvPr id="17" name="TextBox 16">
            <a:extLst>
              <a:ext uri="{FF2B5EF4-FFF2-40B4-BE49-F238E27FC236}">
                <a16:creationId xmlns:a16="http://schemas.microsoft.com/office/drawing/2014/main" id="{EA2ABE58-EAFC-4CB2-A277-B62C3CA26996}"/>
              </a:ext>
            </a:extLst>
          </p:cNvPr>
          <p:cNvSpPr txBox="1"/>
          <p:nvPr/>
        </p:nvSpPr>
        <p:spPr>
          <a:xfrm>
            <a:off x="7744804" y="5069632"/>
            <a:ext cx="1721882" cy="369332"/>
          </a:xfrm>
          <a:prstGeom prst="rect">
            <a:avLst/>
          </a:prstGeom>
          <a:noFill/>
        </p:spPr>
        <p:txBody>
          <a:bodyPr wrap="none" rtlCol="0">
            <a:spAutoFit/>
          </a:bodyPr>
          <a:lstStyle/>
          <a:p>
            <a:r>
              <a:rPr lang="ru-RU" dirty="0">
                <a:solidFill>
                  <a:schemeClr val="accent6">
                    <a:lumMod val="50000"/>
                  </a:schemeClr>
                </a:solidFill>
              </a:rPr>
              <a:t>Нет уязвимости</a:t>
            </a:r>
            <a:endParaRPr lang="en-US" dirty="0">
              <a:solidFill>
                <a:schemeClr val="accent6">
                  <a:lumMod val="50000"/>
                </a:schemeClr>
              </a:solidFill>
            </a:endParaRPr>
          </a:p>
        </p:txBody>
      </p:sp>
    </p:spTree>
    <p:extLst>
      <p:ext uri="{BB962C8B-B14F-4D97-AF65-F5344CB8AC3E}">
        <p14:creationId xmlns:p14="http://schemas.microsoft.com/office/powerpoint/2010/main" val="41113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C634E-EDC1-4875-9A06-3D126D1A2E49}"/>
              </a:ext>
            </a:extLst>
          </p:cNvPr>
          <p:cNvSpPr>
            <a:spLocks noGrp="1"/>
          </p:cNvSpPr>
          <p:nvPr>
            <p:ph type="title"/>
          </p:nvPr>
        </p:nvSpPr>
        <p:spPr/>
        <p:txBody>
          <a:bodyPr/>
          <a:lstStyle/>
          <a:p>
            <a:r>
              <a:rPr lang="ru-RU" dirty="0"/>
              <a:t>Переполнение буфера</a:t>
            </a:r>
            <a:endParaRPr lang="en-US" dirty="0"/>
          </a:p>
        </p:txBody>
      </p:sp>
      <p:sp>
        <p:nvSpPr>
          <p:cNvPr id="5" name="Номер слайда 4">
            <a:extLst>
              <a:ext uri="{FF2B5EF4-FFF2-40B4-BE49-F238E27FC236}">
                <a16:creationId xmlns:a16="http://schemas.microsoft.com/office/drawing/2014/main" id="{9DB92496-D89E-46CC-BD94-449C7A865604}"/>
              </a:ext>
            </a:extLst>
          </p:cNvPr>
          <p:cNvSpPr>
            <a:spLocks noGrp="1"/>
          </p:cNvSpPr>
          <p:nvPr>
            <p:ph type="sldNum" sz="quarter" idx="12"/>
          </p:nvPr>
        </p:nvSpPr>
        <p:spPr/>
        <p:txBody>
          <a:bodyPr/>
          <a:lstStyle/>
          <a:p>
            <a:fld id="{B67FBA2B-964F-4C4D-AAF7-5A8399264638}" type="slidenum">
              <a:rPr lang="en-US" smtClean="0"/>
              <a:t>9</a:t>
            </a:fld>
            <a:endParaRPr lang="en-US" dirty="0"/>
          </a:p>
        </p:txBody>
      </p:sp>
      <p:sp>
        <p:nvSpPr>
          <p:cNvPr id="10" name="TextBox 9">
            <a:extLst>
              <a:ext uri="{FF2B5EF4-FFF2-40B4-BE49-F238E27FC236}">
                <a16:creationId xmlns:a16="http://schemas.microsoft.com/office/drawing/2014/main" id="{860B0750-7BB9-4343-8160-96F7FD7FC8F3}"/>
              </a:ext>
            </a:extLst>
          </p:cNvPr>
          <p:cNvSpPr txBox="1"/>
          <p:nvPr/>
        </p:nvSpPr>
        <p:spPr>
          <a:xfrm>
            <a:off x="838635" y="1791091"/>
            <a:ext cx="5200095" cy="2308324"/>
          </a:xfrm>
          <a:prstGeom prst="rect">
            <a:avLst/>
          </a:prstGeom>
          <a:noFill/>
        </p:spPr>
        <p:txBody>
          <a:bodyPr wrap="square">
            <a:spAutoFit/>
          </a:body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stdio.h</a:t>
            </a:r>
            <a:r>
              <a:rPr lang="en-US" sz="1800" dirty="0">
                <a:solidFill>
                  <a:srgbClr val="A31515"/>
                </a:solidFill>
                <a:latin typeface="Consolas" panose="020B0609020204030204" pitchFamily="49" charset="0"/>
              </a:rPr>
              <a:t>&gt;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 </a:t>
            </a:r>
            <a:r>
              <a:rPr lang="en-US" sz="1800" dirty="0">
                <a:solidFill>
                  <a:srgbClr val="000000"/>
                </a:solidFill>
                <a:latin typeface="Consolas" panose="020B0609020204030204" pitchFamily="49" charset="0"/>
              </a:rPr>
              <a:t>var = 0;</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buffer[16];</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 buffer);</a:t>
            </a:r>
          </a:p>
          <a:p>
            <a:r>
              <a:rPr lang="en-US" sz="1800" dirty="0">
                <a:solidFill>
                  <a:srgbClr val="000000"/>
                </a:solidFill>
                <a:latin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280C8D1-B704-4FA8-8C3F-5F3D356D4CF0}"/>
              </a:ext>
            </a:extLst>
          </p:cNvPr>
          <p:cNvSpPr txBox="1"/>
          <p:nvPr/>
        </p:nvSpPr>
        <p:spPr>
          <a:xfrm>
            <a:off x="760645" y="5488085"/>
            <a:ext cx="5596789" cy="400110"/>
          </a:xfrm>
          <a:prstGeom prst="rect">
            <a:avLst/>
          </a:prstGeom>
          <a:noFill/>
        </p:spPr>
        <p:txBody>
          <a:bodyPr wrap="none" rtlCol="0">
            <a:spAutoFit/>
          </a:bodyPr>
          <a:lstStyle/>
          <a:p>
            <a:r>
              <a:rPr lang="ru-RU" sz="2000" dirty="0"/>
              <a:t>Что будет, если ввести строку длиной больше 15?</a:t>
            </a:r>
            <a:endParaRPr lang="en-US" sz="2000" dirty="0"/>
          </a:p>
        </p:txBody>
      </p:sp>
      <p:sp>
        <p:nvSpPr>
          <p:cNvPr id="30" name="Прямоугольник 29">
            <a:extLst>
              <a:ext uri="{FF2B5EF4-FFF2-40B4-BE49-F238E27FC236}">
                <a16:creationId xmlns:a16="http://schemas.microsoft.com/office/drawing/2014/main" id="{725FDC5A-5192-3859-CE3B-CD193D7FBC45}"/>
              </a:ext>
            </a:extLst>
          </p:cNvPr>
          <p:cNvSpPr/>
          <p:nvPr/>
        </p:nvSpPr>
        <p:spPr>
          <a:xfrm>
            <a:off x="9251354" y="1386601"/>
            <a:ext cx="2396971" cy="4101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Прямая со стрелкой 30">
            <a:extLst>
              <a:ext uri="{FF2B5EF4-FFF2-40B4-BE49-F238E27FC236}">
                <a16:creationId xmlns:a16="http://schemas.microsoft.com/office/drawing/2014/main" id="{491240A8-FDFD-0407-CAD4-42AE37A70E91}"/>
              </a:ext>
            </a:extLst>
          </p:cNvPr>
          <p:cNvCxnSpPr>
            <a:cxnSpLocks/>
          </p:cNvCxnSpPr>
          <p:nvPr/>
        </p:nvCxnSpPr>
        <p:spPr>
          <a:xfrm>
            <a:off x="8355822" y="4459636"/>
            <a:ext cx="8955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C934E8-3127-2724-77BF-906C258B2A30}"/>
              </a:ext>
            </a:extLst>
          </p:cNvPr>
          <p:cNvSpPr txBox="1"/>
          <p:nvPr/>
        </p:nvSpPr>
        <p:spPr>
          <a:xfrm>
            <a:off x="8245178" y="4105874"/>
            <a:ext cx="664156" cy="461665"/>
          </a:xfrm>
          <a:prstGeom prst="rect">
            <a:avLst/>
          </a:prstGeom>
          <a:noFill/>
        </p:spPr>
        <p:txBody>
          <a:bodyPr wrap="none" rtlCol="0">
            <a:spAutoFit/>
          </a:bodyPr>
          <a:lstStyle/>
          <a:p>
            <a:r>
              <a:rPr lang="en-US" sz="2400" b="1" dirty="0"/>
              <a:t>RSP</a:t>
            </a:r>
          </a:p>
        </p:txBody>
      </p:sp>
      <p:sp>
        <p:nvSpPr>
          <p:cNvPr id="33" name="Прямоугольник 32">
            <a:extLst>
              <a:ext uri="{FF2B5EF4-FFF2-40B4-BE49-F238E27FC236}">
                <a16:creationId xmlns:a16="http://schemas.microsoft.com/office/drawing/2014/main" id="{4DC8177A-24B1-DE7E-221D-0FDBACD29442}"/>
              </a:ext>
            </a:extLst>
          </p:cNvPr>
          <p:cNvSpPr/>
          <p:nvPr/>
        </p:nvSpPr>
        <p:spPr>
          <a:xfrm>
            <a:off x="9251354" y="1386601"/>
            <a:ext cx="2396971" cy="36841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address</a:t>
            </a:r>
          </a:p>
        </p:txBody>
      </p:sp>
      <p:sp>
        <p:nvSpPr>
          <p:cNvPr id="34" name="Прямоугольник 33">
            <a:extLst>
              <a:ext uri="{FF2B5EF4-FFF2-40B4-BE49-F238E27FC236}">
                <a16:creationId xmlns:a16="http://schemas.microsoft.com/office/drawing/2014/main" id="{88BD006A-BB17-BD06-05F1-FF28AE84608B}"/>
              </a:ext>
            </a:extLst>
          </p:cNvPr>
          <p:cNvSpPr/>
          <p:nvPr/>
        </p:nvSpPr>
        <p:spPr>
          <a:xfrm>
            <a:off x="9251352" y="2486737"/>
            <a:ext cx="2396971" cy="368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5" name="Прямоугольник 34">
            <a:extLst>
              <a:ext uri="{FF2B5EF4-FFF2-40B4-BE49-F238E27FC236}">
                <a16:creationId xmlns:a16="http://schemas.microsoft.com/office/drawing/2014/main" id="{CE065A40-8260-7048-8FB5-2C6C3812B31F}"/>
              </a:ext>
            </a:extLst>
          </p:cNvPr>
          <p:cNvSpPr/>
          <p:nvPr/>
        </p:nvSpPr>
        <p:spPr>
          <a:xfrm>
            <a:off x="9251352" y="2843328"/>
            <a:ext cx="2396971" cy="16163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36" name="Прямоугольник 35">
            <a:extLst>
              <a:ext uri="{FF2B5EF4-FFF2-40B4-BE49-F238E27FC236}">
                <a16:creationId xmlns:a16="http://schemas.microsoft.com/office/drawing/2014/main" id="{9909EB71-738B-E25E-1544-173364517E91}"/>
              </a:ext>
            </a:extLst>
          </p:cNvPr>
          <p:cNvSpPr/>
          <p:nvPr/>
        </p:nvSpPr>
        <p:spPr>
          <a:xfrm>
            <a:off x="9251353" y="2118318"/>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RBP</a:t>
            </a:r>
          </a:p>
        </p:txBody>
      </p:sp>
      <p:sp>
        <p:nvSpPr>
          <p:cNvPr id="37" name="TextBox 36">
            <a:extLst>
              <a:ext uri="{FF2B5EF4-FFF2-40B4-BE49-F238E27FC236}">
                <a16:creationId xmlns:a16="http://schemas.microsoft.com/office/drawing/2014/main" id="{56503632-A01C-61DD-2105-978E4F58F348}"/>
              </a:ext>
            </a:extLst>
          </p:cNvPr>
          <p:cNvSpPr txBox="1"/>
          <p:nvPr/>
        </p:nvSpPr>
        <p:spPr>
          <a:xfrm>
            <a:off x="8003896" y="1087826"/>
            <a:ext cx="1247457" cy="369332"/>
          </a:xfrm>
          <a:prstGeom prst="rect">
            <a:avLst/>
          </a:prstGeom>
          <a:noFill/>
        </p:spPr>
        <p:txBody>
          <a:bodyPr wrap="none" rtlCol="0">
            <a:spAutoFit/>
          </a:bodyPr>
          <a:lstStyle/>
          <a:p>
            <a:r>
              <a:rPr lang="ru-RU"/>
              <a:t>0</a:t>
            </a:r>
            <a:r>
              <a:rPr lang="en-US"/>
              <a:t>xFFFFFFFF</a:t>
            </a:r>
            <a:endParaRPr lang="en-US" dirty="0"/>
          </a:p>
        </p:txBody>
      </p:sp>
      <p:sp>
        <p:nvSpPr>
          <p:cNvPr id="38" name="TextBox 37">
            <a:extLst>
              <a:ext uri="{FF2B5EF4-FFF2-40B4-BE49-F238E27FC236}">
                <a16:creationId xmlns:a16="http://schemas.microsoft.com/office/drawing/2014/main" id="{EAF8B363-D890-D4A3-BB98-DD01D29DAC95}"/>
              </a:ext>
            </a:extLst>
          </p:cNvPr>
          <p:cNvSpPr txBox="1"/>
          <p:nvPr/>
        </p:nvSpPr>
        <p:spPr>
          <a:xfrm>
            <a:off x="8031146" y="5630409"/>
            <a:ext cx="1220206" cy="369332"/>
          </a:xfrm>
          <a:prstGeom prst="rect">
            <a:avLst/>
          </a:prstGeom>
          <a:noFill/>
        </p:spPr>
        <p:txBody>
          <a:bodyPr wrap="none" rtlCol="0">
            <a:spAutoFit/>
          </a:bodyPr>
          <a:lstStyle/>
          <a:p>
            <a:r>
              <a:rPr lang="ru-RU" dirty="0"/>
              <a:t>0</a:t>
            </a:r>
            <a:r>
              <a:rPr lang="en-US" dirty="0"/>
              <a:t>x0000000</a:t>
            </a:r>
          </a:p>
        </p:txBody>
      </p:sp>
      <p:cxnSp>
        <p:nvCxnSpPr>
          <p:cNvPr id="39" name="Прямая соединительная линия 38">
            <a:extLst>
              <a:ext uri="{FF2B5EF4-FFF2-40B4-BE49-F238E27FC236}">
                <a16:creationId xmlns:a16="http://schemas.microsoft.com/office/drawing/2014/main" id="{D3AEA7F3-D742-07BE-0383-C6B135688BCD}"/>
              </a:ext>
            </a:extLst>
          </p:cNvPr>
          <p:cNvCxnSpPr/>
          <p:nvPr/>
        </p:nvCxnSpPr>
        <p:spPr>
          <a:xfrm>
            <a:off x="9246408" y="878289"/>
            <a:ext cx="0" cy="5198076"/>
          </a:xfrm>
          <a:prstGeom prst="line">
            <a:avLst/>
          </a:prstGeom>
        </p:spPr>
        <p:style>
          <a:lnRef idx="1">
            <a:schemeClr val="dk1"/>
          </a:lnRef>
          <a:fillRef idx="0">
            <a:schemeClr val="dk1"/>
          </a:fillRef>
          <a:effectRef idx="0">
            <a:schemeClr val="dk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CA39E843-3185-2DBF-0C84-7975DF0B58CE}"/>
              </a:ext>
            </a:extLst>
          </p:cNvPr>
          <p:cNvCxnSpPr/>
          <p:nvPr/>
        </p:nvCxnSpPr>
        <p:spPr>
          <a:xfrm>
            <a:off x="11645795" y="878289"/>
            <a:ext cx="0" cy="5198076"/>
          </a:xfrm>
          <a:prstGeom prst="line">
            <a:avLst/>
          </a:prstGeom>
        </p:spPr>
        <p:style>
          <a:lnRef idx="1">
            <a:schemeClr val="dk1"/>
          </a:lnRef>
          <a:fillRef idx="0">
            <a:schemeClr val="dk1"/>
          </a:fillRef>
          <a:effectRef idx="0">
            <a:schemeClr val="dk1"/>
          </a:effectRef>
          <a:fontRef idx="minor">
            <a:schemeClr val="tx1"/>
          </a:fontRef>
        </p:style>
      </p:cxnSp>
      <p:sp>
        <p:nvSpPr>
          <p:cNvPr id="41" name="Прямоугольник 40">
            <a:extLst>
              <a:ext uri="{FF2B5EF4-FFF2-40B4-BE49-F238E27FC236}">
                <a16:creationId xmlns:a16="http://schemas.microsoft.com/office/drawing/2014/main" id="{00AC33A9-8211-6A68-399D-44167E65E7DA}"/>
              </a:ext>
            </a:extLst>
          </p:cNvPr>
          <p:cNvSpPr/>
          <p:nvPr/>
        </p:nvSpPr>
        <p:spPr>
          <a:xfrm>
            <a:off x="9251219" y="1749474"/>
            <a:ext cx="2396971" cy="36841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 RBX</a:t>
            </a:r>
          </a:p>
        </p:txBody>
      </p:sp>
    </p:spTree>
    <p:extLst>
      <p:ext uri="{BB962C8B-B14F-4D97-AF65-F5344CB8AC3E}">
        <p14:creationId xmlns:p14="http://schemas.microsoft.com/office/powerpoint/2010/main" val="11821215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12154</TotalTime>
  <Words>3920</Words>
  <Application>Microsoft Office PowerPoint</Application>
  <PresentationFormat>Широкоэкранный</PresentationFormat>
  <Paragraphs>689</Paragraphs>
  <Slides>42</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42</vt:i4>
      </vt:variant>
    </vt:vector>
  </HeadingPairs>
  <TitlesOfParts>
    <vt:vector size="49" baseType="lpstr">
      <vt:lpstr>Arial</vt:lpstr>
      <vt:lpstr>Calibri</vt:lpstr>
      <vt:lpstr>Calibri Light</vt:lpstr>
      <vt:lpstr>Consolas</vt:lpstr>
      <vt:lpstr>Courier New</vt:lpstr>
      <vt:lpstr>Menlo</vt:lpstr>
      <vt:lpstr>Тема Office</vt:lpstr>
      <vt:lpstr>Низкоуровневое программирование</vt:lpstr>
      <vt:lpstr>Буферы</vt:lpstr>
      <vt:lpstr>Уязвимости форматной строки</vt:lpstr>
      <vt:lpstr>Уязвимости форматной строки</vt:lpstr>
      <vt:lpstr>Уязвимости форматной строки</vt:lpstr>
      <vt:lpstr>Уязвимости форматной строки</vt:lpstr>
      <vt:lpstr>Уязвимости форматной строки</vt:lpstr>
      <vt:lpstr>Защита от уязвимостей форматной строки</vt:lpstr>
      <vt:lpstr>Переполнение буфера</vt:lpstr>
      <vt:lpstr>Переполнение буфера</vt:lpstr>
      <vt:lpstr>Возможные цели переполнения буфера на стеке</vt:lpstr>
      <vt:lpstr>Изменение адреса возврата</vt:lpstr>
      <vt:lpstr>Изменение адреса возврата</vt:lpstr>
      <vt:lpstr>Исполнение произвольного кода</vt:lpstr>
      <vt:lpstr>Исполнение произвольного кода</vt:lpstr>
      <vt:lpstr>Исполнение произвольного кода</vt:lpstr>
      <vt:lpstr>Об аргументах и переменных среды (Linux)</vt:lpstr>
      <vt:lpstr>Защита от выполнения</vt:lpstr>
      <vt:lpstr>Return Oriented Programming</vt:lpstr>
      <vt:lpstr>Return Oriented Programming</vt:lpstr>
      <vt:lpstr>Поиск гаджетов</vt:lpstr>
      <vt:lpstr>Защита от изменения адреса возврата</vt:lpstr>
      <vt:lpstr>Защита от изменения адреса возврата</vt:lpstr>
      <vt:lpstr>Защита от изменения адреса возврата</vt:lpstr>
      <vt:lpstr>Intel Indirect Branch Tracking</vt:lpstr>
      <vt:lpstr>Shadow Stack</vt:lpstr>
      <vt:lpstr>Структура кучи</vt:lpstr>
      <vt:lpstr>Структура кучи</vt:lpstr>
      <vt:lpstr>Свободные блоки</vt:lpstr>
      <vt:lpstr>Структура кучи</vt:lpstr>
      <vt:lpstr>Free</vt:lpstr>
      <vt:lpstr>Переполнение в куче</vt:lpstr>
      <vt:lpstr>Переполнение в куче</vt:lpstr>
      <vt:lpstr>Перезапись GOT (Linux)</vt:lpstr>
      <vt:lpstr>Переполнение в куче (Linux)</vt:lpstr>
      <vt:lpstr>Обход «канареек» 1 (Linux)</vt:lpstr>
      <vt:lpstr>Обход «канареек» 2 (Linux)</vt:lpstr>
      <vt:lpstr>Защита от перезаписи GOT</vt:lpstr>
      <vt:lpstr>Address Space Layout Randomization</vt:lpstr>
      <vt:lpstr>ASLR и Windows</vt:lpstr>
      <vt:lpstr>Меры защиты на уровне компилятора</vt:lpstr>
      <vt:lpstr>Полезные 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Низкоуровневое программирование</dc:title>
  <dc:creator>Алексей Борисов</dc:creator>
  <cp:lastModifiedBy>Alexey</cp:lastModifiedBy>
  <cp:revision>241</cp:revision>
  <dcterms:created xsi:type="dcterms:W3CDTF">2021-02-27T16:04:41Z</dcterms:created>
  <dcterms:modified xsi:type="dcterms:W3CDTF">2024-10-29T19:33:45Z</dcterms:modified>
</cp:coreProperties>
</file>