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53" r:id="rId3"/>
    <p:sldId id="355" r:id="rId4"/>
    <p:sldId id="362" r:id="rId5"/>
    <p:sldId id="361" r:id="rId6"/>
    <p:sldId id="360" r:id="rId7"/>
    <p:sldId id="346" r:id="rId8"/>
    <p:sldId id="347" r:id="rId9"/>
    <p:sldId id="348" r:id="rId10"/>
    <p:sldId id="349" r:id="rId11"/>
    <p:sldId id="332" r:id="rId12"/>
    <p:sldId id="359" r:id="rId13"/>
    <p:sldId id="356" r:id="rId14"/>
    <p:sldId id="259" r:id="rId15"/>
    <p:sldId id="358" r:id="rId16"/>
    <p:sldId id="366" r:id="rId17"/>
    <p:sldId id="345" r:id="rId18"/>
    <p:sldId id="323" r:id="rId19"/>
    <p:sldId id="365" r:id="rId20"/>
    <p:sldId id="297" r:id="rId21"/>
    <p:sldId id="343" r:id="rId22"/>
    <p:sldId id="357" r:id="rId23"/>
    <p:sldId id="273" r:id="rId24"/>
    <p:sldId id="329" r:id="rId25"/>
    <p:sldId id="285" r:id="rId26"/>
    <p:sldId id="286" r:id="rId27"/>
    <p:sldId id="352" r:id="rId28"/>
    <p:sldId id="354" r:id="rId29"/>
    <p:sldId id="287" r:id="rId30"/>
    <p:sldId id="298" r:id="rId31"/>
    <p:sldId id="288" r:id="rId32"/>
    <p:sldId id="289" r:id="rId33"/>
    <p:sldId id="290" r:id="rId34"/>
    <p:sldId id="344" r:id="rId35"/>
    <p:sldId id="292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008000"/>
    <a:srgbClr val="F4B183"/>
    <a:srgbClr val="53D2FF"/>
    <a:srgbClr val="0000FF"/>
    <a:srgbClr val="FBE5D6"/>
    <a:srgbClr val="87B6E1"/>
    <a:srgbClr val="0094C8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8GY574cx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4de1dx3fK" TargetMode="External"/><Relationship Id="rId2" Type="http://schemas.openxmlformats.org/officeDocument/2006/relationships/hyperlink" Target="https://godbolt.org/z/Te5ETaqj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ner.org/optimize/instruction_table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MT8rsnYd8" TargetMode="External"/><Relationship Id="rId2" Type="http://schemas.openxmlformats.org/officeDocument/2006/relationships/hyperlink" Target="https://godbolt.org/z/qPE66oGh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dbolt.org/z/rc8r6rsre" TargetMode="External"/><Relationship Id="rId5" Type="http://schemas.openxmlformats.org/officeDocument/2006/relationships/hyperlink" Target="https://godbolt.org/z/EsTsWbGT6" TargetMode="External"/><Relationship Id="rId4" Type="http://schemas.openxmlformats.org/officeDocument/2006/relationships/hyperlink" Target="https://godbolt.org/z/zarvovPP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cWroda4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cWroda4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cWroda4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qMrzGh3h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3hzeseP5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3hzeseP5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79111/" TargetMode="External"/><Relationship Id="rId2" Type="http://schemas.openxmlformats.org/officeDocument/2006/relationships/hyperlink" Target="https://godbolt.org/z/dqeE6vvE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9fTEMssr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jqnex6veK" TargetMode="External"/><Relationship Id="rId2" Type="http://schemas.openxmlformats.org/officeDocument/2006/relationships/hyperlink" Target="https://godbolt.org/z/7aTqG4jq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dbolt.org/z/7c9K773e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a8aM8xa35" TargetMode="External"/><Relationship Id="rId2" Type="http://schemas.openxmlformats.org/officeDocument/2006/relationships/hyperlink" Target="https://godbolt.org/z/3b4xxzPE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YjqdzoW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b5d13x3v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5</a:t>
            </a:r>
          </a:p>
          <a:p>
            <a:endParaRPr lang="ru-RU" dirty="0"/>
          </a:p>
          <a:p>
            <a:r>
              <a:rPr lang="ru-RU" dirty="0"/>
              <a:t>Основы декомпиляции</a:t>
            </a:r>
            <a:r>
              <a:rPr lang="en-US" dirty="0"/>
              <a:t> </a:t>
            </a:r>
            <a:r>
              <a:rPr lang="ru-RU" dirty="0"/>
              <a:t>программ на С/С++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оптимизации: развертка циклов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36518AF9-772D-42EE-9EB6-3C14C349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136"/>
            <a:ext cx="11028218" cy="458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количество итераций цикла неизвестно заранее, но известно в момент входа в цикл, то можно частично развернуть цикл, разделив его на 2 части.</a:t>
            </a:r>
          </a:p>
          <a:p>
            <a:pPr marL="0" indent="0">
              <a:buNone/>
            </a:pPr>
            <a:r>
              <a:rPr lang="ru-RU" sz="2000" dirty="0"/>
              <a:t>Первая часть обрабатывает «голову» цикла, если общее число итераций не кратно </a:t>
            </a:r>
            <a:r>
              <a:rPr lang="en-US" sz="2000" dirty="0"/>
              <a:t>K.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Вторая часть выполняет итерации группами по </a:t>
            </a:r>
            <a:r>
              <a:rPr lang="en-US" sz="2000" dirty="0"/>
              <a:t>K (</a:t>
            </a:r>
            <a:r>
              <a:rPr lang="ru-RU" sz="2000" dirty="0"/>
              <a:t>т.е. содержит тело цикла, повторенное </a:t>
            </a:r>
            <a:r>
              <a:rPr lang="en-US" sz="2000" dirty="0"/>
              <a:t>K </a:t>
            </a:r>
            <a:r>
              <a:rPr lang="ru-RU" sz="2000" dirty="0"/>
              <a:t>раз.</a:t>
            </a:r>
            <a:r>
              <a:rPr lang="en-US" sz="2000" dirty="0"/>
              <a:t>)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B95AF-E025-A1CE-45CF-B421AE28AC65}"/>
              </a:ext>
            </a:extLst>
          </p:cNvPr>
          <p:cNvSpPr txBox="1"/>
          <p:nvPr/>
        </p:nvSpPr>
        <p:spPr>
          <a:xfrm>
            <a:off x="6504710" y="3164681"/>
            <a:ext cx="46940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pow(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%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(c; c &gt;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c-=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{r*=x;r*=x;r*=x;r*=x;r*=x;}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EDF8E-DF4F-D2C8-44F0-7698C70E9FDC}"/>
              </a:ext>
            </a:extLst>
          </p:cNvPr>
          <p:cNvSpPr txBox="1"/>
          <p:nvPr/>
        </p:nvSpPr>
        <p:spPr>
          <a:xfrm>
            <a:off x="993197" y="3429000"/>
            <a:ext cx="31770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pow(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(c; c &gt;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c--)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B3E5FD8-DD4A-6C6D-3BA3-EC1BC48C88A4}"/>
              </a:ext>
            </a:extLst>
          </p:cNvPr>
          <p:cNvCxnSpPr/>
          <p:nvPr/>
        </p:nvCxnSpPr>
        <p:spPr>
          <a:xfrm>
            <a:off x="4726997" y="4306163"/>
            <a:ext cx="144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84126A-E89C-7790-BDE0-64D5D3450571}"/>
              </a:ext>
            </a:extLst>
          </p:cNvPr>
          <p:cNvSpPr txBox="1"/>
          <p:nvPr/>
        </p:nvSpPr>
        <p:spPr>
          <a:xfrm>
            <a:off x="1263361" y="6044475"/>
            <a:ext cx="361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https://godbolt.org/z/8GY574cxP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2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Duff’s Device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36518AF9-772D-42EE-9EB6-3C14C349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136"/>
            <a:ext cx="5624945" cy="483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Особенность реализации </a:t>
            </a:r>
            <a:r>
              <a:rPr lang="en-US" sz="2000" dirty="0"/>
              <a:t>switch </a:t>
            </a:r>
            <a:r>
              <a:rPr lang="ru-RU" sz="2000" dirty="0"/>
              <a:t>в языке </a:t>
            </a:r>
            <a:r>
              <a:rPr lang="en-US" sz="2000" dirty="0"/>
              <a:t>C </a:t>
            </a:r>
            <a:r>
              <a:rPr lang="ru-RU" sz="2000" dirty="0"/>
              <a:t>позволяет не делить цикл на 2 части для обработки основной части и «хвоста». Можно вместо этого использовать химерную конструкцию под названием</a:t>
            </a:r>
            <a:r>
              <a:rPr lang="en-US" sz="2000" dirty="0"/>
              <a:t> Duff’s Device.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Устройство Даффа в начале выполнения осуществляет прыжок в середину цикла, пропуская часть лишних итераций. После этого цикл продолжается, как положено.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0EBC6-F45C-4249-84C2-14A207E20EDC}"/>
              </a:ext>
            </a:extLst>
          </p:cNvPr>
          <p:cNvSpPr txBox="1"/>
          <p:nvPr/>
        </p:nvSpPr>
        <p:spPr>
          <a:xfrm>
            <a:off x="7598352" y="1522136"/>
            <a:ext cx="39355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pow_duff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((c-=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64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B5341-2DFB-696E-A05D-4A07AA98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замены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AE2F5-71B5-AABB-9864-06A21E02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Каждая инструкция выполняется целое число тактов, при этом это число отличается для разных инструкций. Как следствие, имеет смысл заменять «дорогие» инструкции на «дешевые» (</a:t>
            </a:r>
            <a:r>
              <a:rPr lang="en-US" sz="2000" dirty="0"/>
              <a:t>strength reduction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Типовыми примерами являются:</a:t>
            </a:r>
          </a:p>
          <a:p>
            <a:r>
              <a:rPr lang="ru-RU" sz="2000" dirty="0"/>
              <a:t>замена умножения/деления на степень 2 на сдвиги;</a:t>
            </a:r>
            <a:endParaRPr lang="en-US" sz="2000" dirty="0"/>
          </a:p>
          <a:p>
            <a:r>
              <a:rPr lang="ru-RU" sz="2000" dirty="0"/>
              <a:t>замена умножений на сдвиги и сложения (в т.ч. с помощью </a:t>
            </a:r>
            <a:r>
              <a:rPr lang="en-US" sz="2000" dirty="0"/>
              <a:t>LEA</a:t>
            </a:r>
            <a:r>
              <a:rPr lang="ru-RU" sz="2000" dirty="0"/>
              <a:t>);</a:t>
            </a:r>
          </a:p>
          <a:p>
            <a:r>
              <a:rPr lang="ru-RU" sz="2000" dirty="0">
                <a:hlinkClick r:id="rId2"/>
              </a:rPr>
              <a:t>замена вещественных операций целочисленными</a:t>
            </a:r>
            <a:r>
              <a:rPr lang="ru-RU" sz="2000" dirty="0"/>
              <a:t>;</a:t>
            </a:r>
          </a:p>
          <a:p>
            <a:r>
              <a:rPr lang="ru-RU" sz="2000" dirty="0">
                <a:hlinkClick r:id="rId3"/>
              </a:rPr>
              <a:t>замена целочисленного деления </a:t>
            </a:r>
            <a:r>
              <a:rPr lang="ru-RU" sz="2000" dirty="0"/>
              <a:t>(</a:t>
            </a:r>
            <a:r>
              <a:rPr lang="ru-RU" sz="2000" i="1" dirty="0"/>
              <a:t>самая дорогая целочисленная операция!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Дороговизна/дешевизна инструкций определяется точнее, если указать целевую микроархитектуру при компиляции (флаги </a:t>
            </a:r>
            <a:r>
              <a:rPr lang="en-US" sz="2000" dirty="0"/>
              <a:t>-march</a:t>
            </a:r>
            <a:r>
              <a:rPr lang="ru-RU" sz="2000" dirty="0"/>
              <a:t>/-</a:t>
            </a:r>
            <a:r>
              <a:rPr lang="en-US" sz="2000" dirty="0" err="1"/>
              <a:t>mtune</a:t>
            </a:r>
            <a:r>
              <a:rPr lang="en-US" sz="2000" dirty="0"/>
              <a:t> </a:t>
            </a:r>
            <a:r>
              <a:rPr lang="ru-RU" sz="2000" dirty="0"/>
              <a:t>на </a:t>
            </a:r>
            <a:r>
              <a:rPr lang="en-US" sz="2000" dirty="0"/>
              <a:t>GCC/clang).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См. также: </a:t>
            </a:r>
            <a:r>
              <a:rPr lang="ru-RU" sz="2000" dirty="0">
                <a:hlinkClick r:id="rId4"/>
              </a:rPr>
              <a:t>таблицы времени выполнения инструкций (англ.)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27B437-D3EA-3D84-9C4A-3A0B944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45986-C351-9F0C-D41A-B627AD2B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Неопределенное поведение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AD9E-BB72-8F37-F42F-1A87ACBF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9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Неопределенное поведение </a:t>
            </a:r>
            <a:r>
              <a:rPr lang="ru-RU" sz="2000" dirty="0"/>
              <a:t>– поведение программы, которое возникает при нарушении требований стандарта С++ и ведет к непредсказуемому результату работы программы.</a:t>
            </a:r>
          </a:p>
          <a:p>
            <a:pPr marL="0" indent="0">
              <a:buNone/>
            </a:pPr>
            <a:r>
              <a:rPr lang="ru-RU" sz="2000" dirty="0"/>
              <a:t>Обычно проблемы «неопределенного поведения» возникают при сборке с оптимизациями, т.к. компилятор имеет право считать, что </a:t>
            </a:r>
            <a:r>
              <a:rPr lang="ru-RU" sz="2000" i="1" dirty="0"/>
              <a:t>неопределенного поведения происходить не должно</a:t>
            </a:r>
            <a:r>
              <a:rPr lang="ru-RU" sz="2000" dirty="0"/>
              <a:t>. Как следствие, компилятор может, в результате оптимизаций, изменить или убрать важную с точки зрения логики работы часть кода, приводящую к неопределенному поведению.</a:t>
            </a:r>
          </a:p>
          <a:p>
            <a:pPr marL="0" indent="0">
              <a:buNone/>
            </a:pPr>
            <a:r>
              <a:rPr lang="ru-RU" sz="2000" dirty="0"/>
              <a:t>К ситуациям неопределенного поведения стандарт С/С++  относит чаще всего или явные ошибки программиста, или ситуации, которые на разных архитектурах слишком сильно отличаются, и потому не могут быть сведены к 1 стандарту.</a:t>
            </a:r>
          </a:p>
          <a:p>
            <a:pPr marL="0" indent="0">
              <a:buNone/>
            </a:pPr>
            <a:r>
              <a:rPr lang="ru-RU" sz="2000" dirty="0"/>
              <a:t>Современные компиляторы детектируют большую часть источников неопределенного поведения =</a:t>
            </a:r>
            <a:r>
              <a:rPr lang="en-US" sz="2000" dirty="0"/>
              <a:t>&gt; </a:t>
            </a:r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предупреждения компилятора надо читать и принимать во внимание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языке ассемблера нет неопределенного поведения – поведение программы жестко задано поведением инструкций.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83508-0F61-E393-22EA-DC36F570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62A31-FFDD-3F63-6EF6-5D32D1FC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неопределенного поведения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D5E30-0C7F-01A8-EACF-5072F1E9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hlinkClick r:id="rId2" tooltip="результат знакового переполнения определен на разных архитектурах по-разному, поэтом его проще запретить"/>
              </a:rPr>
              <a:t>знаковое переполнение</a:t>
            </a:r>
            <a:r>
              <a:rPr lang="ru-RU" sz="2000" dirty="0"/>
              <a:t>; </a:t>
            </a:r>
          </a:p>
          <a:p>
            <a:r>
              <a:rPr lang="ru-RU" sz="2000" dirty="0">
                <a:hlinkClick r:id="rId3" tooltip="пустой вечный цикл практически никогда не является желаемым поведением, поэтому компилятор оптимизирует код под случай, когда цикл вечным не является"/>
              </a:rPr>
              <a:t>вечный цикл без </a:t>
            </a:r>
            <a:r>
              <a:rPr lang="ru-RU" sz="2000" i="1" dirty="0">
                <a:hlinkClick r:id="rId3" tooltip="пустой вечный цикл практически никогда не является желаемым поведением, поэтому компилятор оптимизирует код под случай, когда цикл вечным не является"/>
              </a:rPr>
              <a:t>наблюдаемых</a:t>
            </a:r>
            <a:r>
              <a:rPr lang="ru-RU" sz="2000" dirty="0">
                <a:hlinkClick r:id="rId3" tooltip="пустой вечный цикл практически никогда не является желаемым поведением, поэтому компилятор оптимизирует код под случай, когда цикл вечным не является"/>
              </a:rPr>
              <a:t> действий</a:t>
            </a:r>
            <a:r>
              <a:rPr lang="ru-RU" sz="2000" dirty="0"/>
              <a:t>;</a:t>
            </a:r>
          </a:p>
          <a:p>
            <a:r>
              <a:rPr lang="ru-RU" sz="2000" dirty="0">
                <a:hlinkClick r:id="rId4" tooltip="значение неинициализированной переменной может быть любым - значит и результат работы может быть любой"/>
              </a:rPr>
              <a:t>использование неинициализированных переменных</a:t>
            </a:r>
            <a:r>
              <a:rPr lang="ru-RU" sz="2000" dirty="0"/>
              <a:t>;</a:t>
            </a:r>
          </a:p>
          <a:p>
            <a:r>
              <a:rPr lang="ru-RU" sz="2000" dirty="0">
                <a:hlinkClick r:id="rId5" tooltip="почти всегда (исключая случаи программирования ОС и микроконтроллеров) ошибка программиста"/>
              </a:rPr>
              <a:t>разыменование нулевого указателя</a:t>
            </a:r>
            <a:r>
              <a:rPr lang="ru-RU" sz="2000" dirty="0"/>
              <a:t>;</a:t>
            </a:r>
          </a:p>
          <a:p>
            <a:r>
              <a:rPr lang="ru-RU" sz="2000" dirty="0"/>
              <a:t>доступ к элементу за границами массива;</a:t>
            </a:r>
          </a:p>
          <a:p>
            <a:r>
              <a:rPr lang="ru-RU" sz="2000" dirty="0">
                <a:hlinkClick r:id="rId6" tooltip="почти всегда - ошибка программиста"/>
              </a:rPr>
              <a:t>доступ к переменной через указатель другого типа</a:t>
            </a:r>
            <a:r>
              <a:rPr lang="ru-RU" sz="2000" dirty="0"/>
              <a:t>;</a:t>
            </a:r>
          </a:p>
          <a:p>
            <a:r>
              <a:rPr lang="ru-RU" sz="2000" dirty="0"/>
              <a:t>и т.д.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9C7E04-AF33-3488-7557-37411F3D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FCEEF-7695-EFB6-6D97-4653918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оптимизаций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3ED72-E948-423E-5D65-519537D1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каждый .</a:t>
            </a:r>
            <a:r>
              <a:rPr lang="en-US" sz="2000" dirty="0" err="1"/>
              <a:t>cpp</a:t>
            </a:r>
            <a:r>
              <a:rPr lang="en-US" sz="2000" dirty="0"/>
              <a:t>-</a:t>
            </a:r>
            <a:r>
              <a:rPr lang="ru-RU" sz="2000" dirty="0"/>
              <a:t>файл компилируется отдельно от остальных, информация о коде в других файлах недоступна. </a:t>
            </a:r>
          </a:p>
          <a:p>
            <a:pPr marL="0" indent="0">
              <a:buNone/>
            </a:pPr>
            <a:r>
              <a:rPr lang="ru-RU" sz="2000" dirty="0"/>
              <a:t>Как следствие, порядок вызова внешних функций производится в том же порядке, что и в исходном файле, за исключением функций из стандартной библиотеки, поскольку они компилятору известны.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Отдельным случаем является т.н. </a:t>
            </a:r>
            <a:r>
              <a:rPr lang="en-US" sz="2000" dirty="0"/>
              <a:t>link-time optimization, </a:t>
            </a:r>
            <a:r>
              <a:rPr lang="ru-RU" sz="2000" dirty="0"/>
              <a:t> при включении которой несколько изменяется процесс работы компилятора и итоговая оптимизация производится над всем доступным кодом программы.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BA94A9-B458-0AA1-F123-124C915E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F1C37-6CA6-FB23-D614-A1505B32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расположении полей структур и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32C60-583A-6669-05B2-6E1B699D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8048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Компилятор имеет право переупорядочивать порядок локальных переменных, но не порядок полей структуры – они идут в том же порядке.</a:t>
            </a:r>
          </a:p>
          <a:p>
            <a:r>
              <a:rPr lang="ru-RU" sz="2000" dirty="0"/>
              <a:t>Локальные переменные, если они располагаются не в регистре, могут располагаться непоследовательно в памяти </a:t>
            </a:r>
            <a:r>
              <a:rPr lang="en-US" sz="2000" dirty="0"/>
              <a:t>– </a:t>
            </a:r>
            <a:r>
              <a:rPr lang="ru-RU" sz="2000" dirty="0"/>
              <a:t>между ними могут быть небольшие «пустоты» в несколько байт.</a:t>
            </a:r>
          </a:p>
          <a:p>
            <a:r>
              <a:rPr lang="ru-RU" sz="2000" dirty="0"/>
              <a:t>Теоретически размер структуры должен быть равен сумме размеров полей, на практике он может отличаться в большую сторону. 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Последние 2 явления можно объяснить требованиями на выравнивание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F506BF-1662-D7BF-023D-3ED07F43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90F94-6A2C-E221-5A7E-4DAD9E65947F}"/>
              </a:ext>
            </a:extLst>
          </p:cNvPr>
          <p:cNvSpPr txBox="1"/>
          <p:nvPr/>
        </p:nvSpPr>
        <p:spPr>
          <a:xfrm>
            <a:off x="3652502" y="6126782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, "/>
              </a:rPr>
              <a:t>s</a:t>
            </a:r>
            <a:r>
              <a:rPr lang="en-US" dirty="0">
                <a:effectLst/>
                <a:latin typeface="Consolas, "/>
              </a:rPr>
              <a:t>td::</a:t>
            </a:r>
            <a:r>
              <a:rPr lang="en-US" dirty="0" err="1">
                <a:effectLst/>
                <a:latin typeface="Consolas, "/>
              </a:rPr>
              <a:t>cout</a:t>
            </a:r>
            <a:r>
              <a:rPr lang="en-US" dirty="0">
                <a:effectLst/>
                <a:latin typeface="Consolas, "/>
              </a:rPr>
              <a:t> &lt;&lt;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6EDEE-52F2-AE22-0921-9BADD0769240}"/>
              </a:ext>
            </a:extLst>
          </p:cNvPr>
          <p:cNvSpPr txBox="1"/>
          <p:nvPr/>
        </p:nvSpPr>
        <p:spPr>
          <a:xfrm>
            <a:off x="3652501" y="6438088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, "/>
              </a:rPr>
              <a:t>Output: </a:t>
            </a:r>
            <a:r>
              <a:rPr lang="ru-RU" b="1" dirty="0">
                <a:solidFill>
                  <a:srgbClr val="000000"/>
                </a:solidFill>
                <a:effectLst/>
                <a:latin typeface="Consolas, "/>
              </a:rPr>
              <a:t>16 (???)</a:t>
            </a:r>
            <a:endParaRPr lang="en-US" b="1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12E4-AF30-A3C8-9795-D1F729597466}"/>
              </a:ext>
            </a:extLst>
          </p:cNvPr>
          <p:cNvSpPr txBox="1"/>
          <p:nvPr/>
        </p:nvSpPr>
        <p:spPr>
          <a:xfrm>
            <a:off x="3652502" y="4868428"/>
            <a:ext cx="27309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A{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7845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адреса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8C5A-D129-42E7-B0A9-2522FBC5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5145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Говорят, что данные </a:t>
            </a:r>
            <a:r>
              <a:rPr lang="ru-RU" sz="2000" b="1" dirty="0"/>
              <a:t>выровнены</a:t>
            </a:r>
            <a:r>
              <a:rPr lang="ru-RU" sz="2000" dirty="0"/>
              <a:t> по границе в </a:t>
            </a:r>
            <a:r>
              <a:rPr lang="en-US" sz="2000" dirty="0"/>
              <a:t>N </a:t>
            </a:r>
            <a:r>
              <a:rPr lang="ru-RU" sz="2000" dirty="0"/>
              <a:t>байт, если адрес данных делится без остатка на </a:t>
            </a:r>
            <a:r>
              <a:rPr lang="en-US" sz="2000" dirty="0"/>
              <a:t>N.</a:t>
            </a:r>
          </a:p>
          <a:p>
            <a:pPr marL="0" indent="0">
              <a:buNone/>
            </a:pPr>
            <a:r>
              <a:rPr lang="ru-RU" sz="2000" dirty="0"/>
              <a:t>Обычно данные выравниваются по границе 2/4/8/16 байт.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1800" i="1" dirty="0"/>
              <a:t>На рисунке: </a:t>
            </a:r>
            <a:br>
              <a:rPr lang="ru-RU" sz="1800" i="1" dirty="0"/>
            </a:br>
            <a:r>
              <a:rPr lang="ru-RU" sz="1800" i="1" dirty="0"/>
              <a:t>	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ru-RU" sz="1800" i="1" dirty="0"/>
              <a:t>выровнена по границе в 2 и 4 байта,</a:t>
            </a:r>
            <a:br>
              <a:rPr lang="ru-RU" sz="1800" i="1" dirty="0"/>
            </a:br>
            <a:r>
              <a:rPr lang="en-US" sz="1800" i="1" dirty="0"/>
              <a:t> </a:t>
            </a:r>
            <a:r>
              <a:rPr lang="ru-RU" sz="1800" i="1" dirty="0"/>
              <a:t>	</a:t>
            </a:r>
            <a:r>
              <a:rPr lang="en-US" sz="1800" i="1" dirty="0"/>
              <a:t>j </a:t>
            </a:r>
            <a:r>
              <a:rPr lang="ru-RU" sz="1800" i="1" dirty="0"/>
              <a:t>выровнена по границе 2 байта,</a:t>
            </a:r>
            <a:br>
              <a:rPr lang="ru-RU" sz="1800" i="1" dirty="0"/>
            </a:br>
            <a:r>
              <a:rPr lang="ru-RU" sz="1800" i="1" dirty="0"/>
              <a:t>	</a:t>
            </a:r>
            <a:r>
              <a:rPr lang="en-US" sz="1800" i="1" dirty="0"/>
              <a:t>k </a:t>
            </a:r>
            <a:r>
              <a:rPr lang="ru-RU" sz="1800" i="1" dirty="0"/>
              <a:t>выровнена по границе 2,4</a:t>
            </a:r>
            <a:r>
              <a:rPr lang="en-US" sz="1800" i="1" dirty="0"/>
              <a:t>,</a:t>
            </a:r>
            <a:r>
              <a:rPr lang="ru-RU" sz="1800" i="1" dirty="0"/>
              <a:t> 8 и 16 байт.</a:t>
            </a:r>
            <a:endParaRPr lang="en-US" sz="18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2CD88D-0664-4878-BB4E-0B8001576492}"/>
              </a:ext>
            </a:extLst>
          </p:cNvPr>
          <p:cNvSpPr/>
          <p:nvPr/>
        </p:nvSpPr>
        <p:spPr>
          <a:xfrm>
            <a:off x="8094880" y="4330812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001E94-C63F-43BB-A5DB-ADC67C4BB097}"/>
              </a:ext>
            </a:extLst>
          </p:cNvPr>
          <p:cNvSpPr/>
          <p:nvPr/>
        </p:nvSpPr>
        <p:spPr>
          <a:xfrm>
            <a:off x="8094880" y="4731092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303114-3BC8-4041-921C-1437C4A79A7F}"/>
              </a:ext>
            </a:extLst>
          </p:cNvPr>
          <p:cNvSpPr/>
          <p:nvPr/>
        </p:nvSpPr>
        <p:spPr>
          <a:xfrm>
            <a:off x="8094880" y="3922075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076F8-0FBA-43E5-8188-75C73F98643B}"/>
              </a:ext>
            </a:extLst>
          </p:cNvPr>
          <p:cNvSpPr txBox="1"/>
          <p:nvPr/>
        </p:nvSpPr>
        <p:spPr>
          <a:xfrm>
            <a:off x="7459770" y="38610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2B29D6-3FC6-4D0F-B95F-711223344609}"/>
              </a:ext>
            </a:extLst>
          </p:cNvPr>
          <p:cNvSpPr txBox="1"/>
          <p:nvPr/>
        </p:nvSpPr>
        <p:spPr>
          <a:xfrm>
            <a:off x="7459770" y="43005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C87619-8E1B-451D-ACE4-E704967346C3}"/>
              </a:ext>
            </a:extLst>
          </p:cNvPr>
          <p:cNvSpPr txBox="1"/>
          <p:nvPr/>
        </p:nvSpPr>
        <p:spPr>
          <a:xfrm>
            <a:off x="7458860" y="46830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41B0FD8-A553-48E8-A92D-932A3F1AC014}"/>
              </a:ext>
            </a:extLst>
          </p:cNvPr>
          <p:cNvSpPr/>
          <p:nvPr/>
        </p:nvSpPr>
        <p:spPr>
          <a:xfrm>
            <a:off x="9534881" y="3922075"/>
            <a:ext cx="1440000" cy="399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1346C76-7D35-4693-8332-92EAAB1709F1}"/>
              </a:ext>
            </a:extLst>
          </p:cNvPr>
          <p:cNvSpPr/>
          <p:nvPr/>
        </p:nvSpPr>
        <p:spPr>
          <a:xfrm>
            <a:off x="8803907" y="4329564"/>
            <a:ext cx="720000" cy="399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9F5EE97-FC34-4642-913F-03730412DD16}"/>
              </a:ext>
            </a:extLst>
          </p:cNvPr>
          <p:cNvSpPr/>
          <p:nvPr/>
        </p:nvSpPr>
        <p:spPr>
          <a:xfrm>
            <a:off x="8101118" y="4731092"/>
            <a:ext cx="360000" cy="399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D696E8-D805-4C61-A495-593C4DE95971}"/>
              </a:ext>
            </a:extLst>
          </p:cNvPr>
          <p:cNvSpPr txBox="1"/>
          <p:nvPr/>
        </p:nvSpPr>
        <p:spPr>
          <a:xfrm>
            <a:off x="9459793" y="36024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r>
              <a:rPr lang="ru-R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особенности ОЗУ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8C5A-D129-42E7-B0A9-2522FBC5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676388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Байт</a:t>
            </a:r>
            <a:r>
              <a:rPr lang="ru-RU" sz="2000" dirty="0"/>
              <a:t> – минимальная адресуемая единица информации.</a:t>
            </a:r>
          </a:p>
          <a:p>
            <a:pPr marL="0" indent="0">
              <a:buNone/>
            </a:pPr>
            <a:r>
              <a:rPr lang="ru-RU" sz="2000" dirty="0"/>
              <a:t>Формально, каждый байт ОЗУ имеет свой адрес. Это верно только на программном уровне.</a:t>
            </a:r>
          </a:p>
          <a:p>
            <a:pPr marL="0" indent="0">
              <a:buNone/>
            </a:pPr>
            <a:r>
              <a:rPr lang="ru-RU" sz="2000" dirty="0"/>
              <a:t>На аппаратном уровне процессор соединен с ОЗУ шиной данных. В современных системах </a:t>
            </a:r>
            <a:r>
              <a:rPr lang="en-US" sz="2000" dirty="0"/>
              <a:t>x86-64</a:t>
            </a:r>
            <a:r>
              <a:rPr lang="ru-RU" sz="2000" dirty="0"/>
              <a:t> ширина шины данных равна 64 битам</a:t>
            </a:r>
            <a:r>
              <a:rPr lang="en-US" sz="2000" dirty="0"/>
              <a:t> (32 </a:t>
            </a:r>
            <a:r>
              <a:rPr lang="ru-RU" sz="2000" dirty="0"/>
              <a:t>битам для </a:t>
            </a:r>
            <a:r>
              <a:rPr lang="en-US" sz="2000" dirty="0"/>
              <a:t>DDR5)</a:t>
            </a:r>
            <a:r>
              <a:rPr lang="ru-RU" sz="2000" dirty="0"/>
              <a:t>. Чтение данных оптимальнее всего производить порциями, равными ширине шины данных.</a:t>
            </a:r>
          </a:p>
          <a:p>
            <a:pPr marL="0" indent="0">
              <a:buNone/>
            </a:pPr>
            <a:r>
              <a:rPr lang="ru-RU" sz="2000" dirty="0"/>
              <a:t>Более того, </a:t>
            </a:r>
            <a:r>
              <a:rPr lang="ru-RU" sz="2000" i="1" dirty="0"/>
              <a:t>на аппаратном уровне</a:t>
            </a:r>
            <a:r>
              <a:rPr lang="ru-RU" sz="2000" dirty="0"/>
              <a:t> оперативная память делится на блоки, каждый из которых равен ширине шины данных (8 байт).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 descr="CPU, processor PNG images free download">
            <a:extLst>
              <a:ext uri="{FF2B5EF4-FFF2-40B4-BE49-F238E27FC236}">
                <a16:creationId xmlns:a16="http://schemas.microsoft.com/office/drawing/2014/main" id="{E61E76C9-D275-447C-8D15-E19DCB7A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58" y="3401499"/>
            <a:ext cx="1851415" cy="18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57748-410A-4E5B-9B46-9729A06F80DB}"/>
              </a:ext>
            </a:extLst>
          </p:cNvPr>
          <p:cNvSpPr txBox="1"/>
          <p:nvPr/>
        </p:nvSpPr>
        <p:spPr>
          <a:xfrm>
            <a:off x="10412768" y="40983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ЦП</a:t>
            </a:r>
          </a:p>
        </p:txBody>
      </p:sp>
      <p:pic>
        <p:nvPicPr>
          <p:cNvPr id="1034" name="Picture 10" descr="Download RAM PNG Image for Free">
            <a:extLst>
              <a:ext uri="{FF2B5EF4-FFF2-40B4-BE49-F238E27FC236}">
                <a16:creationId xmlns:a16="http://schemas.microsoft.com/office/drawing/2014/main" id="{4392B97E-0F51-4AD0-B54F-A04C4B81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17" y="226706"/>
            <a:ext cx="2470099" cy="11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27479792-F7D9-41BA-B8D5-D30AF46715BA}"/>
              </a:ext>
            </a:extLst>
          </p:cNvPr>
          <p:cNvSpPr/>
          <p:nvPr/>
        </p:nvSpPr>
        <p:spPr>
          <a:xfrm>
            <a:off x="10154001" y="1459442"/>
            <a:ext cx="1090131" cy="1855280"/>
          </a:xfrm>
          <a:prstGeom prst="upDownArrow">
            <a:avLst>
              <a:gd name="adj1" fmla="val 61435"/>
              <a:gd name="adj2" fmla="val 35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Шина</a:t>
            </a:r>
            <a:br>
              <a:rPr lang="ru-RU" sz="1100" dirty="0"/>
            </a:br>
            <a:r>
              <a:rPr lang="ru-RU" sz="1100" dirty="0"/>
              <a:t>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48DA4-2585-D524-BECD-0889E1EF7296}"/>
              </a:ext>
            </a:extLst>
          </p:cNvPr>
          <p:cNvSpPr txBox="1"/>
          <p:nvPr/>
        </p:nvSpPr>
        <p:spPr>
          <a:xfrm>
            <a:off x="4624669" y="5072113"/>
            <a:ext cx="2654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[0xA]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CA99F7-69CB-2C9A-7DC1-FC76E952692B}"/>
              </a:ext>
            </a:extLst>
          </p:cNvPr>
          <p:cNvSpPr/>
          <p:nvPr/>
        </p:nvSpPr>
        <p:spPr>
          <a:xfrm>
            <a:off x="1464003" y="6001625"/>
            <a:ext cx="2880000" cy="399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415C05-9FEF-907B-2695-F25E88C38B50}"/>
              </a:ext>
            </a:extLst>
          </p:cNvPr>
          <p:cNvSpPr/>
          <p:nvPr/>
        </p:nvSpPr>
        <p:spPr>
          <a:xfrm>
            <a:off x="1464003" y="6409220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B08174-2865-D2F0-8788-227E5B6EF73F}"/>
              </a:ext>
            </a:extLst>
          </p:cNvPr>
          <p:cNvSpPr/>
          <p:nvPr/>
        </p:nvSpPr>
        <p:spPr>
          <a:xfrm>
            <a:off x="1464003" y="5600203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F766D-A917-082C-3DB9-4D9551D9AA8C}"/>
              </a:ext>
            </a:extLst>
          </p:cNvPr>
          <p:cNvSpPr txBox="1"/>
          <p:nvPr/>
        </p:nvSpPr>
        <p:spPr>
          <a:xfrm>
            <a:off x="839110" y="5497362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006A5-81C0-74F1-F51F-865FA5AAF3D2}"/>
              </a:ext>
            </a:extLst>
          </p:cNvPr>
          <p:cNvSpPr txBox="1"/>
          <p:nvPr/>
        </p:nvSpPr>
        <p:spPr>
          <a:xfrm>
            <a:off x="839110" y="5936820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FFFFA-266D-DE79-F8D8-AAC229B9DB72}"/>
              </a:ext>
            </a:extLst>
          </p:cNvPr>
          <p:cNvSpPr txBox="1"/>
          <p:nvPr/>
        </p:nvSpPr>
        <p:spPr>
          <a:xfrm>
            <a:off x="838200" y="6319303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8FC156D-38E2-ACE0-5470-FBC121AA7C41}"/>
              </a:ext>
            </a:extLst>
          </p:cNvPr>
          <p:cNvSpPr/>
          <p:nvPr/>
        </p:nvSpPr>
        <p:spPr>
          <a:xfrm>
            <a:off x="5758957" y="6028495"/>
            <a:ext cx="2880000" cy="399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2392B96-D65E-B80E-F059-3DC83F55167F}"/>
              </a:ext>
            </a:extLst>
          </p:cNvPr>
          <p:cNvSpPr/>
          <p:nvPr/>
        </p:nvSpPr>
        <p:spPr>
          <a:xfrm>
            <a:off x="6478957" y="6029999"/>
            <a:ext cx="360000" cy="39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D31A-B7E6-AA7C-28E9-47E0E424036A}"/>
              </a:ext>
            </a:extLst>
          </p:cNvPr>
          <p:cNvSpPr txBox="1"/>
          <p:nvPr/>
        </p:nvSpPr>
        <p:spPr>
          <a:xfrm>
            <a:off x="6341402" y="567222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0x0A</a:t>
            </a: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10A0CB33-5D7B-228C-6DF1-BE97BC7A486F}"/>
              </a:ext>
            </a:extLst>
          </p:cNvPr>
          <p:cNvSpPr/>
          <p:nvPr/>
        </p:nvSpPr>
        <p:spPr>
          <a:xfrm>
            <a:off x="4391347" y="5985050"/>
            <a:ext cx="1309949" cy="4922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06E64D-31BB-442A-7B41-6D46B299C4B5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8638957" y="6225905"/>
            <a:ext cx="818842" cy="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EE45A8-23EA-2CF6-1F01-B717623CB356}"/>
              </a:ext>
            </a:extLst>
          </p:cNvPr>
          <p:cNvSpPr/>
          <p:nvPr/>
        </p:nvSpPr>
        <p:spPr>
          <a:xfrm>
            <a:off x="9457799" y="6026389"/>
            <a:ext cx="360000" cy="39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660E5-6539-51F5-ED96-CE1BA83E7D1F}"/>
              </a:ext>
            </a:extLst>
          </p:cNvPr>
          <p:cNvSpPr txBox="1"/>
          <p:nvPr/>
        </p:nvSpPr>
        <p:spPr>
          <a:xfrm>
            <a:off x="9457799" y="56623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D63FE-F240-2556-1113-0F74EBA614C5}"/>
              </a:ext>
            </a:extLst>
          </p:cNvPr>
          <p:cNvSpPr txBox="1"/>
          <p:nvPr/>
        </p:nvSpPr>
        <p:spPr>
          <a:xfrm>
            <a:off x="4414962" y="6306152"/>
            <a:ext cx="10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Шина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0138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9308C-99E2-2200-C8A8-C0AA02EF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переменных компилятором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89602-0B50-C606-9F0E-3FB371C0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Пусть дан код справа и компилятор решает расположить обе переменные на стеке.</a:t>
            </a:r>
          </a:p>
          <a:p>
            <a:pPr marL="0" indent="0">
              <a:buNone/>
            </a:pPr>
            <a:r>
              <a:rPr lang="ru-RU" sz="2000" dirty="0"/>
              <a:t>Если компилятор расположит переменные рядом, то чтение переменной </a:t>
            </a:r>
            <a:r>
              <a:rPr lang="en-US" sz="2000" dirty="0"/>
              <a:t>Y </a:t>
            </a:r>
            <a:r>
              <a:rPr lang="ru-RU" sz="2000" dirty="0"/>
              <a:t>потребует 2-х аппаратных чтений.</a:t>
            </a:r>
          </a:p>
          <a:p>
            <a:pPr marL="0" indent="0">
              <a:buNone/>
            </a:pPr>
            <a:r>
              <a:rPr lang="ru-RU" sz="2000" dirty="0"/>
              <a:t>Если компилятор выровняет переменную, то она будет прочитана за 1 чтение, но между переменными возникнет неиспользуемое пространство.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C33CE5-16C1-B969-8B82-EFFD5D51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60931-3598-B68F-92FE-CA7E648CC650}"/>
              </a:ext>
            </a:extLst>
          </p:cNvPr>
          <p:cNvSpPr txBox="1"/>
          <p:nvPr/>
        </p:nvSpPr>
        <p:spPr>
          <a:xfrm>
            <a:off x="7999344" y="2310590"/>
            <a:ext cx="2730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  <a:endParaRPr lang="en-US" dirty="0">
              <a:solidFill>
                <a:schemeClr val="bg2">
                  <a:lumMod val="75000"/>
                </a:schemeClr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/*…*/</a:t>
            </a:r>
            <a:endParaRPr lang="en-US" dirty="0">
              <a:solidFill>
                <a:schemeClr val="accent6">
                  <a:lumMod val="75000"/>
                </a:schemeClr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99FE91-DBF2-CB57-1D08-C2B6F88A3B3C}"/>
              </a:ext>
            </a:extLst>
          </p:cNvPr>
          <p:cNvSpPr/>
          <p:nvPr/>
        </p:nvSpPr>
        <p:spPr>
          <a:xfrm>
            <a:off x="7400055" y="5862560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7A18CC9-C89B-B858-7A8C-EB98F6E09A61}"/>
              </a:ext>
            </a:extLst>
          </p:cNvPr>
          <p:cNvSpPr/>
          <p:nvPr/>
        </p:nvSpPr>
        <p:spPr>
          <a:xfrm>
            <a:off x="7400055" y="6262840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41C2DA-F28C-5A94-97C1-51C9898D2973}"/>
              </a:ext>
            </a:extLst>
          </p:cNvPr>
          <p:cNvSpPr/>
          <p:nvPr/>
        </p:nvSpPr>
        <p:spPr>
          <a:xfrm>
            <a:off x="7400055" y="5453823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9C7F76-6480-C994-B09D-C1072AE8AF68}"/>
              </a:ext>
            </a:extLst>
          </p:cNvPr>
          <p:cNvSpPr/>
          <p:nvPr/>
        </p:nvSpPr>
        <p:spPr>
          <a:xfrm>
            <a:off x="7400055" y="5452575"/>
            <a:ext cx="360000" cy="399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EBB6EF-FE6F-812F-8C65-94B6340C98C3}"/>
              </a:ext>
            </a:extLst>
          </p:cNvPr>
          <p:cNvSpPr/>
          <p:nvPr/>
        </p:nvSpPr>
        <p:spPr>
          <a:xfrm>
            <a:off x="7400055" y="5861976"/>
            <a:ext cx="2880000" cy="399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C4C1C7-7960-0621-EA34-B5EEA3A1B3C2}"/>
              </a:ext>
            </a:extLst>
          </p:cNvPr>
          <p:cNvSpPr/>
          <p:nvPr/>
        </p:nvSpPr>
        <p:spPr>
          <a:xfrm>
            <a:off x="7760055" y="5452575"/>
            <a:ext cx="2520000" cy="399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21770C-D06F-F567-0876-A85F5AA8A534}"/>
              </a:ext>
            </a:extLst>
          </p:cNvPr>
          <p:cNvSpPr/>
          <p:nvPr/>
        </p:nvSpPr>
        <p:spPr>
          <a:xfrm>
            <a:off x="1809746" y="5862560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5B01FA-9609-E4C3-B116-238C54840560}"/>
              </a:ext>
            </a:extLst>
          </p:cNvPr>
          <p:cNvSpPr/>
          <p:nvPr/>
        </p:nvSpPr>
        <p:spPr>
          <a:xfrm>
            <a:off x="1809746" y="6262840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A95E46A-DBDD-D0E2-AE77-CC53F06690FA}"/>
              </a:ext>
            </a:extLst>
          </p:cNvPr>
          <p:cNvSpPr/>
          <p:nvPr/>
        </p:nvSpPr>
        <p:spPr>
          <a:xfrm>
            <a:off x="1809746" y="5453823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D1E1A81-4C6E-224D-9CA2-765B3F0ACCCF}"/>
              </a:ext>
            </a:extLst>
          </p:cNvPr>
          <p:cNvSpPr/>
          <p:nvPr/>
        </p:nvSpPr>
        <p:spPr>
          <a:xfrm>
            <a:off x="1809746" y="5452575"/>
            <a:ext cx="360000" cy="399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2380509-FDE6-83F9-7DD3-E0AC1AA567B4}"/>
              </a:ext>
            </a:extLst>
          </p:cNvPr>
          <p:cNvSpPr/>
          <p:nvPr/>
        </p:nvSpPr>
        <p:spPr>
          <a:xfrm>
            <a:off x="2169746" y="5452575"/>
            <a:ext cx="252000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A6703EC-CF22-31D5-DBD4-690E2CB78B98}"/>
              </a:ext>
            </a:extLst>
          </p:cNvPr>
          <p:cNvSpPr/>
          <p:nvPr/>
        </p:nvSpPr>
        <p:spPr>
          <a:xfrm>
            <a:off x="1809746" y="5093188"/>
            <a:ext cx="28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 </a:t>
            </a:r>
            <a:r>
              <a:rPr lang="en-US" dirty="0"/>
              <a:t>RBP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C657DC3-446E-22E3-CC44-5480388E822D}"/>
              </a:ext>
            </a:extLst>
          </p:cNvPr>
          <p:cNvSpPr/>
          <p:nvPr/>
        </p:nvSpPr>
        <p:spPr>
          <a:xfrm>
            <a:off x="1808785" y="4732545"/>
            <a:ext cx="288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CEE8D16-C905-A485-F679-97C268E05428}"/>
              </a:ext>
            </a:extLst>
          </p:cNvPr>
          <p:cNvSpPr/>
          <p:nvPr/>
        </p:nvSpPr>
        <p:spPr>
          <a:xfrm>
            <a:off x="7400055" y="5093188"/>
            <a:ext cx="28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 </a:t>
            </a:r>
            <a:r>
              <a:rPr lang="en-US" dirty="0"/>
              <a:t>RBP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D1F1322-CA33-EFA3-47E0-FEDA485878BB}"/>
              </a:ext>
            </a:extLst>
          </p:cNvPr>
          <p:cNvSpPr/>
          <p:nvPr/>
        </p:nvSpPr>
        <p:spPr>
          <a:xfrm>
            <a:off x="7399094" y="4732545"/>
            <a:ext cx="288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F0B623-AEDE-5D1D-EB9C-DA5D50701C58}"/>
              </a:ext>
            </a:extLst>
          </p:cNvPr>
          <p:cNvSpPr/>
          <p:nvPr/>
        </p:nvSpPr>
        <p:spPr>
          <a:xfrm>
            <a:off x="1808785" y="5861312"/>
            <a:ext cx="36000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20C41C1-3EF3-B46D-0522-F7BFAF289F56}"/>
              </a:ext>
            </a:extLst>
          </p:cNvPr>
          <p:cNvCxnSpPr/>
          <p:nvPr/>
        </p:nvCxnSpPr>
        <p:spPr>
          <a:xfrm>
            <a:off x="5493327" y="5851607"/>
            <a:ext cx="1149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FB209-A488-9322-406A-08271294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Explorer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811A7-2B1D-62B9-E772-74CD909F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4435"/>
            <a:ext cx="10515600" cy="772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Сайт </a:t>
            </a:r>
            <a:r>
              <a:rPr lang="en-US" sz="2000" dirty="0">
                <a:hlinkClick r:id="rId2"/>
              </a:rPr>
              <a:t>https://godbolt.org</a:t>
            </a:r>
            <a:r>
              <a:rPr lang="en-US" sz="2000" dirty="0"/>
              <a:t> </a:t>
            </a:r>
            <a:r>
              <a:rPr lang="ru-RU" sz="2000" dirty="0"/>
              <a:t>позволяет посмотреть результат компиляции кода на С/С++ (и некоторых других языков) одним из компиляторов.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39E661-77B8-80E0-1707-9786D580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780725-51E3-C12C-F88F-EA3B9857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07" y="2413855"/>
            <a:ext cx="8708512" cy="359208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72DF23-9D14-78D3-F31D-7C773B74A614}"/>
              </a:ext>
            </a:extLst>
          </p:cNvPr>
          <p:cNvSpPr/>
          <p:nvPr/>
        </p:nvSpPr>
        <p:spPr>
          <a:xfrm>
            <a:off x="1341533" y="2923308"/>
            <a:ext cx="3901742" cy="308263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7F6413-3FA5-3FA0-0BD9-4EC407691761}"/>
              </a:ext>
            </a:extLst>
          </p:cNvPr>
          <p:cNvSpPr/>
          <p:nvPr/>
        </p:nvSpPr>
        <p:spPr>
          <a:xfrm>
            <a:off x="5714681" y="3108812"/>
            <a:ext cx="3914968" cy="28971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F49B6F-36B9-A5B6-879E-D4DE5C65D867}"/>
              </a:ext>
            </a:extLst>
          </p:cNvPr>
          <p:cNvSpPr/>
          <p:nvPr/>
        </p:nvSpPr>
        <p:spPr>
          <a:xfrm>
            <a:off x="5682563" y="2758406"/>
            <a:ext cx="1009182" cy="16490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DF0E3E2-CE98-4278-1EBB-F68A5909DD72}"/>
              </a:ext>
            </a:extLst>
          </p:cNvPr>
          <p:cNvSpPr/>
          <p:nvPr/>
        </p:nvSpPr>
        <p:spPr>
          <a:xfrm>
            <a:off x="7093526" y="2755582"/>
            <a:ext cx="2763983" cy="1874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306F4-CCD4-A929-483B-64ED72431033}"/>
              </a:ext>
            </a:extLst>
          </p:cNvPr>
          <p:cNvSpPr txBox="1"/>
          <p:nvPr/>
        </p:nvSpPr>
        <p:spPr>
          <a:xfrm>
            <a:off x="533993" y="2839204"/>
            <a:ext cx="5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1E030-AA44-BD05-4319-59834B15F68C}"/>
              </a:ext>
            </a:extLst>
          </p:cNvPr>
          <p:cNvSpPr txBox="1"/>
          <p:nvPr/>
        </p:nvSpPr>
        <p:spPr>
          <a:xfrm>
            <a:off x="10553700" y="4938052"/>
            <a:ext cx="173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Ассемблерный листинг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E0A81-A87E-C6B2-B419-00BB59E0A82B}"/>
              </a:ext>
            </a:extLst>
          </p:cNvPr>
          <p:cNvSpPr txBox="1"/>
          <p:nvPr/>
        </p:nvSpPr>
        <p:spPr>
          <a:xfrm>
            <a:off x="10485137" y="2309148"/>
            <a:ext cx="17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Компилятор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3EAB9-71F6-F3D5-8D92-A32D17BD9A08}"/>
              </a:ext>
            </a:extLst>
          </p:cNvPr>
          <p:cNvSpPr txBox="1"/>
          <p:nvPr/>
        </p:nvSpPr>
        <p:spPr>
          <a:xfrm>
            <a:off x="10546769" y="2874075"/>
            <a:ext cx="173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Флаги компилятора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B5E4A4-BFEA-410E-0AE5-08EC83B6A836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>
            <a:off x="809037" y="3208536"/>
            <a:ext cx="532496" cy="125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BD9B690-9916-2A4E-7B7F-8F1DB0F5BB66}"/>
              </a:ext>
            </a:extLst>
          </p:cNvPr>
          <p:cNvCxnSpPr>
            <a:cxnSpLocks/>
            <a:stCxn id="15" idx="1"/>
            <a:endCxn id="11" idx="0"/>
          </p:cNvCxnSpPr>
          <p:nvPr/>
        </p:nvCxnSpPr>
        <p:spPr>
          <a:xfrm flipH="1">
            <a:off x="6187154" y="2493814"/>
            <a:ext cx="4297983" cy="2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51A7C3C-7DAA-9187-25D7-4EFCDB18F69D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9857509" y="2849327"/>
            <a:ext cx="689260" cy="3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74EEDA9-92C2-DBCB-6023-8C3BCBEECC0A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9629649" y="4557378"/>
            <a:ext cx="924051" cy="70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99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8C5A-D129-42E7-B0A9-2522FBC5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560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Переменные и поля базовых  типов выравниваются по своему размеру.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Структуры выравниваются так, чтобы доступ к ее полям был выровненным (выравнивание структуры равно максимальному выравниванию среди ее полей).</a:t>
            </a:r>
          </a:p>
          <a:p>
            <a:pPr marL="0" indent="0">
              <a:buNone/>
            </a:pPr>
            <a:r>
              <a:rPr lang="ru-RU" sz="2000" dirty="0"/>
              <a:t>Чтобы узнать выравнивание типа или поля, можно использовать ключевое слово </a:t>
            </a:r>
            <a:r>
              <a:rPr lang="en-US" sz="2000" b="1" dirty="0" err="1"/>
              <a:t>alignof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Существует специальное ключевое слово </a:t>
            </a:r>
            <a:r>
              <a:rPr lang="en-US" sz="2000" b="1" dirty="0" err="1"/>
              <a:t>alignas</a:t>
            </a:r>
            <a:r>
              <a:rPr lang="en-US" sz="2000" dirty="0"/>
              <a:t>, </a:t>
            </a:r>
            <a:r>
              <a:rPr lang="ru-RU" sz="2000" dirty="0"/>
              <a:t>позволяющее вручную </a:t>
            </a:r>
            <a:r>
              <a:rPr lang="ru-RU" sz="2000" i="1" dirty="0"/>
              <a:t>увеличить </a:t>
            </a:r>
            <a:r>
              <a:rPr lang="ru-RU" sz="2000" dirty="0"/>
              <a:t>выравнивание поля или структуры в целом.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9A1E6-486C-46E0-86E4-56D8FC82A300}"/>
              </a:ext>
            </a:extLst>
          </p:cNvPr>
          <p:cNvSpPr txBox="1"/>
          <p:nvPr/>
        </p:nvSpPr>
        <p:spPr>
          <a:xfrm>
            <a:off x="7455575" y="2297240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, "/>
              </a:rPr>
              <a:t>s</a:t>
            </a:r>
            <a:r>
              <a:rPr lang="en-US" dirty="0">
                <a:effectLst/>
                <a:latin typeface="Consolas, "/>
              </a:rPr>
              <a:t>td::</a:t>
            </a:r>
            <a:r>
              <a:rPr lang="en-US" dirty="0" err="1">
                <a:effectLst/>
                <a:latin typeface="Consolas, "/>
              </a:rPr>
              <a:t>cout</a:t>
            </a:r>
            <a:r>
              <a:rPr lang="en-US" dirty="0">
                <a:effectLst/>
                <a:latin typeface="Consolas, "/>
              </a:rPr>
              <a:t> &lt;&lt;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2428F-D941-4C3F-B147-8B4AF8FC07EC}"/>
              </a:ext>
            </a:extLst>
          </p:cNvPr>
          <p:cNvSpPr txBox="1"/>
          <p:nvPr/>
        </p:nvSpPr>
        <p:spPr>
          <a:xfrm>
            <a:off x="7455574" y="2522601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, "/>
              </a:rPr>
              <a:t>Output: </a:t>
            </a:r>
            <a:r>
              <a:rPr lang="ru-RU" b="1" dirty="0">
                <a:solidFill>
                  <a:srgbClr val="000000"/>
                </a:solidFill>
                <a:effectLst/>
                <a:latin typeface="Consolas, "/>
              </a:rPr>
              <a:t>16</a:t>
            </a:r>
            <a:endParaRPr lang="en-US" b="1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E29E3-28A7-4A9A-9892-8D43F1276C50}"/>
              </a:ext>
            </a:extLst>
          </p:cNvPr>
          <p:cNvSpPr txBox="1"/>
          <p:nvPr/>
        </p:nvSpPr>
        <p:spPr>
          <a:xfrm>
            <a:off x="7455575" y="3151724"/>
            <a:ext cx="3175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, "/>
              </a:rPr>
              <a:t>s</a:t>
            </a:r>
            <a:r>
              <a:rPr lang="en-US" dirty="0">
                <a:effectLst/>
                <a:latin typeface="Consolas, "/>
              </a:rPr>
              <a:t>td::</a:t>
            </a:r>
            <a:r>
              <a:rPr lang="en-US" dirty="0" err="1">
                <a:effectLst/>
                <a:latin typeface="Consolas, "/>
              </a:rPr>
              <a:t>cout</a:t>
            </a:r>
            <a:r>
              <a:rPr lang="en-US" dirty="0">
                <a:effectLst/>
                <a:latin typeface="Consolas, "/>
              </a:rPr>
              <a:t> &lt;&lt;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alignof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4EE99-E01B-4DFE-B4CD-416B7F54E6A6}"/>
              </a:ext>
            </a:extLst>
          </p:cNvPr>
          <p:cNvSpPr txBox="1"/>
          <p:nvPr/>
        </p:nvSpPr>
        <p:spPr>
          <a:xfrm>
            <a:off x="7455573" y="3369041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, "/>
              </a:rPr>
              <a:t>Output: 8</a:t>
            </a:r>
            <a:endParaRPr lang="en-US" b="1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4BDD8-597A-48D1-9569-142F447CB337}"/>
              </a:ext>
            </a:extLst>
          </p:cNvPr>
          <p:cNvSpPr txBox="1"/>
          <p:nvPr/>
        </p:nvSpPr>
        <p:spPr>
          <a:xfrm>
            <a:off x="7455575" y="3927149"/>
            <a:ext cx="365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, "/>
              </a:rPr>
              <a:t>s</a:t>
            </a:r>
            <a:r>
              <a:rPr lang="en-US" dirty="0">
                <a:effectLst/>
                <a:latin typeface="Consolas, "/>
              </a:rPr>
              <a:t>td::</a:t>
            </a:r>
            <a:r>
              <a:rPr lang="en-US" dirty="0" err="1">
                <a:effectLst/>
                <a:latin typeface="Consolas, "/>
              </a:rPr>
              <a:t>cout</a:t>
            </a:r>
            <a:r>
              <a:rPr lang="en-US" dirty="0">
                <a:effectLst/>
                <a:latin typeface="Consolas, "/>
              </a:rPr>
              <a:t> &lt;&lt;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alignof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(A::x)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EC079-2522-42ED-B0FC-771ED71FC726}"/>
              </a:ext>
            </a:extLst>
          </p:cNvPr>
          <p:cNvSpPr txBox="1"/>
          <p:nvPr/>
        </p:nvSpPr>
        <p:spPr>
          <a:xfrm>
            <a:off x="7455573" y="4144466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, "/>
              </a:rPr>
              <a:t>Output: 1</a:t>
            </a:r>
            <a:endParaRPr lang="en-US" b="1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0B018-04EE-4B75-9093-AED20603868A}"/>
              </a:ext>
            </a:extLst>
          </p:cNvPr>
          <p:cNvSpPr txBox="1"/>
          <p:nvPr/>
        </p:nvSpPr>
        <p:spPr>
          <a:xfrm>
            <a:off x="7455575" y="1038886"/>
            <a:ext cx="27309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A{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B84DB-54BA-4B50-BEA2-1177CD41733B}"/>
              </a:ext>
            </a:extLst>
          </p:cNvPr>
          <p:cNvSpPr txBox="1"/>
          <p:nvPr/>
        </p:nvSpPr>
        <p:spPr>
          <a:xfrm>
            <a:off x="7455575" y="4627690"/>
            <a:ext cx="365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, "/>
              </a:rPr>
              <a:t>s</a:t>
            </a:r>
            <a:r>
              <a:rPr lang="en-US" dirty="0">
                <a:effectLst/>
                <a:latin typeface="Consolas, "/>
              </a:rPr>
              <a:t>td::</a:t>
            </a:r>
            <a:r>
              <a:rPr lang="en-US" dirty="0" err="1">
                <a:effectLst/>
                <a:latin typeface="Consolas, "/>
              </a:rPr>
              <a:t>cout</a:t>
            </a:r>
            <a:r>
              <a:rPr lang="en-US" dirty="0">
                <a:effectLst/>
                <a:latin typeface="Consolas, "/>
              </a:rPr>
              <a:t> &lt;&lt;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alignof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(char)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3CA6A-859F-4153-AADB-4D9DE911D292}"/>
              </a:ext>
            </a:extLst>
          </p:cNvPr>
          <p:cNvSpPr txBox="1"/>
          <p:nvPr/>
        </p:nvSpPr>
        <p:spPr>
          <a:xfrm>
            <a:off x="7455573" y="4845007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, "/>
              </a:rPr>
              <a:t>Output: 1</a:t>
            </a:r>
            <a:endParaRPr lang="en-US" b="1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0D26F-9C6C-4C0E-8ED2-CE73A1D8C4F5}"/>
              </a:ext>
            </a:extLst>
          </p:cNvPr>
          <p:cNvSpPr txBox="1"/>
          <p:nvPr/>
        </p:nvSpPr>
        <p:spPr>
          <a:xfrm>
            <a:off x="7455575" y="5363608"/>
            <a:ext cx="365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, "/>
              </a:rPr>
              <a:t>s</a:t>
            </a:r>
            <a:r>
              <a:rPr lang="en-US" dirty="0">
                <a:effectLst/>
                <a:latin typeface="Consolas, "/>
              </a:rPr>
              <a:t>td::</a:t>
            </a:r>
            <a:r>
              <a:rPr lang="en-US" dirty="0" err="1">
                <a:effectLst/>
                <a:latin typeface="Consolas, "/>
              </a:rPr>
              <a:t>cout</a:t>
            </a:r>
            <a:r>
              <a:rPr lang="en-US" dirty="0">
                <a:effectLst/>
                <a:latin typeface="Consolas, "/>
              </a:rPr>
              <a:t> &lt;&lt;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alignof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(int)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385C0-2BD5-43AE-AC9A-C46D08D52832}"/>
              </a:ext>
            </a:extLst>
          </p:cNvPr>
          <p:cNvSpPr txBox="1"/>
          <p:nvPr/>
        </p:nvSpPr>
        <p:spPr>
          <a:xfrm>
            <a:off x="7455573" y="5580925"/>
            <a:ext cx="30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, "/>
              </a:rPr>
              <a:t>Output: 4</a:t>
            </a:r>
            <a:endParaRPr lang="en-US" b="1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260258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C96C32A2-00A0-4BB5-A976-857A86A10EC1}"/>
              </a:ext>
            </a:extLst>
          </p:cNvPr>
          <p:cNvSpPr/>
          <p:nvPr/>
        </p:nvSpPr>
        <p:spPr>
          <a:xfrm>
            <a:off x="9136112" y="3924853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endParaRPr lang="en-US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1E2BE2C1-140B-4DC6-9D66-E7051D4E1575}"/>
              </a:ext>
            </a:extLst>
          </p:cNvPr>
          <p:cNvSpPr/>
          <p:nvPr/>
        </p:nvSpPr>
        <p:spPr>
          <a:xfrm>
            <a:off x="10577584" y="2844200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03119CFD-E09F-405C-88E5-FD906D615C75}"/>
              </a:ext>
            </a:extLst>
          </p:cNvPr>
          <p:cNvSpPr/>
          <p:nvPr/>
        </p:nvSpPr>
        <p:spPr>
          <a:xfrm>
            <a:off x="9492856" y="3926606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Переупорядочивание переменных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2AC692-F151-45CD-A27B-9F788CC2E525}"/>
              </a:ext>
            </a:extLst>
          </p:cNvPr>
          <p:cNvSpPr txBox="1"/>
          <p:nvPr/>
        </p:nvSpPr>
        <p:spPr>
          <a:xfrm>
            <a:off x="838200" y="2524532"/>
            <a:ext cx="3653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7BEE039B-5D32-48B4-97E0-3B81C8DCA2F6}"/>
              </a:ext>
            </a:extLst>
          </p:cNvPr>
          <p:cNvCxnSpPr/>
          <p:nvPr/>
        </p:nvCxnSpPr>
        <p:spPr>
          <a:xfrm flipV="1">
            <a:off x="9136112" y="191703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26740898-1D66-4059-94E5-7CBA0F34F01F}"/>
              </a:ext>
            </a:extLst>
          </p:cNvPr>
          <p:cNvSpPr/>
          <p:nvPr/>
        </p:nvSpPr>
        <p:spPr>
          <a:xfrm>
            <a:off x="9137073" y="2489003"/>
            <a:ext cx="28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 </a:t>
            </a:r>
            <a:r>
              <a:rPr lang="en-US" dirty="0"/>
              <a:t>RBP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C59367-EE18-4973-8A8B-4C9BC22DD4F3}"/>
              </a:ext>
            </a:extLst>
          </p:cNvPr>
          <p:cNvSpPr/>
          <p:nvPr/>
        </p:nvSpPr>
        <p:spPr>
          <a:xfrm>
            <a:off x="9136112" y="2128360"/>
            <a:ext cx="288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895075-E4E0-4A11-95F5-673F76E7A891}"/>
              </a:ext>
            </a:extLst>
          </p:cNvPr>
          <p:cNvSpPr/>
          <p:nvPr/>
        </p:nvSpPr>
        <p:spPr>
          <a:xfrm>
            <a:off x="9136112" y="2846376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3B360E97-B97D-4F06-8222-A145A1CE9889}"/>
              </a:ext>
            </a:extLst>
          </p:cNvPr>
          <p:cNvSpPr/>
          <p:nvPr/>
        </p:nvSpPr>
        <p:spPr>
          <a:xfrm>
            <a:off x="9136112" y="3204100"/>
            <a:ext cx="28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ll</a:t>
            </a:r>
            <a:endParaRPr lang="en-US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F2C71F3-B326-4FA9-9999-164A2756795F}"/>
              </a:ext>
            </a:extLst>
          </p:cNvPr>
          <p:cNvSpPr/>
          <p:nvPr/>
        </p:nvSpPr>
        <p:spPr>
          <a:xfrm>
            <a:off x="9136112" y="3568054"/>
            <a:ext cx="28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E7991185-6D1C-4683-94F8-4EB42AC8DAA8}"/>
              </a:ext>
            </a:extLst>
          </p:cNvPr>
          <p:cNvCxnSpPr/>
          <p:nvPr/>
        </p:nvCxnSpPr>
        <p:spPr>
          <a:xfrm flipV="1">
            <a:off x="12016112" y="191703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2CC055F-318F-88BE-9F58-597353F89046}"/>
              </a:ext>
            </a:extLst>
          </p:cNvPr>
          <p:cNvSpPr/>
          <p:nvPr/>
        </p:nvSpPr>
        <p:spPr>
          <a:xfrm>
            <a:off x="4311003" y="2846376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endParaRPr lang="en-US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5FC41C7-A271-FD65-8A3E-ADF66C161690}"/>
              </a:ext>
            </a:extLst>
          </p:cNvPr>
          <p:cNvSpPr/>
          <p:nvPr/>
        </p:nvSpPr>
        <p:spPr>
          <a:xfrm>
            <a:off x="4670426" y="2849306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58D12342-5558-6780-80DA-2D38B3CEB54F}"/>
              </a:ext>
            </a:extLst>
          </p:cNvPr>
          <p:cNvSpPr/>
          <p:nvPr/>
        </p:nvSpPr>
        <p:spPr>
          <a:xfrm>
            <a:off x="4669156" y="3206005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284D29-8C48-F788-376A-7603093F9486}"/>
              </a:ext>
            </a:extLst>
          </p:cNvPr>
          <p:cNvSpPr/>
          <p:nvPr/>
        </p:nvSpPr>
        <p:spPr>
          <a:xfrm>
            <a:off x="4307255" y="2489003"/>
            <a:ext cx="28761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 </a:t>
            </a:r>
            <a:r>
              <a:rPr lang="en-US" dirty="0"/>
              <a:t>RBP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DA47ACF0-A8BE-B638-C92A-E2A214BC6F50}"/>
              </a:ext>
            </a:extLst>
          </p:cNvPr>
          <p:cNvSpPr/>
          <p:nvPr/>
        </p:nvSpPr>
        <p:spPr>
          <a:xfrm>
            <a:off x="4310103" y="2128360"/>
            <a:ext cx="2873251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625D99E-8CC7-C9A0-E0D7-EC20AD488B7C}"/>
              </a:ext>
            </a:extLst>
          </p:cNvPr>
          <p:cNvSpPr/>
          <p:nvPr/>
        </p:nvSpPr>
        <p:spPr>
          <a:xfrm>
            <a:off x="6104075" y="2849795"/>
            <a:ext cx="1079281" cy="360000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47EEEB8-ED83-C00D-5DF8-70C4DE7C3762}"/>
              </a:ext>
            </a:extLst>
          </p:cNvPr>
          <p:cNvSpPr/>
          <p:nvPr/>
        </p:nvSpPr>
        <p:spPr>
          <a:xfrm>
            <a:off x="5393168" y="3204879"/>
            <a:ext cx="1789637" cy="360000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ll</a:t>
            </a:r>
            <a:endParaRPr lang="en-US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56EEA14-CE02-BD9E-848D-8416FA12E521}"/>
              </a:ext>
            </a:extLst>
          </p:cNvPr>
          <p:cNvSpPr/>
          <p:nvPr/>
        </p:nvSpPr>
        <p:spPr>
          <a:xfrm>
            <a:off x="5387332" y="3567337"/>
            <a:ext cx="1796022" cy="360000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AD023B0-9544-AE4D-4B94-4D8053027260}"/>
              </a:ext>
            </a:extLst>
          </p:cNvPr>
          <p:cNvSpPr/>
          <p:nvPr/>
        </p:nvSpPr>
        <p:spPr>
          <a:xfrm>
            <a:off x="4310143" y="3205308"/>
            <a:ext cx="360000" cy="360000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4B13ED1C-8D27-E990-3555-C3953AB8FC30}"/>
              </a:ext>
            </a:extLst>
          </p:cNvPr>
          <p:cNvSpPr/>
          <p:nvPr/>
        </p:nvSpPr>
        <p:spPr>
          <a:xfrm>
            <a:off x="4309756" y="3567357"/>
            <a:ext cx="1080000" cy="360000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ll</a:t>
            </a:r>
            <a:endParaRPr lang="en-US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1A3AF2C-D7E8-25EA-ACE7-0FE40606EE96}"/>
              </a:ext>
            </a:extLst>
          </p:cNvPr>
          <p:cNvSpPr/>
          <p:nvPr/>
        </p:nvSpPr>
        <p:spPr>
          <a:xfrm>
            <a:off x="4309546" y="3927136"/>
            <a:ext cx="1080760" cy="360000"/>
          </a:xfrm>
          <a:prstGeom prst="rect">
            <a:avLst/>
          </a:prstGeom>
          <a:solidFill>
            <a:srgbClr val="FF8B8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6274650C-C49D-470B-8C43-0915310061D0}"/>
              </a:ext>
            </a:extLst>
          </p:cNvPr>
          <p:cNvCxnSpPr/>
          <p:nvPr/>
        </p:nvCxnSpPr>
        <p:spPr>
          <a:xfrm flipV="1">
            <a:off x="4310797" y="1690688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369C27E-C516-E159-F014-BC6751C6BA65}"/>
              </a:ext>
            </a:extLst>
          </p:cNvPr>
          <p:cNvCxnSpPr/>
          <p:nvPr/>
        </p:nvCxnSpPr>
        <p:spPr>
          <a:xfrm flipV="1">
            <a:off x="7187166" y="1690688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E19AAE2E-2FDC-E0F2-712C-271CDC88F8E0}"/>
              </a:ext>
            </a:extLst>
          </p:cNvPr>
          <p:cNvCxnSpPr/>
          <p:nvPr/>
        </p:nvCxnSpPr>
        <p:spPr>
          <a:xfrm>
            <a:off x="7635240" y="320410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1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полей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398BD-B2B3-484F-90C5-AEBC36AC2E7A}"/>
              </a:ext>
            </a:extLst>
          </p:cNvPr>
          <p:cNvSpPr txBox="1"/>
          <p:nvPr/>
        </p:nvSpPr>
        <p:spPr>
          <a:xfrm>
            <a:off x="838200" y="1943552"/>
            <a:ext cx="2730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A{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/>
                <a:latin typeface="Consolas, "/>
              </a:rPr>
              <a:t>padding[7];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641EA7-DAC1-A075-24DE-61CF636F7E3C}"/>
              </a:ext>
            </a:extLst>
          </p:cNvPr>
          <p:cNvSpPr/>
          <p:nvPr/>
        </p:nvSpPr>
        <p:spPr>
          <a:xfrm>
            <a:off x="4476000" y="2258945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F902B0B-293C-0CA1-9B36-C8D910FE36AF}"/>
              </a:ext>
            </a:extLst>
          </p:cNvPr>
          <p:cNvSpPr/>
          <p:nvPr/>
        </p:nvSpPr>
        <p:spPr>
          <a:xfrm>
            <a:off x="4476000" y="1850208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399F7D1-34ED-7044-7B66-BA15BBBD0776}"/>
              </a:ext>
            </a:extLst>
          </p:cNvPr>
          <p:cNvSpPr/>
          <p:nvPr/>
        </p:nvSpPr>
        <p:spPr>
          <a:xfrm>
            <a:off x="4476000" y="1848959"/>
            <a:ext cx="360000" cy="409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8C52FC0-9233-C5CE-B048-2C9C1BFC991D}"/>
              </a:ext>
            </a:extLst>
          </p:cNvPr>
          <p:cNvSpPr/>
          <p:nvPr/>
        </p:nvSpPr>
        <p:spPr>
          <a:xfrm>
            <a:off x="4836000" y="1853183"/>
            <a:ext cx="252000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7F7FE4F-FE61-032F-A4E3-DBD3ADB7AE37}"/>
              </a:ext>
            </a:extLst>
          </p:cNvPr>
          <p:cNvSpPr/>
          <p:nvPr/>
        </p:nvSpPr>
        <p:spPr>
          <a:xfrm>
            <a:off x="4476000" y="2258361"/>
            <a:ext cx="36000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8EDE-9B10-06DC-2AE0-1EFCF3BFB0AA}"/>
              </a:ext>
            </a:extLst>
          </p:cNvPr>
          <p:cNvSpPr txBox="1"/>
          <p:nvPr/>
        </p:nvSpPr>
        <p:spPr>
          <a:xfrm>
            <a:off x="3840890" y="17892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E187D-9DE1-76BA-1AAA-693C5088F03E}"/>
              </a:ext>
            </a:extLst>
          </p:cNvPr>
          <p:cNvSpPr txBox="1"/>
          <p:nvPr/>
        </p:nvSpPr>
        <p:spPr>
          <a:xfrm>
            <a:off x="3840890" y="2228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0x08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F3759E6-9BAE-EDB6-3257-4A845B51BF45}"/>
              </a:ext>
            </a:extLst>
          </p:cNvPr>
          <p:cNvSpPr/>
          <p:nvPr/>
        </p:nvSpPr>
        <p:spPr>
          <a:xfrm>
            <a:off x="9065980" y="2258945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3EC80BE-4280-11EB-9466-0EC581D1FEA2}"/>
              </a:ext>
            </a:extLst>
          </p:cNvPr>
          <p:cNvSpPr/>
          <p:nvPr/>
        </p:nvSpPr>
        <p:spPr>
          <a:xfrm>
            <a:off x="9065980" y="1850208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4759EEC-84E6-D361-1541-458F16BF9781}"/>
              </a:ext>
            </a:extLst>
          </p:cNvPr>
          <p:cNvSpPr/>
          <p:nvPr/>
        </p:nvSpPr>
        <p:spPr>
          <a:xfrm>
            <a:off x="9065980" y="1848959"/>
            <a:ext cx="360000" cy="40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45BD525-2BFC-7A3A-D5D6-35C8E713E4C1}"/>
              </a:ext>
            </a:extLst>
          </p:cNvPr>
          <p:cNvSpPr/>
          <p:nvPr/>
        </p:nvSpPr>
        <p:spPr>
          <a:xfrm>
            <a:off x="9065980" y="2251434"/>
            <a:ext cx="2880000" cy="399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9CA3E-A71D-90E1-A14D-9B5C4C61383B}"/>
              </a:ext>
            </a:extLst>
          </p:cNvPr>
          <p:cNvSpPr txBox="1"/>
          <p:nvPr/>
        </p:nvSpPr>
        <p:spPr>
          <a:xfrm>
            <a:off x="8430870" y="17892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2A362-62F9-0926-47D0-2005CBD21C9B}"/>
              </a:ext>
            </a:extLst>
          </p:cNvPr>
          <p:cNvSpPr txBox="1"/>
          <p:nvPr/>
        </p:nvSpPr>
        <p:spPr>
          <a:xfrm>
            <a:off x="8430870" y="2228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0x08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0AF0E6A-27AB-9CA6-D9E6-44AA9ED43DFC}"/>
              </a:ext>
            </a:extLst>
          </p:cNvPr>
          <p:cNvSpPr/>
          <p:nvPr/>
        </p:nvSpPr>
        <p:spPr>
          <a:xfrm>
            <a:off x="9425980" y="1851886"/>
            <a:ext cx="2520000" cy="399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57F25D-ED19-5D55-DBDB-7DA183BB0A48}"/>
              </a:ext>
            </a:extLst>
          </p:cNvPr>
          <p:cNvSpPr txBox="1"/>
          <p:nvPr/>
        </p:nvSpPr>
        <p:spPr>
          <a:xfrm>
            <a:off x="838200" y="4080793"/>
            <a:ext cx="27309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long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, 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/>
                <a:latin typeface="Consolas, "/>
              </a:rPr>
              <a:t>padding[7];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B array[2];</a:t>
            </a:r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DD2BA27-C30B-0016-560F-2C2987B15A49}"/>
              </a:ext>
            </a:extLst>
          </p:cNvPr>
          <p:cNvSpPr/>
          <p:nvPr/>
        </p:nvSpPr>
        <p:spPr>
          <a:xfrm>
            <a:off x="9065980" y="4875583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B86DB5A-B1A4-F6FF-BD89-70156228F2D5}"/>
              </a:ext>
            </a:extLst>
          </p:cNvPr>
          <p:cNvSpPr/>
          <p:nvPr/>
        </p:nvSpPr>
        <p:spPr>
          <a:xfrm>
            <a:off x="9065980" y="4867020"/>
            <a:ext cx="360000" cy="399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073EE5B-344A-CEA5-8AE2-9FF12AE65B3E}"/>
              </a:ext>
            </a:extLst>
          </p:cNvPr>
          <p:cNvSpPr/>
          <p:nvPr/>
        </p:nvSpPr>
        <p:spPr>
          <a:xfrm>
            <a:off x="9065980" y="4469571"/>
            <a:ext cx="2880000" cy="399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FC1677-6BDE-C46E-4EE2-7A76B0959835}"/>
              </a:ext>
            </a:extLst>
          </p:cNvPr>
          <p:cNvSpPr txBox="1"/>
          <p:nvPr/>
        </p:nvSpPr>
        <p:spPr>
          <a:xfrm>
            <a:off x="8430870" y="441057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8ED4F1-0B12-2BBC-08CF-6B75B4BAE680}"/>
              </a:ext>
            </a:extLst>
          </p:cNvPr>
          <p:cNvSpPr txBox="1"/>
          <p:nvPr/>
        </p:nvSpPr>
        <p:spPr>
          <a:xfrm>
            <a:off x="8430870" y="485002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2B0162-6B53-8100-4DF6-2A23915A53C4}"/>
              </a:ext>
            </a:extLst>
          </p:cNvPr>
          <p:cNvSpPr txBox="1"/>
          <p:nvPr/>
        </p:nvSpPr>
        <p:spPr>
          <a:xfrm>
            <a:off x="8429960" y="523251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7306E205-9DD9-33F4-A6F6-9F367D9F9831}"/>
              </a:ext>
            </a:extLst>
          </p:cNvPr>
          <p:cNvSpPr/>
          <p:nvPr/>
        </p:nvSpPr>
        <p:spPr>
          <a:xfrm>
            <a:off x="9425980" y="4867020"/>
            <a:ext cx="2520000" cy="399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4FD8936-440B-BC99-BD83-29451748573C}"/>
              </a:ext>
            </a:extLst>
          </p:cNvPr>
          <p:cNvSpPr/>
          <p:nvPr/>
        </p:nvSpPr>
        <p:spPr>
          <a:xfrm>
            <a:off x="9065980" y="5664277"/>
            <a:ext cx="360000" cy="399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2EED043-412C-C266-671C-6B56BC39F4AC}"/>
              </a:ext>
            </a:extLst>
          </p:cNvPr>
          <p:cNvSpPr/>
          <p:nvPr/>
        </p:nvSpPr>
        <p:spPr>
          <a:xfrm>
            <a:off x="9065980" y="5266828"/>
            <a:ext cx="2880000" cy="399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B0982F8-EAB3-F95F-C888-F64B04940299}"/>
              </a:ext>
            </a:extLst>
          </p:cNvPr>
          <p:cNvSpPr/>
          <p:nvPr/>
        </p:nvSpPr>
        <p:spPr>
          <a:xfrm>
            <a:off x="9425980" y="5672063"/>
            <a:ext cx="2520000" cy="39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0A7C1F-8D5C-043C-1D2A-13A0E76CEF87}"/>
              </a:ext>
            </a:extLst>
          </p:cNvPr>
          <p:cNvSpPr txBox="1"/>
          <p:nvPr/>
        </p:nvSpPr>
        <p:spPr>
          <a:xfrm>
            <a:off x="8429960" y="56149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0x18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ABABB67E-A264-36DD-BBD8-AA8AD31CD4F8}"/>
              </a:ext>
            </a:extLst>
          </p:cNvPr>
          <p:cNvSpPr/>
          <p:nvPr/>
        </p:nvSpPr>
        <p:spPr>
          <a:xfrm>
            <a:off x="4469960" y="4882563"/>
            <a:ext cx="2880000" cy="39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8DAB5F1-2B3B-D352-5D0F-D377E493B4D0}"/>
              </a:ext>
            </a:extLst>
          </p:cNvPr>
          <p:cNvSpPr/>
          <p:nvPr/>
        </p:nvSpPr>
        <p:spPr>
          <a:xfrm>
            <a:off x="4469960" y="4874000"/>
            <a:ext cx="360000" cy="406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DEE56DC4-F89F-C388-7AB4-1B4A5781C1BA}"/>
              </a:ext>
            </a:extLst>
          </p:cNvPr>
          <p:cNvSpPr/>
          <p:nvPr/>
        </p:nvSpPr>
        <p:spPr>
          <a:xfrm>
            <a:off x="4469960" y="4476551"/>
            <a:ext cx="2880000" cy="399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6CF451-1974-2284-7774-150DF8D8474F}"/>
              </a:ext>
            </a:extLst>
          </p:cNvPr>
          <p:cNvSpPr txBox="1"/>
          <p:nvPr/>
        </p:nvSpPr>
        <p:spPr>
          <a:xfrm>
            <a:off x="3834850" y="44175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D9D4A1-BBC7-16F3-950E-D70B84B0BB61}"/>
              </a:ext>
            </a:extLst>
          </p:cNvPr>
          <p:cNvSpPr txBox="1"/>
          <p:nvPr/>
        </p:nvSpPr>
        <p:spPr>
          <a:xfrm>
            <a:off x="3834850" y="48570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0x08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1B819D-54FF-E65A-70A4-6C85DEA62D7E}"/>
              </a:ext>
            </a:extLst>
          </p:cNvPr>
          <p:cNvSpPr/>
          <p:nvPr/>
        </p:nvSpPr>
        <p:spPr>
          <a:xfrm>
            <a:off x="4829960" y="4877570"/>
            <a:ext cx="252000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D00F7C9C-E613-4298-32D0-277994769985}"/>
              </a:ext>
            </a:extLst>
          </p:cNvPr>
          <p:cNvSpPr/>
          <p:nvPr/>
        </p:nvSpPr>
        <p:spPr>
          <a:xfrm>
            <a:off x="4469960" y="5279099"/>
            <a:ext cx="35909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F71CD973-F877-0B00-F27D-AEE12D103A6F}"/>
              </a:ext>
            </a:extLst>
          </p:cNvPr>
          <p:cNvSpPr/>
          <p:nvPr/>
        </p:nvSpPr>
        <p:spPr>
          <a:xfrm>
            <a:off x="4829050" y="5277179"/>
            <a:ext cx="360000" cy="406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EF96266-B5E1-B8ED-7CD8-D1461388142E}"/>
              </a:ext>
            </a:extLst>
          </p:cNvPr>
          <p:cNvSpPr/>
          <p:nvPr/>
        </p:nvSpPr>
        <p:spPr>
          <a:xfrm>
            <a:off x="5189960" y="5277209"/>
            <a:ext cx="2160000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7BEC563F-601F-D80B-5A12-A92234FBEE6E}"/>
              </a:ext>
            </a:extLst>
          </p:cNvPr>
          <p:cNvSpPr/>
          <p:nvPr/>
        </p:nvSpPr>
        <p:spPr>
          <a:xfrm>
            <a:off x="4469505" y="5677526"/>
            <a:ext cx="719545" cy="399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37D53681-8012-6953-9179-9C29D6E9D7E9}"/>
              </a:ext>
            </a:extLst>
          </p:cNvPr>
          <p:cNvSpPr/>
          <p:nvPr/>
        </p:nvSpPr>
        <p:spPr>
          <a:xfrm>
            <a:off x="5189960" y="5681955"/>
            <a:ext cx="2160000" cy="39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F09161D0-6337-6E9F-71B2-2F1F5D84CEA1}"/>
              </a:ext>
            </a:extLst>
          </p:cNvPr>
          <p:cNvCxnSpPr/>
          <p:nvPr/>
        </p:nvCxnSpPr>
        <p:spPr>
          <a:xfrm>
            <a:off x="7606145" y="2257696"/>
            <a:ext cx="713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C1EA8FD3-4DED-E36B-7A3B-823A338D8FB1}"/>
              </a:ext>
            </a:extLst>
          </p:cNvPr>
          <p:cNvCxnSpPr/>
          <p:nvPr/>
        </p:nvCxnSpPr>
        <p:spPr>
          <a:xfrm>
            <a:off x="7606145" y="5281019"/>
            <a:ext cx="713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5F16-8097-4BC3-BEA3-CF54FBFF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С++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A09CE-9CA5-4A22-B5D4-427355FF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С++ помимо структур возникли понятия классов и объектов. Тем не менее, объявление класса и объявление структуры отличается только уровнем доступа по умолчанию =</a:t>
            </a:r>
            <a:r>
              <a:rPr lang="en-US" sz="2000" b="1" dirty="0"/>
              <a:t>&gt; </a:t>
            </a:r>
            <a:r>
              <a:rPr lang="ru-RU" sz="2000" i="1" dirty="0"/>
              <a:t>расположение объектов и структур в памяти не отличается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Более того, </a:t>
            </a:r>
            <a:r>
              <a:rPr lang="ru-RU" sz="2000" i="1" dirty="0"/>
              <a:t>модификаторы доступа действуют только на уровне языка </a:t>
            </a:r>
            <a:r>
              <a:rPr lang="ru-RU" sz="2000" dirty="0"/>
              <a:t>=</a:t>
            </a:r>
            <a:r>
              <a:rPr lang="en-US" sz="2000" dirty="0"/>
              <a:t>&gt; </a:t>
            </a:r>
            <a:r>
              <a:rPr lang="ru-RU" sz="2000" dirty="0"/>
              <a:t>на уровне ассемблера вполне можно изменить приватное поле или вызвать приватный метод.</a:t>
            </a:r>
          </a:p>
          <a:p>
            <a:pPr marL="0" indent="0">
              <a:buNone/>
            </a:pPr>
            <a:r>
              <a:rPr lang="ru-RU" sz="2000" dirty="0"/>
              <a:t>Порядок полей объекта </a:t>
            </a:r>
            <a:r>
              <a:rPr lang="ru-RU" sz="2000" i="1" dirty="0"/>
              <a:t>одного уровня видимости </a:t>
            </a:r>
            <a:r>
              <a:rPr lang="ru-RU" sz="2000" dirty="0"/>
              <a:t>совпадает с порядком объявления. Порядок полей разных уровней видимости не определен.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B7B4D2-30B2-49A7-A4B0-1D1F5598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C3F7-340E-4B1D-A988-AE85E1D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A7854-1898-4B29-8ADE-3F45F114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8655" cy="4138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Конструкторы и деструкторы являются методами класса, следовательно, их механизм вызова производится согласно соответствующему соглашению о вызовах.</a:t>
            </a:r>
          </a:p>
          <a:p>
            <a:pPr marL="0" indent="0">
              <a:buNone/>
            </a:pPr>
            <a:r>
              <a:rPr lang="ru-RU" sz="2000" dirty="0"/>
              <a:t>Компилятор автоматически проставляет вызов конструктора при объявлении объекта. Обратите внимание, что </a:t>
            </a:r>
            <a:r>
              <a:rPr lang="ru-RU" sz="2000" i="1" dirty="0"/>
              <a:t>конструктор вызывается после выделения памяти для объект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ru-RU" sz="2000" dirty="0"/>
              <a:t>не важно, на стеке или в куче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Аналогичная ситуация происходит с деструктором – компилятор вызывает его автоматически перед освобождением памяти, выделенной для объекта.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Если выделение памяти производится на стеке или в секциях данных, компилятор самостоятельно учитывает выравнивание.</a:t>
            </a:r>
          </a:p>
          <a:p>
            <a:pPr marL="0" indent="0">
              <a:buNone/>
            </a:pPr>
            <a:r>
              <a:rPr lang="ru-RU" sz="2000" dirty="0"/>
              <a:t>Если выделение памяти производится в куче, т.к. </a:t>
            </a:r>
            <a:r>
              <a:rPr lang="en-US" sz="2000" dirty="0"/>
              <a:t>malloc() </a:t>
            </a:r>
            <a:r>
              <a:rPr lang="ru-RU" sz="2000" dirty="0"/>
              <a:t>и </a:t>
            </a:r>
            <a:r>
              <a:rPr lang="en-US" sz="2000" dirty="0"/>
              <a:t>new()</a:t>
            </a:r>
            <a:r>
              <a:rPr lang="ru-RU" sz="2000" dirty="0"/>
              <a:t> возвращают адрес, выровненный по границе 16 байт, обычно дополнительных действий не требуется. Если для структуры требуется большее выравнивание, то за него отвечает программист, а не компилятор.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938EA-B392-4444-82F5-D7493A00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A710A6-56C6-492A-A581-9CAEC3673763}"/>
              </a:ext>
            </a:extLst>
          </p:cNvPr>
          <p:cNvSpPr/>
          <p:nvPr/>
        </p:nvSpPr>
        <p:spPr>
          <a:xfrm>
            <a:off x="8610600" y="4870336"/>
            <a:ext cx="2743200" cy="219267"/>
          </a:xfrm>
          <a:prstGeom prst="rect">
            <a:avLst/>
          </a:prstGeom>
          <a:solidFill>
            <a:srgbClr val="FDF1E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26D6BA4-C0E2-4B75-9799-338A836D1877}"/>
              </a:ext>
            </a:extLst>
          </p:cNvPr>
          <p:cNvSpPr/>
          <p:nvPr/>
        </p:nvSpPr>
        <p:spPr>
          <a:xfrm>
            <a:off x="8610600" y="3468254"/>
            <a:ext cx="2743200" cy="300572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00AE2A-F42F-411C-8ABA-BC1C617D3FBB}"/>
              </a:ext>
            </a:extLst>
          </p:cNvPr>
          <p:cNvSpPr/>
          <p:nvPr/>
        </p:nvSpPr>
        <p:spPr>
          <a:xfrm>
            <a:off x="893676" y="5089603"/>
            <a:ext cx="232866" cy="2746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75E583D-D4AB-4231-8080-D2EE089892AB}"/>
              </a:ext>
            </a:extLst>
          </p:cNvPr>
          <p:cNvSpPr/>
          <p:nvPr/>
        </p:nvSpPr>
        <p:spPr>
          <a:xfrm>
            <a:off x="1418540" y="4814929"/>
            <a:ext cx="527303" cy="2746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864D576-E83C-4A9E-9ED4-8C6D1BFF7639}"/>
              </a:ext>
            </a:extLst>
          </p:cNvPr>
          <p:cNvSpPr/>
          <p:nvPr/>
        </p:nvSpPr>
        <p:spPr>
          <a:xfrm>
            <a:off x="8610600" y="4320988"/>
            <a:ext cx="2743200" cy="549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BAA181-B0FF-480C-AFAB-F95471BD8C52}"/>
              </a:ext>
            </a:extLst>
          </p:cNvPr>
          <p:cNvSpPr/>
          <p:nvPr/>
        </p:nvSpPr>
        <p:spPr>
          <a:xfrm>
            <a:off x="8610600" y="3771640"/>
            <a:ext cx="2743200" cy="549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C3F7-340E-4B1D-A988-AE85E1D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938EA-B392-4444-82F5-D7493A00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EC1BA-0C3A-4027-AEDF-0DE9191A6454}"/>
              </a:ext>
            </a:extLst>
          </p:cNvPr>
          <p:cNvSpPr txBox="1"/>
          <p:nvPr/>
        </p:nvSpPr>
        <p:spPr>
          <a:xfrm>
            <a:off x="838200" y="2592358"/>
            <a:ext cx="4347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C(){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born!"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~C(){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dying!"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C() called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//~C() called here;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D5057-7970-47FA-A55E-C47EFA645E4F}"/>
              </a:ext>
            </a:extLst>
          </p:cNvPr>
          <p:cNvSpPr txBox="1"/>
          <p:nvPr/>
        </p:nvSpPr>
        <p:spPr>
          <a:xfrm>
            <a:off x="7535876" y="2592358"/>
            <a:ext cx="41757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foo():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D410D-2D2A-17EB-A7C8-B08587259F07}"/>
              </a:ext>
            </a:extLst>
          </p:cNvPr>
          <p:cNvSpPr txBox="1"/>
          <p:nvPr/>
        </p:nvSpPr>
        <p:spPr>
          <a:xfrm>
            <a:off x="4333009" y="1587525"/>
            <a:ext cx="352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https://godbolt.org/z/6cWroda4n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97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F505BB1-2F77-4F52-BDFD-DD188D3AF975}"/>
              </a:ext>
            </a:extLst>
          </p:cNvPr>
          <p:cNvSpPr/>
          <p:nvPr/>
        </p:nvSpPr>
        <p:spPr>
          <a:xfrm>
            <a:off x="771558" y="4680268"/>
            <a:ext cx="807897" cy="233813"/>
          </a:xfrm>
          <a:prstGeom prst="rect">
            <a:avLst/>
          </a:prstGeom>
          <a:solidFill>
            <a:srgbClr val="FDF1E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C87D83E-17E3-4F30-92E5-DD8F0CF4CA46}"/>
              </a:ext>
            </a:extLst>
          </p:cNvPr>
          <p:cNvSpPr/>
          <p:nvPr/>
        </p:nvSpPr>
        <p:spPr>
          <a:xfrm>
            <a:off x="1588768" y="4680267"/>
            <a:ext cx="353457" cy="233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7F5BE69-EF4B-453E-B506-423AE5741A20}"/>
              </a:ext>
            </a:extLst>
          </p:cNvPr>
          <p:cNvSpPr/>
          <p:nvPr/>
        </p:nvSpPr>
        <p:spPr>
          <a:xfrm>
            <a:off x="2058720" y="4384647"/>
            <a:ext cx="509130" cy="233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DBEAF1-B307-48D9-AEC2-A9DB308B9B4D}"/>
              </a:ext>
            </a:extLst>
          </p:cNvPr>
          <p:cNvSpPr/>
          <p:nvPr/>
        </p:nvSpPr>
        <p:spPr>
          <a:xfrm>
            <a:off x="1643187" y="4384648"/>
            <a:ext cx="406220" cy="233813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DD7C66F-A725-47E6-9329-2E8B9FB3181B}"/>
              </a:ext>
            </a:extLst>
          </p:cNvPr>
          <p:cNvSpPr/>
          <p:nvPr/>
        </p:nvSpPr>
        <p:spPr>
          <a:xfrm>
            <a:off x="6215256" y="4181786"/>
            <a:ext cx="3009374" cy="498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3158A32-D4A5-4206-8D90-AA26363A9280}"/>
              </a:ext>
            </a:extLst>
          </p:cNvPr>
          <p:cNvSpPr/>
          <p:nvPr/>
        </p:nvSpPr>
        <p:spPr>
          <a:xfrm>
            <a:off x="6215256" y="4680268"/>
            <a:ext cx="5776757" cy="831870"/>
          </a:xfrm>
          <a:prstGeom prst="rect">
            <a:avLst/>
          </a:prstGeom>
          <a:solidFill>
            <a:srgbClr val="FDF1E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1A939C6-A250-400F-AC15-6EA5998F073A}"/>
              </a:ext>
            </a:extLst>
          </p:cNvPr>
          <p:cNvSpPr/>
          <p:nvPr/>
        </p:nvSpPr>
        <p:spPr>
          <a:xfrm>
            <a:off x="6207943" y="2803595"/>
            <a:ext cx="4741126" cy="777565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E0D9479-902E-42CE-A7EF-F407E8DDD6B1}"/>
              </a:ext>
            </a:extLst>
          </p:cNvPr>
          <p:cNvSpPr/>
          <p:nvPr/>
        </p:nvSpPr>
        <p:spPr>
          <a:xfrm>
            <a:off x="6207943" y="3584862"/>
            <a:ext cx="4741125" cy="596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C3F7-340E-4B1D-A988-AE85E1D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938EA-B392-4444-82F5-D7493A00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CA519-DD2B-460C-ABBD-2E9C8203FA37}"/>
              </a:ext>
            </a:extLst>
          </p:cNvPr>
          <p:cNvSpPr txBox="1"/>
          <p:nvPr/>
        </p:nvSpPr>
        <p:spPr>
          <a:xfrm>
            <a:off x="199987" y="2115371"/>
            <a:ext cx="4977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C(){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born!"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~C(){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dying!"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C* c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C();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C() called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c;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//~C() called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6E31D-C0C5-4926-A6DC-F0550B469DE0}"/>
              </a:ext>
            </a:extLst>
          </p:cNvPr>
          <p:cNvSpPr txBox="1"/>
          <p:nvPr/>
        </p:nvSpPr>
        <p:spPr>
          <a:xfrm>
            <a:off x="5177371" y="1345863"/>
            <a:ext cx="687076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bar():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80C51-33DD-D1DC-4FE0-FCE105888A57}"/>
              </a:ext>
            </a:extLst>
          </p:cNvPr>
          <p:cNvSpPr txBox="1"/>
          <p:nvPr/>
        </p:nvSpPr>
        <p:spPr>
          <a:xfrm>
            <a:off x="838200" y="1359211"/>
            <a:ext cx="352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https://godbolt.org/z/6cWroda4n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11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F24D05-FA80-4CAF-99CD-BD0066C4AB0B}"/>
              </a:ext>
            </a:extLst>
          </p:cNvPr>
          <p:cNvSpPr/>
          <p:nvPr/>
        </p:nvSpPr>
        <p:spPr>
          <a:xfrm>
            <a:off x="7477991" y="2902675"/>
            <a:ext cx="3792682" cy="462420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5F1B90-67AD-F656-6A26-13BCCBC4D2E8}"/>
              </a:ext>
            </a:extLst>
          </p:cNvPr>
          <p:cNvSpPr/>
          <p:nvPr/>
        </p:nvSpPr>
        <p:spPr>
          <a:xfrm>
            <a:off x="7477992" y="4246868"/>
            <a:ext cx="3792682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C3F7-340E-4B1D-A988-AE85E1DD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7609"/>
            <a:ext cx="10515600" cy="1325563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new[] </a:t>
            </a:r>
            <a:r>
              <a:rPr lang="ru-RU" dirty="0"/>
              <a:t>и </a:t>
            </a:r>
            <a:r>
              <a:rPr lang="en-US" dirty="0"/>
              <a:t>delete[]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938EA-B392-4444-82F5-D7493A00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A5F81-DADD-039D-8863-84D5799D4728}"/>
              </a:ext>
            </a:extLst>
          </p:cNvPr>
          <p:cNvSpPr txBox="1"/>
          <p:nvPr/>
        </p:nvSpPr>
        <p:spPr>
          <a:xfrm>
            <a:off x="654631" y="1808897"/>
            <a:ext cx="4620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C[size];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0220D-9CF1-1D7A-9099-2A1072CECF95}"/>
              </a:ext>
            </a:extLst>
          </p:cNvPr>
          <p:cNvSpPr txBox="1"/>
          <p:nvPr/>
        </p:nvSpPr>
        <p:spPr>
          <a:xfrm>
            <a:off x="6601694" y="1392030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create_array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(unsigned int): 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;size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RCX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ru-RU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ru-R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PROLOGUE END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общий размер в байтах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.L9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.L11: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.L9: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 ; EPILOGUE START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31BE075-4493-51A4-608C-4DC9B3D0BC7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54140" y="3304309"/>
            <a:ext cx="323851" cy="133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4A2E7B-538D-6839-1491-3E2E6A0826AC}"/>
              </a:ext>
            </a:extLst>
          </p:cNvPr>
          <p:cNvSpPr txBox="1"/>
          <p:nvPr/>
        </p:nvSpPr>
        <p:spPr>
          <a:xfrm>
            <a:off x="5228362" y="3145778"/>
            <a:ext cx="192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Запись количества элементов массива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BDF93-C3E3-9C16-8765-35A5B870CFB5}"/>
              </a:ext>
            </a:extLst>
          </p:cNvPr>
          <p:cNvSpPr txBox="1"/>
          <p:nvPr/>
        </p:nvSpPr>
        <p:spPr>
          <a:xfrm>
            <a:off x="5472549" y="4352439"/>
            <a:ext cx="145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Вызов конструкторов объекта</a:t>
            </a:r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3811849A-9676-667A-38C9-4FD4152A7393}"/>
              </a:ext>
            </a:extLst>
          </p:cNvPr>
          <p:cNvSpPr/>
          <p:nvPr/>
        </p:nvSpPr>
        <p:spPr>
          <a:xfrm>
            <a:off x="8312728" y="4163292"/>
            <a:ext cx="962890" cy="1054552"/>
          </a:xfrm>
          <a:prstGeom prst="arc">
            <a:avLst>
              <a:gd name="adj1" fmla="val 18770959"/>
              <a:gd name="adj2" fmla="val 5298724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D91EE98-073D-D2A8-2891-E49B9D7AFD17}"/>
              </a:ext>
            </a:extLst>
          </p:cNvPr>
          <p:cNvCxnSpPr>
            <a:cxnSpLocks/>
          </p:cNvCxnSpPr>
          <p:nvPr/>
        </p:nvCxnSpPr>
        <p:spPr>
          <a:xfrm flipV="1">
            <a:off x="6927273" y="4509655"/>
            <a:ext cx="550718" cy="288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5E6941-0C0D-5AEA-8B16-F7FAFCE26E96}"/>
              </a:ext>
            </a:extLst>
          </p:cNvPr>
          <p:cNvSpPr txBox="1"/>
          <p:nvPr/>
        </p:nvSpPr>
        <p:spPr>
          <a:xfrm>
            <a:off x="654631" y="3078494"/>
            <a:ext cx="4620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new[] </a:t>
            </a:r>
            <a:r>
              <a:rPr lang="ru-RU" dirty="0"/>
              <a:t>сводится к выделению буфера достаточного объема, </a:t>
            </a:r>
            <a:r>
              <a:rPr lang="ru-RU" i="1" dirty="0"/>
              <a:t>записи количества объектов в начало буфера </a:t>
            </a:r>
            <a:r>
              <a:rPr lang="ru-RU" dirty="0"/>
              <a:t>и вызову конструктора для каждого из объектов массива. </a:t>
            </a:r>
          </a:p>
          <a:p>
            <a:endParaRPr lang="ru-RU" dirty="0"/>
          </a:p>
          <a:p>
            <a:r>
              <a:rPr lang="ru-RU" dirty="0"/>
              <a:t>При этом адрес, возвращаемый </a:t>
            </a:r>
            <a:r>
              <a:rPr lang="en-US" dirty="0"/>
              <a:t>new[]</a:t>
            </a:r>
            <a:r>
              <a:rPr lang="ru-RU" dirty="0"/>
              <a:t>, подбирается так, что значение (адрес + 8) выровнено по 16 байтам </a:t>
            </a:r>
            <a:r>
              <a:rPr lang="en-US" dirty="0"/>
              <a:t>-&gt; </a:t>
            </a:r>
            <a:r>
              <a:rPr lang="ru-RU" dirty="0"/>
              <a:t>область с объектами выровнена по 16 байтам.</a:t>
            </a:r>
          </a:p>
          <a:p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880CF-3E0B-0B26-E26D-45BD5052F53F}"/>
              </a:ext>
            </a:extLst>
          </p:cNvPr>
          <p:cNvSpPr txBox="1"/>
          <p:nvPr/>
        </p:nvSpPr>
        <p:spPr>
          <a:xfrm>
            <a:off x="838200" y="1359211"/>
            <a:ext cx="352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https://godbolt.org/z/6cWroda4n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B364F-410E-6121-078E-AABE8F79C916}"/>
              </a:ext>
            </a:extLst>
          </p:cNvPr>
          <p:cNvSpPr txBox="1"/>
          <p:nvPr/>
        </p:nvSpPr>
        <p:spPr>
          <a:xfrm>
            <a:off x="5368638" y="1934045"/>
            <a:ext cx="145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Выделение буфера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4C94B6C-9627-F6C5-12D2-E65009299F5D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823362" y="2226433"/>
            <a:ext cx="654629" cy="84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2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05F542-B30F-3950-8967-A6107D498980}"/>
              </a:ext>
            </a:extLst>
          </p:cNvPr>
          <p:cNvSpPr/>
          <p:nvPr/>
        </p:nvSpPr>
        <p:spPr>
          <a:xfrm>
            <a:off x="7370613" y="2391460"/>
            <a:ext cx="3047999" cy="228336"/>
          </a:xfrm>
          <a:prstGeom prst="rect">
            <a:avLst/>
          </a:prstGeom>
          <a:solidFill>
            <a:srgbClr val="FDF1E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E280CC-E6DE-CA0E-920A-F45A01537E08}"/>
              </a:ext>
            </a:extLst>
          </p:cNvPr>
          <p:cNvSpPr/>
          <p:nvPr/>
        </p:nvSpPr>
        <p:spPr>
          <a:xfrm>
            <a:off x="7370613" y="3694367"/>
            <a:ext cx="1704108" cy="406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2EEAD2-D0E9-76E3-DD80-C29226381DA6}"/>
              </a:ext>
            </a:extLst>
          </p:cNvPr>
          <p:cNvSpPr/>
          <p:nvPr/>
        </p:nvSpPr>
        <p:spPr>
          <a:xfrm>
            <a:off x="7363686" y="4987848"/>
            <a:ext cx="4676817" cy="616316"/>
          </a:xfrm>
          <a:prstGeom prst="rect">
            <a:avLst/>
          </a:prstGeom>
          <a:solidFill>
            <a:srgbClr val="FDF1E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5A88B-C184-E71A-8E4E-A0CACBBB8483}"/>
              </a:ext>
            </a:extLst>
          </p:cNvPr>
          <p:cNvSpPr txBox="1"/>
          <p:nvPr/>
        </p:nvSpPr>
        <p:spPr>
          <a:xfrm>
            <a:off x="6518570" y="85153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delete_array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(C*):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.L20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.L16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.L17: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.L17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.L16: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.L20: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938EA-B392-4444-82F5-D7493A00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31BE075-4493-51A4-608C-4DC9B3D0BC71}"/>
              </a:ext>
            </a:extLst>
          </p:cNvPr>
          <p:cNvCxnSpPr>
            <a:cxnSpLocks/>
          </p:cNvCxnSpPr>
          <p:nvPr/>
        </p:nvCxnSpPr>
        <p:spPr>
          <a:xfrm flipV="1">
            <a:off x="6615545" y="2499139"/>
            <a:ext cx="755073" cy="111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4A2E7B-538D-6839-1491-3E2E6A0826AC}"/>
              </a:ext>
            </a:extLst>
          </p:cNvPr>
          <p:cNvSpPr txBox="1"/>
          <p:nvPr/>
        </p:nvSpPr>
        <p:spPr>
          <a:xfrm>
            <a:off x="4689767" y="2314774"/>
            <a:ext cx="192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Чтение количества элементов массива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BDF93-C3E3-9C16-8765-35A5B870CFB5}"/>
              </a:ext>
            </a:extLst>
          </p:cNvPr>
          <p:cNvSpPr txBox="1"/>
          <p:nvPr/>
        </p:nvSpPr>
        <p:spPr>
          <a:xfrm>
            <a:off x="4856026" y="3887651"/>
            <a:ext cx="145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Вызов деструкторов объектов</a:t>
            </a:r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3811849A-9676-667A-38C9-4FD4152A7393}"/>
              </a:ext>
            </a:extLst>
          </p:cNvPr>
          <p:cNvSpPr/>
          <p:nvPr/>
        </p:nvSpPr>
        <p:spPr>
          <a:xfrm>
            <a:off x="8305800" y="3395355"/>
            <a:ext cx="962890" cy="1054552"/>
          </a:xfrm>
          <a:prstGeom prst="arc">
            <a:avLst>
              <a:gd name="adj1" fmla="val 18770959"/>
              <a:gd name="adj2" fmla="val 5298724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D91EE98-073D-D2A8-2891-E49B9D7AFD1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10750" y="3976255"/>
            <a:ext cx="976741" cy="326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5E6941-0C0D-5AEA-8B16-F7FAFCE26E96}"/>
              </a:ext>
            </a:extLst>
          </p:cNvPr>
          <p:cNvSpPr txBox="1"/>
          <p:nvPr/>
        </p:nvSpPr>
        <p:spPr>
          <a:xfrm>
            <a:off x="261262" y="3117783"/>
            <a:ext cx="4336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delete[] </a:t>
            </a:r>
            <a:r>
              <a:rPr lang="ru-RU" dirty="0"/>
              <a:t>функционирует обратно оператору </a:t>
            </a:r>
            <a:r>
              <a:rPr lang="en-US" dirty="0"/>
              <a:t>new[] </a:t>
            </a:r>
            <a:r>
              <a:rPr lang="ru-RU" dirty="0"/>
              <a:t> (считывает количество элементов – вызывает деструкторы – удаляет буфер).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0B52-5A22-B749-0FD6-425EDC832497}"/>
              </a:ext>
            </a:extLst>
          </p:cNvPr>
          <p:cNvSpPr txBox="1"/>
          <p:nvPr/>
        </p:nvSpPr>
        <p:spPr>
          <a:xfrm>
            <a:off x="361707" y="1531556"/>
            <a:ext cx="4135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(C* array){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array;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CC604-F783-3A3D-313C-464641074170}"/>
              </a:ext>
            </a:extLst>
          </p:cNvPr>
          <p:cNvSpPr txBox="1"/>
          <p:nvPr/>
        </p:nvSpPr>
        <p:spPr>
          <a:xfrm>
            <a:off x="4876807" y="5242014"/>
            <a:ext cx="145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Удаление буфера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E7F93D3-25F2-0AA3-185F-4C62C9C1E5F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331531" y="5479473"/>
            <a:ext cx="1039087" cy="54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76C0650-7C5C-1ACE-61A1-F25C9160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7609"/>
            <a:ext cx="10515600" cy="1325563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new[] </a:t>
            </a:r>
            <a:r>
              <a:rPr lang="ru-RU" dirty="0"/>
              <a:t>и </a:t>
            </a:r>
            <a:r>
              <a:rPr lang="en-US" dirty="0"/>
              <a:t>delete[]</a:t>
            </a:r>
          </a:p>
        </p:txBody>
      </p:sp>
    </p:spTree>
    <p:extLst>
      <p:ext uri="{BB962C8B-B14F-4D97-AF65-F5344CB8AC3E}">
        <p14:creationId xmlns:p14="http://schemas.microsoft.com/office/powerpoint/2010/main" val="75585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988F-A357-4B42-98FD-CAF8E51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49873-6846-4304-8622-A4F65C64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результате наследования один класс может расширять поведение другого класса.</a:t>
            </a:r>
          </a:p>
          <a:p>
            <a:pPr marL="0" indent="0">
              <a:buNone/>
            </a:pPr>
            <a:r>
              <a:rPr lang="ru-RU" sz="2000" dirty="0"/>
              <a:t>С точки расположения в памяти </a:t>
            </a:r>
            <a:r>
              <a:rPr lang="ru-RU" sz="2000" i="1" dirty="0"/>
              <a:t>объект класса-предка является частью объекта класса-потомка</a:t>
            </a:r>
            <a:r>
              <a:rPr lang="ru-RU" sz="2000" dirty="0"/>
              <a:t> (</a:t>
            </a:r>
            <a:r>
              <a:rPr lang="en-US" sz="2000" dirty="0"/>
              <a:t>“</a:t>
            </a:r>
            <a:r>
              <a:rPr lang="ru-RU" sz="2000" dirty="0"/>
              <a:t>матрешка</a:t>
            </a:r>
            <a:r>
              <a:rPr lang="en-US" sz="2000" dirty="0"/>
              <a:t>”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В случае создания объекта класса-потомка конструкторы всех его классов-предков вызываются по цепочке в порядке наследования.</a:t>
            </a:r>
          </a:p>
          <a:p>
            <a:pPr marL="0" indent="0">
              <a:buNone/>
            </a:pPr>
            <a:r>
              <a:rPr lang="ru-RU" sz="2000" dirty="0"/>
              <a:t>Вызов деструкторов происходит в порядке, обратном порядку наследования.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1600" i="1" dirty="0"/>
              <a:t>P.S. </a:t>
            </a:r>
            <a:r>
              <a:rPr lang="ru-RU" sz="1600" i="1" dirty="0"/>
              <a:t>Множественное или виртуальное наследование существенно усложняет положение дел, но здесь рассматриваться не будет</a:t>
            </a:r>
            <a:endParaRPr lang="en-US" sz="16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3CF1C-6CCA-48C7-8F20-480B0EB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B7E6-B750-BB7F-0A30-89CC1570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</a:t>
            </a:r>
            <a:r>
              <a:rPr lang="en-US" dirty="0"/>
              <a:t>as-if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E9EDE-C164-139A-A4FF-32284B86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7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Компиляторы С/С++ имеют право проводить любые преобразования с кодом, которые сохраняют итоговый порядок возникновения наблюдаемых эффектов (</a:t>
            </a:r>
            <a:r>
              <a:rPr lang="en-US" sz="2000" dirty="0"/>
              <a:t>side effects</a:t>
            </a:r>
            <a:r>
              <a:rPr lang="ru-RU" sz="2000" dirty="0"/>
              <a:t>) выполнения программы</a:t>
            </a:r>
            <a:r>
              <a:rPr lang="en-US" sz="2000" dirty="0"/>
              <a:t>, </a:t>
            </a:r>
            <a:r>
              <a:rPr lang="ru-RU" sz="2000" dirty="0"/>
              <a:t>т.е.:</a:t>
            </a:r>
          </a:p>
          <a:p>
            <a:r>
              <a:rPr lang="ru-RU" sz="2000" dirty="0"/>
              <a:t>операции ввода-вывода,</a:t>
            </a:r>
          </a:p>
          <a:p>
            <a:r>
              <a:rPr lang="ru-RU" sz="2000" dirty="0"/>
              <a:t>чтение/запись переменных, помеченных как </a:t>
            </a:r>
            <a:r>
              <a:rPr lang="en-US" sz="2000" i="1" dirty="0"/>
              <a:t>volatile</a:t>
            </a:r>
            <a:endParaRPr lang="ru-RU" sz="2000" i="1" dirty="0"/>
          </a:p>
          <a:p>
            <a:pPr marL="0" indent="0">
              <a:buNone/>
            </a:pPr>
            <a:r>
              <a:rPr lang="ru-RU" sz="2000" dirty="0"/>
              <a:t>производятся в том же порядке и с тем же значениями, что и в программе без оптимизаций</a:t>
            </a:r>
            <a:r>
              <a:rPr lang="en-US" sz="2000" dirty="0"/>
              <a:t> (</a:t>
            </a:r>
            <a:r>
              <a:rPr lang="en-US" sz="2000" u="sng" dirty="0"/>
              <a:t>as if </a:t>
            </a:r>
            <a:r>
              <a:rPr lang="en-US" sz="2000" dirty="0"/>
              <a:t>the program is executed as written)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Типовые оптимизации:</a:t>
            </a:r>
          </a:p>
          <a:p>
            <a:r>
              <a:rPr lang="ru-RU" sz="2000" dirty="0"/>
              <a:t>переупорядочивание кода, в т.ч удаление недостижимого кода и встраивание функций (</a:t>
            </a:r>
            <a:r>
              <a:rPr lang="en-US" sz="2000" dirty="0" err="1"/>
              <a:t>inlining</a:t>
            </a:r>
            <a:r>
              <a:rPr lang="ru-RU" sz="2000" dirty="0"/>
              <a:t>);</a:t>
            </a:r>
          </a:p>
          <a:p>
            <a:r>
              <a:rPr lang="ru-RU" sz="2000" dirty="0"/>
              <a:t>предварительные вычисления</a:t>
            </a:r>
            <a:r>
              <a:rPr lang="en-US" sz="2000" dirty="0"/>
              <a:t> (</a:t>
            </a:r>
            <a:r>
              <a:rPr lang="en-US" sz="2000" dirty="0">
                <a:latin typeface="Consolas" panose="020B0609020204030204" pitchFamily="49" charset="0"/>
              </a:rPr>
              <a:t>a = 1; b = a++;  </a:t>
            </a:r>
            <a:r>
              <a:rPr lang="en-US" sz="2000" dirty="0"/>
              <a:t>=&gt;  </a:t>
            </a:r>
            <a:r>
              <a:rPr lang="en-US" sz="2000" dirty="0">
                <a:latin typeface="Consolas" panose="020B0609020204030204" pitchFamily="49" charset="0"/>
              </a:rPr>
              <a:t>a = 2; b = 1;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r>
              <a:rPr lang="ru-RU" sz="2000" dirty="0"/>
              <a:t>замена инструкций на эквивалентные им последовательности инструкций;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Включение/отключение отдельных оптимизаций контролируется флагами компилятора.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681E37-048B-7C53-B44C-81069851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63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988F-A357-4B42-98FD-CAF8E51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3CF1C-6CCA-48C7-8F20-480B0EB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37DDD-3BB1-45E6-8FF3-2CFC414F7CD5}"/>
              </a:ext>
            </a:extLst>
          </p:cNvPr>
          <p:cNvSpPr txBox="1"/>
          <p:nvPr/>
        </p:nvSpPr>
        <p:spPr>
          <a:xfrm>
            <a:off x="948072" y="1730037"/>
            <a:ext cx="508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A{</a:t>
            </a:r>
          </a:p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x=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A(){</a:t>
            </a:r>
            <a:r>
              <a:rPr lang="en-US" dirty="0" err="1">
                <a:solidFill>
                  <a:srgbClr val="000000"/>
                </a:solidFill>
                <a:effectLst/>
                <a:latin typeface="Consolas, 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nsolas, "/>
              </a:rPr>
              <a:t>"A"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);};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~A(){</a:t>
            </a:r>
            <a:r>
              <a:rPr lang="en-US" dirty="0" err="1">
                <a:solidFill>
                  <a:srgbClr val="000000"/>
                </a:solidFill>
                <a:effectLst/>
                <a:latin typeface="Consolas, 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nsolas, "/>
              </a:rPr>
              <a:t>"~A"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);};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B: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A{</a:t>
            </a:r>
          </a:p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y=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B() {</a:t>
            </a:r>
            <a:r>
              <a:rPr lang="en-US" dirty="0" err="1">
                <a:solidFill>
                  <a:srgbClr val="000000"/>
                </a:solidFill>
                <a:effectLst/>
                <a:latin typeface="Consolas, 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nsolas, "/>
              </a:rPr>
              <a:t>"B"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);}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~B() {</a:t>
            </a:r>
            <a:r>
              <a:rPr lang="en-US" dirty="0" err="1">
                <a:solidFill>
                  <a:srgbClr val="000000"/>
                </a:solidFill>
                <a:effectLst/>
                <a:latin typeface="Consolas, 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nsolas, "/>
              </a:rPr>
              <a:t>"~B"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);}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87CA2F-E051-4D79-933A-944FEDB44CE4}"/>
              </a:ext>
            </a:extLst>
          </p:cNvPr>
          <p:cNvSpPr/>
          <p:nvPr/>
        </p:nvSpPr>
        <p:spPr>
          <a:xfrm>
            <a:off x="7663625" y="2663031"/>
            <a:ext cx="1996906" cy="456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A::x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46297A7-2403-4F71-8400-C3EA99F21E7E}"/>
              </a:ext>
            </a:extLst>
          </p:cNvPr>
          <p:cNvSpPr/>
          <p:nvPr/>
        </p:nvSpPr>
        <p:spPr>
          <a:xfrm>
            <a:off x="7663625" y="3119864"/>
            <a:ext cx="1996906" cy="4568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B::y</a:t>
            </a:r>
          </a:p>
        </p:txBody>
      </p: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B75807A6-0954-4BEF-9803-94B4A9721BA8}"/>
              </a:ext>
            </a:extLst>
          </p:cNvPr>
          <p:cNvSpPr/>
          <p:nvPr/>
        </p:nvSpPr>
        <p:spPr>
          <a:xfrm>
            <a:off x="7468763" y="2663031"/>
            <a:ext cx="194862" cy="456833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58A19-1B9E-42A4-8A70-8A975FEEAE64}"/>
              </a:ext>
            </a:extLst>
          </p:cNvPr>
          <p:cNvSpPr txBox="1"/>
          <p:nvPr/>
        </p:nvSpPr>
        <p:spPr>
          <a:xfrm>
            <a:off x="7126152" y="2706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ED03BB10-940E-4E8A-90B2-A3E9C743F764}"/>
              </a:ext>
            </a:extLst>
          </p:cNvPr>
          <p:cNvSpPr/>
          <p:nvPr/>
        </p:nvSpPr>
        <p:spPr>
          <a:xfrm>
            <a:off x="6931290" y="2706781"/>
            <a:ext cx="194862" cy="869916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F9C89-30D0-4678-8C7C-EF17DFEFDC4C}"/>
              </a:ext>
            </a:extLst>
          </p:cNvPr>
          <p:cNvSpPr txBox="1"/>
          <p:nvPr/>
        </p:nvSpPr>
        <p:spPr>
          <a:xfrm>
            <a:off x="6568842" y="2935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2B521-1076-4D62-A45F-47466C4E77F2}"/>
              </a:ext>
            </a:extLst>
          </p:cNvPr>
          <p:cNvSpPr txBox="1"/>
          <p:nvPr/>
        </p:nvSpPr>
        <p:spPr>
          <a:xfrm>
            <a:off x="6727700" y="4285675"/>
            <a:ext cx="347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https://godbolt.org/z/qMrzGh3hG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1AFFEBD-2E52-47A0-88CA-D9AA7BC0AD70}"/>
              </a:ext>
            </a:extLst>
          </p:cNvPr>
          <p:cNvCxnSpPr>
            <a:cxnSpLocks/>
          </p:cNvCxnSpPr>
          <p:nvPr/>
        </p:nvCxnSpPr>
        <p:spPr>
          <a:xfrm flipH="1">
            <a:off x="9660531" y="2656155"/>
            <a:ext cx="754075" cy="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21383C-051C-42D9-A7CE-C8BA9CA94A55}"/>
              </a:ext>
            </a:extLst>
          </p:cNvPr>
          <p:cNvSpPr txBox="1"/>
          <p:nvPr/>
        </p:nvSpPr>
        <p:spPr>
          <a:xfrm>
            <a:off x="9982200" y="23787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CCDDB06-B56E-4AFA-A761-3C5B02013141}"/>
              </a:ext>
            </a:extLst>
          </p:cNvPr>
          <p:cNvCxnSpPr>
            <a:cxnSpLocks/>
          </p:cNvCxnSpPr>
          <p:nvPr/>
        </p:nvCxnSpPr>
        <p:spPr>
          <a:xfrm flipH="1">
            <a:off x="9660531" y="3089923"/>
            <a:ext cx="754075" cy="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671A4C-5191-4518-930B-AF13683069BC}"/>
              </a:ext>
            </a:extLst>
          </p:cNvPr>
          <p:cNvSpPr txBox="1"/>
          <p:nvPr/>
        </p:nvSpPr>
        <p:spPr>
          <a:xfrm>
            <a:off x="9982200" y="281248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this+4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8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988F-A357-4B42-98FD-CAF8E51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49873-6846-4304-8622-A4F65C64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7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Виртуальные методы необходимы для реализации полиморфизма.</a:t>
            </a:r>
          </a:p>
          <a:p>
            <a:pPr marL="0" indent="0">
              <a:buNone/>
            </a:pPr>
            <a:r>
              <a:rPr lang="ru-RU" sz="2000" dirty="0"/>
              <a:t>При вызове обычного метода компилятор вызывает метод </a:t>
            </a:r>
            <a:r>
              <a:rPr lang="ru-RU" sz="2000" i="1" dirty="0"/>
              <a:t>декларируемого</a:t>
            </a:r>
            <a:r>
              <a:rPr lang="ru-RU" sz="2000" dirty="0"/>
              <a:t> типа объекта.</a:t>
            </a:r>
          </a:p>
          <a:p>
            <a:pPr marL="0" indent="0">
              <a:buNone/>
            </a:pPr>
            <a:r>
              <a:rPr lang="ru-RU" sz="2000" dirty="0"/>
              <a:t>В ходе вызова виртуального метода компилятор вызывает метод, принадлежащий </a:t>
            </a:r>
            <a:r>
              <a:rPr lang="ru-RU" sz="2000" i="1" dirty="0"/>
              <a:t>реальному</a:t>
            </a:r>
            <a:r>
              <a:rPr lang="ru-RU" sz="2000" dirty="0"/>
              <a:t> типу объекта.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3CF1C-6CCA-48C7-8F20-480B0EB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D7FDC-0DC0-4D2B-AC7D-9F67E3001986}"/>
              </a:ext>
            </a:extLst>
          </p:cNvPr>
          <p:cNvSpPr txBox="1"/>
          <p:nvPr/>
        </p:nvSpPr>
        <p:spPr>
          <a:xfrm>
            <a:off x="6523330" y="1492498"/>
            <a:ext cx="56686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(){puts(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"A::non_virt"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(){puts(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"A::virt"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(){puts(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"B::non_virt"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{puts(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bar(A&amp; a){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496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988F-A357-4B42-98FD-CAF8E51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49873-6846-4304-8622-A4F65C64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7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в классе определен хотя бы 1 виртуальный метод, компилятор создает для класса </a:t>
            </a:r>
            <a:r>
              <a:rPr lang="ru-RU" sz="2000" b="1" dirty="0"/>
              <a:t>таблицу виртуальных методов </a:t>
            </a:r>
            <a:r>
              <a:rPr lang="ru-RU" sz="2000" dirty="0"/>
              <a:t>(</a:t>
            </a:r>
            <a:r>
              <a:rPr lang="en-US" sz="2000" dirty="0" err="1"/>
              <a:t>vtable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данной таблице содержатся адреса реализаций методов для конкретного класса.</a:t>
            </a:r>
          </a:p>
          <a:p>
            <a:pPr marL="0" indent="0">
              <a:buNone/>
            </a:pPr>
            <a:r>
              <a:rPr lang="ru-RU" sz="2000" dirty="0"/>
              <a:t>Помимо непосредственно адресов методов, в таблице содержатся служебная информация, обычно используемая при множественном наследовании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Доступ к таблице виртуальных методов осуществляется через скрытое приватное поле </a:t>
            </a:r>
            <a:r>
              <a:rPr lang="en-US" sz="2000" b="1" dirty="0"/>
              <a:t>_</a:t>
            </a:r>
            <a:r>
              <a:rPr lang="en-US" sz="2000" b="1" dirty="0" err="1"/>
              <a:t>vptr</a:t>
            </a:r>
            <a:r>
              <a:rPr lang="ru-RU" sz="2000" dirty="0"/>
              <a:t>, содержащее указатель на таблицу виртуальных методов.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3CF1C-6CCA-48C7-8F20-480B0EB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2C2D9-FABA-4D20-91D3-63BF526A2F72}"/>
              </a:ext>
            </a:extLst>
          </p:cNvPr>
          <p:cNvSpPr txBox="1"/>
          <p:nvPr/>
        </p:nvSpPr>
        <p:spPr>
          <a:xfrm>
            <a:off x="6748063" y="1765372"/>
            <a:ext cx="54439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>
                    <a:alpha val="26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26000"/>
                  </a:srgbClr>
                </a:solidFill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chemeClr val="tx1">
                    <a:alpha val="26000"/>
                  </a:scheme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>
                    <a:alpha val="26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>
                    <a:alpha val="26000"/>
                  </a:srgbClr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>
                    <a:alpha val="26000"/>
                  </a:srgbClr>
                </a:solidFill>
                <a:latin typeface="Consolas" panose="020B0609020204030204" pitchFamily="49" charset="0"/>
              </a:rPr>
              <a:t>vptr</a:t>
            </a:r>
            <a:r>
              <a:rPr lang="en-US" b="0" dirty="0">
                <a:solidFill>
                  <a:srgbClr val="000000">
                    <a:alpha val="26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>
                    <a:alpha val="26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>
                    <a:alpha val="26000"/>
                  </a:srgbClr>
                </a:solidFill>
                <a:latin typeface="Consolas" panose="020B0609020204030204" pitchFamily="49" charset="0"/>
              </a:rPr>
              <a:t>vtable</a:t>
            </a:r>
            <a:r>
              <a:rPr lang="en-US" dirty="0">
                <a:solidFill>
                  <a:schemeClr val="tx1">
                    <a:alpha val="26000"/>
                  </a:schemeClr>
                </a:solidFill>
                <a:latin typeface="Consolas" panose="020B0609020204030204" pitchFamily="49" charset="0"/>
              </a:rPr>
              <a:t>+16)</a:t>
            </a:r>
            <a:r>
              <a:rPr lang="en-US" b="0" dirty="0">
                <a:solidFill>
                  <a:schemeClr val="tx1">
                    <a:alpha val="26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(){puts(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"A::non_virt"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(){puts(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"A::virt"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CB10F-6169-48EE-AB60-C4A27444BC3D}"/>
              </a:ext>
            </a:extLst>
          </p:cNvPr>
          <p:cNvSpPr txBox="1"/>
          <p:nvPr/>
        </p:nvSpPr>
        <p:spPr>
          <a:xfrm>
            <a:off x="6748063" y="4963527"/>
            <a:ext cx="4047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effectLst/>
                <a:latin typeface="Consolas, "/>
              </a:rPr>
              <a:t>vtable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 for A: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 err="1">
                <a:solidFill>
                  <a:srgbClr val="008080"/>
                </a:solidFill>
                <a:effectLst/>
                <a:latin typeface="Consolas, "/>
              </a:rPr>
              <a:t>typeinfo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A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::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virt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DA6D276-33E5-4369-8BD6-287614D69F06}"/>
              </a:ext>
            </a:extLst>
          </p:cNvPr>
          <p:cNvSpPr/>
          <p:nvPr/>
        </p:nvSpPr>
        <p:spPr>
          <a:xfrm>
            <a:off x="7263994" y="2393592"/>
            <a:ext cx="2860243" cy="2999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BF67ECF-12A9-4813-9375-65A1C194926B}"/>
              </a:ext>
            </a:extLst>
          </p:cNvPr>
          <p:cNvSpPr/>
          <p:nvPr/>
        </p:nvSpPr>
        <p:spPr>
          <a:xfrm>
            <a:off x="7811922" y="5836037"/>
            <a:ext cx="2910840" cy="2999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4D880882-4A9D-4C6B-9AA1-C2130236CFDE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H="1" flipV="1">
            <a:off x="7263994" y="2543553"/>
            <a:ext cx="547928" cy="3442445"/>
          </a:xfrm>
          <a:prstGeom prst="bentConnector3">
            <a:avLst>
              <a:gd name="adj1" fmla="val -172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37C41EF7-8875-4844-AC9E-B53528C526E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722762" y="3781958"/>
            <a:ext cx="425603" cy="2204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1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B5F2FE2-24EE-4AA2-9089-1306ACDA4FA7}"/>
              </a:ext>
            </a:extLst>
          </p:cNvPr>
          <p:cNvSpPr/>
          <p:nvPr/>
        </p:nvSpPr>
        <p:spPr>
          <a:xfrm>
            <a:off x="1187501" y="3560681"/>
            <a:ext cx="1862938" cy="28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396B3D6-4ABB-4417-B2D0-E0B1782EB9BE}"/>
              </a:ext>
            </a:extLst>
          </p:cNvPr>
          <p:cNvSpPr/>
          <p:nvPr/>
        </p:nvSpPr>
        <p:spPr>
          <a:xfrm>
            <a:off x="1187501" y="3202315"/>
            <a:ext cx="1862938" cy="343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B41E824-5361-4941-A39D-554C8D5C9E2E}"/>
              </a:ext>
            </a:extLst>
          </p:cNvPr>
          <p:cNvSpPr/>
          <p:nvPr/>
        </p:nvSpPr>
        <p:spPr>
          <a:xfrm>
            <a:off x="4967021" y="4059098"/>
            <a:ext cx="2809037" cy="829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6E67142-A12A-4926-A40E-5AED0102D82D}"/>
              </a:ext>
            </a:extLst>
          </p:cNvPr>
          <p:cNvSpPr/>
          <p:nvPr/>
        </p:nvSpPr>
        <p:spPr>
          <a:xfrm>
            <a:off x="4967021" y="3782291"/>
            <a:ext cx="2809037" cy="270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988F-A357-4B42-98FD-CAF8E51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3CF1C-6CCA-48C7-8F20-480B0EB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1DDF2-78EA-4AA9-9ACC-6D7CD25FD15D}"/>
              </a:ext>
            </a:extLst>
          </p:cNvPr>
          <p:cNvSpPr txBox="1"/>
          <p:nvPr/>
        </p:nvSpPr>
        <p:spPr>
          <a:xfrm>
            <a:off x="3498190" y="1569153"/>
            <a:ext cx="5195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https://godbolt.org/z/3hzeseP5E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297C6-BAD8-4639-AF87-AEC34B72294D}"/>
              </a:ext>
            </a:extLst>
          </p:cNvPr>
          <p:cNvSpPr txBox="1"/>
          <p:nvPr/>
        </p:nvSpPr>
        <p:spPr>
          <a:xfrm>
            <a:off x="763524" y="2906170"/>
            <a:ext cx="2510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bar(A&amp; a){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CE344-7384-4FC6-8E0E-44D174C1FF6B}"/>
              </a:ext>
            </a:extLst>
          </p:cNvPr>
          <p:cNvSpPr txBox="1"/>
          <p:nvPr/>
        </p:nvSpPr>
        <p:spPr>
          <a:xfrm>
            <a:off x="838200" y="4769356"/>
            <a:ext cx="1180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bar(a);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F7873-79B7-42F7-B2EE-82E610A9AA10}"/>
              </a:ext>
            </a:extLst>
          </p:cNvPr>
          <p:cNvSpPr txBox="1"/>
          <p:nvPr/>
        </p:nvSpPr>
        <p:spPr>
          <a:xfrm>
            <a:off x="8121593" y="1992143"/>
            <a:ext cx="4047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effectLst/>
                <a:latin typeface="Consolas, "/>
              </a:rPr>
              <a:t>vtable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 for A: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 err="1">
                <a:solidFill>
                  <a:srgbClr val="008080"/>
                </a:solidFill>
                <a:effectLst/>
                <a:latin typeface="Consolas, "/>
              </a:rPr>
              <a:t>typeinfo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A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::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virt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FAA9703-F188-437D-9020-91C02B8F939C}"/>
              </a:ext>
            </a:extLst>
          </p:cNvPr>
          <p:cNvCxnSpPr>
            <a:cxnSpLocks/>
          </p:cNvCxnSpPr>
          <p:nvPr/>
        </p:nvCxnSpPr>
        <p:spPr>
          <a:xfrm flipH="1">
            <a:off x="7402982" y="3071383"/>
            <a:ext cx="1719072" cy="1171024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690B4-DA3A-405C-B662-9FFCFA3B0BF4}"/>
              </a:ext>
            </a:extLst>
          </p:cNvPr>
          <p:cNvCxnSpPr>
            <a:cxnSpLocks/>
          </p:cNvCxnSpPr>
          <p:nvPr/>
        </p:nvCxnSpPr>
        <p:spPr>
          <a:xfrm>
            <a:off x="6766560" y="4769356"/>
            <a:ext cx="3057754" cy="20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766010-8ABE-4EC4-BB70-F5CC525E6810}"/>
              </a:ext>
            </a:extLst>
          </p:cNvPr>
          <p:cNvSpPr txBox="1"/>
          <p:nvPr/>
        </p:nvSpPr>
        <p:spPr>
          <a:xfrm>
            <a:off x="9299449" y="5019671"/>
            <a:ext cx="3624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A::virt():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864AA"/>
                </a:solidFill>
                <a:latin typeface="Consolas" panose="020B0609020204030204" pitchFamily="49" charset="0"/>
              </a:rPr>
              <a:t>    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3B0E5-57A0-4673-9A07-719747A47835}"/>
              </a:ext>
            </a:extLst>
          </p:cNvPr>
          <p:cNvSpPr txBox="1"/>
          <p:nvPr/>
        </p:nvSpPr>
        <p:spPr>
          <a:xfrm>
            <a:off x="3996537" y="2102904"/>
            <a:ext cx="3984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bar(A&amp;):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1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B5F2FE2-24EE-4AA2-9089-1306ACDA4FA7}"/>
              </a:ext>
            </a:extLst>
          </p:cNvPr>
          <p:cNvSpPr/>
          <p:nvPr/>
        </p:nvSpPr>
        <p:spPr>
          <a:xfrm>
            <a:off x="1187501" y="3560681"/>
            <a:ext cx="1862938" cy="28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396B3D6-4ABB-4417-B2D0-E0B1782EB9BE}"/>
              </a:ext>
            </a:extLst>
          </p:cNvPr>
          <p:cNvSpPr/>
          <p:nvPr/>
        </p:nvSpPr>
        <p:spPr>
          <a:xfrm>
            <a:off x="1187501" y="3202315"/>
            <a:ext cx="1862938" cy="343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B41E824-5361-4941-A39D-554C8D5C9E2E}"/>
              </a:ext>
            </a:extLst>
          </p:cNvPr>
          <p:cNvSpPr/>
          <p:nvPr/>
        </p:nvSpPr>
        <p:spPr>
          <a:xfrm>
            <a:off x="4967021" y="4059098"/>
            <a:ext cx="2809037" cy="829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6E67142-A12A-4926-A40E-5AED0102D82D}"/>
              </a:ext>
            </a:extLst>
          </p:cNvPr>
          <p:cNvSpPr/>
          <p:nvPr/>
        </p:nvSpPr>
        <p:spPr>
          <a:xfrm>
            <a:off x="4967021" y="3782291"/>
            <a:ext cx="2809037" cy="270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988F-A357-4B42-98FD-CAF8E51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3CF1C-6CCA-48C7-8F20-480B0EB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297C6-BAD8-4639-AF87-AEC34B72294D}"/>
              </a:ext>
            </a:extLst>
          </p:cNvPr>
          <p:cNvSpPr txBox="1"/>
          <p:nvPr/>
        </p:nvSpPr>
        <p:spPr>
          <a:xfrm>
            <a:off x="763524" y="2906170"/>
            <a:ext cx="2510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bar(A&amp; a){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CE344-7384-4FC6-8E0E-44D174C1FF6B}"/>
              </a:ext>
            </a:extLst>
          </p:cNvPr>
          <p:cNvSpPr txBox="1"/>
          <p:nvPr/>
        </p:nvSpPr>
        <p:spPr>
          <a:xfrm>
            <a:off x="838200" y="4769356"/>
            <a:ext cx="1180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bar(b);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F7873-79B7-42F7-B2EE-82E610A9AA10}"/>
              </a:ext>
            </a:extLst>
          </p:cNvPr>
          <p:cNvSpPr txBox="1"/>
          <p:nvPr/>
        </p:nvSpPr>
        <p:spPr>
          <a:xfrm>
            <a:off x="8121593" y="1992143"/>
            <a:ext cx="4047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effectLst/>
                <a:latin typeface="Consolas, "/>
              </a:rPr>
              <a:t>vtable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 for B: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 err="1">
                <a:solidFill>
                  <a:srgbClr val="008080"/>
                </a:solidFill>
                <a:effectLst/>
                <a:latin typeface="Consolas, "/>
              </a:rPr>
              <a:t>typeinfo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B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::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virt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FAA9703-F188-437D-9020-91C02B8F939C}"/>
              </a:ext>
            </a:extLst>
          </p:cNvPr>
          <p:cNvCxnSpPr>
            <a:cxnSpLocks/>
          </p:cNvCxnSpPr>
          <p:nvPr/>
        </p:nvCxnSpPr>
        <p:spPr>
          <a:xfrm flipH="1">
            <a:off x="7402982" y="3071383"/>
            <a:ext cx="1719072" cy="1171024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690B4-DA3A-405C-B662-9FFCFA3B0BF4}"/>
              </a:ext>
            </a:extLst>
          </p:cNvPr>
          <p:cNvCxnSpPr>
            <a:cxnSpLocks/>
          </p:cNvCxnSpPr>
          <p:nvPr/>
        </p:nvCxnSpPr>
        <p:spPr>
          <a:xfrm>
            <a:off x="6766560" y="4769356"/>
            <a:ext cx="3057754" cy="20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766010-8ABE-4EC4-BB70-F5CC525E6810}"/>
              </a:ext>
            </a:extLst>
          </p:cNvPr>
          <p:cNvSpPr txBox="1"/>
          <p:nvPr/>
        </p:nvSpPr>
        <p:spPr>
          <a:xfrm>
            <a:off x="9299449" y="5019671"/>
            <a:ext cx="3624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::virt():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864AA"/>
                </a:solidFill>
                <a:latin typeface="Consolas" panose="020B0609020204030204" pitchFamily="49" charset="0"/>
              </a:rPr>
              <a:t>    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21CD7-B635-4A1D-9252-33D2063DCBDB}"/>
              </a:ext>
            </a:extLst>
          </p:cNvPr>
          <p:cNvSpPr txBox="1"/>
          <p:nvPr/>
        </p:nvSpPr>
        <p:spPr>
          <a:xfrm>
            <a:off x="3498190" y="1569153"/>
            <a:ext cx="5195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https://godbolt.org/z/3hzeseP5E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3B0E5-57A0-4673-9A07-719747A47835}"/>
              </a:ext>
            </a:extLst>
          </p:cNvPr>
          <p:cNvSpPr txBox="1"/>
          <p:nvPr/>
        </p:nvSpPr>
        <p:spPr>
          <a:xfrm>
            <a:off x="3996537" y="2102904"/>
            <a:ext cx="3984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bar(A&amp;):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non_virt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5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6CEEB-05FC-498C-AD0D-37D5584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С++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3C7AC-3450-4808-816F-318D34DF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77077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обработки ошибок в языке С++ был введен механизм исключений.</a:t>
            </a:r>
          </a:p>
          <a:p>
            <a:pPr marL="0" indent="0">
              <a:buNone/>
            </a:pPr>
            <a:r>
              <a:rPr lang="ru-RU" sz="2000" b="1" dirty="0"/>
              <a:t>Исключительная ситуация </a:t>
            </a:r>
            <a:r>
              <a:rPr lang="ru-RU" sz="2000" dirty="0"/>
              <a:t>– ситуация, при которой дальнейшее выполнение программы невозможно.</a:t>
            </a:r>
          </a:p>
          <a:p>
            <a:pPr marL="0" indent="0">
              <a:buNone/>
            </a:pPr>
            <a:r>
              <a:rPr lang="ru-RU" sz="2000" dirty="0"/>
              <a:t>Исключение – объект, содержащий информацию об исключительной ситуации.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До введения исключений единственным способом узнать об ошибке было сочетание специальных возвращаемых значений и системного макроса </a:t>
            </a:r>
            <a:r>
              <a:rPr lang="en-US" sz="2000" dirty="0" err="1"/>
              <a:t>errno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исключение было брошено, и в текущей функции для него определен обработчик, то на стеке уничтожаются только переменные, принадлежащие текущему  блоку кода.</a:t>
            </a:r>
          </a:p>
          <a:p>
            <a:pPr marL="0" indent="0">
              <a:buNone/>
            </a:pPr>
            <a:r>
              <a:rPr lang="ru-RU" sz="2000" dirty="0"/>
              <a:t>Если в текущей функции нет подходящего обработчика, то начинается процесс раскрутки стека.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32499F-E488-4CAC-ABA8-50E4113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B9AFB-5915-A178-0074-936BA5BA4281}"/>
              </a:ext>
            </a:extLst>
          </p:cNvPr>
          <p:cNvSpPr txBox="1"/>
          <p:nvPr/>
        </p:nvSpPr>
        <p:spPr>
          <a:xfrm>
            <a:off x="7390237" y="1188343"/>
            <a:ext cx="49066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c{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(rand())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a{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 b{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foo();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"Caught!\n"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2133861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6CEEB-05FC-498C-AD0D-37D55848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13883" cy="1325563"/>
          </a:xfrm>
        </p:spPr>
        <p:txBody>
          <a:bodyPr/>
          <a:lstStyle/>
          <a:p>
            <a:r>
              <a:rPr lang="ru-RU" dirty="0"/>
              <a:t>Раскрутка стека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3C7AC-3450-4808-816F-318D34DF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ходе раскрутки стека (</a:t>
            </a:r>
            <a:r>
              <a:rPr lang="en-US" sz="2000" b="1" dirty="0"/>
              <a:t>stack unwinding</a:t>
            </a:r>
            <a:r>
              <a:rPr lang="ru-RU" sz="2000" dirty="0"/>
              <a:t>) сначала уничтожаются все объекты в текущем кадре стека в порядке их создания.</a:t>
            </a:r>
          </a:p>
          <a:p>
            <a:pPr marL="0" indent="0">
              <a:buNone/>
            </a:pPr>
            <a:r>
              <a:rPr lang="ru-RU" sz="2000" dirty="0"/>
              <a:t>Затем из стека достается адрес возврата, проверяется наличие обработчика в вызывающей функции.</a:t>
            </a:r>
          </a:p>
          <a:p>
            <a:pPr marL="0" indent="0">
              <a:buNone/>
            </a:pPr>
            <a:r>
              <a:rPr lang="ru-RU" sz="2000" dirty="0"/>
              <a:t>Если обработчик есть – уничтожаются локальные переменные в текущем блоке кода и происходит прыжок на обработчик.</a:t>
            </a:r>
          </a:p>
          <a:p>
            <a:pPr marL="0" indent="0">
              <a:buNone/>
            </a:pPr>
            <a:r>
              <a:rPr lang="ru-RU" sz="2000" dirty="0"/>
              <a:t>Если обработчика нет – раскрутка продолжается.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32499F-E488-4CAC-ABA8-50E4113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45B11-3BD3-4DAF-BFEB-6D3BD4CA2B71}"/>
              </a:ext>
            </a:extLst>
          </p:cNvPr>
          <p:cNvSpPr txBox="1"/>
          <p:nvPr/>
        </p:nvSpPr>
        <p:spPr>
          <a:xfrm>
            <a:off x="6933591" y="1552338"/>
            <a:ext cx="46024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c{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(rand())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a{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 b{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foo();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"Caught!\n"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440E15DB-B4E6-45FD-A76F-1E57297DA9CB}"/>
              </a:ext>
            </a:extLst>
          </p:cNvPr>
          <p:cNvSpPr/>
          <p:nvPr/>
        </p:nvSpPr>
        <p:spPr>
          <a:xfrm>
            <a:off x="8605551" y="1848160"/>
            <a:ext cx="335048" cy="32426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64381-B369-4051-96F6-695F379F8760}"/>
              </a:ext>
            </a:extLst>
          </p:cNvPr>
          <p:cNvSpPr txBox="1"/>
          <p:nvPr/>
        </p:nvSpPr>
        <p:spPr>
          <a:xfrm>
            <a:off x="8849857" y="182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FAE4FBED-8995-4293-9AAE-0852070B2738}"/>
              </a:ext>
            </a:extLst>
          </p:cNvPr>
          <p:cNvSpPr/>
          <p:nvPr/>
        </p:nvSpPr>
        <p:spPr>
          <a:xfrm>
            <a:off x="9176222" y="1921670"/>
            <a:ext cx="2600427" cy="2643754"/>
          </a:xfrm>
          <a:custGeom>
            <a:avLst/>
            <a:gdLst>
              <a:gd name="connsiteX0" fmla="*/ 0 w 2081049"/>
              <a:gd name="connsiteY0" fmla="*/ 0 h 3329532"/>
              <a:gd name="connsiteX1" fmla="*/ 2080085 w 2081049"/>
              <a:gd name="connsiteY1" fmla="*/ 1172665 h 3329532"/>
              <a:gd name="connsiteX2" fmla="*/ 272226 w 2081049"/>
              <a:gd name="connsiteY2" fmla="*/ 3329532 h 332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049" h="3329532">
                <a:moveTo>
                  <a:pt x="0" y="0"/>
                </a:moveTo>
                <a:cubicBezTo>
                  <a:pt x="1017357" y="308871"/>
                  <a:pt x="2034714" y="617743"/>
                  <a:pt x="2080085" y="1172665"/>
                </a:cubicBezTo>
                <a:cubicBezTo>
                  <a:pt x="2125456" y="1727587"/>
                  <a:pt x="556085" y="2995648"/>
                  <a:pt x="272226" y="33295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C4898-695E-4087-B036-350548EA0BE9}"/>
              </a:ext>
            </a:extLst>
          </p:cNvPr>
          <p:cNvSpPr txBox="1"/>
          <p:nvPr/>
        </p:nvSpPr>
        <p:spPr>
          <a:xfrm>
            <a:off x="11776649" y="229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4" name="Знак умножения 13">
            <a:extLst>
              <a:ext uri="{FF2B5EF4-FFF2-40B4-BE49-F238E27FC236}">
                <a16:creationId xmlns:a16="http://schemas.microsoft.com/office/drawing/2014/main" id="{50ECA873-125E-4222-AA13-349163CD77B4}"/>
              </a:ext>
            </a:extLst>
          </p:cNvPr>
          <p:cNvSpPr/>
          <p:nvPr/>
        </p:nvSpPr>
        <p:spPr>
          <a:xfrm>
            <a:off x="9113401" y="4072709"/>
            <a:ext cx="335048" cy="32426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17D9E-A78D-47C2-8906-188AFEA01610}"/>
              </a:ext>
            </a:extLst>
          </p:cNvPr>
          <p:cNvSpPr txBox="1"/>
          <p:nvPr/>
        </p:nvSpPr>
        <p:spPr>
          <a:xfrm>
            <a:off x="9357707" y="405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27FE3571-44E6-4DDC-8FA4-0A9106994FBC}"/>
              </a:ext>
            </a:extLst>
          </p:cNvPr>
          <p:cNvSpPr/>
          <p:nvPr/>
        </p:nvSpPr>
        <p:spPr>
          <a:xfrm flipH="1">
            <a:off x="7298399" y="4117796"/>
            <a:ext cx="158504" cy="907746"/>
          </a:xfrm>
          <a:custGeom>
            <a:avLst/>
            <a:gdLst>
              <a:gd name="connsiteX0" fmla="*/ 0 w 2081049"/>
              <a:gd name="connsiteY0" fmla="*/ 0 h 3329532"/>
              <a:gd name="connsiteX1" fmla="*/ 2080085 w 2081049"/>
              <a:gd name="connsiteY1" fmla="*/ 1172665 h 3329532"/>
              <a:gd name="connsiteX2" fmla="*/ 272226 w 2081049"/>
              <a:gd name="connsiteY2" fmla="*/ 3329532 h 332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049" h="3329532">
                <a:moveTo>
                  <a:pt x="0" y="0"/>
                </a:moveTo>
                <a:cubicBezTo>
                  <a:pt x="1017357" y="308871"/>
                  <a:pt x="2034714" y="617743"/>
                  <a:pt x="2080085" y="1172665"/>
                </a:cubicBezTo>
                <a:cubicBezTo>
                  <a:pt x="2125456" y="1727587"/>
                  <a:pt x="556085" y="2995648"/>
                  <a:pt x="272226" y="33295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03169-D0A9-417A-8DE5-58B0B475EC74}"/>
              </a:ext>
            </a:extLst>
          </p:cNvPr>
          <p:cNvSpPr txBox="1"/>
          <p:nvPr/>
        </p:nvSpPr>
        <p:spPr>
          <a:xfrm>
            <a:off x="6919932" y="4196092"/>
            <a:ext cx="2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788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6CEEB-05FC-498C-AD0D-37D5584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обработчика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3C7AC-3450-4808-816F-318D34DF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74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приближенном виде процесс поиска обработчика описывается следующим образом.</a:t>
            </a:r>
          </a:p>
          <a:p>
            <a:pPr marL="0" indent="0">
              <a:buNone/>
            </a:pPr>
            <a:r>
              <a:rPr lang="ru-RU" sz="2000" dirty="0"/>
              <a:t>Существует глобальная таблица, в которой хранится информация обо всех функциях, </a:t>
            </a:r>
            <a:r>
              <a:rPr lang="ru-RU" sz="2000" i="1" dirty="0"/>
              <a:t>не помеченных как </a:t>
            </a:r>
            <a:r>
              <a:rPr lang="en-US" sz="2000" i="1" dirty="0" err="1"/>
              <a:t>noexcept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этой структуре для каждой функции есть информация о коде раскрутки стека и обработки исключений: адрес начала и адреса покрываемого кода.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32499F-E488-4CAC-ABA8-50E4113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1E222980-4F0B-4A2C-8CDE-DFFC03B7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65807"/>
              </p:ext>
            </p:extLst>
          </p:nvPr>
        </p:nvGraphicFramePr>
        <p:xfrm>
          <a:off x="838200" y="4340073"/>
          <a:ext cx="5030955" cy="1478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6985">
                  <a:extLst>
                    <a:ext uri="{9D8B030D-6E8A-4147-A177-3AD203B41FA5}">
                      <a16:colId xmlns:a16="http://schemas.microsoft.com/office/drawing/2014/main" val="601955289"/>
                    </a:ext>
                  </a:extLst>
                </a:gridCol>
                <a:gridCol w="1532788">
                  <a:extLst>
                    <a:ext uri="{9D8B030D-6E8A-4147-A177-3AD203B41FA5}">
                      <a16:colId xmlns:a16="http://schemas.microsoft.com/office/drawing/2014/main" val="3164830706"/>
                    </a:ext>
                  </a:extLst>
                </a:gridCol>
                <a:gridCol w="1821182">
                  <a:extLst>
                    <a:ext uri="{9D8B030D-6E8A-4147-A177-3AD203B41FA5}">
                      <a16:colId xmlns:a16="http://schemas.microsoft.com/office/drawing/2014/main" val="4063279438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StartAddress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EndAddress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TargetAddress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32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68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</a:t>
                      </a:r>
                      <a:r>
                        <a:rPr lang="ru-RU" dirty="0"/>
                        <a:t>00000</a:t>
                      </a:r>
                      <a:r>
                        <a:rPr lang="en-US" dirty="0"/>
                        <a:t>FF1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</a:t>
                      </a:r>
                      <a:r>
                        <a:rPr lang="ru-RU" dirty="0"/>
                        <a:t>00000</a:t>
                      </a:r>
                      <a:r>
                        <a:rPr lang="en-US" dirty="0"/>
                        <a:t>FF9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</a:t>
                      </a:r>
                      <a:r>
                        <a:rPr lang="ru-RU" dirty="0"/>
                        <a:t>00000</a:t>
                      </a:r>
                      <a:r>
                        <a:rPr lang="en-US" dirty="0"/>
                        <a:t>FFA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316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CDD288-B630-42AF-A065-0FEB2EBFCDCA}"/>
              </a:ext>
            </a:extLst>
          </p:cNvPr>
          <p:cNvSpPr txBox="1"/>
          <p:nvPr/>
        </p:nvSpPr>
        <p:spPr>
          <a:xfrm>
            <a:off x="8153400" y="4048026"/>
            <a:ext cx="40025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bar(){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 b{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foo();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(std::exception&amp; e){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"Caught!\n"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2CFD869-BD7A-4D2B-88DD-E6F0E9894AA8}"/>
              </a:ext>
            </a:extLst>
          </p:cNvPr>
          <p:cNvSpPr/>
          <p:nvPr/>
        </p:nvSpPr>
        <p:spPr>
          <a:xfrm>
            <a:off x="8294829" y="4482386"/>
            <a:ext cx="168583" cy="7548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7833758-6EDF-408E-9B32-F0941D53425D}"/>
              </a:ext>
            </a:extLst>
          </p:cNvPr>
          <p:cNvSpPr/>
          <p:nvPr/>
        </p:nvSpPr>
        <p:spPr>
          <a:xfrm>
            <a:off x="8283855" y="5553106"/>
            <a:ext cx="178125" cy="17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AA6AD7CD-F53C-4498-8840-4DA15D3C3FD3}"/>
              </a:ext>
            </a:extLst>
          </p:cNvPr>
          <p:cNvCxnSpPr>
            <a:cxnSpLocks/>
            <a:stCxn id="58" idx="1"/>
            <a:endCxn id="60" idx="1"/>
          </p:cNvCxnSpPr>
          <p:nvPr/>
        </p:nvCxnSpPr>
        <p:spPr>
          <a:xfrm rot="10800000" flipV="1">
            <a:off x="8283855" y="4859788"/>
            <a:ext cx="10974" cy="780938"/>
          </a:xfrm>
          <a:prstGeom prst="bentConnector3">
            <a:avLst>
              <a:gd name="adj1" fmla="val 2183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723F8F3-96F1-4C9E-A8ED-5D73B9A7F364}"/>
              </a:ext>
            </a:extLst>
          </p:cNvPr>
          <p:cNvCxnSpPr>
            <a:cxnSpLocks/>
          </p:cNvCxnSpPr>
          <p:nvPr/>
        </p:nvCxnSpPr>
        <p:spPr>
          <a:xfrm>
            <a:off x="8688931" y="5079213"/>
            <a:ext cx="45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94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6CEEB-05FC-498C-AD0D-37D5584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обработчика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3C7AC-3450-4808-816F-318D34DF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Когда возникает исключение, в таблице производится поиск записи о текущей функции. </a:t>
            </a:r>
          </a:p>
          <a:p>
            <a:pPr marL="0" indent="0">
              <a:buNone/>
            </a:pPr>
            <a:r>
              <a:rPr lang="ru-RU" sz="2000" dirty="0"/>
              <a:t>Если соответствующая запись найдена, то управление передается по соответствующему адресу.</a:t>
            </a:r>
            <a:r>
              <a:rPr lang="en-US" sz="2000" dirty="0"/>
              <a:t> </a:t>
            </a:r>
            <a:r>
              <a:rPr lang="ru-RU" sz="2000" dirty="0"/>
              <a:t>Код по адресу производит очистку стека (этот код есть, даже если в функции нет блока </a:t>
            </a:r>
            <a:r>
              <a:rPr lang="en-US" sz="2000" dirty="0"/>
              <a:t>catch</a:t>
            </a:r>
            <a:r>
              <a:rPr lang="ru-RU" sz="2000" dirty="0"/>
              <a:t>), проверку типа исключения и, если тип подходит, обработку исключения.</a:t>
            </a:r>
          </a:p>
          <a:p>
            <a:pPr marL="0" indent="0">
              <a:buNone/>
            </a:pPr>
            <a:r>
              <a:rPr lang="ru-RU" sz="2000" dirty="0"/>
              <a:t>Если запись не найдена, вызывается </a:t>
            </a:r>
            <a:r>
              <a:rPr lang="en-US" sz="2000" dirty="0"/>
              <a:t>std::terminate.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32499F-E488-4CAC-ABA8-50E4113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BB89C-8CFE-7321-C4A5-9B059A62068D}"/>
              </a:ext>
            </a:extLst>
          </p:cNvPr>
          <p:cNvSpPr txBox="1"/>
          <p:nvPr/>
        </p:nvSpPr>
        <p:spPr>
          <a:xfrm>
            <a:off x="3899819" y="4146976"/>
            <a:ext cx="4891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hlinkClick r:id="rId2"/>
              </a:rPr>
              <a:t>https://godbolt.org/z/dqeE6vvEo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9C35A-C583-405A-9461-36856BA7F682}"/>
              </a:ext>
            </a:extLst>
          </p:cNvPr>
          <p:cNvSpPr txBox="1"/>
          <p:nvPr/>
        </p:nvSpPr>
        <p:spPr>
          <a:xfrm>
            <a:off x="3899819" y="5850235"/>
            <a:ext cx="4891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hlinkClick r:id="rId3"/>
              </a:rPr>
              <a:t>https://habr.com/ru/post/279111/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673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FD4B9-4441-53F4-EE98-B892A755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88F41-4E15-852E-46C2-25A9F180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Ключевое слово </a:t>
            </a:r>
            <a:r>
              <a:rPr lang="en-US" sz="2000" i="1" dirty="0"/>
              <a:t>volatile</a:t>
            </a:r>
            <a:r>
              <a:rPr lang="en-US" sz="2000" dirty="0"/>
              <a:t> </a:t>
            </a:r>
            <a:r>
              <a:rPr lang="ru-RU" sz="2000" dirty="0"/>
              <a:t>используется при объявлении переменных, которые могут изменить свое значение без видимых причин. По прямому назначению такие переменные используются в системном программировании для взаимодействия с различными устройствами,  и, </a:t>
            </a:r>
            <a:r>
              <a:rPr lang="ru-RU" sz="2000" dirty="0">
                <a:solidFill>
                  <a:srgbClr val="C00000"/>
                </a:solidFill>
              </a:rPr>
              <a:t>зачастую некорректно </a:t>
            </a:r>
            <a:r>
              <a:rPr lang="ru-RU" sz="2000" dirty="0"/>
              <a:t>– в многопоточном программировании для объявления некоторых общих переменных.</a:t>
            </a:r>
          </a:p>
          <a:p>
            <a:pPr marL="0" indent="0">
              <a:buNone/>
            </a:pPr>
            <a:r>
              <a:rPr lang="ru-RU" sz="2000" dirty="0"/>
              <a:t>Поскольку значение в переменной может быть изменено внезапно – компилятор не может проводить оптимизации над этой переменной. Более того, он сохранит порядок операций чтения/записи всех </a:t>
            </a:r>
            <a:r>
              <a:rPr lang="en-US" sz="2000" dirty="0"/>
              <a:t>volatile-</a:t>
            </a:r>
            <a:r>
              <a:rPr lang="ru-RU" sz="2000" dirty="0"/>
              <a:t>переменных (но переупорядочить чтение/запись обычной и </a:t>
            </a:r>
            <a:r>
              <a:rPr lang="en-US" sz="2000" dirty="0"/>
              <a:t>volatile</a:t>
            </a:r>
            <a:r>
              <a:rPr lang="ru-RU" sz="2000" dirty="0"/>
              <a:t>-переменной компилятор может). </a:t>
            </a:r>
          </a:p>
          <a:p>
            <a:pPr marL="0" indent="0">
              <a:buNone/>
            </a:pPr>
            <a:r>
              <a:rPr lang="ru-RU" sz="2000" dirty="0"/>
              <a:t>За пределами системного программирования </a:t>
            </a:r>
            <a:r>
              <a:rPr lang="en-US" sz="2000" dirty="0"/>
              <a:t>volatile-</a:t>
            </a:r>
            <a:r>
              <a:rPr lang="ru-RU" sz="2000" dirty="0"/>
              <a:t>переменные используются для </a:t>
            </a:r>
            <a:r>
              <a:rPr lang="ru-RU" sz="2000" dirty="0">
                <a:hlinkClick r:id="rId2"/>
              </a:rPr>
              <a:t>подавления оптимизации</a:t>
            </a:r>
            <a:r>
              <a:rPr lang="ru-RU" sz="2000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169E5-6F8F-E267-4205-E9539A7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9DF4A-2045-DAE7-1335-747E6C57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 о локальных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074BF-93CF-F0DD-602D-0847D4BA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5"/>
            <a:ext cx="11262360" cy="5281930"/>
          </a:xfrm>
        </p:spPr>
        <p:txBody>
          <a:bodyPr>
            <a:normAutofit/>
          </a:bodyPr>
          <a:lstStyle/>
          <a:p>
            <a:r>
              <a:rPr lang="ru-RU" sz="2000" dirty="0"/>
              <a:t>Если компилятор обнаружит, что переменную можно убрать – </a:t>
            </a:r>
            <a:r>
              <a:rPr lang="ru-RU" sz="2000" dirty="0">
                <a:hlinkClick r:id="rId2"/>
              </a:rPr>
              <a:t>он ее уберет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2000" dirty="0"/>
              <a:t>Если компилятор может поместить переменную в регистр – он поместит ее в регистр.</a:t>
            </a:r>
            <a:endParaRPr lang="en-US" sz="2000" dirty="0"/>
          </a:p>
          <a:p>
            <a:r>
              <a:rPr lang="ru-RU" sz="2000" dirty="0"/>
              <a:t>Одно и то же место на стеке на разных этапах работы функции может быть занято разными переменными. К примеру, компилятор может сбросить переменную на стек для того, чтобы взять ее адрес, а когда переменная станет не нужна – на это же место сбросить другую переменную. Исключение – переменные, помеченные как </a:t>
            </a:r>
            <a:r>
              <a:rPr lang="en-US" sz="2000" dirty="0"/>
              <a:t>volatile</a:t>
            </a:r>
            <a:r>
              <a:rPr lang="ru-RU" sz="2000" dirty="0"/>
              <a:t> (обязаны иметь уникальный адрес).</a:t>
            </a:r>
          </a:p>
          <a:p>
            <a:r>
              <a:rPr lang="ru-RU" sz="2000" dirty="0"/>
              <a:t>Тип переменной можно определить по инструкциям, которые с ней работают (усложняется эквивалентными заменами).</a:t>
            </a:r>
          </a:p>
          <a:p>
            <a:r>
              <a:rPr lang="ru-RU" sz="2000" dirty="0"/>
              <a:t>Отличить группу переменных от структуры/объекта можно только по семантике  - </a:t>
            </a:r>
            <a:r>
              <a:rPr lang="ru-RU" sz="2000" dirty="0">
                <a:hlinkClick r:id="rId3"/>
              </a:rPr>
              <a:t>структура копируется целиком, но используется по частям</a:t>
            </a:r>
            <a:r>
              <a:rPr lang="ru-RU" sz="2000" dirty="0"/>
              <a:t>. Например, если структура передавалась в регистре, то потом ее поля будут извлекаться битовыми операциями.</a:t>
            </a:r>
          </a:p>
          <a:p>
            <a:r>
              <a:rPr lang="ru-RU" sz="2000" i="1" dirty="0"/>
              <a:t>Примечание о константах: </a:t>
            </a:r>
            <a:r>
              <a:rPr lang="ru-RU" sz="2000" dirty="0"/>
              <a:t>т.к. для инструкций сложения/вычитания нет разницы между знаковыми/беззнаковыми числами, целочисленные константы в них могут быть </a:t>
            </a:r>
            <a:r>
              <a:rPr lang="ru-RU" sz="2000" dirty="0">
                <a:hlinkClick r:id="rId4"/>
              </a:rPr>
              <a:t>ошибочно декодированы</a:t>
            </a:r>
            <a:r>
              <a:rPr lang="en-US" sz="2000" dirty="0"/>
              <a:t>  </a:t>
            </a:r>
            <a:r>
              <a:rPr lang="ru-RU" sz="2000" dirty="0"/>
              <a:t>дизассемблером, как положительные числа.</a:t>
            </a:r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D9DAA9-7F26-3320-780C-D6BEE84C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E9B9-05C3-7F82-0CF4-5AF20897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Переупорядочивание кода и встраивание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7E1DD-0590-C991-AB83-AF807CAB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89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Компилятор имеет право </a:t>
            </a:r>
            <a:r>
              <a:rPr lang="ru-RU" sz="2000" dirty="0">
                <a:hlinkClick r:id="rId2"/>
              </a:rPr>
              <a:t>переупорядочить</a:t>
            </a:r>
            <a:r>
              <a:rPr lang="ru-RU" sz="2000" dirty="0"/>
              <a:t> расположение кода программы</a:t>
            </a:r>
            <a:r>
              <a:rPr lang="en-US" sz="2000" dirty="0"/>
              <a:t>, </a:t>
            </a:r>
            <a:r>
              <a:rPr lang="ru-RU" sz="2000" dirty="0"/>
              <a:t>например, расположить метку </a:t>
            </a:r>
            <a:r>
              <a:rPr lang="en-US" sz="2000" i="1" dirty="0"/>
              <a:t>else</a:t>
            </a:r>
            <a:r>
              <a:rPr lang="en-US" sz="2000" dirty="0"/>
              <a:t> </a:t>
            </a:r>
            <a:r>
              <a:rPr lang="ru-RU" sz="2000" dirty="0"/>
              <a:t>до </a:t>
            </a:r>
            <a:r>
              <a:rPr lang="en-US" sz="2000" i="1" dirty="0"/>
              <a:t>if</a:t>
            </a:r>
            <a:r>
              <a:rPr lang="ru-RU" sz="2000" dirty="0"/>
              <a:t> или разбить тело функции на несколько фрагментов, переупорядочить их и связать инструкциями перехода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Целью подобных решений является повышение локальности кода – если код сконцентрирован в одной области, ЦП сможет выполнять его быстрее по причине кэширования(см. лекцию о микроархитектуре). Поэтому компилятор стремится расположить код, вероятность выполнения которого более вероятна, близко.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Частным случаем переупорядочивания является </a:t>
            </a:r>
            <a:r>
              <a:rPr lang="ru-RU" sz="2000" dirty="0">
                <a:hlinkClick r:id="rId3"/>
              </a:rPr>
              <a:t>встраивание функций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Компилятор может проводить встраивание любых функций, определение которых ему доступно на этапе компиляции, </a:t>
            </a:r>
            <a:r>
              <a:rPr lang="ru-RU" sz="2000" i="1" dirty="0"/>
              <a:t>если он сочтет это выгодным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 встраивании компилятор может анализировать </a:t>
            </a:r>
            <a:r>
              <a:rPr lang="ru-RU" sz="2000" dirty="0" err="1"/>
              <a:t>межпроцедурные</a:t>
            </a:r>
            <a:r>
              <a:rPr lang="ru-RU" sz="2000" dirty="0"/>
              <a:t> зависимости и адаптировать код исходной функции к конкретному вызову.</a:t>
            </a:r>
          </a:p>
          <a:p>
            <a:pPr marL="0" indent="0">
              <a:buNone/>
            </a:pPr>
            <a:r>
              <a:rPr lang="ru-RU" sz="2000" dirty="0"/>
              <a:t>При этом, если вызываемая функция не помечена, как </a:t>
            </a:r>
            <a:r>
              <a:rPr lang="en-US" sz="2000" dirty="0"/>
              <a:t>static</a:t>
            </a:r>
            <a:r>
              <a:rPr lang="ru-RU" sz="2000" dirty="0"/>
              <a:t>, компилятор все равно обязан сгенерировать код функции.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308DA-EF4F-AF98-72EC-63D0985B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оптимизации: хвостовой вызов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B74F1-2FEE-42C9-A929-EBCB3C83B0BB}"/>
              </a:ext>
            </a:extLst>
          </p:cNvPr>
          <p:cNvSpPr txBox="1"/>
          <p:nvPr/>
        </p:nvSpPr>
        <p:spPr>
          <a:xfrm>
            <a:off x="838200" y="1973640"/>
            <a:ext cx="35170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&amp;x);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b(x);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hlinkClick r:id="rId2"/>
            <a:extLst>
              <a:ext uri="{FF2B5EF4-FFF2-40B4-BE49-F238E27FC236}">
                <a16:creationId xmlns:a16="http://schemas.microsoft.com/office/drawing/2014/main" id="{6E0716E0-13A6-4DF8-8E70-8528F36DE57C}"/>
              </a:ext>
            </a:extLst>
          </p:cNvPr>
          <p:cNvSpPr txBox="1"/>
          <p:nvPr/>
        </p:nvSpPr>
        <p:spPr>
          <a:xfrm>
            <a:off x="838200" y="565063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https://godbolt.org/z/YjqdzoWEx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73B5F-DFE8-4220-A8F9-0FE23EF47083}"/>
              </a:ext>
            </a:extLst>
          </p:cNvPr>
          <p:cNvSpPr txBox="1"/>
          <p:nvPr/>
        </p:nvSpPr>
        <p:spPr>
          <a:xfrm>
            <a:off x="6097732" y="1386845"/>
            <a:ext cx="60942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b(int):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FLAT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.LC0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a():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FLAT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.LC0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scanf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5679D-CB51-48EE-B094-FB4F2CFAD95C}"/>
              </a:ext>
            </a:extLst>
          </p:cNvPr>
          <p:cNvSpPr txBox="1"/>
          <p:nvPr/>
        </p:nvSpPr>
        <p:spPr>
          <a:xfrm>
            <a:off x="4698110" y="4135285"/>
            <a:ext cx="11715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printf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2218478-73EB-4622-A832-499AAF6AFD28}"/>
              </a:ext>
            </a:extLst>
          </p:cNvPr>
          <p:cNvSpPr/>
          <p:nvPr/>
        </p:nvSpPr>
        <p:spPr>
          <a:xfrm>
            <a:off x="7012130" y="2020196"/>
            <a:ext cx="270163" cy="415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CA8326-C92C-4993-B581-FD3D1E2D7EB4}"/>
              </a:ext>
            </a:extLst>
          </p:cNvPr>
          <p:cNvSpPr/>
          <p:nvPr/>
        </p:nvSpPr>
        <p:spPr>
          <a:xfrm>
            <a:off x="7193970" y="5250818"/>
            <a:ext cx="176645" cy="33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B0736479-4BB3-41CA-A9FB-72828CD18737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7012130" y="2228015"/>
            <a:ext cx="181840" cy="3190819"/>
          </a:xfrm>
          <a:prstGeom prst="curvedConnector3">
            <a:avLst>
              <a:gd name="adj1" fmla="val 2257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7CF0CA-FFC5-448E-9CE2-C1D8FCE04DE2}"/>
              </a:ext>
            </a:extLst>
          </p:cNvPr>
          <p:cNvSpPr/>
          <p:nvPr/>
        </p:nvSpPr>
        <p:spPr>
          <a:xfrm>
            <a:off x="4970217" y="4194270"/>
            <a:ext cx="397768" cy="293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4192A31-1AE8-459F-97DE-959EE6695F6E}"/>
              </a:ext>
            </a:extLst>
          </p:cNvPr>
          <p:cNvSpPr/>
          <p:nvPr/>
        </p:nvSpPr>
        <p:spPr>
          <a:xfrm>
            <a:off x="7048379" y="3159078"/>
            <a:ext cx="135082" cy="139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1D3968D9-CDA3-45D6-A7DF-6A499BFAEFC0}"/>
              </a:ext>
            </a:extLst>
          </p:cNvPr>
          <p:cNvCxnSpPr>
            <a:cxnSpLocks/>
            <a:stCxn id="16" idx="1"/>
            <a:endCxn id="14" idx="0"/>
          </p:cNvCxnSpPr>
          <p:nvPr/>
        </p:nvCxnSpPr>
        <p:spPr>
          <a:xfrm rot="10800000" flipV="1">
            <a:off x="5169101" y="3229040"/>
            <a:ext cx="1879278" cy="96523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9DBFC225-63FB-4E38-A7C8-0CA62EBB4605}"/>
              </a:ext>
            </a:extLst>
          </p:cNvPr>
          <p:cNvCxnSpPr>
            <a:cxnSpLocks/>
            <a:stCxn id="14" idx="2"/>
            <a:endCxn id="24" idx="1"/>
          </p:cNvCxnSpPr>
          <p:nvPr/>
        </p:nvCxnSpPr>
        <p:spPr>
          <a:xfrm rot="16200000" flipH="1">
            <a:off x="5551296" y="4105948"/>
            <a:ext cx="1213720" cy="19781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CD1CB47-9B60-422A-9704-B12A3E823B0B}"/>
              </a:ext>
            </a:extLst>
          </p:cNvPr>
          <p:cNvSpPr/>
          <p:nvPr/>
        </p:nvSpPr>
        <p:spPr>
          <a:xfrm>
            <a:off x="7147211" y="5610771"/>
            <a:ext cx="256841" cy="18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38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бъект 2">
            <a:extLst>
              <a:ext uri="{FF2B5EF4-FFF2-40B4-BE49-F238E27FC236}">
                <a16:creationId xmlns:a16="http://schemas.microsoft.com/office/drawing/2014/main" id="{36518AF9-772D-42EE-9EB6-3C14C349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137"/>
            <a:ext cx="11007436" cy="1567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Часто в программах встречаются условные операторы </a:t>
            </a:r>
            <a:r>
              <a:rPr lang="en-US" sz="2000" dirty="0"/>
              <a:t>switch </a:t>
            </a:r>
            <a:r>
              <a:rPr lang="ru-RU" sz="2000" dirty="0"/>
              <a:t>или цепочки </a:t>
            </a:r>
            <a:r>
              <a:rPr lang="en-US" sz="2000" dirty="0"/>
              <a:t>if-else.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Вместо того, чтобы честно выполнять </a:t>
            </a:r>
            <a:r>
              <a:rPr lang="en-US" sz="2000" dirty="0"/>
              <a:t>N </a:t>
            </a:r>
            <a:r>
              <a:rPr lang="ru-RU" sz="2000" dirty="0"/>
              <a:t>сравнений, компилятор может создать таблицу переходов (</a:t>
            </a:r>
            <a:r>
              <a:rPr lang="en-US" sz="2000" b="1" dirty="0"/>
              <a:t>jump table</a:t>
            </a:r>
            <a:r>
              <a:rPr lang="ru-RU" sz="2000" dirty="0"/>
              <a:t>) в которой находятся адреса кода соответствующего </a:t>
            </a:r>
            <a:r>
              <a:rPr lang="en-US" sz="2000" dirty="0"/>
              <a:t>case</a:t>
            </a:r>
            <a:r>
              <a:rPr lang="ru-RU" sz="2000" dirty="0"/>
              <a:t> или тела </a:t>
            </a:r>
            <a:r>
              <a:rPr lang="en-US" sz="2000" dirty="0"/>
              <a:t>if,</a:t>
            </a:r>
            <a:r>
              <a:rPr lang="ru-RU" sz="2000" dirty="0"/>
              <a:t> и</a:t>
            </a:r>
            <a:r>
              <a:rPr lang="en-US" sz="2000" dirty="0"/>
              <a:t> </a:t>
            </a:r>
            <a:r>
              <a:rPr lang="ru-RU" sz="2000" dirty="0"/>
              <a:t>сгенерировать код, который вычисляет индекс в таблице переходов,</a:t>
            </a:r>
            <a:endParaRPr lang="en-US" sz="20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оптимизации: таблица переходов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BBF83-F623-4093-9852-F8E3D23669D3}"/>
              </a:ext>
            </a:extLst>
          </p:cNvPr>
          <p:cNvSpPr txBox="1"/>
          <p:nvPr/>
        </p:nvSpPr>
        <p:spPr>
          <a:xfrm>
            <a:off x="3766274" y="3027154"/>
            <a:ext cx="353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https://godbolt.org/z/b5d13x3v9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C66A0-C6E5-4566-84A2-0CF6F8FE0B38}"/>
              </a:ext>
            </a:extLst>
          </p:cNvPr>
          <p:cNvSpPr txBox="1"/>
          <p:nvPr/>
        </p:nvSpPr>
        <p:spPr>
          <a:xfrm>
            <a:off x="713508" y="3429000"/>
            <a:ext cx="39935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x+=y;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x+=y;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x-=y 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9C4BD-D18B-42B9-BAA7-98DE32E68D1F}"/>
              </a:ext>
            </a:extLst>
          </p:cNvPr>
          <p:cNvSpPr txBox="1"/>
          <p:nvPr/>
        </p:nvSpPr>
        <p:spPr>
          <a:xfrm>
            <a:off x="5663045" y="3429000"/>
            <a:ext cx="65289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table[] = {&amp;&amp;case1, &amp;&amp;case2, &amp;&amp;case3};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&gt;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c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*table[c];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end;</a:t>
            </a:r>
          </a:p>
          <a:p>
            <a:pPr lvl="1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case1:  x+=y;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case2:  x+=y;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case3:  x-=y;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end: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5EA2C50-001E-4EA2-94F2-7C47DE4A5F59}"/>
              </a:ext>
            </a:extLst>
          </p:cNvPr>
          <p:cNvCxnSpPr>
            <a:stCxn id="25" idx="3"/>
          </p:cNvCxnSpPr>
          <p:nvPr/>
        </p:nvCxnSpPr>
        <p:spPr>
          <a:xfrm flipV="1">
            <a:off x="4707081" y="4721661"/>
            <a:ext cx="95596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1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оптимизации: развертка циклов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36518AF9-772D-42EE-9EB6-3C14C349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137"/>
            <a:ext cx="11028218" cy="253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 уровне ассемблера в начале/конце тела цикла </a:t>
            </a:r>
            <a:r>
              <a:rPr lang="en-US" sz="2000" dirty="0"/>
              <a:t>for</a:t>
            </a:r>
            <a:r>
              <a:rPr lang="ru-RU" sz="2000" dirty="0"/>
              <a:t> находятся инструкции уменьшения счетчика и условного перехода. </a:t>
            </a:r>
          </a:p>
          <a:p>
            <a:pPr marL="0" indent="0">
              <a:buNone/>
            </a:pPr>
            <a:r>
              <a:rPr lang="ru-RU" sz="2000" dirty="0"/>
              <a:t>Пусть тело цикла – 1 инструкция. Тогда в теле цикла полезная нагрузка приходится лишь на 1/3 инструкций, а 2/3 инструкций нужны только для организации цикла.</a:t>
            </a:r>
          </a:p>
          <a:p>
            <a:pPr marL="0" indent="0">
              <a:buNone/>
            </a:pPr>
            <a:r>
              <a:rPr lang="ru-RU" sz="2000" dirty="0"/>
              <a:t>Если цикл имеет фиксированную длину </a:t>
            </a:r>
            <a:r>
              <a:rPr lang="en-US" sz="2000" dirty="0"/>
              <a:t>N, </a:t>
            </a:r>
            <a:r>
              <a:rPr lang="ru-RU" sz="2000" dirty="0"/>
              <a:t>то можно повторить тело цикла </a:t>
            </a:r>
            <a:r>
              <a:rPr lang="en-US" sz="2000" dirty="0"/>
              <a:t>N </a:t>
            </a:r>
            <a:r>
              <a:rPr lang="ru-RU" sz="2000" dirty="0"/>
              <a:t>раз (развернуть цикл) и избавиться от сравнений вовсе.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64AD2-1C29-4D34-8653-C1A5AEE4FD77}"/>
              </a:ext>
            </a:extLst>
          </p:cNvPr>
          <p:cNvSpPr txBox="1"/>
          <p:nvPr/>
        </p:nvSpPr>
        <p:spPr>
          <a:xfrm>
            <a:off x="1575954" y="4150897"/>
            <a:ext cx="35199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pow5(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r*=x;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A2521-0BD7-4100-AC19-9D1DD0E9E3DA}"/>
              </a:ext>
            </a:extLst>
          </p:cNvPr>
          <p:cNvSpPr txBox="1"/>
          <p:nvPr/>
        </p:nvSpPr>
        <p:spPr>
          <a:xfrm>
            <a:off x="7193972" y="4057747"/>
            <a:ext cx="3519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pow5(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r*=x;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r*x;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AC9CCC4-DAA9-4697-9822-6470634F9978}"/>
              </a:ext>
            </a:extLst>
          </p:cNvPr>
          <p:cNvCxnSpPr/>
          <p:nvPr/>
        </p:nvCxnSpPr>
        <p:spPr>
          <a:xfrm flipV="1">
            <a:off x="5618018" y="4711270"/>
            <a:ext cx="955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70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26022</TotalTime>
  <Words>4606</Words>
  <Application>Microsoft Office PowerPoint</Application>
  <PresentationFormat>Широкоэкранный</PresentationFormat>
  <Paragraphs>696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Consolas, </vt:lpstr>
      <vt:lpstr>Courier New</vt:lpstr>
      <vt:lpstr>Тема Office</vt:lpstr>
      <vt:lpstr>Низкоуровневое программирование</vt:lpstr>
      <vt:lpstr>Compiler Explorer</vt:lpstr>
      <vt:lpstr>Правило as-if</vt:lpstr>
      <vt:lpstr>О volatile</vt:lpstr>
      <vt:lpstr>Замечания о локальных переменных</vt:lpstr>
      <vt:lpstr>Переупорядочивание кода и встраивание функций</vt:lpstr>
      <vt:lpstr>Простые оптимизации: хвостовой вызов</vt:lpstr>
      <vt:lpstr>Простые оптимизации: таблица переходов</vt:lpstr>
      <vt:lpstr>Простые оптимизации: развертка циклов</vt:lpstr>
      <vt:lpstr>Простые оптимизации: развертка циклов</vt:lpstr>
      <vt:lpstr>Duff’s Device</vt:lpstr>
      <vt:lpstr>Эквивалентные замены</vt:lpstr>
      <vt:lpstr>Неопределенное поведение</vt:lpstr>
      <vt:lpstr>Примеры неопределенного поведения</vt:lpstr>
      <vt:lpstr>Границы оптимизаций</vt:lpstr>
      <vt:lpstr>О расположении полей структур и переменных</vt:lpstr>
      <vt:lpstr>Выравнивание адреса</vt:lpstr>
      <vt:lpstr>Аппаратные особенности ОЗУ</vt:lpstr>
      <vt:lpstr>Выравнивание переменных компилятором</vt:lpstr>
      <vt:lpstr>Выравнивание</vt:lpstr>
      <vt:lpstr>Переупорядочивание переменных</vt:lpstr>
      <vt:lpstr>Выравнивание полей</vt:lpstr>
      <vt:lpstr>Классы и объекты С++</vt:lpstr>
      <vt:lpstr>Конструкторы и деструкторы</vt:lpstr>
      <vt:lpstr>Конструкторы и деструкторы</vt:lpstr>
      <vt:lpstr>Конструкторы и деструкторы</vt:lpstr>
      <vt:lpstr>Операторы new[] и delete[]</vt:lpstr>
      <vt:lpstr>Операторы new[] и delete[]</vt:lpstr>
      <vt:lpstr>Наследование</vt:lpstr>
      <vt:lpstr>Наследование</vt:lpstr>
      <vt:lpstr>Виртуальные методы</vt:lpstr>
      <vt:lpstr>Виртуальные методы</vt:lpstr>
      <vt:lpstr>Виртуальные методы</vt:lpstr>
      <vt:lpstr>Виртуальные методы</vt:lpstr>
      <vt:lpstr>Исключения в С++</vt:lpstr>
      <vt:lpstr>Раскрутка стека</vt:lpstr>
      <vt:lpstr>Идентификация обработчика</vt:lpstr>
      <vt:lpstr>Идентификация обработчика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273</cp:revision>
  <dcterms:created xsi:type="dcterms:W3CDTF">2021-02-27T16:04:41Z</dcterms:created>
  <dcterms:modified xsi:type="dcterms:W3CDTF">2024-10-21T08:28:36Z</dcterms:modified>
</cp:coreProperties>
</file>