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341" r:id="rId3"/>
    <p:sldId id="351" r:id="rId4"/>
    <p:sldId id="324" r:id="rId5"/>
    <p:sldId id="298" r:id="rId6"/>
    <p:sldId id="299" r:id="rId7"/>
    <p:sldId id="300" r:id="rId8"/>
    <p:sldId id="302" r:id="rId9"/>
    <p:sldId id="303" r:id="rId10"/>
    <p:sldId id="305" r:id="rId11"/>
    <p:sldId id="306" r:id="rId12"/>
    <p:sldId id="307" r:id="rId13"/>
    <p:sldId id="325" r:id="rId14"/>
    <p:sldId id="326" r:id="rId15"/>
    <p:sldId id="333" r:id="rId16"/>
    <p:sldId id="329" r:id="rId17"/>
    <p:sldId id="327" r:id="rId18"/>
    <p:sldId id="353" r:id="rId19"/>
    <p:sldId id="328" r:id="rId20"/>
    <p:sldId id="335" r:id="rId21"/>
    <p:sldId id="330" r:id="rId22"/>
    <p:sldId id="334" r:id="rId23"/>
    <p:sldId id="342" r:id="rId24"/>
    <p:sldId id="336" r:id="rId25"/>
    <p:sldId id="345" r:id="rId26"/>
    <p:sldId id="332" r:id="rId27"/>
    <p:sldId id="331" r:id="rId28"/>
    <p:sldId id="343" r:id="rId29"/>
    <p:sldId id="337" r:id="rId30"/>
    <p:sldId id="352" r:id="rId31"/>
    <p:sldId id="344" r:id="rId32"/>
    <p:sldId id="350" r:id="rId33"/>
    <p:sldId id="34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ей Борисов" initials="АБ" lastIdx="2" clrIdx="0">
    <p:extLst>
      <p:ext uri="{19B8F6BF-5375-455C-9EA6-DF929625EA0E}">
        <p15:presenceInfo xmlns:p15="http://schemas.microsoft.com/office/powerpoint/2012/main" userId="faab6e817e357f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3D2FF"/>
    <a:srgbClr val="00729A"/>
    <a:srgbClr val="0094C8"/>
    <a:srgbClr val="87B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Темный стиль 1 —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Темный стиль 1 —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00" autoAdjust="0"/>
  </p:normalViewPr>
  <p:slideViewPr>
    <p:cSldViewPr snapToGrid="0">
      <p:cViewPr varScale="1">
        <p:scale>
          <a:sx n="98" d="100"/>
          <a:sy n="98" d="100"/>
        </p:scale>
        <p:origin x="10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4128" y="8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6917817338050129E-2"/>
          <c:y val="3.5119203604365906E-2"/>
          <c:w val="0.88550125527787282"/>
          <c:h val="0.72733216092512909"/>
        </c:manualLayout>
      </c:layout>
      <c:scatterChart>
        <c:scatterStyle val="lineMarker"/>
        <c:varyColors val="0"/>
        <c:ser>
          <c:idx val="0"/>
          <c:order val="0"/>
          <c:tx>
            <c:strRef>
              <c:f>Лист3!$B$2</c:f>
              <c:strCache>
                <c:ptCount val="1"/>
                <c:pt idx="0">
                  <c:v>Обход по строкам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/>
            </c:spPr>
          </c:marker>
          <c:xVal>
            <c:numRef>
              <c:f>Лист3!$A$3:$A$17</c:f>
              <c:numCache>
                <c:formatCode>General</c:formatCode>
                <c:ptCount val="15"/>
                <c:pt idx="0">
                  <c:v>256</c:v>
                </c:pt>
                <c:pt idx="1">
                  <c:v>512</c:v>
                </c:pt>
                <c:pt idx="2">
                  <c:v>768</c:v>
                </c:pt>
                <c:pt idx="3">
                  <c:v>1024</c:v>
                </c:pt>
                <c:pt idx="4">
                  <c:v>1280</c:v>
                </c:pt>
                <c:pt idx="5">
                  <c:v>1536</c:v>
                </c:pt>
                <c:pt idx="6">
                  <c:v>1792</c:v>
                </c:pt>
                <c:pt idx="7">
                  <c:v>2048</c:v>
                </c:pt>
                <c:pt idx="8">
                  <c:v>2304</c:v>
                </c:pt>
                <c:pt idx="9">
                  <c:v>2560</c:v>
                </c:pt>
                <c:pt idx="10">
                  <c:v>2816</c:v>
                </c:pt>
                <c:pt idx="11">
                  <c:v>3072</c:v>
                </c:pt>
                <c:pt idx="12">
                  <c:v>3328</c:v>
                </c:pt>
                <c:pt idx="13">
                  <c:v>3584</c:v>
                </c:pt>
                <c:pt idx="14">
                  <c:v>3840</c:v>
                </c:pt>
              </c:numCache>
            </c:numRef>
          </c:xVal>
          <c:yVal>
            <c:numRef>
              <c:f>Лист3!$B$3:$B$17</c:f>
              <c:numCache>
                <c:formatCode>General</c:formatCode>
                <c:ptCount val="15"/>
                <c:pt idx="0">
                  <c:v>0.68812499999999999</c:v>
                </c:pt>
                <c:pt idx="1">
                  <c:v>1.37625</c:v>
                </c:pt>
                <c:pt idx="2">
                  <c:v>2.0644399999999998</c:v>
                </c:pt>
                <c:pt idx="3">
                  <c:v>2.8150300000000001</c:v>
                </c:pt>
                <c:pt idx="4">
                  <c:v>3.56576</c:v>
                </c:pt>
                <c:pt idx="5">
                  <c:v>4.2538400000000003</c:v>
                </c:pt>
                <c:pt idx="6">
                  <c:v>4.9420200000000003</c:v>
                </c:pt>
                <c:pt idx="7">
                  <c:v>5.6301600000000001</c:v>
                </c:pt>
                <c:pt idx="8">
                  <c:v>6.3808199999999999</c:v>
                </c:pt>
                <c:pt idx="9">
                  <c:v>7.0689200000000003</c:v>
                </c:pt>
                <c:pt idx="10">
                  <c:v>7.7570899999999998</c:v>
                </c:pt>
                <c:pt idx="11">
                  <c:v>8.5077499999999997</c:v>
                </c:pt>
                <c:pt idx="12">
                  <c:v>9.2584499999999998</c:v>
                </c:pt>
                <c:pt idx="13">
                  <c:v>9.9465800000000009</c:v>
                </c:pt>
                <c:pt idx="14">
                  <c:v>10.572100000000001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BE5-4377-AF8B-28F16F25D287}"/>
            </c:ext>
          </c:extLst>
        </c:ser>
        <c:ser>
          <c:idx val="1"/>
          <c:order val="1"/>
          <c:tx>
            <c:strRef>
              <c:f>Лист3!$C$2</c:f>
              <c:strCache>
                <c:ptCount val="1"/>
                <c:pt idx="0">
                  <c:v>Обход по столбцам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xVal>
            <c:numRef>
              <c:f>Лист3!$A$3:$A$17</c:f>
              <c:numCache>
                <c:formatCode>General</c:formatCode>
                <c:ptCount val="15"/>
                <c:pt idx="0">
                  <c:v>256</c:v>
                </c:pt>
                <c:pt idx="1">
                  <c:v>512</c:v>
                </c:pt>
                <c:pt idx="2">
                  <c:v>768</c:v>
                </c:pt>
                <c:pt idx="3">
                  <c:v>1024</c:v>
                </c:pt>
                <c:pt idx="4">
                  <c:v>1280</c:v>
                </c:pt>
                <c:pt idx="5">
                  <c:v>1536</c:v>
                </c:pt>
                <c:pt idx="6">
                  <c:v>1792</c:v>
                </c:pt>
                <c:pt idx="7">
                  <c:v>2048</c:v>
                </c:pt>
                <c:pt idx="8">
                  <c:v>2304</c:v>
                </c:pt>
                <c:pt idx="9">
                  <c:v>2560</c:v>
                </c:pt>
                <c:pt idx="10">
                  <c:v>2816</c:v>
                </c:pt>
                <c:pt idx="11">
                  <c:v>3072</c:v>
                </c:pt>
                <c:pt idx="12">
                  <c:v>3328</c:v>
                </c:pt>
                <c:pt idx="13">
                  <c:v>3584</c:v>
                </c:pt>
                <c:pt idx="14">
                  <c:v>3840</c:v>
                </c:pt>
              </c:numCache>
            </c:numRef>
          </c:xVal>
          <c:yVal>
            <c:numRef>
              <c:f>Лист3!$C$3:$C$17</c:f>
              <c:numCache>
                <c:formatCode>General</c:formatCode>
                <c:ptCount val="15"/>
                <c:pt idx="0">
                  <c:v>0.688106</c:v>
                </c:pt>
                <c:pt idx="1">
                  <c:v>1.3762099999999999</c:v>
                </c:pt>
                <c:pt idx="2">
                  <c:v>2.3771900000000001</c:v>
                </c:pt>
                <c:pt idx="3">
                  <c:v>3.87853</c:v>
                </c:pt>
                <c:pt idx="4">
                  <c:v>7.94475</c:v>
                </c:pt>
                <c:pt idx="5">
                  <c:v>10.446999999999999</c:v>
                </c:pt>
                <c:pt idx="6">
                  <c:v>13.011799999999999</c:v>
                </c:pt>
                <c:pt idx="7">
                  <c:v>15.0762</c:v>
                </c:pt>
                <c:pt idx="8">
                  <c:v>18.2667</c:v>
                </c:pt>
                <c:pt idx="9">
                  <c:v>20.831499999999998</c:v>
                </c:pt>
                <c:pt idx="10">
                  <c:v>24.334599999999998</c:v>
                </c:pt>
                <c:pt idx="11">
                  <c:v>28.4634</c:v>
                </c:pt>
                <c:pt idx="12">
                  <c:v>32.905000000000001</c:v>
                </c:pt>
                <c:pt idx="13">
                  <c:v>37.534199999999998</c:v>
                </c:pt>
                <c:pt idx="14">
                  <c:v>42.1008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BE5-4377-AF8B-28F16F25D2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4481008"/>
        <c:axId val="684482648"/>
      </c:scatterChart>
      <c:valAx>
        <c:axId val="684481008"/>
        <c:scaling>
          <c:orientation val="minMax"/>
          <c:max val="409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800" b="1" baseline="0" dirty="0"/>
                  <a:t>Размер стороны квадратной матрицы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84482648"/>
        <c:crosses val="autoZero"/>
        <c:crossBetween val="midCat"/>
        <c:majorUnit val="256"/>
      </c:valAx>
      <c:valAx>
        <c:axId val="684482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800" b="1" baseline="0" dirty="0"/>
                  <a:t>Время подсчета среднего, </a:t>
                </a:r>
                <a:r>
                  <a:rPr lang="ru-RU" sz="1800" b="1" baseline="0" dirty="0" err="1"/>
                  <a:t>мс</a:t>
                </a:r>
                <a:endParaRPr lang="ru-RU" sz="1800" b="1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844810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0136C-4900-4139-A65E-0FFE21BA8660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5C656-B1C2-48D6-B4C0-50C1DF62A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6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2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51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29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39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Префикс </a:t>
            </a:r>
            <a:r>
              <a:rPr lang="en-US" dirty="0"/>
              <a:t>LOCK</a:t>
            </a:r>
            <a:r>
              <a:rPr lang="ru-RU" dirty="0"/>
              <a:t> может использоваться с инструкциями </a:t>
            </a:r>
            <a:r>
              <a:rPr lang="en-US" dirty="0"/>
              <a:t>ADD, ADC, AND, BTC, BTR, BTS, CMPXCHG, CMPXCH8B, CMPXCHG16B, DEC, INC, NEG, NOT, OR, SBB, SUB, XOR, XADD, and XCHG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58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2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24B42-0E25-4A7E-B7D6-9674B89D9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85556B-B022-443D-83AC-7485A88B8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99A08A-18EF-4E21-A894-034E4294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28A281-9EB8-427F-B1A2-BB5CDB83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19546A-E21B-4819-8351-F094DB6B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6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3C619-5DB0-420B-8DA6-C9D70844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727C8C-5D04-41CC-9119-BCAE9D984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8D7C69-F24E-42E8-B75E-4AB73C8E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273778-3D61-4FF5-91E9-8EED986B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9DDFBA-D1D6-4FBE-8BA5-EE146371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1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160B9B-068E-45FF-ABF1-517456125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BDE121-1D3C-4DCA-8A26-7C9E0B901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384099-E0F3-46A0-9264-BAE732E9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FB4418-B1EA-4AE6-AEBE-953C1C7E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22D353-A0CE-474D-80EB-75A67EDB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082607-438D-4515-8271-35633FBF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F9345-D2D0-4359-93FF-C2809BBCD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C4B98D-193A-4E7E-9BEA-6F3C2EE7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800"/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8A8E53-6AB8-45F5-8458-43FBA3AB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B67FBA2B-964F-4C4D-AAF7-5A8399264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4BB97-026A-4EB6-8279-BE4B55CA7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A6FBF6-4F3F-41E8-A64F-B8A683F4B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354DB5-B3D6-4EDB-9909-40D48A81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F0C955-1908-48B6-9150-7193ED69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C7563E-18B2-410D-9817-3B879AA1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9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6DCC4-014E-47CE-BFF3-EAE9564A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66D607-FBCA-4B15-B062-E45AA60CE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FB3B74-1388-436C-BC7D-DF0753585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44EB42-FC5E-4732-8D39-85BD7D44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5D3CDC-636C-432D-83AE-143CB5C2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C6E501-E3A1-4D96-B216-FC763952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AB106-F335-4889-B133-0215C057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DF2971-2E9F-4E0E-810D-844904D83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3F5027-2511-41F9-8706-0B42FF723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A181A99-0161-4256-9FC3-ECBEBC06F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359298-1003-4941-8DDA-BB77D8FF8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16DAD6F-6ACC-4778-851E-7C2FC7C9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B817DBD-1FD5-4A1F-8EEF-54F2CDFB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A5F785-F625-4B7D-A6D0-1866E6A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0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D0865-6E6F-4F6C-9ADB-8490153D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807B0F-2182-4083-AEF4-15492FFA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D1E51B-05BC-4B55-9EDB-412577C2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EF8A98-69E1-4575-9608-425E1EF6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EFF670A-5F4C-4552-80BC-36BE7A0D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FE3E8-94B9-4A2A-9DE6-43C4AB55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B634DB-486D-4D74-8F97-5FDA68E8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AC518-993C-4EF2-9F29-9B2181CF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BD7AD4-B430-4725-AB1E-7F24CD1FE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8E3CAB-7D42-44CD-B5A0-13B27A565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C79307-2068-4CD8-96B1-D6EA12DD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76925D-4A53-4B35-9542-25F6E3F1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A61258-9615-4E73-B2A0-2BDE6E7D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4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776D7-0540-4DA6-AAE2-F391FD56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A0F336-6616-474B-A11B-02EE61C0A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BFBC25-939E-4FBB-86C3-85F5F655D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EB1EFF-DD78-4110-90B6-F4ECA9D8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B72029-FB69-40F6-9351-634C607F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E13307-0790-4F95-A50A-E421528D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C333E-9900-4FCD-A4BE-6E7C7524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E0A9C9-CCCA-434F-A14F-8416DC5D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A36A1B-5D5B-4687-941C-4A2CC1780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1CF36F-C4AB-4875-86C3-377938959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FBA2B-964F-4C4D-AAF7-5A8399264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8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gner.org/optimize/instruction_tables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ESI_protoco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thread/hardware_destructive_interference_siz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B0387-A424-4232-B826-E72B79246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Низкоуровневое программирование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0B0FE4-1541-4C22-BC3D-263F41B28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30436"/>
          </a:xfrm>
        </p:spPr>
        <p:txBody>
          <a:bodyPr>
            <a:normAutofit/>
          </a:bodyPr>
          <a:lstStyle/>
          <a:p>
            <a:r>
              <a:rPr lang="ru-RU" dirty="0"/>
              <a:t>Лекция </a:t>
            </a:r>
            <a:r>
              <a:rPr lang="en-US" dirty="0"/>
              <a:t>7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Кэш-память</a:t>
            </a:r>
          </a:p>
          <a:p>
            <a:r>
              <a:rPr lang="ru-RU" dirty="0" err="1"/>
              <a:t>Суперскалярная</a:t>
            </a:r>
            <a:r>
              <a:rPr lang="ru-RU" dirty="0"/>
              <a:t> архитектура ЦП</a:t>
            </a:r>
          </a:p>
          <a:p>
            <a:r>
              <a:rPr lang="ru-RU" dirty="0"/>
              <a:t>Многоядерные ЦП</a:t>
            </a:r>
          </a:p>
        </p:txBody>
      </p:sp>
    </p:spTree>
    <p:extLst>
      <p:ext uri="{BB962C8B-B14F-4D97-AF65-F5344CB8AC3E}">
        <p14:creationId xmlns:p14="http://schemas.microsoft.com/office/powerpoint/2010/main" val="211644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1C0E7-61FC-4EF7-8B21-ECF3E654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Кэш-память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3BE81C-CDA2-4F38-B6E0-B53CDFFF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577509B-A8FF-425F-A587-2865D22D5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" t="2" r="-97" b="24591"/>
          <a:stretch/>
        </p:blipFill>
        <p:spPr>
          <a:xfrm>
            <a:off x="326450" y="1690688"/>
            <a:ext cx="5370913" cy="389378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42FE49-5E70-DD99-4524-659045BCCF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93"/>
          <a:stretch/>
        </p:blipFill>
        <p:spPr>
          <a:xfrm>
            <a:off x="6308243" y="1690688"/>
            <a:ext cx="5218739" cy="379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3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1C0E7-61FC-4EF7-8B21-ECF3E654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Кэш-память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(примеры)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3BE81C-CDA2-4F38-B6E0-B53CDFFF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7FBA2B-964F-4C4D-AAF7-5A839926463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55C87F-8A70-4E62-9727-DC25D03C46B2}"/>
              </a:ext>
            </a:extLst>
          </p:cNvPr>
          <p:cNvSpPr txBox="1"/>
          <p:nvPr/>
        </p:nvSpPr>
        <p:spPr>
          <a:xfrm>
            <a:off x="248920" y="1852610"/>
            <a:ext cx="57861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avg_by_row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rows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		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cols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0;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rows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++i)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++j)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result +=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rows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j]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/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rows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51317F-76C9-4C3E-9EB3-86BE1A57220E}"/>
              </a:ext>
            </a:extLst>
          </p:cNvPr>
          <p:cNvSpPr txBox="1"/>
          <p:nvPr/>
        </p:nvSpPr>
        <p:spPr>
          <a:xfrm>
            <a:off x="6177282" y="1852610"/>
            <a:ext cx="5384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avg_by_col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rows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			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cols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=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++j)</a:t>
            </a:r>
          </a:p>
          <a:p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rows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; ++i)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    result +=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rows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j];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/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rows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cols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61D1BC-4C2F-476F-B749-84AE2D43A671}"/>
              </a:ext>
            </a:extLst>
          </p:cNvPr>
          <p:cNvSpPr txBox="1"/>
          <p:nvPr/>
        </p:nvSpPr>
        <p:spPr>
          <a:xfrm>
            <a:off x="248920" y="1483278"/>
            <a:ext cx="288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Обход матрицы по строкам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C6D238-6F2A-4741-95D0-766E76D4C146}"/>
              </a:ext>
            </a:extLst>
          </p:cNvPr>
          <p:cNvSpPr txBox="1"/>
          <p:nvPr/>
        </p:nvSpPr>
        <p:spPr>
          <a:xfrm>
            <a:off x="6177282" y="1483278"/>
            <a:ext cx="301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Обход матрицы по столбцам</a:t>
            </a:r>
            <a:endParaRPr lang="en-US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0EF8BFE-380D-4D65-BBD1-FFC3979F1CA3}"/>
              </a:ext>
            </a:extLst>
          </p:cNvPr>
          <p:cNvSpPr/>
          <p:nvPr/>
        </p:nvSpPr>
        <p:spPr>
          <a:xfrm>
            <a:off x="1361440" y="4661832"/>
            <a:ext cx="2880000" cy="293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6E1A4A3B-9E6C-4FB0-A408-AD9BB8EA929F}"/>
              </a:ext>
            </a:extLst>
          </p:cNvPr>
          <p:cNvSpPr/>
          <p:nvPr/>
        </p:nvSpPr>
        <p:spPr>
          <a:xfrm>
            <a:off x="1361440" y="4661832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E2AE3B8E-2594-45A6-91B5-F566202B4F99}"/>
              </a:ext>
            </a:extLst>
          </p:cNvPr>
          <p:cNvSpPr/>
          <p:nvPr/>
        </p:nvSpPr>
        <p:spPr>
          <a:xfrm>
            <a:off x="2801440" y="4661832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7FF6FC8C-6052-429D-BBC2-F9714779C578}"/>
              </a:ext>
            </a:extLst>
          </p:cNvPr>
          <p:cNvSpPr/>
          <p:nvPr/>
        </p:nvSpPr>
        <p:spPr>
          <a:xfrm>
            <a:off x="1361440" y="4955022"/>
            <a:ext cx="2880000" cy="293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0556E314-4549-4A0F-BD55-21CF20B963CE}"/>
              </a:ext>
            </a:extLst>
          </p:cNvPr>
          <p:cNvSpPr/>
          <p:nvPr/>
        </p:nvSpPr>
        <p:spPr>
          <a:xfrm>
            <a:off x="1361440" y="4955022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86EA7D7E-CB0C-4E2E-92F1-9B517A0D37AE}"/>
              </a:ext>
            </a:extLst>
          </p:cNvPr>
          <p:cNvSpPr/>
          <p:nvPr/>
        </p:nvSpPr>
        <p:spPr>
          <a:xfrm>
            <a:off x="2801440" y="4955022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A329664F-86D6-44A6-B7A2-F9F5841F74E8}"/>
              </a:ext>
            </a:extLst>
          </p:cNvPr>
          <p:cNvSpPr/>
          <p:nvPr/>
        </p:nvSpPr>
        <p:spPr>
          <a:xfrm>
            <a:off x="1361440" y="5248212"/>
            <a:ext cx="2880000" cy="293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3BBB4387-9A89-4C24-883F-E40A52C4A3B5}"/>
              </a:ext>
            </a:extLst>
          </p:cNvPr>
          <p:cNvSpPr/>
          <p:nvPr/>
        </p:nvSpPr>
        <p:spPr>
          <a:xfrm>
            <a:off x="1361440" y="5248212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70BA23C-E37D-4BDE-B976-68C544091D3F}"/>
              </a:ext>
            </a:extLst>
          </p:cNvPr>
          <p:cNvSpPr/>
          <p:nvPr/>
        </p:nvSpPr>
        <p:spPr>
          <a:xfrm>
            <a:off x="2801440" y="5248212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B2F3FFB7-DA9D-4DAF-BC45-276B5ACCD6F6}"/>
              </a:ext>
            </a:extLst>
          </p:cNvPr>
          <p:cNvSpPr/>
          <p:nvPr/>
        </p:nvSpPr>
        <p:spPr>
          <a:xfrm>
            <a:off x="1361440" y="5523453"/>
            <a:ext cx="2880000" cy="293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44318BFD-F8B7-42C3-9118-FB05F5B729CB}"/>
              </a:ext>
            </a:extLst>
          </p:cNvPr>
          <p:cNvSpPr/>
          <p:nvPr/>
        </p:nvSpPr>
        <p:spPr>
          <a:xfrm>
            <a:off x="1361440" y="5523453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21CC818A-386A-40E9-BE12-0E6D816AECF4}"/>
              </a:ext>
            </a:extLst>
          </p:cNvPr>
          <p:cNvSpPr/>
          <p:nvPr/>
        </p:nvSpPr>
        <p:spPr>
          <a:xfrm>
            <a:off x="2801440" y="5523453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B0B4EE88-6B82-4449-87CB-69B1815ABC47}"/>
              </a:ext>
            </a:extLst>
          </p:cNvPr>
          <p:cNvSpPr/>
          <p:nvPr/>
        </p:nvSpPr>
        <p:spPr>
          <a:xfrm>
            <a:off x="7366000" y="4629521"/>
            <a:ext cx="2880000" cy="293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2B69E07A-3C63-44F5-AFAF-3D1FCF30D0F9}"/>
              </a:ext>
            </a:extLst>
          </p:cNvPr>
          <p:cNvSpPr/>
          <p:nvPr/>
        </p:nvSpPr>
        <p:spPr>
          <a:xfrm>
            <a:off x="7366000" y="4629521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21C8A52D-8C0B-4D9F-92CF-F81B3B5271D0}"/>
              </a:ext>
            </a:extLst>
          </p:cNvPr>
          <p:cNvSpPr/>
          <p:nvPr/>
        </p:nvSpPr>
        <p:spPr>
          <a:xfrm>
            <a:off x="8806000" y="4629521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DEDAF89B-1293-4AD4-A214-5251A451528D}"/>
              </a:ext>
            </a:extLst>
          </p:cNvPr>
          <p:cNvSpPr/>
          <p:nvPr/>
        </p:nvSpPr>
        <p:spPr>
          <a:xfrm>
            <a:off x="7366000" y="4922711"/>
            <a:ext cx="2880000" cy="293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D95D6A39-4028-4AFD-9C8E-DEF07B662800}"/>
              </a:ext>
            </a:extLst>
          </p:cNvPr>
          <p:cNvSpPr/>
          <p:nvPr/>
        </p:nvSpPr>
        <p:spPr>
          <a:xfrm>
            <a:off x="7366000" y="4922711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82007394-2AF2-412B-A4C7-A79A1EAEB5B1}"/>
              </a:ext>
            </a:extLst>
          </p:cNvPr>
          <p:cNvSpPr/>
          <p:nvPr/>
        </p:nvSpPr>
        <p:spPr>
          <a:xfrm>
            <a:off x="8806000" y="4922711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1AE8D62F-A55C-4CBE-BEEA-DD7E309F75E0}"/>
              </a:ext>
            </a:extLst>
          </p:cNvPr>
          <p:cNvSpPr/>
          <p:nvPr/>
        </p:nvSpPr>
        <p:spPr>
          <a:xfrm>
            <a:off x="7366000" y="5215901"/>
            <a:ext cx="2880000" cy="293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7D06EF65-5B73-497A-A7CC-EF5760C34B00}"/>
              </a:ext>
            </a:extLst>
          </p:cNvPr>
          <p:cNvSpPr/>
          <p:nvPr/>
        </p:nvSpPr>
        <p:spPr>
          <a:xfrm>
            <a:off x="7366000" y="5215901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84393E25-CE87-4552-B4C2-6DA3E23721AB}"/>
              </a:ext>
            </a:extLst>
          </p:cNvPr>
          <p:cNvSpPr/>
          <p:nvPr/>
        </p:nvSpPr>
        <p:spPr>
          <a:xfrm>
            <a:off x="8806000" y="5215901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4809C41B-9B75-4961-9958-C5CB1F55DA93}"/>
              </a:ext>
            </a:extLst>
          </p:cNvPr>
          <p:cNvSpPr/>
          <p:nvPr/>
        </p:nvSpPr>
        <p:spPr>
          <a:xfrm>
            <a:off x="7366000" y="5491142"/>
            <a:ext cx="2880000" cy="293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E1E1181E-2E7E-46D7-9C94-B58BE00E191C}"/>
              </a:ext>
            </a:extLst>
          </p:cNvPr>
          <p:cNvSpPr/>
          <p:nvPr/>
        </p:nvSpPr>
        <p:spPr>
          <a:xfrm>
            <a:off x="7366000" y="5491142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9FA2EC65-9BC8-42BD-972C-693216A5057B}"/>
              </a:ext>
            </a:extLst>
          </p:cNvPr>
          <p:cNvSpPr/>
          <p:nvPr/>
        </p:nvSpPr>
        <p:spPr>
          <a:xfrm>
            <a:off x="8806000" y="5491142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5706508C-067B-43F5-B2CF-EAE8C3FBF4C8}"/>
              </a:ext>
            </a:extLst>
          </p:cNvPr>
          <p:cNvCxnSpPr>
            <a:cxnSpLocks/>
          </p:cNvCxnSpPr>
          <p:nvPr/>
        </p:nvCxnSpPr>
        <p:spPr>
          <a:xfrm>
            <a:off x="1541440" y="5385568"/>
            <a:ext cx="25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50F048BD-E2AB-485F-AAE9-0CAE1E3A1D45}"/>
              </a:ext>
            </a:extLst>
          </p:cNvPr>
          <p:cNvCxnSpPr>
            <a:cxnSpLocks/>
          </p:cNvCxnSpPr>
          <p:nvPr/>
        </p:nvCxnSpPr>
        <p:spPr>
          <a:xfrm>
            <a:off x="1541440" y="5670048"/>
            <a:ext cx="25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D85FE0C6-C12F-402C-8706-F37574809EBF}"/>
              </a:ext>
            </a:extLst>
          </p:cNvPr>
          <p:cNvSpPr/>
          <p:nvPr/>
        </p:nvSpPr>
        <p:spPr>
          <a:xfrm>
            <a:off x="1381760" y="4665072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BAAAA902-3C09-48A7-8C31-E9931D18ABE0}"/>
              </a:ext>
            </a:extLst>
          </p:cNvPr>
          <p:cNvCxnSpPr>
            <a:cxnSpLocks/>
          </p:cNvCxnSpPr>
          <p:nvPr/>
        </p:nvCxnSpPr>
        <p:spPr>
          <a:xfrm>
            <a:off x="1561760" y="4817905"/>
            <a:ext cx="25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E5796551-EF51-4F15-BBF8-0560409A5E2B}"/>
              </a:ext>
            </a:extLst>
          </p:cNvPr>
          <p:cNvCxnSpPr>
            <a:cxnSpLocks/>
          </p:cNvCxnSpPr>
          <p:nvPr/>
        </p:nvCxnSpPr>
        <p:spPr>
          <a:xfrm>
            <a:off x="1541440" y="5102385"/>
            <a:ext cx="25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293664D4-653B-4B89-9EBB-B563CA6F9160}"/>
              </a:ext>
            </a:extLst>
          </p:cNvPr>
          <p:cNvSpPr/>
          <p:nvPr/>
        </p:nvSpPr>
        <p:spPr>
          <a:xfrm>
            <a:off x="1381760" y="4949288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182AD6DD-DDDD-41F5-920A-8E47CA856DD8}"/>
              </a:ext>
            </a:extLst>
          </p:cNvPr>
          <p:cNvSpPr/>
          <p:nvPr/>
        </p:nvSpPr>
        <p:spPr>
          <a:xfrm>
            <a:off x="1381760" y="5243704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785D7AD7-3D97-4428-BFB7-F2A44C0D81E3}"/>
              </a:ext>
            </a:extLst>
          </p:cNvPr>
          <p:cNvSpPr/>
          <p:nvPr/>
        </p:nvSpPr>
        <p:spPr>
          <a:xfrm>
            <a:off x="1381760" y="5537546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F7CE9351-82A4-43F8-A576-43ADC2F6D36F}"/>
              </a:ext>
            </a:extLst>
          </p:cNvPr>
          <p:cNvSpPr/>
          <p:nvPr/>
        </p:nvSpPr>
        <p:spPr>
          <a:xfrm>
            <a:off x="2821760" y="4668553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14EA3121-4E83-40AB-B8C7-96F91994EC9C}"/>
              </a:ext>
            </a:extLst>
          </p:cNvPr>
          <p:cNvSpPr/>
          <p:nvPr/>
        </p:nvSpPr>
        <p:spPr>
          <a:xfrm>
            <a:off x="2821760" y="4952769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89BB1012-E786-40B7-90CD-60D59F8B4AB6}"/>
              </a:ext>
            </a:extLst>
          </p:cNvPr>
          <p:cNvSpPr/>
          <p:nvPr/>
        </p:nvSpPr>
        <p:spPr>
          <a:xfrm>
            <a:off x="2821760" y="5247185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CD1CD965-5F56-4594-891D-20DAFB991853}"/>
              </a:ext>
            </a:extLst>
          </p:cNvPr>
          <p:cNvSpPr/>
          <p:nvPr/>
        </p:nvSpPr>
        <p:spPr>
          <a:xfrm>
            <a:off x="2821760" y="5541027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CA39039C-1EC1-4672-95D4-6CC9AB1B79CA}"/>
              </a:ext>
            </a:extLst>
          </p:cNvPr>
          <p:cNvCxnSpPr>
            <a:cxnSpLocks/>
          </p:cNvCxnSpPr>
          <p:nvPr/>
        </p:nvCxnSpPr>
        <p:spPr>
          <a:xfrm>
            <a:off x="7569200" y="4702227"/>
            <a:ext cx="0" cy="104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9784DC19-531C-4923-A317-30C1E98F18E8}"/>
              </a:ext>
            </a:extLst>
          </p:cNvPr>
          <p:cNvSpPr/>
          <p:nvPr/>
        </p:nvSpPr>
        <p:spPr>
          <a:xfrm>
            <a:off x="7386320" y="4635401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B2ADD940-9FD6-41FF-9D17-4497503C4B8B}"/>
              </a:ext>
            </a:extLst>
          </p:cNvPr>
          <p:cNvSpPr/>
          <p:nvPr/>
        </p:nvSpPr>
        <p:spPr>
          <a:xfrm>
            <a:off x="7386320" y="4919617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6CDA9E06-6F52-4EDD-A4E4-0058779F1C8C}"/>
              </a:ext>
            </a:extLst>
          </p:cNvPr>
          <p:cNvSpPr/>
          <p:nvPr/>
        </p:nvSpPr>
        <p:spPr>
          <a:xfrm>
            <a:off x="7386320" y="5214033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6CCECF1C-0F0E-46BD-A19C-166A5ECE2929}"/>
              </a:ext>
            </a:extLst>
          </p:cNvPr>
          <p:cNvSpPr/>
          <p:nvPr/>
        </p:nvSpPr>
        <p:spPr>
          <a:xfrm>
            <a:off x="7386320" y="5507875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5A517B20-5E49-46D9-91A7-5EF88A7A9011}"/>
              </a:ext>
            </a:extLst>
          </p:cNvPr>
          <p:cNvCxnSpPr>
            <a:cxnSpLocks/>
          </p:cNvCxnSpPr>
          <p:nvPr/>
        </p:nvCxnSpPr>
        <p:spPr>
          <a:xfrm>
            <a:off x="8271760" y="4702227"/>
            <a:ext cx="0" cy="104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AD94ECF5-20A3-4DA1-8823-CE360EF731E3}"/>
              </a:ext>
            </a:extLst>
          </p:cNvPr>
          <p:cNvSpPr/>
          <p:nvPr/>
        </p:nvSpPr>
        <p:spPr>
          <a:xfrm>
            <a:off x="8088880" y="4635401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D8B92E21-0833-4ED0-B18D-61496E2DD87E}"/>
              </a:ext>
            </a:extLst>
          </p:cNvPr>
          <p:cNvSpPr/>
          <p:nvPr/>
        </p:nvSpPr>
        <p:spPr>
          <a:xfrm>
            <a:off x="8088880" y="4919617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71E3C80B-4D81-4952-BDB7-6C2914763B58}"/>
              </a:ext>
            </a:extLst>
          </p:cNvPr>
          <p:cNvSpPr/>
          <p:nvPr/>
        </p:nvSpPr>
        <p:spPr>
          <a:xfrm>
            <a:off x="8088880" y="5214033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B0B8C592-E94B-455B-8D70-991661C4A522}"/>
              </a:ext>
            </a:extLst>
          </p:cNvPr>
          <p:cNvSpPr/>
          <p:nvPr/>
        </p:nvSpPr>
        <p:spPr>
          <a:xfrm>
            <a:off x="8088880" y="5507875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273A65D7-420A-4F7D-95CF-1E9B6A1DE270}"/>
              </a:ext>
            </a:extLst>
          </p:cNvPr>
          <p:cNvCxnSpPr>
            <a:cxnSpLocks/>
          </p:cNvCxnSpPr>
          <p:nvPr/>
        </p:nvCxnSpPr>
        <p:spPr>
          <a:xfrm>
            <a:off x="8650880" y="4702227"/>
            <a:ext cx="0" cy="104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0B36C1B9-BE99-45CE-99D6-7F5FEB75F872}"/>
              </a:ext>
            </a:extLst>
          </p:cNvPr>
          <p:cNvSpPr/>
          <p:nvPr/>
        </p:nvSpPr>
        <p:spPr>
          <a:xfrm>
            <a:off x="8468000" y="4635401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7B821246-22A1-46AA-BE6C-1DA8013AABD4}"/>
              </a:ext>
            </a:extLst>
          </p:cNvPr>
          <p:cNvSpPr/>
          <p:nvPr/>
        </p:nvSpPr>
        <p:spPr>
          <a:xfrm>
            <a:off x="8468000" y="4919617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175EE015-6908-4648-A7C4-69EB52246B2C}"/>
              </a:ext>
            </a:extLst>
          </p:cNvPr>
          <p:cNvSpPr/>
          <p:nvPr/>
        </p:nvSpPr>
        <p:spPr>
          <a:xfrm>
            <a:off x="8468000" y="5214033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928C42B8-FA47-467C-8A77-62DCDC3C675D}"/>
              </a:ext>
            </a:extLst>
          </p:cNvPr>
          <p:cNvSpPr/>
          <p:nvPr/>
        </p:nvSpPr>
        <p:spPr>
          <a:xfrm>
            <a:off x="8468000" y="5507875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3F4996FA-C01F-43CF-B3E1-38A57441931B}"/>
              </a:ext>
            </a:extLst>
          </p:cNvPr>
          <p:cNvCxnSpPr>
            <a:cxnSpLocks/>
          </p:cNvCxnSpPr>
          <p:nvPr/>
        </p:nvCxnSpPr>
        <p:spPr>
          <a:xfrm>
            <a:off x="7914641" y="4702227"/>
            <a:ext cx="0" cy="104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F8B0BE2C-3CA1-49EE-B528-43E540918798}"/>
              </a:ext>
            </a:extLst>
          </p:cNvPr>
          <p:cNvSpPr/>
          <p:nvPr/>
        </p:nvSpPr>
        <p:spPr>
          <a:xfrm>
            <a:off x="7731761" y="4635401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9DE29DF9-0C03-432D-B537-69A4333DA34E}"/>
              </a:ext>
            </a:extLst>
          </p:cNvPr>
          <p:cNvSpPr/>
          <p:nvPr/>
        </p:nvSpPr>
        <p:spPr>
          <a:xfrm>
            <a:off x="7731761" y="4919617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CE1584B6-163A-43AD-A25A-0D9ECB7C0FD5}"/>
              </a:ext>
            </a:extLst>
          </p:cNvPr>
          <p:cNvSpPr/>
          <p:nvPr/>
        </p:nvSpPr>
        <p:spPr>
          <a:xfrm>
            <a:off x="7731761" y="5214033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1FDF678F-A741-470C-B4A0-B9A3623279B0}"/>
              </a:ext>
            </a:extLst>
          </p:cNvPr>
          <p:cNvSpPr/>
          <p:nvPr/>
        </p:nvSpPr>
        <p:spPr>
          <a:xfrm>
            <a:off x="7731761" y="5507875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id="{8AA8B9BE-DDAC-4298-ACD7-895705981430}"/>
              </a:ext>
            </a:extLst>
          </p:cNvPr>
          <p:cNvSpPr/>
          <p:nvPr/>
        </p:nvSpPr>
        <p:spPr>
          <a:xfrm>
            <a:off x="8802642" y="4629521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F55AA689-FF14-4311-8DCE-18F0EF8B0989}"/>
              </a:ext>
            </a:extLst>
          </p:cNvPr>
          <p:cNvSpPr/>
          <p:nvPr/>
        </p:nvSpPr>
        <p:spPr>
          <a:xfrm>
            <a:off x="8802642" y="4922711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39EC60C1-DD2D-447C-989E-69F3CD73D50D}"/>
              </a:ext>
            </a:extLst>
          </p:cNvPr>
          <p:cNvSpPr/>
          <p:nvPr/>
        </p:nvSpPr>
        <p:spPr>
          <a:xfrm>
            <a:off x="8802642" y="5215901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34A6513F-D848-4665-9B3A-06482377F884}"/>
              </a:ext>
            </a:extLst>
          </p:cNvPr>
          <p:cNvSpPr/>
          <p:nvPr/>
        </p:nvSpPr>
        <p:spPr>
          <a:xfrm>
            <a:off x="8802642" y="5491142"/>
            <a:ext cx="1440000" cy="29319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9BF65A1A-5C11-44D6-83AF-E21B06F35E49}"/>
              </a:ext>
            </a:extLst>
          </p:cNvPr>
          <p:cNvCxnSpPr>
            <a:cxnSpLocks/>
          </p:cNvCxnSpPr>
          <p:nvPr/>
        </p:nvCxnSpPr>
        <p:spPr>
          <a:xfrm>
            <a:off x="9005842" y="4702227"/>
            <a:ext cx="0" cy="104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B84E7902-1ABA-4D80-A129-834C130CD9FD}"/>
              </a:ext>
            </a:extLst>
          </p:cNvPr>
          <p:cNvSpPr/>
          <p:nvPr/>
        </p:nvSpPr>
        <p:spPr>
          <a:xfrm>
            <a:off x="8822962" y="4635401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Прямоугольник 107">
            <a:extLst>
              <a:ext uri="{FF2B5EF4-FFF2-40B4-BE49-F238E27FC236}">
                <a16:creationId xmlns:a16="http://schemas.microsoft.com/office/drawing/2014/main" id="{35631732-E687-4C7A-9EF3-EAA39E7399F3}"/>
              </a:ext>
            </a:extLst>
          </p:cNvPr>
          <p:cNvSpPr/>
          <p:nvPr/>
        </p:nvSpPr>
        <p:spPr>
          <a:xfrm>
            <a:off x="8822962" y="4919617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388D6949-87F8-4951-BE57-38ED741233B9}"/>
              </a:ext>
            </a:extLst>
          </p:cNvPr>
          <p:cNvSpPr/>
          <p:nvPr/>
        </p:nvSpPr>
        <p:spPr>
          <a:xfrm>
            <a:off x="8822962" y="5214033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1A42C02E-D084-4142-864C-8227D1DA9D77}"/>
              </a:ext>
            </a:extLst>
          </p:cNvPr>
          <p:cNvSpPr/>
          <p:nvPr/>
        </p:nvSpPr>
        <p:spPr>
          <a:xfrm>
            <a:off x="8822962" y="5507875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85065A1C-917B-48A7-9567-EABB55EE2500}"/>
              </a:ext>
            </a:extLst>
          </p:cNvPr>
          <p:cNvCxnSpPr>
            <a:cxnSpLocks/>
          </p:cNvCxnSpPr>
          <p:nvPr/>
        </p:nvCxnSpPr>
        <p:spPr>
          <a:xfrm>
            <a:off x="9708402" y="4702227"/>
            <a:ext cx="0" cy="104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id="{19BB6CA0-AFFB-4212-8BB3-884BCD6D5C38}"/>
              </a:ext>
            </a:extLst>
          </p:cNvPr>
          <p:cNvSpPr/>
          <p:nvPr/>
        </p:nvSpPr>
        <p:spPr>
          <a:xfrm>
            <a:off x="9525522" y="4635401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5AE459F4-3C15-426C-8E17-A670F8CEC39F}"/>
              </a:ext>
            </a:extLst>
          </p:cNvPr>
          <p:cNvSpPr/>
          <p:nvPr/>
        </p:nvSpPr>
        <p:spPr>
          <a:xfrm>
            <a:off x="9525522" y="4919617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Прямоугольник 113">
            <a:extLst>
              <a:ext uri="{FF2B5EF4-FFF2-40B4-BE49-F238E27FC236}">
                <a16:creationId xmlns:a16="http://schemas.microsoft.com/office/drawing/2014/main" id="{5281094A-62AD-4E02-9DB1-EAC934514B66}"/>
              </a:ext>
            </a:extLst>
          </p:cNvPr>
          <p:cNvSpPr/>
          <p:nvPr/>
        </p:nvSpPr>
        <p:spPr>
          <a:xfrm>
            <a:off x="9525522" y="5214033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Прямоугольник 114">
            <a:extLst>
              <a:ext uri="{FF2B5EF4-FFF2-40B4-BE49-F238E27FC236}">
                <a16:creationId xmlns:a16="http://schemas.microsoft.com/office/drawing/2014/main" id="{C6453C16-3419-49FB-83EE-213E1A3AF67C}"/>
              </a:ext>
            </a:extLst>
          </p:cNvPr>
          <p:cNvSpPr/>
          <p:nvPr/>
        </p:nvSpPr>
        <p:spPr>
          <a:xfrm>
            <a:off x="9525522" y="5507875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897EB2A9-FA26-471F-A64E-5867B3937066}"/>
              </a:ext>
            </a:extLst>
          </p:cNvPr>
          <p:cNvCxnSpPr>
            <a:cxnSpLocks/>
          </p:cNvCxnSpPr>
          <p:nvPr/>
        </p:nvCxnSpPr>
        <p:spPr>
          <a:xfrm>
            <a:off x="10087522" y="4702227"/>
            <a:ext cx="0" cy="104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7" name="Прямоугольник 116">
            <a:extLst>
              <a:ext uri="{FF2B5EF4-FFF2-40B4-BE49-F238E27FC236}">
                <a16:creationId xmlns:a16="http://schemas.microsoft.com/office/drawing/2014/main" id="{50489B7B-7731-496A-B38F-1A4B043D21EE}"/>
              </a:ext>
            </a:extLst>
          </p:cNvPr>
          <p:cNvSpPr/>
          <p:nvPr/>
        </p:nvSpPr>
        <p:spPr>
          <a:xfrm>
            <a:off x="9904642" y="4635401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Прямоугольник 117">
            <a:extLst>
              <a:ext uri="{FF2B5EF4-FFF2-40B4-BE49-F238E27FC236}">
                <a16:creationId xmlns:a16="http://schemas.microsoft.com/office/drawing/2014/main" id="{26049F66-3261-4F3F-9A85-0C27DF5BCDF5}"/>
              </a:ext>
            </a:extLst>
          </p:cNvPr>
          <p:cNvSpPr/>
          <p:nvPr/>
        </p:nvSpPr>
        <p:spPr>
          <a:xfrm>
            <a:off x="9904642" y="4919617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43BB475A-9F99-4426-804E-489D77B60DB0}"/>
              </a:ext>
            </a:extLst>
          </p:cNvPr>
          <p:cNvSpPr/>
          <p:nvPr/>
        </p:nvSpPr>
        <p:spPr>
          <a:xfrm>
            <a:off x="9904642" y="5214033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1579D083-EAB6-480A-82FC-891481C7AB67}"/>
              </a:ext>
            </a:extLst>
          </p:cNvPr>
          <p:cNvSpPr/>
          <p:nvPr/>
        </p:nvSpPr>
        <p:spPr>
          <a:xfrm>
            <a:off x="9904642" y="5507875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3BF62596-B0DF-4C7F-8605-81011DE9D3A7}"/>
              </a:ext>
            </a:extLst>
          </p:cNvPr>
          <p:cNvCxnSpPr>
            <a:cxnSpLocks/>
          </p:cNvCxnSpPr>
          <p:nvPr/>
        </p:nvCxnSpPr>
        <p:spPr>
          <a:xfrm>
            <a:off x="9351283" y="4702227"/>
            <a:ext cx="0" cy="104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2" name="Прямоугольник 121">
            <a:extLst>
              <a:ext uri="{FF2B5EF4-FFF2-40B4-BE49-F238E27FC236}">
                <a16:creationId xmlns:a16="http://schemas.microsoft.com/office/drawing/2014/main" id="{2353B492-4AC5-44AD-80AD-C0C4D6E255E3}"/>
              </a:ext>
            </a:extLst>
          </p:cNvPr>
          <p:cNvSpPr/>
          <p:nvPr/>
        </p:nvSpPr>
        <p:spPr>
          <a:xfrm>
            <a:off x="9168403" y="4635401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Прямоугольник 122">
            <a:extLst>
              <a:ext uri="{FF2B5EF4-FFF2-40B4-BE49-F238E27FC236}">
                <a16:creationId xmlns:a16="http://schemas.microsoft.com/office/drawing/2014/main" id="{B7142252-31F0-4D4E-A1B9-C67821A00579}"/>
              </a:ext>
            </a:extLst>
          </p:cNvPr>
          <p:cNvSpPr/>
          <p:nvPr/>
        </p:nvSpPr>
        <p:spPr>
          <a:xfrm>
            <a:off x="9168403" y="4919617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Прямоугольник 123">
            <a:extLst>
              <a:ext uri="{FF2B5EF4-FFF2-40B4-BE49-F238E27FC236}">
                <a16:creationId xmlns:a16="http://schemas.microsoft.com/office/drawing/2014/main" id="{870D9F2D-CB04-4AF9-B645-0E1CA01E368A}"/>
              </a:ext>
            </a:extLst>
          </p:cNvPr>
          <p:cNvSpPr/>
          <p:nvPr/>
        </p:nvSpPr>
        <p:spPr>
          <a:xfrm>
            <a:off x="9168403" y="5214033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id="{82F7C019-1195-42B1-90B5-5864BA209A69}"/>
              </a:ext>
            </a:extLst>
          </p:cNvPr>
          <p:cNvSpPr/>
          <p:nvPr/>
        </p:nvSpPr>
        <p:spPr>
          <a:xfrm>
            <a:off x="9168403" y="5507875"/>
            <a:ext cx="360000" cy="2931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30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1C0E7-61FC-4EF7-8B21-ECF3E654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Кэш-память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3BE81C-CDA2-4F38-B6E0-B53CDFFF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2C86ADE6-18D7-4BDF-9C60-39519A536D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5168510"/>
              </p:ext>
            </p:extLst>
          </p:nvPr>
        </p:nvGraphicFramePr>
        <p:xfrm>
          <a:off x="838200" y="1282147"/>
          <a:ext cx="10515600" cy="4750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7302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CE1A27-0090-9876-3D1A-9D6590B3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архитектура ЦП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C5DB72C-A643-12B5-41A8-18250104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20FDA9F-5E79-5554-3F04-DC547CA93EC9}"/>
              </a:ext>
            </a:extLst>
          </p:cNvPr>
          <p:cNvSpPr/>
          <p:nvPr/>
        </p:nvSpPr>
        <p:spPr>
          <a:xfrm>
            <a:off x="4924800" y="1634409"/>
            <a:ext cx="4195222" cy="43054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Ядро ЦП </a:t>
            </a:r>
            <a:r>
              <a:rPr lang="en-US" dirty="0">
                <a:solidFill>
                  <a:schemeClr val="tx1"/>
                </a:solidFill>
              </a:rPr>
              <a:t>x86</a:t>
            </a:r>
            <a:r>
              <a:rPr lang="ru-RU" dirty="0">
                <a:solidFill>
                  <a:schemeClr val="tx1"/>
                </a:solidFill>
              </a:rPr>
              <a:t>-64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5975FE5-94E6-1B77-DADA-A61CDD99CA66}"/>
              </a:ext>
            </a:extLst>
          </p:cNvPr>
          <p:cNvSpPr/>
          <p:nvPr/>
        </p:nvSpPr>
        <p:spPr>
          <a:xfrm>
            <a:off x="7625233" y="2053526"/>
            <a:ext cx="1427825" cy="37815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Блоки вычислений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78AB307-1C5B-6CD5-33A5-8A80E075DEF9}"/>
              </a:ext>
            </a:extLst>
          </p:cNvPr>
          <p:cNvSpPr/>
          <p:nvPr/>
        </p:nvSpPr>
        <p:spPr>
          <a:xfrm>
            <a:off x="5181137" y="3452872"/>
            <a:ext cx="1854616" cy="2332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Регистровые файлы</a:t>
            </a:r>
            <a:endParaRPr lang="en-US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3913DE8-6A1D-A1D3-9235-05D714E70C7C}"/>
              </a:ext>
            </a:extLst>
          </p:cNvPr>
          <p:cNvSpPr/>
          <p:nvPr/>
        </p:nvSpPr>
        <p:spPr>
          <a:xfrm>
            <a:off x="3193117" y="3980410"/>
            <a:ext cx="1427825" cy="1352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/>
              <a:t>Контроллер памяти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A49D91D-ADF4-7252-68F9-BD2CDE7E0096}"/>
              </a:ext>
            </a:extLst>
          </p:cNvPr>
          <p:cNvSpPr/>
          <p:nvPr/>
        </p:nvSpPr>
        <p:spPr>
          <a:xfrm>
            <a:off x="3196820" y="2053526"/>
            <a:ext cx="1427825" cy="1352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 ввода-вывода</a:t>
            </a:r>
            <a:endParaRPr lang="en-US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57E79EA-161A-4F5D-4CBD-15BFE1B4C19E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6951602" y="2468776"/>
            <a:ext cx="67116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822821D4-3B8B-288E-7CEA-0AD14A3E244C}"/>
              </a:ext>
            </a:extLst>
          </p:cNvPr>
          <p:cNvCxnSpPr>
            <a:cxnSpLocks/>
          </p:cNvCxnSpPr>
          <p:nvPr/>
        </p:nvCxnSpPr>
        <p:spPr>
          <a:xfrm>
            <a:off x="7033255" y="4202759"/>
            <a:ext cx="5919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3D96D50-6DDD-B47B-0FC0-C2DADC369C3D}"/>
              </a:ext>
            </a:extLst>
          </p:cNvPr>
          <p:cNvCxnSpPr>
            <a:cxnSpLocks/>
            <a:stCxn id="22" idx="2"/>
            <a:endCxn id="8" idx="0"/>
          </p:cNvCxnSpPr>
          <p:nvPr/>
        </p:nvCxnSpPr>
        <p:spPr>
          <a:xfrm flipH="1">
            <a:off x="6108445" y="2855444"/>
            <a:ext cx="12726" cy="59742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B82637F-B91C-3CD5-5719-21839163F4F9}"/>
              </a:ext>
            </a:extLst>
          </p:cNvPr>
          <p:cNvSpPr/>
          <p:nvPr/>
        </p:nvSpPr>
        <p:spPr>
          <a:xfrm>
            <a:off x="7768658" y="2810913"/>
            <a:ext cx="1146100" cy="59462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ALU</a:t>
            </a:r>
            <a:r>
              <a:rPr lang="ru-RU" sz="1600" dirty="0"/>
              <a:t> 1</a:t>
            </a:r>
            <a:r>
              <a:rPr lang="en-US" sz="1600" dirty="0"/>
              <a:t>..N</a:t>
            </a:r>
            <a:endParaRPr lang="ru-RU" sz="1600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16CB00E-C2D6-4761-AB61-5D3B929DC023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620942" y="4656414"/>
            <a:ext cx="56019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3377EDEE-5F65-EAAE-90F3-46B29DD8DD66}"/>
              </a:ext>
            </a:extLst>
          </p:cNvPr>
          <p:cNvCxnSpPr>
            <a:cxnSpLocks/>
          </p:cNvCxnSpPr>
          <p:nvPr/>
        </p:nvCxnSpPr>
        <p:spPr>
          <a:xfrm flipH="1">
            <a:off x="4605621" y="2850321"/>
            <a:ext cx="708438" cy="112687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33BD9C8C-97DD-2A2F-B29F-036B02E63EC4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620942" y="2468776"/>
            <a:ext cx="66979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E141EC8-2701-BE49-30F8-26590D80248C}"/>
              </a:ext>
            </a:extLst>
          </p:cNvPr>
          <p:cNvSpPr/>
          <p:nvPr/>
        </p:nvSpPr>
        <p:spPr>
          <a:xfrm>
            <a:off x="5290739" y="2082108"/>
            <a:ext cx="1660863" cy="773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Устройство  управления</a:t>
            </a:r>
            <a:endParaRPr lang="en-US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4211A1EA-707B-6897-05F4-BD2E8AF76351}"/>
              </a:ext>
            </a:extLst>
          </p:cNvPr>
          <p:cNvSpPr/>
          <p:nvPr/>
        </p:nvSpPr>
        <p:spPr>
          <a:xfrm>
            <a:off x="7761614" y="4125424"/>
            <a:ext cx="1146100" cy="11495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FPU 1..K</a:t>
            </a:r>
            <a:endParaRPr lang="ru-RU" sz="16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7A89607C-6615-8886-8BF4-7D4D69F8440A}"/>
              </a:ext>
            </a:extLst>
          </p:cNvPr>
          <p:cNvSpPr/>
          <p:nvPr/>
        </p:nvSpPr>
        <p:spPr>
          <a:xfrm>
            <a:off x="7761614" y="3587400"/>
            <a:ext cx="1146100" cy="40501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AGU 1..M</a:t>
            </a:r>
            <a:endParaRPr lang="ru-RU" sz="1600" dirty="0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088ECE1-A2B4-F2FC-1C73-20236E12871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817348" y="2729531"/>
            <a:ext cx="3794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5B485AEF-363B-EAC6-EB0D-5861CF80377C}"/>
              </a:ext>
            </a:extLst>
          </p:cNvPr>
          <p:cNvCxnSpPr>
            <a:cxnSpLocks/>
          </p:cNvCxnSpPr>
          <p:nvPr/>
        </p:nvCxnSpPr>
        <p:spPr>
          <a:xfrm>
            <a:off x="2813645" y="2926099"/>
            <a:ext cx="379472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F531D77F-3A8F-13D1-BD05-EEF2FA7BA1BD}"/>
              </a:ext>
            </a:extLst>
          </p:cNvPr>
          <p:cNvSpPr/>
          <p:nvPr/>
        </p:nvSpPr>
        <p:spPr>
          <a:xfrm>
            <a:off x="5285472" y="4050299"/>
            <a:ext cx="1620567" cy="7958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1600" dirty="0"/>
              <a:t>Целочисленные регистры</a:t>
            </a:r>
            <a:endParaRPr lang="en-US" sz="1600" dirty="0"/>
          </a:p>
        </p:txBody>
      </p: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049BDAB2-FEF9-A85F-4905-32792BCD3604}"/>
              </a:ext>
            </a:extLst>
          </p:cNvPr>
          <p:cNvCxnSpPr/>
          <p:nvPr/>
        </p:nvCxnSpPr>
        <p:spPr>
          <a:xfrm flipH="1">
            <a:off x="4829552" y="4573923"/>
            <a:ext cx="155944" cy="175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C2EE4450-5278-8513-F6D5-9732265DC288}"/>
              </a:ext>
            </a:extLst>
          </p:cNvPr>
          <p:cNvCxnSpPr/>
          <p:nvPr/>
        </p:nvCxnSpPr>
        <p:spPr>
          <a:xfrm flipH="1">
            <a:off x="7242855" y="4123498"/>
            <a:ext cx="155944" cy="175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44CB93E1-E718-CCAA-5DF1-0E3517AA96CE}"/>
              </a:ext>
            </a:extLst>
          </p:cNvPr>
          <p:cNvCxnSpPr>
            <a:cxnSpLocks/>
          </p:cNvCxnSpPr>
          <p:nvPr/>
        </p:nvCxnSpPr>
        <p:spPr>
          <a:xfrm>
            <a:off x="4620942" y="3053860"/>
            <a:ext cx="579730" cy="381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37680A70-C7B6-01CA-9CF5-253335802139}"/>
              </a:ext>
            </a:extLst>
          </p:cNvPr>
          <p:cNvSpPr/>
          <p:nvPr/>
        </p:nvSpPr>
        <p:spPr>
          <a:xfrm>
            <a:off x="5282771" y="4881835"/>
            <a:ext cx="1620567" cy="7958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1600" dirty="0"/>
              <a:t>Векторные регистры</a:t>
            </a:r>
            <a:endParaRPr lang="en-US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4A7CBF-0589-7DA8-77D6-4D59ACCFE6BF}"/>
              </a:ext>
            </a:extLst>
          </p:cNvPr>
          <p:cNvSpPr txBox="1"/>
          <p:nvPr/>
        </p:nvSpPr>
        <p:spPr>
          <a:xfrm>
            <a:off x="9289223" y="581300"/>
            <a:ext cx="2668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ALU </a:t>
            </a:r>
            <a:br>
              <a:rPr lang="en-US" dirty="0"/>
            </a:br>
            <a:r>
              <a:rPr lang="en-US" dirty="0"/>
              <a:t>(Arithmetic Logic Unit)</a:t>
            </a:r>
          </a:p>
          <a:p>
            <a:pPr algn="ctr"/>
            <a:r>
              <a:rPr lang="ru-RU" dirty="0"/>
              <a:t>отвечает за целочисленные вычисления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BD4193-2B4F-CC82-C7EB-2B83C8A686C4}"/>
              </a:ext>
            </a:extLst>
          </p:cNvPr>
          <p:cNvSpPr txBox="1"/>
          <p:nvPr/>
        </p:nvSpPr>
        <p:spPr>
          <a:xfrm>
            <a:off x="9289223" y="2231061"/>
            <a:ext cx="26682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AGU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(Address Generation Unit)</a:t>
            </a:r>
          </a:p>
          <a:p>
            <a:pPr algn="ctr"/>
            <a:r>
              <a:rPr lang="ru-RU" dirty="0"/>
              <a:t>отвечает за вычисление адреса в адресных выражениях</a:t>
            </a:r>
            <a:endParaRPr lang="en-US" dirty="0"/>
          </a:p>
          <a:p>
            <a:pPr algn="ctr"/>
            <a:endParaRPr lang="ru-R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6E28FD-04F3-DA97-67D2-2234F505E869}"/>
              </a:ext>
            </a:extLst>
          </p:cNvPr>
          <p:cNvSpPr txBox="1"/>
          <p:nvPr/>
        </p:nvSpPr>
        <p:spPr>
          <a:xfrm>
            <a:off x="9289223" y="3960682"/>
            <a:ext cx="26682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FPU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(Floating Point Unit)</a:t>
            </a:r>
          </a:p>
          <a:p>
            <a:pPr algn="ctr"/>
            <a:r>
              <a:rPr lang="ru-RU" dirty="0"/>
              <a:t>отвечает за вещественные вычисления</a:t>
            </a:r>
            <a:endParaRPr lang="en-US" dirty="0"/>
          </a:p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B3DD9F8-8096-22F0-BC40-E7909764306E}"/>
              </a:ext>
            </a:extLst>
          </p:cNvPr>
          <p:cNvSpPr/>
          <p:nvPr/>
        </p:nvSpPr>
        <p:spPr>
          <a:xfrm>
            <a:off x="1385820" y="2053526"/>
            <a:ext cx="1427825" cy="13520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устройства</a:t>
            </a: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9C7C90D-41F5-7BDE-38AB-57627E7A74B4}"/>
              </a:ext>
            </a:extLst>
          </p:cNvPr>
          <p:cNvSpPr/>
          <p:nvPr/>
        </p:nvSpPr>
        <p:spPr>
          <a:xfrm>
            <a:off x="2105206" y="3977197"/>
            <a:ext cx="708438" cy="1352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ОЗУ</a:t>
            </a:r>
            <a:endParaRPr lang="en-US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7541E52-0893-B43D-10D2-4AC21682FFDF}"/>
              </a:ext>
            </a:extLst>
          </p:cNvPr>
          <p:cNvCxnSpPr>
            <a:cxnSpLocks/>
          </p:cNvCxnSpPr>
          <p:nvPr/>
        </p:nvCxnSpPr>
        <p:spPr>
          <a:xfrm>
            <a:off x="2813645" y="4471742"/>
            <a:ext cx="3794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A4914F3-66AD-7058-443C-6F3088159D57}"/>
              </a:ext>
            </a:extLst>
          </p:cNvPr>
          <p:cNvCxnSpPr>
            <a:cxnSpLocks/>
          </p:cNvCxnSpPr>
          <p:nvPr/>
        </p:nvCxnSpPr>
        <p:spPr>
          <a:xfrm>
            <a:off x="2809942" y="4668310"/>
            <a:ext cx="379472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706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5F6A7-E77F-1454-CA76-42E9CC59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инструкций процессором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86D23F-1D1C-9972-A5D4-20308CC48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30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Между считыванием инструкции из памяти и получением результата проходит несколько тактов (дискретных промежутков времени между импульсами тактового генератора). </a:t>
            </a:r>
          </a:p>
          <a:p>
            <a:pPr marL="0" indent="0">
              <a:buNone/>
            </a:pPr>
            <a:r>
              <a:rPr lang="ru-RU" sz="2000" dirty="0"/>
              <a:t>Инструкция проходит несколько этапов: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b="1" dirty="0"/>
              <a:t>Чтение</a:t>
            </a:r>
            <a:r>
              <a:rPr lang="ru-RU" sz="2000" dirty="0"/>
              <a:t> (</a:t>
            </a:r>
            <a:r>
              <a:rPr lang="en-US" sz="2000" dirty="0"/>
              <a:t>fetching - </a:t>
            </a:r>
            <a:r>
              <a:rPr lang="ru-RU" sz="2000" dirty="0"/>
              <a:t>инструкция считывается из ОЗУ или кэша);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b="1" dirty="0"/>
              <a:t>Декодирование</a:t>
            </a:r>
            <a:r>
              <a:rPr lang="ru-RU" sz="2000" dirty="0"/>
              <a:t> (</a:t>
            </a:r>
            <a:r>
              <a:rPr lang="en-US" sz="2000" dirty="0"/>
              <a:t>decoding – </a:t>
            </a:r>
            <a:r>
              <a:rPr lang="ru-RU" sz="2000" dirty="0"/>
              <a:t>определение требуемого действия);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b="1" dirty="0"/>
              <a:t>Выполнение</a:t>
            </a:r>
            <a:r>
              <a:rPr lang="ru-RU" sz="2000" dirty="0"/>
              <a:t> (</a:t>
            </a:r>
            <a:r>
              <a:rPr lang="en-US" sz="2000" dirty="0"/>
              <a:t>execution - </a:t>
            </a:r>
            <a:r>
              <a:rPr lang="ru-RU" sz="2000" dirty="0"/>
              <a:t>выполнение операций соответствующими устройствами);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b="1" dirty="0"/>
              <a:t>Запись результата </a:t>
            </a:r>
            <a:r>
              <a:rPr lang="ru-RU" sz="2000" dirty="0"/>
              <a:t>(</a:t>
            </a:r>
            <a:r>
              <a:rPr lang="en-US" sz="2000" dirty="0"/>
              <a:t>write-back/retire</a:t>
            </a:r>
            <a:r>
              <a:rPr lang="ru-RU" sz="2000" dirty="0"/>
              <a:t>– запись в регистры/память).</a:t>
            </a:r>
          </a:p>
          <a:p>
            <a:pPr marL="0" indent="0">
              <a:buNone/>
            </a:pPr>
            <a:r>
              <a:rPr lang="ru-RU" sz="2000" dirty="0"/>
              <a:t>Сколько тактов выполняется конкретная инструкция, определяется микроархитектурой ЦП. К примеру, на </a:t>
            </a:r>
            <a:r>
              <a:rPr lang="en-US" sz="2000" dirty="0"/>
              <a:t>Zen 1 </a:t>
            </a:r>
            <a:r>
              <a:rPr lang="ru-RU" sz="2000" dirty="0"/>
              <a:t>инструкция </a:t>
            </a:r>
            <a:r>
              <a:rPr lang="en-US" sz="2000" dirty="0"/>
              <a:t>DIV </a:t>
            </a:r>
            <a:r>
              <a:rPr lang="ru-RU" sz="2000" dirty="0"/>
              <a:t>выполняется за </a:t>
            </a:r>
            <a:r>
              <a:rPr lang="en-US" sz="2000" dirty="0"/>
              <a:t>14-47 </a:t>
            </a:r>
            <a:r>
              <a:rPr lang="ru-RU" sz="2000" dirty="0"/>
              <a:t>тактов, а на </a:t>
            </a:r>
            <a:r>
              <a:rPr lang="en-US" sz="2000" dirty="0"/>
              <a:t>Zen 4 – </a:t>
            </a:r>
            <a:r>
              <a:rPr lang="ru-RU" sz="2000" dirty="0"/>
              <a:t>за </a:t>
            </a:r>
            <a:r>
              <a:rPr lang="en-US" sz="2000" dirty="0"/>
              <a:t>10-18</a:t>
            </a:r>
            <a:r>
              <a:rPr lang="ru-RU" sz="2000" dirty="0"/>
              <a:t> тактов</a:t>
            </a:r>
            <a:r>
              <a:rPr lang="en-US" sz="2000" dirty="0"/>
              <a:t> (</a:t>
            </a:r>
            <a:r>
              <a:rPr lang="ru-RU" sz="2000" dirty="0"/>
              <a:t>деление является одной из самых долгих инструкций целочисленной арифметики</a:t>
            </a:r>
            <a:r>
              <a:rPr lang="en-US" sz="2000" dirty="0"/>
              <a:t>)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При этом, каждая инструкция, в зависимости от типа, выполняется на конкретном </a:t>
            </a:r>
            <a:r>
              <a:rPr lang="ru-RU" sz="2000" b="1" dirty="0"/>
              <a:t>исполнительном устройстве</a:t>
            </a:r>
            <a:r>
              <a:rPr lang="ru-RU" sz="2000" dirty="0"/>
              <a:t> – </a:t>
            </a:r>
            <a:r>
              <a:rPr lang="en-US" sz="2000" dirty="0"/>
              <a:t>ALU, AGU, FPU</a:t>
            </a:r>
            <a:r>
              <a:rPr lang="ru-RU" sz="2000" dirty="0"/>
              <a:t>. Инструкции, операндом которых является адресное выражение, сначала загружают значение из памяти,  затем выполняют вычисления в устройстве выполнения (и затем, если необходимо, сохраняют результат в память).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C6922B-B0AD-8CEA-24B8-199CFEE9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6219B-0039-2152-0C9B-FB2A399281FC}"/>
              </a:ext>
            </a:extLst>
          </p:cNvPr>
          <p:cNvSpPr txBox="1"/>
          <p:nvPr/>
        </p:nvSpPr>
        <p:spPr>
          <a:xfrm>
            <a:off x="838200" y="6488668"/>
            <a:ext cx="609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https://agner.org/optimize/instruction_tables.pdf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712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9C9C19-70B4-A3AB-9EC0-C7BAF1B1B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Конвейеризация.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0A6C8C-236A-0EB6-96F5-2FECA745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Поскольку каждая инструкция проходит данные этапы независимо, возможно проводить считывание одной инструкции, пока происходит декодирование другой и т.д.</a:t>
            </a:r>
          </a:p>
          <a:p>
            <a:pPr marL="0" indent="0">
              <a:buNone/>
            </a:pPr>
            <a:r>
              <a:rPr lang="ru-RU" sz="2000" dirty="0"/>
              <a:t>Подобная схема с одновременным выполнением этапов называется </a:t>
            </a:r>
            <a:r>
              <a:rPr lang="ru-RU" sz="2000" b="1" dirty="0"/>
              <a:t>конвейером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В простом конвейере 4 крупных этапа (</a:t>
            </a:r>
            <a:r>
              <a:rPr lang="en-US" sz="2000" dirty="0"/>
              <a:t>Fetch-Decode-Execute-Retire</a:t>
            </a:r>
            <a:r>
              <a:rPr lang="ru-RU" sz="2000" dirty="0"/>
              <a:t>), которые потенциально могут быть разбиты на более мелкие этапы (в ЦП </a:t>
            </a:r>
            <a:r>
              <a:rPr lang="en-US" sz="2000" dirty="0"/>
              <a:t> Intel </a:t>
            </a:r>
            <a:r>
              <a:rPr lang="ru-RU" sz="2000" dirty="0"/>
              <a:t>микроархитектуры </a:t>
            </a:r>
            <a:r>
              <a:rPr lang="en-US" sz="2000" dirty="0"/>
              <a:t>Prescott – 31 </a:t>
            </a:r>
            <a:r>
              <a:rPr lang="ru-RU" sz="2000" dirty="0"/>
              <a:t>этап!).</a:t>
            </a:r>
          </a:p>
          <a:p>
            <a:pPr marL="0" indent="0">
              <a:buNone/>
            </a:pPr>
            <a:r>
              <a:rPr lang="ru-RU" sz="2000" dirty="0"/>
              <a:t>Конвейеризация позволяет ускорить выполнение участков последовательного кода. </a:t>
            </a:r>
            <a:br>
              <a:rPr lang="en-US" sz="2000" dirty="0"/>
            </a:br>
            <a:r>
              <a:rPr lang="ru-RU" sz="2000" i="1" dirty="0"/>
              <a:t>Условные переходы и переходы по </a:t>
            </a:r>
            <a:r>
              <a:rPr lang="ru-RU" sz="2000" i="1" dirty="0" err="1"/>
              <a:t>неконстантным</a:t>
            </a:r>
            <a:r>
              <a:rPr lang="ru-RU" sz="2000" i="1" dirty="0"/>
              <a:t> значениям 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JMP [EAX]</a:t>
            </a:r>
            <a:r>
              <a:rPr lang="en-US" sz="2000" i="1" dirty="0"/>
              <a:t>)</a:t>
            </a:r>
            <a:r>
              <a:rPr lang="ru-RU" sz="2000" i="1" dirty="0"/>
              <a:t> не ускоряются, т.к. заранее неизвестно, какая инструкция будет считана следующей.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BB7732E-53E0-516D-074E-4FBDD642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72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5F6A7-E77F-1454-CA76-42E9CC59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Суперскалярная</a:t>
            </a:r>
            <a:r>
              <a:rPr lang="ru-RU" dirty="0"/>
              <a:t> архитектура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(пример)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86D23F-1D1C-9972-A5D4-20308CC48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47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ЦП имеет несколько устройств управления, независимых друг от друга (например, </a:t>
            </a:r>
            <a:r>
              <a:rPr lang="en-US" sz="2000" dirty="0"/>
              <a:t>ALU </a:t>
            </a:r>
            <a:r>
              <a:rPr lang="ru-RU" sz="2000" dirty="0"/>
              <a:t>и </a:t>
            </a:r>
            <a:r>
              <a:rPr lang="en-US" sz="2000" dirty="0"/>
              <a:t>FPU</a:t>
            </a:r>
            <a:r>
              <a:rPr lang="ru-RU" sz="2000" dirty="0"/>
              <a:t>). </a:t>
            </a:r>
          </a:p>
          <a:p>
            <a:pPr marL="0" indent="0">
              <a:buNone/>
            </a:pPr>
            <a:r>
              <a:rPr lang="ru-RU" sz="2000" dirty="0"/>
              <a:t>Если 2 инструкции используют разные исполнительные устройства и </a:t>
            </a:r>
            <a:r>
              <a:rPr lang="ru-RU" sz="2000" i="1" dirty="0"/>
              <a:t>не зависят </a:t>
            </a:r>
            <a:r>
              <a:rPr lang="ru-RU" sz="2000" dirty="0"/>
              <a:t>друг от друга (например, используют разные регистры), то они могут перекрываться по времени выполнения. </a:t>
            </a:r>
          </a:p>
          <a:p>
            <a:pPr marL="0" indent="0">
              <a:buNone/>
            </a:pPr>
            <a:r>
              <a:rPr lang="ru-RU" sz="2000" dirty="0"/>
              <a:t>Процессоры, построенные по такому принципу, называют </a:t>
            </a:r>
            <a:r>
              <a:rPr lang="ru-RU" sz="2000" b="1" dirty="0" err="1"/>
              <a:t>суперскалярными</a:t>
            </a:r>
            <a:r>
              <a:rPr lang="ru-RU" sz="2000" dirty="0"/>
              <a:t>, т.к. в них одно ядро может выполнять одновременно несколько операций за один такт.</a:t>
            </a:r>
          </a:p>
          <a:p>
            <a:pPr marL="0" indent="0">
              <a:buNone/>
            </a:pPr>
            <a:r>
              <a:rPr lang="ru-RU" sz="2000" dirty="0" err="1"/>
              <a:t>Суперскалярные</a:t>
            </a:r>
            <a:r>
              <a:rPr lang="ru-RU" sz="2000" dirty="0"/>
              <a:t> процессоры считывают и декодируют несколько инструкций за раз. Инструкции при этом могут выполняться параллельно, если есть свободные исполнительные устройства и отсутствуют зависимости между инструкциями (см. далее).</a:t>
            </a:r>
          </a:p>
          <a:p>
            <a:pPr marL="0" indent="0">
              <a:buNone/>
            </a:pPr>
            <a:r>
              <a:rPr lang="ru-RU" sz="2000" dirty="0"/>
              <a:t>В такой ситуации, логично продублировать АЛУ и </a:t>
            </a:r>
            <a:r>
              <a:rPr lang="en-US" sz="2000" dirty="0"/>
              <a:t>FPU</a:t>
            </a:r>
            <a:r>
              <a:rPr lang="ru-RU" sz="2000" dirty="0"/>
              <a:t>, чтобы процессор мог обрабатывать несколько однотипных операций одновременно.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C6922B-B0AD-8CEA-24B8-199CFEE9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28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5F6A7-E77F-1454-CA76-42E9CC59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Микрооперации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86D23F-1D1C-9972-A5D4-20308CC48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25"/>
            <a:ext cx="10768200" cy="3689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архитектуру набора команд </a:t>
            </a:r>
            <a:r>
              <a:rPr lang="en-US" sz="2000" dirty="0"/>
              <a:t>x86-64 </a:t>
            </a:r>
            <a:r>
              <a:rPr lang="ru-RU" sz="2000" dirty="0"/>
              <a:t>входит более тысячи инструкций длиной от 1 до 15 байт. Часто одна инструкция может выполнять несколько действий.</a:t>
            </a:r>
          </a:p>
          <a:p>
            <a:pPr marL="0" indent="0">
              <a:buNone/>
            </a:pPr>
            <a:r>
              <a:rPr lang="ru-RU" sz="2000" dirty="0"/>
              <a:t>Прямое декодирование инструкции в управляющие сигналы затратно – потребуется огромное количество логических элементов. Кроме того, если инструкция осуществляет несколько действий, она занимает несколько исполнительных устройств.</a:t>
            </a:r>
          </a:p>
          <a:p>
            <a:pPr marL="0" indent="0">
              <a:buNone/>
            </a:pPr>
            <a:r>
              <a:rPr lang="ru-RU" sz="2000" dirty="0"/>
              <a:t>Вместо этого в декодер современных ЦП разбивает инструкцию на набор элементарных действий (</a:t>
            </a:r>
            <a:r>
              <a:rPr lang="ru-RU" sz="2000" b="1" dirty="0"/>
              <a:t>микроопераций</a:t>
            </a:r>
            <a:r>
              <a:rPr lang="ru-RU" sz="2000" dirty="0"/>
              <a:t>). Каждая микрооперация затрагивает только 1 блок выполнения. После декодирования микрооперации обычно аккумулируются в </a:t>
            </a:r>
            <a:r>
              <a:rPr lang="ru-RU" sz="2000" b="1" dirty="0"/>
              <a:t>очереди микроопераций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Введение микроопераций позволяет упростить схемотехнику ЦП и повысить производительность</a:t>
            </a:r>
            <a:r>
              <a:rPr lang="en-US" sz="2000" dirty="0"/>
              <a:t>. </a:t>
            </a: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C6922B-B0AD-8CEA-24B8-199CFEE9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F8A3F-D158-8F6E-AF94-C78BBC9CF0C5}"/>
              </a:ext>
            </a:extLst>
          </p:cNvPr>
          <p:cNvSpPr txBox="1"/>
          <p:nvPr/>
        </p:nvSpPr>
        <p:spPr>
          <a:xfrm>
            <a:off x="1713599" y="5205366"/>
            <a:ext cx="236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[RBX], RAX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B4EC64-5320-8F97-8F80-80039C8C3C97}"/>
              </a:ext>
            </a:extLst>
          </p:cNvPr>
          <p:cNvSpPr txBox="1"/>
          <p:nvPr/>
        </p:nvSpPr>
        <p:spPr>
          <a:xfrm>
            <a:off x="1106887" y="5730997"/>
            <a:ext cx="3943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затрагивает контроллер памяти и АЛУ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E2CAE71-EB25-5E47-E225-2003054CA6F1}"/>
              </a:ext>
            </a:extLst>
          </p:cNvPr>
          <p:cNvCxnSpPr/>
          <p:nvPr/>
        </p:nvCxnSpPr>
        <p:spPr>
          <a:xfrm>
            <a:off x="4897200" y="5390032"/>
            <a:ext cx="239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4B3C6E-B291-6348-8769-B8EA7235602A}"/>
              </a:ext>
            </a:extLst>
          </p:cNvPr>
          <p:cNvSpPr txBox="1"/>
          <p:nvPr/>
        </p:nvSpPr>
        <p:spPr>
          <a:xfrm>
            <a:off x="7484776" y="4974534"/>
            <a:ext cx="4589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TMP, [RBX] ;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АЛУ свободно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TMP, RAX   ;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КП свободен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[RBX], TMP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АЛУ свободно</a:t>
            </a: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3DF1A8-54BB-2198-13C0-280891B77677}"/>
              </a:ext>
            </a:extLst>
          </p:cNvPr>
          <p:cNvSpPr txBox="1"/>
          <p:nvPr/>
        </p:nvSpPr>
        <p:spPr>
          <a:xfrm>
            <a:off x="5288996" y="5020700"/>
            <a:ext cx="1727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декодирование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330006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C39C4-F856-A1CD-D9CB-01F9521B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Микрокод ЦП. Кэш микроопераций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2D073F-E63E-E9BB-5D03-B97A32E1F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Если инструкция разбивается на 2-3 микрооперации, то декодер выполняет разбиение самостоятельно на аппаратном уровне.</a:t>
            </a:r>
          </a:p>
          <a:p>
            <a:pPr marL="0" indent="0">
              <a:buNone/>
            </a:pPr>
            <a:r>
              <a:rPr lang="ru-RU" sz="2000" dirty="0"/>
              <a:t>Для более сложных инструкций разбиение на микрооперации хранится в специальном </a:t>
            </a:r>
            <a:r>
              <a:rPr lang="ru-RU" sz="2000" b="1" dirty="0"/>
              <a:t>микрокоде ЦП</a:t>
            </a:r>
            <a:r>
              <a:rPr lang="ru-RU" sz="2000" dirty="0"/>
              <a:t>. Данный микрокод может обновляться -</a:t>
            </a:r>
            <a:r>
              <a:rPr lang="en-US" sz="2000" dirty="0"/>
              <a:t>&gt; </a:t>
            </a:r>
            <a:r>
              <a:rPr lang="ru-RU" sz="2000" dirty="0"/>
              <a:t>возможно закрывать некоторые «баги» и уязвимости, возникшие при проектировании ЦП, а также повышать его производительность. Обновление микрокода может осуществляться ОС.</a:t>
            </a:r>
          </a:p>
          <a:p>
            <a:pPr marL="0" indent="0">
              <a:buNone/>
            </a:pPr>
            <a:r>
              <a:rPr lang="ru-RU" sz="2000" dirty="0"/>
              <a:t>Микрокод ЦП загружается в ЦП при старте компьютера. </a:t>
            </a:r>
          </a:p>
          <a:p>
            <a:pPr marL="0" indent="0">
              <a:buNone/>
            </a:pPr>
            <a:r>
              <a:rPr lang="ru-RU" sz="2000" dirty="0"/>
              <a:t>Поскольку чтение микроопераций из микрокода занимает некоторое время, после декодирования ЦП заносит результат в специальный </a:t>
            </a:r>
            <a:r>
              <a:rPr lang="ru-RU" sz="2000" b="1" dirty="0"/>
              <a:t>кэш микроопераций</a:t>
            </a:r>
            <a:r>
              <a:rPr lang="ru-RU" sz="2000" dirty="0"/>
              <a:t>. Если спустя некоторое время та же инструкция возникнет вновь, соответствующие микрооперации будут считаны из кэша.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F23683-7324-32F1-7715-750124F84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90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5F6A7-E77F-1454-CA76-42E9CC59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Внеочередное выполнение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86D23F-1D1C-9972-A5D4-20308CC48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3846"/>
            <a:ext cx="10768200" cy="3689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Поскольку в </a:t>
            </a:r>
            <a:r>
              <a:rPr lang="ru-RU" sz="2000" dirty="0" err="1"/>
              <a:t>суперскалярной</a:t>
            </a:r>
            <a:r>
              <a:rPr lang="ru-RU" sz="2000" dirty="0"/>
              <a:t> архитектуре одновременно декодируются несколько инструкций, возникает возможность перестроить итоговый набор (микро)инструкций оптимальным образом. При этом фактический порядок выполнения операций может измениться</a:t>
            </a:r>
            <a:r>
              <a:rPr lang="en-US" sz="2000" dirty="0"/>
              <a:t> (out-of-order)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Инструкция из очереди микроопераций отправляется на выполнение, если известны значения ее операндов. Очевидно, если значение операнда рассчитывается какой-либо предыдущей микрооперацией  - текущая не может начать выполнение, вместо нее на выполнение отправляется одна из следующих в очереди микроопераций. </a:t>
            </a:r>
          </a:p>
          <a:p>
            <a:pPr marL="0" indent="0">
              <a:buNone/>
            </a:pPr>
            <a:r>
              <a:rPr lang="ru-RU" sz="2000" i="1" dirty="0"/>
              <a:t>На некоторых архитектурах внеочередное выполнение может влиять на корректность многопоточных программ. При этом на уровне машинного кода инструкции будут располагаться в корректном порядке.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C6922B-B0AD-8CEA-24B8-199CFEE9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4B3C6E-B291-6348-8769-B8EA7235602A}"/>
              </a:ext>
            </a:extLst>
          </p:cNvPr>
          <p:cNvSpPr txBox="1"/>
          <p:nvPr/>
        </p:nvSpPr>
        <p:spPr>
          <a:xfrm>
            <a:off x="3812776" y="5383642"/>
            <a:ext cx="6389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RCX, [R8] ;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чтение (долгая операция)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RCX, 1    ;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зависит от предыдущей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R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;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зависит, выполнится раньше</a:t>
            </a: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67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4497D-7966-0E10-D340-88576A53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Программная модель машины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43D103-294B-6E90-7A0C-52E5B2C3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875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Из наблюдения за выполнением однопоточной программы можно сделать вывод, что :</a:t>
            </a:r>
            <a:endParaRPr lang="en-US" sz="2000" dirty="0"/>
          </a:p>
          <a:p>
            <a:r>
              <a:rPr lang="ru-RU" sz="2000" dirty="0"/>
              <a:t>Инструкции выполняются последовательно;</a:t>
            </a:r>
          </a:p>
          <a:p>
            <a:r>
              <a:rPr lang="ru-RU" sz="2000" dirty="0"/>
              <a:t>Результат работы инструкции вычисляется до начала выполнения следующей инструкции;</a:t>
            </a:r>
          </a:p>
          <a:p>
            <a:r>
              <a:rPr lang="ru-RU" sz="2000" dirty="0"/>
              <a:t>Чтение-запись в ОЗУ производится мгновенно;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4F19E7-7119-5039-66D3-E1AA2710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56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7752E-CA10-82CF-9129-DEB5176C2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Зависимость по данным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50544C-6778-412E-276F-B1435758B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0647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Зависимости по данным запрещают переупорядочивание микроопераций в определенных ситуациях. В роли данных могут выступать переменная в ОЗУ или регистр.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Read-after-write</a:t>
            </a:r>
            <a:r>
              <a:rPr lang="ru-RU" sz="2000" dirty="0"/>
              <a:t> (</a:t>
            </a:r>
            <a:r>
              <a:rPr lang="en-US" sz="2000" dirty="0" err="1"/>
              <a:t>RaW</a:t>
            </a:r>
            <a:r>
              <a:rPr lang="en-US" sz="2000" dirty="0"/>
              <a:t>) – </a:t>
            </a:r>
            <a:r>
              <a:rPr lang="ru-RU" sz="2000" dirty="0"/>
              <a:t>данные записываются операцией </a:t>
            </a:r>
            <a:r>
              <a:rPr lang="en-US" sz="2000" dirty="0"/>
              <a:t>A</a:t>
            </a:r>
            <a:r>
              <a:rPr lang="ru-RU" sz="2000" dirty="0"/>
              <a:t> и считываются операцией Б </a:t>
            </a:r>
            <a:r>
              <a:rPr lang="en-US" sz="2000" dirty="0"/>
              <a:t>=&gt; </a:t>
            </a:r>
            <a:r>
              <a:rPr lang="ru-RU" sz="2000" dirty="0"/>
              <a:t>переупорядочивание может повлиять на результат операции Б;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Write-after-read  (</a:t>
            </a:r>
            <a:r>
              <a:rPr lang="en-US" sz="2000" dirty="0" err="1"/>
              <a:t>WaR</a:t>
            </a:r>
            <a:r>
              <a:rPr lang="en-US" sz="2000" dirty="0"/>
              <a:t>) –</a:t>
            </a:r>
            <a:r>
              <a:rPr lang="ru-RU" sz="2000" dirty="0"/>
              <a:t> данные считываются операцией </a:t>
            </a:r>
            <a:r>
              <a:rPr lang="en-US" sz="2000" dirty="0"/>
              <a:t>A</a:t>
            </a:r>
            <a:r>
              <a:rPr lang="ru-RU" sz="2000" dirty="0"/>
              <a:t> и</a:t>
            </a:r>
            <a:r>
              <a:rPr lang="en-US" sz="2000" dirty="0"/>
              <a:t> </a:t>
            </a:r>
            <a:r>
              <a:rPr lang="ru-RU" sz="2000" dirty="0"/>
              <a:t>затем перезаписываются операцией Б</a:t>
            </a:r>
            <a:r>
              <a:rPr lang="en-US" sz="2000" dirty="0"/>
              <a:t> =&gt;</a:t>
            </a:r>
            <a:r>
              <a:rPr lang="ru-RU" sz="2000" dirty="0"/>
              <a:t> переупорядочивание может повлиять на результат операции А;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Write-after-write (</a:t>
            </a:r>
            <a:r>
              <a:rPr lang="en-US" sz="2000" dirty="0" err="1"/>
              <a:t>WaW</a:t>
            </a:r>
            <a:r>
              <a:rPr lang="en-US" sz="2000" dirty="0"/>
              <a:t>) – </a:t>
            </a:r>
            <a:r>
              <a:rPr lang="ru-RU" sz="2000" dirty="0"/>
              <a:t>данные записываются операцией </a:t>
            </a:r>
            <a:r>
              <a:rPr lang="en-US" sz="2000" dirty="0"/>
              <a:t>A</a:t>
            </a:r>
            <a:r>
              <a:rPr lang="ru-RU" sz="2000" dirty="0"/>
              <a:t> и перезаписываются операцией Б =</a:t>
            </a:r>
            <a:r>
              <a:rPr lang="en-US" sz="2000" dirty="0"/>
              <a:t>&gt; </a:t>
            </a:r>
            <a:r>
              <a:rPr lang="ru-RU" sz="2000" dirty="0"/>
              <a:t>может измениться поведение инструкций, считывающих данные между ними 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Поскольку регистр флагов перезаписывается инструкциями арифметики, он тоже может быть источником неявной зависимости по данным.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97B79A-8536-02CC-13E7-CEA8A6AC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13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5F6A7-E77F-1454-CA76-42E9CC59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485"/>
            <a:ext cx="11430600" cy="1325563"/>
          </a:xfrm>
        </p:spPr>
        <p:txBody>
          <a:bodyPr/>
          <a:lstStyle/>
          <a:p>
            <a:r>
              <a:rPr lang="ru-RU" dirty="0"/>
              <a:t>Разрыв зависимостей по данным. Переименование регистров.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(пример)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86D23F-1D1C-9972-A5D4-20308CC48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048"/>
            <a:ext cx="11178000" cy="3985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Для увеличения производительности  используется механизм </a:t>
            </a:r>
            <a:r>
              <a:rPr lang="ru-RU" sz="2000" b="1" dirty="0"/>
              <a:t>переименования регистров</a:t>
            </a:r>
            <a:r>
              <a:rPr lang="ru-RU" sz="2000" dirty="0"/>
              <a:t>, который позволяет избавиться от </a:t>
            </a:r>
            <a:r>
              <a:rPr lang="en-US" sz="2000" dirty="0" err="1"/>
              <a:t>WaR</a:t>
            </a:r>
            <a:r>
              <a:rPr lang="en-US" sz="2000" dirty="0"/>
              <a:t>/</a:t>
            </a:r>
            <a:r>
              <a:rPr lang="en-US" sz="2000" dirty="0" err="1"/>
              <a:t>WaW</a:t>
            </a:r>
            <a:r>
              <a:rPr lang="en-US" sz="2000" dirty="0"/>
              <a:t>-</a:t>
            </a:r>
            <a:r>
              <a:rPr lang="ru-RU" sz="2000" dirty="0"/>
              <a:t>зависимостей.</a:t>
            </a:r>
          </a:p>
          <a:p>
            <a:pPr marL="0" indent="0">
              <a:buNone/>
            </a:pPr>
            <a:r>
              <a:rPr lang="ru-RU" sz="2000" dirty="0"/>
              <a:t>На аппаратном уровне в регистровом файле есть </a:t>
            </a:r>
            <a:r>
              <a:rPr lang="en-US" sz="2000" dirty="0"/>
              <a:t>&gt;100 </a:t>
            </a:r>
            <a:r>
              <a:rPr lang="ru-RU" sz="2000" dirty="0"/>
              <a:t>безымянных регистров.</a:t>
            </a:r>
            <a:r>
              <a:rPr lang="en-US" sz="2000" dirty="0"/>
              <a:t> </a:t>
            </a:r>
            <a:r>
              <a:rPr lang="ru-RU" sz="2000" dirty="0"/>
              <a:t>При разрыве зависимости ЦП выбирает один из аппаратных регистров и начинает использовать его. При этом, одновременно 2 аппаратных регистра могут иметь одно «имя».</a:t>
            </a:r>
          </a:p>
          <a:p>
            <a:pPr marL="0" indent="0">
              <a:buNone/>
            </a:pPr>
            <a:r>
              <a:rPr lang="ru-RU" sz="2000" dirty="0"/>
              <a:t>При полной перезаписи </a:t>
            </a:r>
            <a:r>
              <a:rPr lang="ru-RU" sz="2000" i="1" dirty="0"/>
              <a:t>всего</a:t>
            </a:r>
            <a:r>
              <a:rPr lang="ru-RU" sz="2000" dirty="0"/>
              <a:t> регистра инструкциями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MOV(SX/ZX)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2000" dirty="0"/>
              <a:t> (</a:t>
            </a:r>
            <a:r>
              <a:rPr lang="ru-RU" sz="2000" dirty="0"/>
              <a:t>регистры общего назначения</a:t>
            </a:r>
            <a:r>
              <a:rPr lang="en-US" sz="2000" dirty="0"/>
              <a:t>),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MOVP*/VMOVP*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PXOR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VPXOR</a:t>
            </a:r>
            <a:r>
              <a:rPr lang="en-US" sz="2000" dirty="0"/>
              <a:t> (</a:t>
            </a:r>
            <a:r>
              <a:rPr lang="ru-RU" sz="2000" dirty="0"/>
              <a:t>векторные регистры</a:t>
            </a:r>
            <a:r>
              <a:rPr lang="en-US" sz="2000" dirty="0"/>
              <a:t>)</a:t>
            </a:r>
            <a:r>
              <a:rPr lang="ru-RU" sz="2000" dirty="0"/>
              <a:t> на аппаратном уровне ЦП просто выбирает свободный регистр и начинает использовать его. Компиляторы иногда генерируют данные инструкции там, где они вроде-бы не требуются, именно для разрыва зависимостей.</a:t>
            </a:r>
          </a:p>
          <a:p>
            <a:pPr marL="0" indent="0">
              <a:buNone/>
            </a:pPr>
            <a:r>
              <a:rPr lang="ru-RU" sz="2000" dirty="0"/>
              <a:t>В современных ЦП арифметические флаги регистра </a:t>
            </a:r>
            <a:r>
              <a:rPr lang="en-US" sz="2000" dirty="0"/>
              <a:t>FLAGS </a:t>
            </a:r>
            <a:r>
              <a:rPr lang="ru-RU" sz="2000" dirty="0"/>
              <a:t>выносятся в отдельные независимые регистры</a:t>
            </a:r>
            <a:r>
              <a:rPr lang="en-US" sz="2000" dirty="0"/>
              <a:t> =&gt; </a:t>
            </a:r>
            <a:r>
              <a:rPr lang="ru-RU" sz="2000" dirty="0"/>
              <a:t>зависимость по регистру </a:t>
            </a:r>
            <a:r>
              <a:rPr lang="en-US" sz="2000" dirty="0"/>
              <a:t>FLAGS </a:t>
            </a:r>
            <a:r>
              <a:rPr lang="ru-RU" sz="2000" dirty="0"/>
              <a:t>обычно отсутствует.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C6922B-B0AD-8CEA-24B8-199CFEE9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4B3C6E-B291-6348-8769-B8EA7235602A}"/>
              </a:ext>
            </a:extLst>
          </p:cNvPr>
          <p:cNvSpPr txBox="1"/>
          <p:nvPr/>
        </p:nvSpPr>
        <p:spPr>
          <a:xfrm>
            <a:off x="175800" y="5209175"/>
            <a:ext cx="6447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DIV RCX        ; 1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[RDI], RDX ;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EDX, [RSI] ; 2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RDX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перезаписан)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EDX, 10    ; 2</a:t>
            </a: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9AE5F-AEEE-FF6A-782D-EE6EFEDB8491}"/>
              </a:ext>
            </a:extLst>
          </p:cNvPr>
          <p:cNvSpPr txBox="1"/>
          <p:nvPr/>
        </p:nvSpPr>
        <p:spPr>
          <a:xfrm>
            <a:off x="5633964" y="5209175"/>
            <a:ext cx="6634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MOVPS XMM1, XMM0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PXOR XMM0, XMM0  ; 2 (XMM0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перезаписан целиком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MOVSS XMM0, XMM2 ; 2</a:t>
            </a: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F3CFE-C609-7811-D520-8F3A89B4128D}"/>
              </a:ext>
            </a:extLst>
          </p:cNvPr>
          <p:cNvSpPr txBox="1"/>
          <p:nvPr/>
        </p:nvSpPr>
        <p:spPr>
          <a:xfrm>
            <a:off x="1410586" y="6538912"/>
            <a:ext cx="3152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См. также: алгоритм </a:t>
            </a:r>
            <a:r>
              <a:rPr lang="ru-RU" dirty="0" err="1"/>
              <a:t>Томасуло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133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0406AD-7D2D-86D5-3079-BA49C5717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Ложные зависимости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0D2D4A-9A20-FA69-D8EA-4CADBD5A8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некоторых случаях зависимость, существующая с точки зрения ЦП, в реальности не влияет на исход работы программы.</a:t>
            </a:r>
          </a:p>
          <a:p>
            <a:pPr marL="0" indent="0">
              <a:buNone/>
            </a:pPr>
            <a:r>
              <a:rPr lang="ru-RU" sz="2000" dirty="0"/>
              <a:t>Причиной ложных зависимостей является работа с частью регистра без перезаписи всего регистра (например, выполнение скалярных операций </a:t>
            </a:r>
            <a:r>
              <a:rPr lang="en-US" sz="2000" dirty="0"/>
              <a:t>SSE </a:t>
            </a:r>
            <a:r>
              <a:rPr lang="ru-RU" sz="2000" dirty="0"/>
              <a:t>без предшествующего </a:t>
            </a:r>
            <a:r>
              <a:rPr lang="en-US" sz="2000" dirty="0"/>
              <a:t>PXOR </a:t>
            </a:r>
            <a:r>
              <a:rPr lang="ru-RU" sz="2000" dirty="0"/>
              <a:t>или работа с </a:t>
            </a:r>
            <a:r>
              <a:rPr lang="en-US" sz="2000" dirty="0"/>
              <a:t>AL/AX </a:t>
            </a:r>
            <a:r>
              <a:rPr lang="ru-RU" sz="2000" dirty="0"/>
              <a:t>без перезаписи </a:t>
            </a:r>
            <a:r>
              <a:rPr lang="en-US" sz="2000" dirty="0"/>
              <a:t>RAX</a:t>
            </a:r>
            <a:r>
              <a:rPr lang="ru-RU" sz="2000" dirty="0"/>
              <a:t>) -</a:t>
            </a:r>
            <a:r>
              <a:rPr lang="en-US" sz="2000" dirty="0"/>
              <a:t> </a:t>
            </a:r>
            <a:r>
              <a:rPr lang="ru-RU" sz="2000" dirty="0"/>
              <a:t>ЦП не может понять, что данные в старшей части регистра не нужны, и разорвать зависимость.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C1C2D9E-9D8F-9A1E-AF35-9E80B699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F3DA7-ED12-7BBD-BFE2-4E338C99D99A}"/>
              </a:ext>
            </a:extLst>
          </p:cNvPr>
          <p:cNvSpPr txBox="1"/>
          <p:nvPr/>
        </p:nvSpPr>
        <p:spPr>
          <a:xfrm>
            <a:off x="264443" y="5630100"/>
            <a:ext cx="62001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 EDX, 1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INC ECX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FLAGS 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перезаписан частично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06B05-D386-D9A5-D2A9-63A6D4023EE0}"/>
              </a:ext>
            </a:extLst>
          </p:cNvPr>
          <p:cNvSpPr txBox="1"/>
          <p:nvPr/>
        </p:nvSpPr>
        <p:spPr>
          <a:xfrm>
            <a:off x="264444" y="4195257"/>
            <a:ext cx="57000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EDX, 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AL, CL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RAX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перезаписан частично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AL, 3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96AC0F-8AA6-CC37-8D94-7BDBD65EFE48}"/>
              </a:ext>
            </a:extLst>
          </p:cNvPr>
          <p:cNvSpPr txBox="1"/>
          <p:nvPr/>
        </p:nvSpPr>
        <p:spPr>
          <a:xfrm>
            <a:off x="6314857" y="4195257"/>
            <a:ext cx="58771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EDX, 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MOVZX EAX, CL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RAX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перезаписан полностью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AL, 3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B026B008-1A39-C6B6-D731-38E693D1E233}"/>
              </a:ext>
            </a:extLst>
          </p:cNvPr>
          <p:cNvCxnSpPr/>
          <p:nvPr/>
        </p:nvCxnSpPr>
        <p:spPr>
          <a:xfrm>
            <a:off x="6145619" y="4125433"/>
            <a:ext cx="0" cy="26510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3C1E662-05A7-50E1-D638-B43DDB69A33A}"/>
              </a:ext>
            </a:extLst>
          </p:cNvPr>
          <p:cNvSpPr txBox="1"/>
          <p:nvPr/>
        </p:nvSpPr>
        <p:spPr>
          <a:xfrm>
            <a:off x="6314857" y="5630100"/>
            <a:ext cx="58771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 EDX, 1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 EXC, 1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FLAGS 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перезаписан полностью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474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B100B1-3333-F840-9A20-87D2909A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Буферизация записи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45F008-B67D-529D-E369-81100A9CB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Поскольку ОЗУ является общим ресурсом, ЦП не имеет права проводить спекулятивную запись в нее.</a:t>
            </a:r>
          </a:p>
          <a:p>
            <a:pPr marL="0" indent="0">
              <a:buNone/>
            </a:pPr>
            <a:r>
              <a:rPr lang="ru-RU" sz="2000" dirty="0"/>
              <a:t>Кроме того, даже не спекулятивная запись производится долго. С другой стороны, запись производится реже, чем чтение и прочие операции.</a:t>
            </a:r>
          </a:p>
          <a:p>
            <a:pPr marL="0" indent="0">
              <a:buNone/>
            </a:pPr>
            <a:r>
              <a:rPr lang="ru-RU" sz="2000" dirty="0"/>
              <a:t>Логичной оптимизации является создание </a:t>
            </a:r>
            <a:r>
              <a:rPr lang="ru-RU" sz="2000" b="1" dirty="0"/>
              <a:t>очереди записи </a:t>
            </a:r>
            <a:r>
              <a:rPr lang="ru-RU" sz="2000" dirty="0"/>
              <a:t>(</a:t>
            </a:r>
            <a:r>
              <a:rPr lang="en-US" sz="2000" dirty="0"/>
              <a:t>write-back queue)</a:t>
            </a:r>
            <a:r>
              <a:rPr lang="ru-RU" sz="2000" dirty="0"/>
              <a:t>, в которую отправляются значения, которые должны быть записаны в ОЗУ. Данные из этой очереди считываются контроллером памяти.</a:t>
            </a:r>
          </a:p>
          <a:p>
            <a:pPr marL="0" indent="0">
              <a:buNone/>
            </a:pPr>
            <a:r>
              <a:rPr lang="ru-RU" sz="2000" dirty="0"/>
              <a:t>Спекулятивные операции записи сохраняются в очередь, но запись в ОЗУ не производится, пока операция не будет признана действительной.</a:t>
            </a:r>
          </a:p>
          <a:p>
            <a:pPr marL="0" indent="0">
              <a:buNone/>
            </a:pPr>
            <a:r>
              <a:rPr lang="ru-RU" sz="2000" dirty="0"/>
              <a:t>Очередь записи может быть источником данных для операций чтения.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63C0DAB-73EE-E5E6-E5F4-7E638BDB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03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700228-FF09-411E-C60B-1469ABFF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Переупорядочивание операций чтения/записи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75CC47-7182-20F8-A662-FD4471409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3473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Переупорядочивание независимых операций чтения/записи также может прописываться в </a:t>
            </a:r>
            <a:r>
              <a:rPr lang="en-US" sz="2000" dirty="0"/>
              <a:t>ISA.</a:t>
            </a:r>
          </a:p>
          <a:p>
            <a:pPr marL="0" indent="0" algn="just">
              <a:buNone/>
            </a:pPr>
            <a:r>
              <a:rPr lang="ru-RU" sz="2000" dirty="0"/>
              <a:t>На х86-64</a:t>
            </a:r>
            <a:r>
              <a:rPr lang="en-US" sz="2000" dirty="0"/>
              <a:t>:</a:t>
            </a:r>
          </a:p>
          <a:p>
            <a:pPr algn="just"/>
            <a:r>
              <a:rPr lang="ru-RU" sz="2000" dirty="0"/>
              <a:t>операции чтения не могут переупорядочиваться друг с другом;</a:t>
            </a:r>
          </a:p>
          <a:p>
            <a:pPr algn="just"/>
            <a:r>
              <a:rPr lang="ru-RU" sz="2000" dirty="0"/>
              <a:t>операции записи не могут переупорядочиваться друг с другом;</a:t>
            </a:r>
          </a:p>
          <a:p>
            <a:pPr algn="just"/>
            <a:r>
              <a:rPr lang="ru-RU" sz="2000" dirty="0"/>
              <a:t>операция чтения может быть переупорядочена с более ранней операцией записи, но не наоборот.</a:t>
            </a:r>
          </a:p>
          <a:p>
            <a:pPr marL="0" indent="0" algn="just">
              <a:buNone/>
            </a:pPr>
            <a:r>
              <a:rPr lang="ru-RU" sz="2000" dirty="0"/>
              <a:t>На </a:t>
            </a:r>
            <a:r>
              <a:rPr lang="en-US" sz="2000" dirty="0"/>
              <a:t>ARM </a:t>
            </a:r>
            <a:r>
              <a:rPr lang="ru-RU" sz="2000" dirty="0"/>
              <a:t>все переупорядочивания возможны </a:t>
            </a:r>
            <a:r>
              <a:rPr lang="en-US" sz="2000" dirty="0"/>
              <a:t>=&gt; </a:t>
            </a:r>
            <a:r>
              <a:rPr lang="ru-RU" sz="2000" dirty="0"/>
              <a:t>возможна ситуация, когда многопоточная программа без использования дополнительных мер корректно работает на х86-64, но работает с ошибками на </a:t>
            </a:r>
            <a:r>
              <a:rPr lang="en-US" sz="2000" dirty="0"/>
              <a:t>ARM.</a:t>
            </a:r>
            <a:endParaRPr lang="ru-RU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4A14E0-C4DD-B6B8-8206-06607894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87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0E04D-34CB-6C62-6709-E83D2B6C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Барьеры памяти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CEC55A-8518-382A-4A68-507F30710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527752"/>
            <a:ext cx="11658600" cy="5432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некоторых случаях (многопоточное/системное программирование) переупорядочивание операций с памятью является нежелательным. Если необходимо, чтобы операции чтения/записи были выполнены в определенном порядке, используются </a:t>
            </a:r>
            <a:r>
              <a:rPr lang="ru-RU" sz="2000" b="1" dirty="0"/>
              <a:t>барьеры памяти </a:t>
            </a:r>
            <a:r>
              <a:rPr lang="ru-RU" sz="2000" dirty="0"/>
              <a:t>(</a:t>
            </a:r>
            <a:r>
              <a:rPr lang="en-US" sz="2000" dirty="0"/>
              <a:t>memory barriers)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Барьер памяти гарантирует, что операции определенного типа, находящиеся до барьера, полностью завершатся до барьера, а расположенные после барьера – начнут выполнение после барьера.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Часто барьеры описываются комбинацией слов </a:t>
            </a:r>
            <a:r>
              <a:rPr lang="en-US" sz="2000" dirty="0"/>
              <a:t>Load </a:t>
            </a:r>
            <a:r>
              <a:rPr lang="ru-RU" sz="2000" dirty="0"/>
              <a:t>и </a:t>
            </a:r>
            <a:r>
              <a:rPr lang="en-US" sz="2000" dirty="0"/>
              <a:t>Store. </a:t>
            </a:r>
            <a:r>
              <a:rPr lang="ru-RU" sz="2000" dirty="0"/>
              <a:t>Например, </a:t>
            </a:r>
            <a:r>
              <a:rPr lang="en-US" sz="2000" dirty="0" err="1"/>
              <a:t>LoadStore</a:t>
            </a:r>
            <a:r>
              <a:rPr lang="ru-RU" sz="2000" dirty="0"/>
              <a:t>-барьер гарантирует, что операции чтения до барьера выполнятся до барьера, а операции записи после барьера начнутся после барьера.</a:t>
            </a:r>
          </a:p>
          <a:p>
            <a:pPr marL="0" indent="0">
              <a:buNone/>
            </a:pPr>
            <a:r>
              <a:rPr lang="ru-RU" sz="2000" dirty="0"/>
              <a:t>На х86-64 барьеры памяти реализуются с помощью 3 инструкций: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LFENCE</a:t>
            </a:r>
            <a:r>
              <a:rPr lang="en-US" sz="2000" dirty="0"/>
              <a:t>  </a:t>
            </a:r>
            <a:r>
              <a:rPr lang="ru-RU" sz="2000" dirty="0"/>
              <a:t>=</a:t>
            </a:r>
            <a:r>
              <a:rPr lang="en-US" sz="2000" dirty="0"/>
              <a:t> </a:t>
            </a:r>
            <a:r>
              <a:rPr lang="en-US" sz="2000" dirty="0" err="1"/>
              <a:t>LoadStore</a:t>
            </a:r>
            <a:r>
              <a:rPr lang="en-US" sz="2000" dirty="0"/>
              <a:t> +</a:t>
            </a:r>
            <a:r>
              <a:rPr lang="ru-RU" sz="2000" dirty="0"/>
              <a:t> </a:t>
            </a:r>
            <a:r>
              <a:rPr lang="en-US" sz="2000" dirty="0" err="1"/>
              <a:t>LoadLoad</a:t>
            </a:r>
            <a:r>
              <a:rPr lang="ru-RU" sz="2000" dirty="0"/>
              <a:t> барьер</a:t>
            </a:r>
            <a:r>
              <a:rPr lang="en-US" sz="2000" dirty="0"/>
              <a:t>*</a:t>
            </a:r>
            <a:r>
              <a:rPr lang="ru-RU" sz="2000" dirty="0"/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SFENCE</a:t>
            </a:r>
            <a:r>
              <a:rPr lang="en-US" sz="2000" dirty="0"/>
              <a:t> = </a:t>
            </a:r>
            <a:r>
              <a:rPr lang="en-US" sz="2000" dirty="0" err="1"/>
              <a:t>StoreStore</a:t>
            </a:r>
            <a:r>
              <a:rPr lang="en-US" sz="2000" dirty="0"/>
              <a:t> </a:t>
            </a:r>
            <a:r>
              <a:rPr lang="ru-RU" sz="2000" dirty="0"/>
              <a:t>барьер</a:t>
            </a:r>
            <a:r>
              <a:rPr lang="en-US" sz="2000" dirty="0"/>
              <a:t>**;</a:t>
            </a:r>
            <a:endParaRPr lang="ru-RU" sz="2000" dirty="0"/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MFENCE</a:t>
            </a:r>
            <a:r>
              <a:rPr lang="en-US" sz="2000" dirty="0"/>
              <a:t> = </a:t>
            </a:r>
            <a:r>
              <a:rPr lang="ru-RU" sz="2000" dirty="0"/>
              <a:t>полный барьер</a:t>
            </a:r>
            <a:r>
              <a:rPr lang="en-US" sz="2000" dirty="0"/>
              <a:t>***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В силу строгой модели памяти х86 барьеры, памяти используются редко. На </a:t>
            </a:r>
            <a:r>
              <a:rPr lang="en-US" sz="2000" dirty="0"/>
              <a:t>ARM/RISC-V </a:t>
            </a:r>
            <a:r>
              <a:rPr lang="ru-RU" sz="2000" dirty="0"/>
              <a:t>барьеры используются очень широко.</a:t>
            </a:r>
          </a:p>
          <a:p>
            <a:pPr marL="0" indent="0">
              <a:buNone/>
            </a:pPr>
            <a:r>
              <a:rPr lang="ru-RU" sz="1200" dirty="0"/>
              <a:t>* дополнительно запрещает переупорядочивание вообще любых микроопераций относительно себя</a:t>
            </a:r>
            <a:r>
              <a:rPr lang="en-US" sz="1200" dirty="0"/>
              <a:t> </a:t>
            </a:r>
            <a:br>
              <a:rPr lang="ru-RU" sz="1200" dirty="0"/>
            </a:br>
            <a:r>
              <a:rPr lang="ru-RU" sz="1200" dirty="0"/>
              <a:t>** не имеет смысла для обычных операций чтения (см. </a:t>
            </a:r>
            <a:r>
              <a:rPr lang="en-US" sz="1200" dirty="0"/>
              <a:t>MOVNTQ)   *** </a:t>
            </a:r>
            <a:r>
              <a:rPr lang="ru-RU" sz="1200" dirty="0" err="1"/>
              <a:t>сериализует</a:t>
            </a:r>
            <a:r>
              <a:rPr lang="ru-RU" sz="1200" dirty="0"/>
              <a:t> только операции чтения/записи, в отличие от </a:t>
            </a:r>
            <a:r>
              <a:rPr lang="en-US" sz="1200" dirty="0"/>
              <a:t>LFENCE</a:t>
            </a:r>
            <a:endParaRPr lang="ru-RU" sz="12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D8CD3A5-D245-9980-476A-58A0F39D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43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5F6A7-E77F-1454-CA76-42E9CC59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485"/>
            <a:ext cx="11430600" cy="1325563"/>
          </a:xfrm>
        </p:spPr>
        <p:txBody>
          <a:bodyPr/>
          <a:lstStyle/>
          <a:p>
            <a:r>
              <a:rPr lang="ru-RU" dirty="0"/>
              <a:t>Зависимость по управлению. Предсказание переходов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(пример)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86D23F-1D1C-9972-A5D4-20308CC48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048"/>
            <a:ext cx="10768200" cy="48995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Производительность памяти является основным ограничивающим фактором с точки зрения производительности. В частности, микрооперации чтения могут порождать длинные цепочки зависимых микроопераций, создающие «заторы» в очереди микроопераций.</a:t>
            </a:r>
          </a:p>
          <a:p>
            <a:pPr marL="0" indent="0">
              <a:buNone/>
            </a:pPr>
            <a:r>
              <a:rPr lang="ru-RU" sz="2000" dirty="0"/>
              <a:t>Пусть результат чтения влияет на результат условного перехода. От условного перехода зависит, какие инструкции будут выполняться дальше – возникает </a:t>
            </a:r>
            <a:r>
              <a:rPr lang="ru-RU" sz="2000" b="1" dirty="0"/>
              <a:t>зависимость по управлению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В этом случае, применима «простая» оптимизация – процессор может  сохранить текущее состояние, предположить результат сравнения и продолжить выполнение одной из веток. </a:t>
            </a:r>
          </a:p>
          <a:p>
            <a:pPr marL="0" indent="0">
              <a:buNone/>
            </a:pPr>
            <a:r>
              <a:rPr lang="ru-RU" sz="2000" dirty="0"/>
              <a:t>В момент, когда чтение завершится, проверка проводится повторно. Если результат проверки совпал с предположением, то выполнение продолжается. Если нет – то процессор восстанавливает сохраненное состояние, «откатывая» те изменения, которые он уже сделал.</a:t>
            </a:r>
          </a:p>
          <a:p>
            <a:pPr marL="0" indent="0">
              <a:buNone/>
            </a:pPr>
            <a:r>
              <a:rPr lang="ru-RU" sz="2000" i="1" dirty="0"/>
              <a:t>Отсюда следует, что производительность ЦП зависит от того, насколько предсказуемы данные и насколько хорошо ЦП умеет определять закономерности.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C6922B-B0AD-8CEA-24B8-199CFEE9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37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5F6A7-E77F-1454-CA76-42E9CC59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485"/>
            <a:ext cx="11430600" cy="1325563"/>
          </a:xfrm>
        </p:spPr>
        <p:txBody>
          <a:bodyPr/>
          <a:lstStyle/>
          <a:p>
            <a:r>
              <a:rPr lang="ru-RU" dirty="0" err="1"/>
              <a:t>Сериализация</a:t>
            </a:r>
            <a:r>
              <a:rPr lang="ru-RU" dirty="0"/>
              <a:t> микроопераций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86D23F-1D1C-9972-A5D4-20308CC48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048"/>
            <a:ext cx="10768200" cy="3985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ряде случаев переупорядочивание микроопераций и спекулятивное выполнение нежелательны и должны быть запрещены.</a:t>
            </a:r>
          </a:p>
          <a:p>
            <a:pPr marL="0" indent="0">
              <a:buNone/>
            </a:pPr>
            <a:r>
              <a:rPr lang="ru-RU" sz="2000" dirty="0"/>
              <a:t>Некоторые инструкции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LFENCE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CPUID</a:t>
            </a:r>
            <a:r>
              <a:rPr lang="ru-RU" sz="2000" dirty="0"/>
              <a:t>, инструкции с префиксом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запрещают переупорядочивание микроопераций относительно себя (т.н. </a:t>
            </a:r>
            <a:r>
              <a:rPr lang="ru-RU" sz="2000" dirty="0" err="1"/>
              <a:t>сериализующие</a:t>
            </a:r>
            <a:r>
              <a:rPr lang="ru-RU" sz="2000" dirty="0"/>
              <a:t> инструкции).</a:t>
            </a:r>
          </a:p>
          <a:p>
            <a:pPr marL="0" indent="0">
              <a:buNone/>
            </a:pPr>
            <a:r>
              <a:rPr lang="ru-RU" sz="2000" dirty="0"/>
              <a:t>Данные инструкции используются в многопоточном программировании для обеспечения корректного порядка выполнения действий. </a:t>
            </a:r>
          </a:p>
          <a:p>
            <a:pPr marL="0" indent="0">
              <a:buNone/>
            </a:pPr>
            <a:r>
              <a:rPr lang="ru-RU" sz="2000" dirty="0"/>
              <a:t>Аппаратные исключения и прерывания </a:t>
            </a:r>
            <a:r>
              <a:rPr lang="en-US" sz="2000" dirty="0"/>
              <a:t>(</a:t>
            </a:r>
            <a:r>
              <a:rPr lang="ru-RU" sz="2000" dirty="0"/>
              <a:t>см. следующую лекцию</a:t>
            </a:r>
            <a:r>
              <a:rPr lang="en-US" sz="2000" dirty="0"/>
              <a:t>)</a:t>
            </a:r>
            <a:r>
              <a:rPr lang="ru-RU" sz="2000" dirty="0"/>
              <a:t> также запрещают переупорядочивание инструкций. Т.к. аппаратные исключения используются при отладке, программисту не видны эффекты внеочередного выполнения.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C6922B-B0AD-8CEA-24B8-199CFEE9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03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95EEB-AE4E-51D4-7F6C-B3F4B0CE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Многоядерные процессоры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B19DD6-59C7-80C8-742F-B3BBA5D14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19660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Широкодоступные 2-ядерные процессоры х86-64 появились в мае 2004 г. В настоящее время число ядер в ЦП варьируется от 2 до 24, а потребительские ЦП с 1 ядром не выпускаются вовсе. </a:t>
            </a:r>
          </a:p>
          <a:p>
            <a:pPr marL="0" indent="0">
              <a:buNone/>
            </a:pPr>
            <a:r>
              <a:rPr lang="ru-RU" sz="2000" dirty="0"/>
              <a:t>Каждое ядро считывает и выполняет инструкции независимо от других ядер. Общими для ядер обычно являются </a:t>
            </a:r>
            <a:r>
              <a:rPr lang="en-US" sz="2000" dirty="0"/>
              <a:t>L3-</a:t>
            </a:r>
            <a:r>
              <a:rPr lang="ru-RU" sz="2000" dirty="0"/>
              <a:t>кэш, контроллер памяти и контроллер ввода вывода.</a:t>
            </a:r>
          </a:p>
          <a:p>
            <a:pPr marL="0" indent="0">
              <a:buNone/>
            </a:pPr>
            <a:r>
              <a:rPr lang="ru-RU" sz="2000" dirty="0"/>
              <a:t>Обычно ядра общаются между собой по специальной шине и информируют друг друга о действиях, которые могут затронуть другие ядра. </a:t>
            </a:r>
          </a:p>
          <a:p>
            <a:pPr marL="0" indent="0">
              <a:buNone/>
            </a:pPr>
            <a:r>
              <a:rPr lang="ru-RU" sz="2000" dirty="0"/>
              <a:t>Наличие полностью независимых ядер позволяет выполнять несколько программ (или несколько участков кода одной программы) одновременно. С другой стороны, из независимости возникают проблемы синхронизации.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1CC37B9-405C-C4A0-CE4F-F13C920D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19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02884-EBC9-8BF3-7F5A-FB58536F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Атомарные операции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0B5019-4F26-C583-D2E3-AA8FC7CE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9907"/>
            <a:ext cx="10978116" cy="28909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Инструкция при декодировании разбивается на несколько микроопераций, которые выполняются отдельно.</a:t>
            </a:r>
          </a:p>
          <a:p>
            <a:pPr marL="0" indent="0">
              <a:buNone/>
            </a:pPr>
            <a:r>
              <a:rPr lang="ru-RU" sz="2000" dirty="0"/>
              <a:t>Данный факт может влиять на корректность многопоточных программ, поскольку операции не являются атомарными.</a:t>
            </a:r>
          </a:p>
          <a:p>
            <a:pPr marL="0" indent="0">
              <a:buNone/>
            </a:pPr>
            <a:r>
              <a:rPr lang="ru-RU" sz="2000" dirty="0"/>
              <a:t>Операция является </a:t>
            </a:r>
            <a:r>
              <a:rPr lang="ru-RU" sz="2000" b="1" dirty="0"/>
              <a:t>атомарной</a:t>
            </a:r>
            <a:r>
              <a:rPr lang="ru-RU" sz="2000" dirty="0"/>
              <a:t>, если сторонний наблюдатель (в т.ч. другое ядро</a:t>
            </a:r>
            <a:r>
              <a:rPr lang="en-US" sz="2000" dirty="0"/>
              <a:t>) </a:t>
            </a:r>
            <a:r>
              <a:rPr lang="ru-RU" sz="2000" dirty="0"/>
              <a:t>не может получить доступа к данным, над которыми операция выполняется в данный момент (т.е. начата, но не завершена).</a:t>
            </a:r>
          </a:p>
          <a:p>
            <a:pPr marL="0" indent="0">
              <a:buNone/>
            </a:pPr>
            <a:r>
              <a:rPr lang="ru-RU" sz="2000" dirty="0"/>
              <a:t>Операции чтения и записи выровненных значений  размером не более 8 байт всегда </a:t>
            </a:r>
            <a:r>
              <a:rPr lang="ru-RU" sz="2000" dirty="0" err="1"/>
              <a:t>атомарны</a:t>
            </a:r>
            <a:r>
              <a:rPr lang="ru-RU" sz="2000" dirty="0"/>
              <a:t> в х86-64.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791534-0AAB-1E62-08AD-5D638F32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29</a:t>
            </a:fld>
            <a:endParaRPr lang="en-US"/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6A5A2D61-8AC4-132F-9190-D2AE541579AD}"/>
              </a:ext>
            </a:extLst>
          </p:cNvPr>
          <p:cNvCxnSpPr>
            <a:cxnSpLocks/>
          </p:cNvCxnSpPr>
          <p:nvPr/>
        </p:nvCxnSpPr>
        <p:spPr>
          <a:xfrm>
            <a:off x="10583599" y="4863880"/>
            <a:ext cx="0" cy="1643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87F181-E908-48E0-FEE9-F274347EF256}"/>
              </a:ext>
            </a:extLst>
          </p:cNvPr>
          <p:cNvSpPr txBox="1"/>
          <p:nvPr/>
        </p:nvSpPr>
        <p:spPr>
          <a:xfrm>
            <a:off x="10615633" y="545249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AB2EA85C-F51B-1846-9E48-2A0A3123918A}"/>
              </a:ext>
            </a:extLst>
          </p:cNvPr>
          <p:cNvCxnSpPr/>
          <p:nvPr/>
        </p:nvCxnSpPr>
        <p:spPr>
          <a:xfrm>
            <a:off x="6683200" y="5685763"/>
            <a:ext cx="340862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01D86F-19B4-2B57-7C61-9FBAEC1DB809}"/>
              </a:ext>
            </a:extLst>
          </p:cNvPr>
          <p:cNvSpPr txBox="1"/>
          <p:nvPr/>
        </p:nvSpPr>
        <p:spPr>
          <a:xfrm>
            <a:off x="6200965" y="5042552"/>
            <a:ext cx="283357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,[x]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[x],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E10B17-8F28-836C-B7F6-996F3A1F8A51}"/>
              </a:ext>
            </a:extLst>
          </p:cNvPr>
          <p:cNvSpPr txBox="1"/>
          <p:nvPr/>
        </p:nvSpPr>
        <p:spPr>
          <a:xfrm>
            <a:off x="8344786" y="5340669"/>
            <a:ext cx="20146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,[x]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eax,2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[x],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48EB735F-E738-1907-6C68-CE5C2D4F29CF}"/>
              </a:ext>
            </a:extLst>
          </p:cNvPr>
          <p:cNvCxnSpPr>
            <a:cxnSpLocks/>
          </p:cNvCxnSpPr>
          <p:nvPr/>
        </p:nvCxnSpPr>
        <p:spPr>
          <a:xfrm>
            <a:off x="8280221" y="5069114"/>
            <a:ext cx="0" cy="147082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9E29ECD-3E00-7DA5-BD2C-AA6719CEA25E}"/>
              </a:ext>
            </a:extLst>
          </p:cNvPr>
          <p:cNvSpPr txBox="1"/>
          <p:nvPr/>
        </p:nvSpPr>
        <p:spPr>
          <a:xfrm>
            <a:off x="8858302" y="471293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Ядро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DC4565-D6CF-B713-A255-19D3E93E33A2}"/>
              </a:ext>
            </a:extLst>
          </p:cNvPr>
          <p:cNvSpPr txBox="1"/>
          <p:nvPr/>
        </p:nvSpPr>
        <p:spPr>
          <a:xfrm>
            <a:off x="6740508" y="467617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Ядро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50654-95FE-F72F-EE37-1CEDE1B1CB7D}"/>
              </a:ext>
            </a:extLst>
          </p:cNvPr>
          <p:cNvSpPr txBox="1"/>
          <p:nvPr/>
        </p:nvSpPr>
        <p:spPr>
          <a:xfrm>
            <a:off x="2902423" y="5209856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Ядро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55F9AC-F132-38E7-88F1-7CDFB8D67FA2}"/>
              </a:ext>
            </a:extLst>
          </p:cNvPr>
          <p:cNvSpPr txBox="1"/>
          <p:nvPr/>
        </p:nvSpPr>
        <p:spPr>
          <a:xfrm>
            <a:off x="686357" y="5209856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Ядро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F41393-9010-4FE3-2C42-AD5789BF3255}"/>
              </a:ext>
            </a:extLst>
          </p:cNvPr>
          <p:cNvSpPr txBox="1"/>
          <p:nvPr/>
        </p:nvSpPr>
        <p:spPr>
          <a:xfrm>
            <a:off x="1931837" y="471418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0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15405E-3FD1-B5A4-C762-D287038849E1}"/>
              </a:ext>
            </a:extLst>
          </p:cNvPr>
          <p:cNvSpPr txBox="1"/>
          <p:nvPr/>
        </p:nvSpPr>
        <p:spPr>
          <a:xfrm>
            <a:off x="176695" y="5581398"/>
            <a:ext cx="1948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[x]</a:t>
            </a:r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54FB88-DB2C-F28E-BB17-5B177C7A8EA0}"/>
              </a:ext>
            </a:extLst>
          </p:cNvPr>
          <p:cNvSpPr txBox="1"/>
          <p:nvPr/>
        </p:nvSpPr>
        <p:spPr>
          <a:xfrm>
            <a:off x="2331534" y="5619861"/>
            <a:ext cx="2360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[x], 2</a:t>
            </a:r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A66186-9716-1019-5233-34BC7AE39E86}"/>
              </a:ext>
            </a:extLst>
          </p:cNvPr>
          <p:cNvSpPr txBox="1"/>
          <p:nvPr/>
        </p:nvSpPr>
        <p:spPr>
          <a:xfrm>
            <a:off x="1931836" y="61716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 = 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CACFF6-DE83-0EB5-04C0-4F0C7668F155}"/>
              </a:ext>
            </a:extLst>
          </p:cNvPr>
          <p:cNvSpPr txBox="1"/>
          <p:nvPr/>
        </p:nvSpPr>
        <p:spPr>
          <a:xfrm>
            <a:off x="2905339" y="6176448"/>
            <a:ext cx="91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how???</a:t>
            </a:r>
            <a:endParaRPr lang="ru-RU" i="1" dirty="0"/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051642D7-6B06-8DBA-6414-E7B42FB43E00}"/>
              </a:ext>
            </a:extLst>
          </p:cNvPr>
          <p:cNvCxnSpPr>
            <a:cxnSpLocks/>
          </p:cNvCxnSpPr>
          <p:nvPr/>
        </p:nvCxnSpPr>
        <p:spPr>
          <a:xfrm>
            <a:off x="2125670" y="5111436"/>
            <a:ext cx="0" cy="10759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45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4497D-7966-0E10-D340-88576A53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Программная модель машины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43D103-294B-6E90-7A0C-52E5B2C30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Из наблюдения за выполнением однопоточной программы можно сделать вывод, что :</a:t>
            </a:r>
            <a:endParaRPr lang="en-US" sz="2000" dirty="0"/>
          </a:p>
          <a:p>
            <a:r>
              <a:rPr lang="ru-RU" sz="2000" dirty="0"/>
              <a:t>Инструкции выполняются последовательно;</a:t>
            </a:r>
          </a:p>
          <a:p>
            <a:r>
              <a:rPr lang="ru-RU" sz="2000" dirty="0"/>
              <a:t>Результат работы инструкции вычисляется до начала выполнения следующей инструкции;</a:t>
            </a:r>
          </a:p>
          <a:p>
            <a:r>
              <a:rPr lang="ru-RU" sz="2000" dirty="0"/>
              <a:t>Чтение-запись в ОЗУ производится мгновенно;</a:t>
            </a:r>
          </a:p>
          <a:p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Любое из этих утверждений может быть ложным </a:t>
            </a:r>
            <a:r>
              <a:rPr lang="ru-RU" sz="2000" b="1" dirty="0">
                <a:sym typeface="Wingdings" panose="05000000000000000000" pitchFamily="2" charset="2"/>
              </a:rPr>
              <a:t>.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4F19E7-7119-5039-66D3-E1AA2710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84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647C3-2DB7-A360-4FFF-AECB1284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Префикс </a:t>
            </a:r>
            <a:r>
              <a:rPr lang="en-US" dirty="0"/>
              <a:t>LOCK</a:t>
            </a:r>
            <a:r>
              <a:rPr lang="ru-RU" dirty="0"/>
              <a:t>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(пример)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9F6F15-4637-00B4-3F55-8A6DD32A6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073"/>
            <a:ext cx="10744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Для выполнения атомарных операций используется префикс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lang="en-US" sz="2000" dirty="0"/>
              <a:t>.</a:t>
            </a:r>
            <a:r>
              <a:rPr lang="ru-RU" sz="2000" dirty="0"/>
              <a:t> Данный префикс может быть использован не со всеми инструкциями*.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При использовании данного префикса область памяти, над которой выполняется операция, блокируется на время ее выполнения. </a:t>
            </a:r>
          </a:p>
          <a:p>
            <a:pPr marL="0" indent="0">
              <a:buNone/>
            </a:pPr>
            <a:r>
              <a:rPr lang="ru-RU" sz="2000" dirty="0"/>
              <a:t>Операции с префиксом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lang="en-US" sz="2000" dirty="0"/>
              <a:t> </a:t>
            </a:r>
            <a:r>
              <a:rPr lang="ru-RU" sz="2000" dirty="0"/>
              <a:t>являются неявными барьерами памяти – все операции чтения-записи не могут быть переупорядочены через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lang="en-US" sz="2000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645B81-3609-86C2-EE2F-75A8EAD9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4FEAE0-C32E-8A10-6AA7-B2B55666C149}"/>
              </a:ext>
            </a:extLst>
          </p:cNvPr>
          <p:cNvSpPr txBox="1"/>
          <p:nvPr/>
        </p:nvSpPr>
        <p:spPr>
          <a:xfrm>
            <a:off x="838200" y="6480928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/>
              <a:t>* </a:t>
            </a:r>
            <a:r>
              <a:rPr lang="en-US" sz="1100" dirty="0"/>
              <a:t>ADD, ADC, AND, BTC, BTR, BTS, CMPXCHG, CMPXCH8B, CMPXCHG16B, DEC, INC, NEG, NOT, OR, SBB, SUB, XOR, XADD, XCHG</a:t>
            </a:r>
            <a:endParaRPr lang="ru-RU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D6084A-6980-D978-17B9-E759D292F9DC}"/>
              </a:ext>
            </a:extLst>
          </p:cNvPr>
          <p:cNvSpPr txBox="1"/>
          <p:nvPr/>
        </p:nvSpPr>
        <p:spPr>
          <a:xfrm>
            <a:off x="3129251" y="462152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Ядро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542A85-929E-BE95-D291-AF132BB8CB75}"/>
              </a:ext>
            </a:extLst>
          </p:cNvPr>
          <p:cNvSpPr txBox="1"/>
          <p:nvPr/>
        </p:nvSpPr>
        <p:spPr>
          <a:xfrm>
            <a:off x="913185" y="462152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Ядро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E70384-2163-788B-6101-AEB05C0F7A35}"/>
              </a:ext>
            </a:extLst>
          </p:cNvPr>
          <p:cNvSpPr txBox="1"/>
          <p:nvPr/>
        </p:nvSpPr>
        <p:spPr>
          <a:xfrm>
            <a:off x="2158665" y="412585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0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97FF07-9F5B-13BF-B311-BEF326E05A63}"/>
              </a:ext>
            </a:extLst>
          </p:cNvPr>
          <p:cNvSpPr txBox="1"/>
          <p:nvPr/>
        </p:nvSpPr>
        <p:spPr>
          <a:xfrm>
            <a:off x="-89809" y="5031526"/>
            <a:ext cx="2545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[x]</a:t>
            </a:r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3BDFF2-5E98-9282-6E4D-51FEA77E7226}"/>
              </a:ext>
            </a:extLst>
          </p:cNvPr>
          <p:cNvSpPr txBox="1"/>
          <p:nvPr/>
        </p:nvSpPr>
        <p:spPr>
          <a:xfrm>
            <a:off x="2372563" y="5031526"/>
            <a:ext cx="3027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 add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[x], 2</a:t>
            </a:r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3624E2-B9C1-0786-12E4-A965763A30F2}"/>
              </a:ext>
            </a:extLst>
          </p:cNvPr>
          <p:cNvSpPr txBox="1"/>
          <p:nvPr/>
        </p:nvSpPr>
        <p:spPr>
          <a:xfrm>
            <a:off x="2158664" y="558333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3</a:t>
            </a:r>
            <a:endParaRPr lang="ru-RU" dirty="0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90262506-0D51-304B-6D78-31B04CBD3279}"/>
              </a:ext>
            </a:extLst>
          </p:cNvPr>
          <p:cNvCxnSpPr>
            <a:cxnSpLocks/>
          </p:cNvCxnSpPr>
          <p:nvPr/>
        </p:nvCxnSpPr>
        <p:spPr>
          <a:xfrm>
            <a:off x="2352498" y="4523101"/>
            <a:ext cx="0" cy="10759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8A62D6A2-C445-B223-3B33-7FE28ABB0ED9}"/>
              </a:ext>
            </a:extLst>
          </p:cNvPr>
          <p:cNvCxnSpPr>
            <a:cxnSpLocks/>
          </p:cNvCxnSpPr>
          <p:nvPr/>
        </p:nvCxnSpPr>
        <p:spPr>
          <a:xfrm>
            <a:off x="10985171" y="4179604"/>
            <a:ext cx="0" cy="1643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39CF10-2ADF-36CE-1786-EB7222364C8A}"/>
              </a:ext>
            </a:extLst>
          </p:cNvPr>
          <p:cNvSpPr txBox="1"/>
          <p:nvPr/>
        </p:nvSpPr>
        <p:spPr>
          <a:xfrm>
            <a:off x="11017205" y="476821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B035EF8-8AB6-3D7C-97E6-AF5C55402A29}"/>
              </a:ext>
            </a:extLst>
          </p:cNvPr>
          <p:cNvCxnSpPr/>
          <p:nvPr/>
        </p:nvCxnSpPr>
        <p:spPr>
          <a:xfrm>
            <a:off x="7070595" y="5400858"/>
            <a:ext cx="340862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DC376AA-EF22-1A5F-74CF-2218AB435C21}"/>
              </a:ext>
            </a:extLst>
          </p:cNvPr>
          <p:cNvSpPr txBox="1"/>
          <p:nvPr/>
        </p:nvSpPr>
        <p:spPr>
          <a:xfrm>
            <a:off x="6667776" y="3794113"/>
            <a:ext cx="283357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 [x]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,[x]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[x],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unlock [x]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916EF21-29CA-3AB4-9089-8322F9B1A7A7}"/>
              </a:ext>
            </a:extLst>
          </p:cNvPr>
          <p:cNvCxnSpPr>
            <a:cxnSpLocks/>
          </p:cNvCxnSpPr>
          <p:nvPr/>
        </p:nvCxnSpPr>
        <p:spPr>
          <a:xfrm>
            <a:off x="8681793" y="4384838"/>
            <a:ext cx="0" cy="147082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D9B806D-36B0-6852-A182-4C8D31B1A7B3}"/>
              </a:ext>
            </a:extLst>
          </p:cNvPr>
          <p:cNvSpPr txBox="1"/>
          <p:nvPr/>
        </p:nvSpPr>
        <p:spPr>
          <a:xfrm>
            <a:off x="9140690" y="335659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Ядро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2498DF-C30A-B175-F965-78891601BC68}"/>
              </a:ext>
            </a:extLst>
          </p:cNvPr>
          <p:cNvSpPr txBox="1"/>
          <p:nvPr/>
        </p:nvSpPr>
        <p:spPr>
          <a:xfrm>
            <a:off x="7357960" y="335659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Ядро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AB1627-1FBA-C138-AED5-1F64ADA3B8F5}"/>
              </a:ext>
            </a:extLst>
          </p:cNvPr>
          <p:cNvSpPr txBox="1"/>
          <p:nvPr/>
        </p:nvSpPr>
        <p:spPr>
          <a:xfrm>
            <a:off x="8681793" y="4092289"/>
            <a:ext cx="283357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 [x]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,[x]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[x],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unlock [x]</a:t>
            </a:r>
          </a:p>
        </p:txBody>
      </p:sp>
    </p:spTree>
    <p:extLst>
      <p:ext uri="{BB962C8B-B14F-4D97-AF65-F5344CB8AC3E}">
        <p14:creationId xmlns:p14="http://schemas.microsoft.com/office/powerpoint/2010/main" val="177084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F88727-8AD4-BF5F-0031-AFAFECDF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Кэширование в  многоядерных системах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8BCCA3-3215-982E-1085-E6293A6CD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Поскольку обычно каждое ядро ЦП имеет свои кэши </a:t>
            </a:r>
            <a:r>
              <a:rPr lang="en-US" sz="2000" dirty="0"/>
              <a:t>L1/L2</a:t>
            </a:r>
            <a:r>
              <a:rPr lang="ru-RU" sz="2000" dirty="0"/>
              <a:t>, возникает проблема согласованности данных разных ядер.</a:t>
            </a:r>
          </a:p>
          <a:p>
            <a:pPr marL="0" indent="0">
              <a:buNone/>
            </a:pPr>
            <a:r>
              <a:rPr lang="ru-RU" sz="2000" dirty="0"/>
              <a:t>Наиболее простой вариант – использование </a:t>
            </a:r>
            <a:r>
              <a:rPr lang="ru-RU" sz="2000" b="1" dirty="0"/>
              <a:t>некогерентного кэша</a:t>
            </a:r>
            <a:r>
              <a:rPr lang="ru-RU" sz="2000" dirty="0"/>
              <a:t>. В этом случае содержимое кэшей не обязано быть синхронизированным =</a:t>
            </a:r>
            <a:r>
              <a:rPr lang="en-US" sz="2000" dirty="0"/>
              <a:t>&gt; </a:t>
            </a:r>
            <a:r>
              <a:rPr lang="ru-RU" sz="2000" dirty="0"/>
              <a:t>ядра могут видеть одну и ту же область памяти по-разному. В этом случае для синхронизации состояния используются спец. инструкции.</a:t>
            </a:r>
          </a:p>
          <a:p>
            <a:pPr marL="0" indent="0">
              <a:buNone/>
            </a:pPr>
            <a:r>
              <a:rPr lang="ru-RU" sz="2000" dirty="0"/>
              <a:t>В случае </a:t>
            </a:r>
            <a:r>
              <a:rPr lang="ru-RU" sz="2000" b="1" dirty="0"/>
              <a:t>когерентного кэша </a:t>
            </a:r>
            <a:r>
              <a:rPr lang="ru-RU" sz="2000" dirty="0"/>
              <a:t>ядра ЦП обмениваются информацией об операциях чтения/записи. В самом простом варианте, если одно из ядер производит запись в память, соответствующая кэш-линия в кэшах других ядер помечается, как </a:t>
            </a:r>
            <a:r>
              <a:rPr lang="ru-RU" sz="2000" dirty="0" err="1"/>
              <a:t>невалидная</a:t>
            </a:r>
            <a:r>
              <a:rPr lang="ru-RU" sz="2000" dirty="0"/>
              <a:t> – ядра запросят ее из ОЗУ повторно. Никаких спец. инструкций синхронизации состояния не требуется.</a:t>
            </a:r>
          </a:p>
          <a:p>
            <a:pPr marL="0" indent="0">
              <a:buNone/>
            </a:pPr>
            <a:r>
              <a:rPr lang="ru-RU" sz="2000" i="1" dirty="0"/>
              <a:t>Все ЦП </a:t>
            </a:r>
            <a:r>
              <a:rPr lang="en-US" sz="2000" i="1" dirty="0"/>
              <a:t>x86 </a:t>
            </a:r>
            <a:r>
              <a:rPr lang="ru-RU" sz="2000" i="1" dirty="0"/>
              <a:t>используют когерентные кэши.</a:t>
            </a:r>
          </a:p>
          <a:p>
            <a:pPr marL="0" indent="0">
              <a:buNone/>
            </a:pPr>
            <a:r>
              <a:rPr lang="ru-RU" sz="2000" dirty="0"/>
              <a:t>См. также: </a:t>
            </a:r>
            <a:r>
              <a:rPr lang="en-US" sz="2000" dirty="0">
                <a:hlinkClick r:id="rId2"/>
              </a:rPr>
              <a:t>https://en.wikipedia.org/wiki/MESI_protocol</a:t>
            </a:r>
            <a:r>
              <a:rPr lang="ru-RU" sz="2000" dirty="0"/>
              <a:t> </a:t>
            </a:r>
          </a:p>
          <a:p>
            <a:pPr marL="0" indent="0">
              <a:buNone/>
            </a:pPr>
            <a:endParaRPr lang="ru-RU" sz="2000" b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EEB9D1-33EE-4348-636F-988DBC99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73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0737A-304F-FFD3-4751-9DF139C3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sharing</a:t>
            </a:r>
            <a:r>
              <a:rPr lang="ru-RU" dirty="0"/>
              <a:t> </a:t>
            </a:r>
            <a:r>
              <a:rPr lang="ru-RU" sz="2400" dirty="0"/>
              <a:t>(пример)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DCF8AD-35F4-B728-07D1-1CC37840A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Если 2 </a:t>
            </a:r>
            <a:r>
              <a:rPr lang="ru-RU" sz="2000" i="1" dirty="0"/>
              <a:t>независимые </a:t>
            </a:r>
            <a:r>
              <a:rPr lang="ru-RU" sz="2000" dirty="0"/>
              <a:t>переменные, используемые несколькими ядрами, располагаются на одной кэш-линии, то производительность работы с ними существенно падает.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Запись в любую из переменных </a:t>
            </a:r>
            <a:r>
              <a:rPr lang="ru-RU" sz="2000" dirty="0" err="1"/>
              <a:t>инвалидирует</a:t>
            </a:r>
            <a:r>
              <a:rPr lang="ru-RU" sz="2000" dirty="0"/>
              <a:t> кэш-линию в других ядрах </a:t>
            </a:r>
            <a:r>
              <a:rPr lang="en-US" sz="2000" dirty="0"/>
              <a:t>=&gt;</a:t>
            </a:r>
            <a:r>
              <a:rPr lang="ru-RU" sz="2000" dirty="0"/>
              <a:t> они будут запрашивать кэш-линию заново.</a:t>
            </a:r>
          </a:p>
          <a:p>
            <a:pPr marL="0" indent="0">
              <a:buNone/>
            </a:pPr>
            <a:r>
              <a:rPr lang="ru-RU" sz="2000" dirty="0"/>
              <a:t>Кроме того, префикс </a:t>
            </a:r>
            <a:r>
              <a:rPr lang="en-US" sz="2000" dirty="0"/>
              <a:t>LOCK </a:t>
            </a:r>
            <a:r>
              <a:rPr lang="ru-RU" sz="2000" dirty="0"/>
              <a:t>обычно приводит к блокировке кэш-линии, содержащей переменную, что исключает доступ к ней со стороны других ядер даже для операций чтения.</a:t>
            </a:r>
          </a:p>
          <a:p>
            <a:pPr marL="0" indent="0">
              <a:buNone/>
            </a:pPr>
            <a:r>
              <a:rPr lang="ru-RU" sz="2000" dirty="0"/>
              <a:t>Если переменные располагаются на разных кэш-линиях, такого не произойдет. С этой целью независимые переменные или группы переменных, участвующие в многопоточном взаимодействии, выравниваются по значению, превышающему размер кэш-линии (см. </a:t>
            </a:r>
            <a:r>
              <a:rPr lang="en-US" sz="2000" dirty="0">
                <a:hlinkClick r:id="rId2"/>
              </a:rPr>
              <a:t>std::</a:t>
            </a:r>
            <a:r>
              <a:rPr lang="en-US" sz="2000" dirty="0" err="1">
                <a:hlinkClick r:id="rId2"/>
              </a:rPr>
              <a:t>hardware_destructive_interference_size</a:t>
            </a:r>
            <a:r>
              <a:rPr lang="en-US" sz="2000" dirty="0"/>
              <a:t>)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0ECD71-3841-F43B-2CB5-500129D7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11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5CACD-E21D-D101-508E-13CAC0AAF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0618" cy="1325563"/>
          </a:xfrm>
        </p:spPr>
        <p:txBody>
          <a:bodyPr/>
          <a:lstStyle/>
          <a:p>
            <a:r>
              <a:rPr lang="en-US" dirty="0"/>
              <a:t>Simultaneous Multithreading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237DA3-44BF-6DDE-74BB-E9A7EEBA5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029"/>
            <a:ext cx="7037439" cy="5264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Несмотря на наличие спекулятивного выполнения, полностью загрузить исполнительные устройства одного ядра проблематично </a:t>
            </a:r>
            <a:r>
              <a:rPr lang="en-US" sz="2000" dirty="0"/>
              <a:t>=&gt; </a:t>
            </a:r>
            <a:r>
              <a:rPr lang="ru-RU" sz="2000" dirty="0"/>
              <a:t>часто в ядре есть свободные вычислительные ресурсы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Эти ресурсы можно использовать, если загрузить ядро инструкциями не из 1, а из нескольких (обычно 2) потоков выполнения</a:t>
            </a:r>
            <a:r>
              <a:rPr lang="en-US" sz="2000" dirty="0"/>
              <a:t> (</a:t>
            </a:r>
            <a:r>
              <a:rPr lang="ru-RU" sz="2000" dirty="0"/>
              <a:t>одновременная многопоточность, </a:t>
            </a:r>
            <a:r>
              <a:rPr lang="en-US" sz="2000" dirty="0"/>
              <a:t>Simultaneous Multithreading, Hyperthreading)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В этом случае ЦП должен считывать и выполнять инструкции из разных потоков с соблюдением их изоляции. Достигается это частичным дублированием управляющих блоков ЦП.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SMT </a:t>
            </a:r>
            <a:r>
              <a:rPr lang="ru-RU" sz="2000" dirty="0"/>
              <a:t>позволяет поднять производительность системы в целом за счет повышения количества доступных «ядер». Оборотной стороной является повышение конкуренции за общие ресурсы ЦП (кэши, шина ОЗУ, ввод/вывод) и исполнительные устройства ядра, что в некоторых случаях приводит к понижению производительности некоторых приложений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EA251AB-554F-4217-AB8C-C7BDC9E1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1C4ABFE-AD55-2508-2FBF-87D7918F6887}"/>
              </a:ext>
            </a:extLst>
          </p:cNvPr>
          <p:cNvSpPr/>
          <p:nvPr/>
        </p:nvSpPr>
        <p:spPr>
          <a:xfrm>
            <a:off x="8442251" y="1977656"/>
            <a:ext cx="3232297" cy="2353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4B25D82-5CAA-E0C1-C773-E34AD84FA811}"/>
              </a:ext>
            </a:extLst>
          </p:cNvPr>
          <p:cNvSpPr/>
          <p:nvPr/>
        </p:nvSpPr>
        <p:spPr>
          <a:xfrm>
            <a:off x="8571615" y="3195084"/>
            <a:ext cx="2985975" cy="8941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Исполнительные устройства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40B8F22-A675-2F6F-B27E-F3ABC36CF21C}"/>
              </a:ext>
            </a:extLst>
          </p:cNvPr>
          <p:cNvSpPr/>
          <p:nvPr/>
        </p:nvSpPr>
        <p:spPr>
          <a:xfrm>
            <a:off x="8571615" y="2128430"/>
            <a:ext cx="1428306" cy="7655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Логика управления 1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355279E-FAC4-58E2-DF41-C89BC136484C}"/>
              </a:ext>
            </a:extLst>
          </p:cNvPr>
          <p:cNvSpPr/>
          <p:nvPr/>
        </p:nvSpPr>
        <p:spPr>
          <a:xfrm>
            <a:off x="10129284" y="2128431"/>
            <a:ext cx="1428306" cy="7655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Логика управления 2</a:t>
            </a:r>
          </a:p>
        </p:txBody>
      </p:sp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9940E32C-4410-0B1E-BF4C-9E22CDBA7F77}"/>
              </a:ext>
            </a:extLst>
          </p:cNvPr>
          <p:cNvSpPr/>
          <p:nvPr/>
        </p:nvSpPr>
        <p:spPr>
          <a:xfrm>
            <a:off x="9144000" y="2908116"/>
            <a:ext cx="290623" cy="28696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42E0BA62-FA3A-AF48-0A12-487F7B11CEC3}"/>
              </a:ext>
            </a:extLst>
          </p:cNvPr>
          <p:cNvSpPr/>
          <p:nvPr/>
        </p:nvSpPr>
        <p:spPr>
          <a:xfrm>
            <a:off x="10698125" y="2901027"/>
            <a:ext cx="290623" cy="28696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51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1C0E7-61FC-4EF7-8B21-ECF3E654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Производительность памяти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A4387-9D83-4785-AE5C-AF82D6401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004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С точки зрения программиста на ассемблере существует 2 уровня памяти – оперативная память и регистры.</a:t>
            </a:r>
          </a:p>
          <a:p>
            <a:pPr marL="0" indent="0">
              <a:buNone/>
            </a:pPr>
            <a:r>
              <a:rPr lang="ru-RU" sz="2000" dirty="0"/>
              <a:t>Производительность регистров в сотни раз превосходит производительность памяти, но их суммарный объем крайне мал.</a:t>
            </a:r>
          </a:p>
          <a:p>
            <a:pPr marL="0" indent="0">
              <a:buNone/>
            </a:pPr>
            <a:r>
              <a:rPr lang="ru-RU" sz="2000" dirty="0"/>
              <a:t>Оперативная память обладает большим объемом, но обращения к ней существенно «тормозят» процессор.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3BE81C-CDA2-4F38-B6E0-B53CDFFF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6874278-41D6-482F-ABAC-664D4994B932}"/>
              </a:ext>
            </a:extLst>
          </p:cNvPr>
          <p:cNvSpPr/>
          <p:nvPr/>
        </p:nvSpPr>
        <p:spPr>
          <a:xfrm>
            <a:off x="8368748" y="1918252"/>
            <a:ext cx="27432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Регистры</a:t>
            </a:r>
            <a:endParaRPr lang="en-US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0372578-FE05-4DF8-9AD2-0C074A3E5BBF}"/>
              </a:ext>
            </a:extLst>
          </p:cNvPr>
          <p:cNvSpPr/>
          <p:nvPr/>
        </p:nvSpPr>
        <p:spPr>
          <a:xfrm>
            <a:off x="8368748" y="4001294"/>
            <a:ext cx="2743200" cy="3651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ОЗУ</a:t>
            </a:r>
            <a:endParaRPr lang="en-US" dirty="0"/>
          </a:p>
        </p:txBody>
      </p:sp>
      <p:sp>
        <p:nvSpPr>
          <p:cNvPr id="8" name="Стрелка: вверх-вниз 7">
            <a:extLst>
              <a:ext uri="{FF2B5EF4-FFF2-40B4-BE49-F238E27FC236}">
                <a16:creationId xmlns:a16="http://schemas.microsoft.com/office/drawing/2014/main" id="{4FD5CCAB-A782-4F02-AD37-80D8CCB07806}"/>
              </a:ext>
            </a:extLst>
          </p:cNvPr>
          <p:cNvSpPr/>
          <p:nvPr/>
        </p:nvSpPr>
        <p:spPr>
          <a:xfrm>
            <a:off x="9452113" y="2408927"/>
            <a:ext cx="576470" cy="146681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226F0-408A-434F-98A7-08591D4EFEAA}"/>
              </a:ext>
            </a:extLst>
          </p:cNvPr>
          <p:cNvSpPr txBox="1"/>
          <p:nvPr/>
        </p:nvSpPr>
        <p:spPr>
          <a:xfrm>
            <a:off x="7512423" y="1870075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&lt;0.</a:t>
            </a:r>
            <a:r>
              <a:rPr lang="ru-RU" dirty="0"/>
              <a:t>2 </a:t>
            </a:r>
            <a:r>
              <a:rPr lang="ru-RU" dirty="0" err="1"/>
              <a:t>нс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EED2DC-6741-4BC1-8AE2-8C6385710940}"/>
              </a:ext>
            </a:extLst>
          </p:cNvPr>
          <p:cNvSpPr txBox="1"/>
          <p:nvPr/>
        </p:nvSpPr>
        <p:spPr>
          <a:xfrm>
            <a:off x="7512422" y="4001294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&gt;50</a:t>
            </a:r>
            <a:r>
              <a:rPr lang="ru-RU" dirty="0"/>
              <a:t> </a:t>
            </a:r>
            <a:r>
              <a:rPr lang="ru-RU" dirty="0" err="1"/>
              <a:t>нс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B894A9-D59C-4206-ABB7-C5912617C338}"/>
              </a:ext>
            </a:extLst>
          </p:cNvPr>
          <p:cNvSpPr txBox="1"/>
          <p:nvPr/>
        </p:nvSpPr>
        <p:spPr>
          <a:xfrm>
            <a:off x="7238630" y="1579496"/>
            <a:ext cx="113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Задержка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3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1C0E7-61FC-4EF7-8B21-ECF3E654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Локальность данных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A4387-9D83-4785-AE5C-AF82D6401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75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Обычно данные, которые обрабатываются программой, обладают хорошей </a:t>
            </a:r>
            <a:r>
              <a:rPr lang="ru-RU" sz="2000" b="1" dirty="0"/>
              <a:t>локальностью</a:t>
            </a:r>
            <a:r>
              <a:rPr lang="ru-RU" sz="2000" dirty="0"/>
              <a:t>: они не разбросаны по адресному пространству, а сгруппированы.</a:t>
            </a:r>
          </a:p>
          <a:p>
            <a:pPr marL="0" indent="0">
              <a:buNone/>
            </a:pPr>
            <a:r>
              <a:rPr lang="ru-RU" sz="2000" dirty="0"/>
              <a:t>Хорошим примером является стек – все локальные переменные расположены а текущем кадре стека.</a:t>
            </a:r>
          </a:p>
          <a:p>
            <a:pPr marL="0" indent="0">
              <a:buNone/>
            </a:pPr>
            <a:r>
              <a:rPr lang="ru-RU" sz="2000" dirty="0"/>
              <a:t>Отсюда следует, что </a:t>
            </a:r>
            <a:r>
              <a:rPr lang="ru-RU" sz="2000" i="1" dirty="0"/>
              <a:t>если мы прочитали из памяти одну порцию данных, то скорее всего следующая порция будет прочитана из соседних адресов. </a:t>
            </a:r>
            <a:endParaRPr lang="en-US" sz="2000" i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3BE81C-CDA2-4F38-B6E0-B53CDFFF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C47B095-1B34-4270-B13D-E5822EE8F946}"/>
              </a:ext>
            </a:extLst>
          </p:cNvPr>
          <p:cNvSpPr/>
          <p:nvPr/>
        </p:nvSpPr>
        <p:spPr>
          <a:xfrm>
            <a:off x="8433723" y="977194"/>
            <a:ext cx="1654495" cy="2027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92F073F-2379-40B9-8E27-25B48BBDFF06}"/>
              </a:ext>
            </a:extLst>
          </p:cNvPr>
          <p:cNvSpPr/>
          <p:nvPr/>
        </p:nvSpPr>
        <p:spPr>
          <a:xfrm>
            <a:off x="8433676" y="1240797"/>
            <a:ext cx="1654495" cy="2793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arg1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C787A1E-FB17-4A3B-A65B-A314CFB3CAC0}"/>
              </a:ext>
            </a:extLst>
          </p:cNvPr>
          <p:cNvCxnSpPr>
            <a:cxnSpLocks/>
          </p:cNvCxnSpPr>
          <p:nvPr/>
        </p:nvCxnSpPr>
        <p:spPr>
          <a:xfrm>
            <a:off x="7815450" y="2670073"/>
            <a:ext cx="6181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A86F4E-588B-4E69-9ED0-6DF5F9B6D483}"/>
              </a:ext>
            </a:extLst>
          </p:cNvPr>
          <p:cNvSpPr txBox="1"/>
          <p:nvPr/>
        </p:nvSpPr>
        <p:spPr>
          <a:xfrm>
            <a:off x="7714744" y="2349579"/>
            <a:ext cx="71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RSP</a:t>
            </a:r>
            <a:endParaRPr lang="en-US" sz="2400" b="1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64880DD-F0F2-4C28-9B8D-6F2310E34743}"/>
              </a:ext>
            </a:extLst>
          </p:cNvPr>
          <p:cNvSpPr/>
          <p:nvPr/>
        </p:nvSpPr>
        <p:spPr>
          <a:xfrm>
            <a:off x="8433676" y="1529282"/>
            <a:ext cx="1654495" cy="2793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5164E60-30F8-447A-B314-5B4D9EE0EB98}"/>
              </a:ext>
            </a:extLst>
          </p:cNvPr>
          <p:cNvSpPr/>
          <p:nvPr/>
        </p:nvSpPr>
        <p:spPr>
          <a:xfrm>
            <a:off x="8433664" y="1806800"/>
            <a:ext cx="1654495" cy="2793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var1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452BFF5-D97D-43CE-B80E-0C3CB8549D97}"/>
              </a:ext>
            </a:extLst>
          </p:cNvPr>
          <p:cNvSpPr/>
          <p:nvPr/>
        </p:nvSpPr>
        <p:spPr>
          <a:xfrm>
            <a:off x="8433664" y="2093818"/>
            <a:ext cx="1654495" cy="2793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var2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007809-FA75-4B61-9819-710EDDF42AF6}"/>
              </a:ext>
            </a:extLst>
          </p:cNvPr>
          <p:cNvSpPr/>
          <p:nvPr/>
        </p:nvSpPr>
        <p:spPr>
          <a:xfrm>
            <a:off x="8433653" y="2378943"/>
            <a:ext cx="1654495" cy="2793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var3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79F8072-8F76-400E-83F8-77E33EE31D50}"/>
              </a:ext>
            </a:extLst>
          </p:cNvPr>
          <p:cNvSpPr/>
          <p:nvPr/>
        </p:nvSpPr>
        <p:spPr>
          <a:xfrm>
            <a:off x="8433677" y="965587"/>
            <a:ext cx="1654495" cy="2793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arg2</a:t>
            </a:r>
          </a:p>
        </p:txBody>
      </p:sp>
      <p:graphicFrame>
        <p:nvGraphicFramePr>
          <p:cNvPr id="17" name="Таблица 17">
            <a:extLst>
              <a:ext uri="{FF2B5EF4-FFF2-40B4-BE49-F238E27FC236}">
                <a16:creationId xmlns:a16="http://schemas.microsoft.com/office/drawing/2014/main" id="{71842754-CF2D-4E5E-B323-CD09C0AC7629}"/>
              </a:ext>
            </a:extLst>
          </p:cNvPr>
          <p:cNvGraphicFramePr>
            <a:graphicFrameLocks noGrp="1"/>
          </p:cNvGraphicFramePr>
          <p:nvPr/>
        </p:nvGraphicFramePr>
        <p:xfrm>
          <a:off x="7056384" y="5375015"/>
          <a:ext cx="4724903" cy="409192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789977">
                  <a:extLst>
                    <a:ext uri="{9D8B030D-6E8A-4147-A177-3AD203B41FA5}">
                      <a16:colId xmlns:a16="http://schemas.microsoft.com/office/drawing/2014/main" val="549065254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155058178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1272368814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264114361"/>
                    </a:ext>
                  </a:extLst>
                </a:gridCol>
                <a:gridCol w="775018">
                  <a:extLst>
                    <a:ext uri="{9D8B030D-6E8A-4147-A177-3AD203B41FA5}">
                      <a16:colId xmlns:a16="http://schemas.microsoft.com/office/drawing/2014/main" val="2623575708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445694027"/>
                    </a:ext>
                  </a:extLst>
                </a:gridCol>
              </a:tblGrid>
              <a:tr h="409192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187198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46DB43EE-4057-4322-BBF3-381A5F7917A7}"/>
              </a:ext>
            </a:extLst>
          </p:cNvPr>
          <p:cNvGraphicFramePr>
            <a:graphicFrameLocks noGrp="1"/>
          </p:cNvGraphicFramePr>
          <p:nvPr/>
        </p:nvGraphicFramePr>
        <p:xfrm>
          <a:off x="7838881" y="3848559"/>
          <a:ext cx="3159908" cy="409192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789977">
                  <a:extLst>
                    <a:ext uri="{9D8B030D-6E8A-4147-A177-3AD203B41FA5}">
                      <a16:colId xmlns:a16="http://schemas.microsoft.com/office/drawing/2014/main" val="549065254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155058178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1272368814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445694027"/>
                    </a:ext>
                  </a:extLst>
                </a:gridCol>
              </a:tblGrid>
              <a:tr h="40919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S::x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S::y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S::z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187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18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1C0E7-61FC-4EF7-8B21-ECF3E654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Кэш-память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A4387-9D83-4785-AE5C-AF82D6401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5369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Исходя из локальности данных, можно ускорить обращение с памятью, заранее читая не только запрошенные данные, но вообще все данные в окрестности запрошенного адреса (</a:t>
            </a:r>
            <a:r>
              <a:rPr lang="ru-RU" sz="2000" b="1" dirty="0"/>
              <a:t>упреждающее чтение</a:t>
            </a:r>
            <a:r>
              <a:rPr lang="ru-RU" sz="2000" dirty="0"/>
              <a:t>)</a:t>
            </a:r>
          </a:p>
          <a:p>
            <a:pPr marL="0" indent="0">
              <a:buNone/>
            </a:pPr>
            <a:r>
              <a:rPr lang="ru-RU" sz="2000" dirty="0"/>
              <a:t>Для сохранения таких заранее прочитанных данных используется промежуточная память, которая работает медленнее регистров, но быстрее оперативной памяти. Данная память называется </a:t>
            </a:r>
            <a:r>
              <a:rPr lang="ru-RU" sz="2000" b="1" dirty="0"/>
              <a:t>кэш-памятью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Данные считываются в кэш блоками фиксированного размера – </a:t>
            </a:r>
            <a:r>
              <a:rPr lang="ru-RU" sz="2000" b="1" dirty="0"/>
              <a:t>кэш-линиями</a:t>
            </a:r>
            <a:r>
              <a:rPr lang="ru-RU" sz="2000" dirty="0"/>
              <a:t>. Обычно кэш-линия на современных ЦП имеет размер 64 байта. Кэш-линии не перекрываются, начало кэш-линии выровнено по ее размеру (т.е. по 64 байтам).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3BE81C-CDA2-4F38-B6E0-B53CDFFF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E01A1B1-190B-4ABF-9E38-B10038F7657C}"/>
              </a:ext>
            </a:extLst>
          </p:cNvPr>
          <p:cNvSpPr/>
          <p:nvPr/>
        </p:nvSpPr>
        <p:spPr>
          <a:xfrm>
            <a:off x="8521147" y="1325563"/>
            <a:ext cx="27432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Регистры</a:t>
            </a:r>
            <a:endParaRPr lang="en-US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DA082CC-4777-4A81-9687-02412ED9DE95}"/>
              </a:ext>
            </a:extLst>
          </p:cNvPr>
          <p:cNvSpPr/>
          <p:nvPr/>
        </p:nvSpPr>
        <p:spPr>
          <a:xfrm>
            <a:off x="8368747" y="5269795"/>
            <a:ext cx="2743200" cy="3651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ОЗУ</a:t>
            </a:r>
            <a:endParaRPr lang="en-US" dirty="0"/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543C1C1F-2FEE-4C0D-9376-01744794F34C}"/>
              </a:ext>
            </a:extLst>
          </p:cNvPr>
          <p:cNvCxnSpPr>
            <a:cxnSpLocks/>
          </p:cNvCxnSpPr>
          <p:nvPr/>
        </p:nvCxnSpPr>
        <p:spPr>
          <a:xfrm flipH="1" flipV="1">
            <a:off x="7377896" y="4780640"/>
            <a:ext cx="990851" cy="48915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43DBF54-3887-47B7-8CAE-CC838553EEBB}"/>
              </a:ext>
            </a:extLst>
          </p:cNvPr>
          <p:cNvCxnSpPr>
            <a:cxnSpLocks/>
          </p:cNvCxnSpPr>
          <p:nvPr/>
        </p:nvCxnSpPr>
        <p:spPr>
          <a:xfrm flipH="1">
            <a:off x="11111947" y="4780639"/>
            <a:ext cx="990852" cy="4891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4" name="Таблица 17">
            <a:extLst>
              <a:ext uri="{FF2B5EF4-FFF2-40B4-BE49-F238E27FC236}">
                <a16:creationId xmlns:a16="http://schemas.microsoft.com/office/drawing/2014/main" id="{E675A463-670A-4E82-B0D9-A3CF654DE0CC}"/>
              </a:ext>
            </a:extLst>
          </p:cNvPr>
          <p:cNvGraphicFramePr>
            <a:graphicFrameLocks noGrp="1"/>
          </p:cNvGraphicFramePr>
          <p:nvPr/>
        </p:nvGraphicFramePr>
        <p:xfrm>
          <a:off x="7377896" y="4371447"/>
          <a:ext cx="4724903" cy="409192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789977">
                  <a:extLst>
                    <a:ext uri="{9D8B030D-6E8A-4147-A177-3AD203B41FA5}">
                      <a16:colId xmlns:a16="http://schemas.microsoft.com/office/drawing/2014/main" val="549065254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155058178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1272368814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264114361"/>
                    </a:ext>
                  </a:extLst>
                </a:gridCol>
                <a:gridCol w="775018">
                  <a:extLst>
                    <a:ext uri="{9D8B030D-6E8A-4147-A177-3AD203B41FA5}">
                      <a16:colId xmlns:a16="http://schemas.microsoft.com/office/drawing/2014/main" val="2623575708"/>
                    </a:ext>
                  </a:extLst>
                </a:gridCol>
                <a:gridCol w="789977">
                  <a:extLst>
                    <a:ext uri="{9D8B030D-6E8A-4147-A177-3AD203B41FA5}">
                      <a16:colId xmlns:a16="http://schemas.microsoft.com/office/drawing/2014/main" val="445694027"/>
                    </a:ext>
                  </a:extLst>
                </a:gridCol>
              </a:tblGrid>
              <a:tr h="409192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187198"/>
                  </a:ext>
                </a:extLst>
              </a:tr>
            </a:tbl>
          </a:graphicData>
        </a:graphic>
      </p:graphicFrame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6262CD0A-0C11-45B1-9522-314FC85C1587}"/>
              </a:ext>
            </a:extLst>
          </p:cNvPr>
          <p:cNvSpPr/>
          <p:nvPr/>
        </p:nvSpPr>
        <p:spPr>
          <a:xfrm>
            <a:off x="8521147" y="2651126"/>
            <a:ext cx="2743200" cy="3651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Кэш</a:t>
            </a:r>
            <a:endParaRPr lang="en-US" dirty="0"/>
          </a:p>
        </p:txBody>
      </p:sp>
      <p:cxnSp>
        <p:nvCxnSpPr>
          <p:cNvPr id="40" name="Соединитель: уступ 39">
            <a:extLst>
              <a:ext uri="{FF2B5EF4-FFF2-40B4-BE49-F238E27FC236}">
                <a16:creationId xmlns:a16="http://schemas.microsoft.com/office/drawing/2014/main" id="{05D51B01-8034-4182-A0A4-8634B8D21DAD}"/>
              </a:ext>
            </a:extLst>
          </p:cNvPr>
          <p:cNvCxnSpPr/>
          <p:nvPr/>
        </p:nvCxnSpPr>
        <p:spPr>
          <a:xfrm rot="5400000" flipH="1" flipV="1">
            <a:off x="7180767" y="2305511"/>
            <a:ext cx="2680759" cy="1451113"/>
          </a:xfrm>
          <a:prstGeom prst="bentConnector3">
            <a:avLst>
              <a:gd name="adj1" fmla="val 3146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Соединитель: уступ 41">
            <a:extLst>
              <a:ext uri="{FF2B5EF4-FFF2-40B4-BE49-F238E27FC236}">
                <a16:creationId xmlns:a16="http://schemas.microsoft.com/office/drawing/2014/main" id="{AD4D0600-7275-4A18-A682-01CA57DAF30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41381" y="3285471"/>
            <a:ext cx="1370013" cy="83157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Соединитель: уступ 44">
            <a:extLst>
              <a:ext uri="{FF2B5EF4-FFF2-40B4-BE49-F238E27FC236}">
                <a16:creationId xmlns:a16="http://schemas.microsoft.com/office/drawing/2014/main" id="{FE0F0C31-44CF-4998-854D-6930283D669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24034" y="3528377"/>
            <a:ext cx="1352491" cy="328240"/>
          </a:xfrm>
          <a:prstGeom prst="bentConnector3">
            <a:avLst>
              <a:gd name="adj1" fmla="val 4338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Соединитель: уступ 48">
            <a:extLst>
              <a:ext uri="{FF2B5EF4-FFF2-40B4-BE49-F238E27FC236}">
                <a16:creationId xmlns:a16="http://schemas.microsoft.com/office/drawing/2014/main" id="{B0491C6E-E3CE-44EB-9CEC-7FF546FDD65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450970" y="3707313"/>
            <a:ext cx="1322859" cy="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91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1C0E7-61FC-4EF7-8B21-ECF3E654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Попадания, промахи и вытеснения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A4387-9D83-4785-AE5C-AF82D6401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34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Если при обращении в память окажется, что данные уже находятся в кэше (</a:t>
            </a:r>
            <a:r>
              <a:rPr lang="ru-RU" sz="2000" b="1" dirty="0"/>
              <a:t>попадание в кэш, </a:t>
            </a:r>
            <a:r>
              <a:rPr lang="en-US" sz="2000" b="1" dirty="0"/>
              <a:t>cache hit</a:t>
            </a:r>
            <a:r>
              <a:rPr lang="ru-RU" sz="2000" dirty="0"/>
              <a:t>), то данные будут взяты из кэша. 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Если запрошенных данных в кэше не окажется (</a:t>
            </a:r>
            <a:r>
              <a:rPr lang="ru-RU" sz="2000" b="1" dirty="0"/>
              <a:t>промах кэша, </a:t>
            </a:r>
            <a:r>
              <a:rPr lang="en-US" sz="2000" b="1" dirty="0"/>
              <a:t>cache miss</a:t>
            </a:r>
            <a:r>
              <a:rPr lang="ru-RU" sz="2000" dirty="0"/>
              <a:t>), то произойдет чтение данных из оперативной памяти.</a:t>
            </a:r>
          </a:p>
          <a:p>
            <a:pPr marL="0" indent="0">
              <a:buNone/>
            </a:pPr>
            <a:r>
              <a:rPr lang="ru-RU" sz="2000" dirty="0"/>
              <a:t>Если кэш заполнен, то при чтении новых данных производится вытеснение кэш-линии. Обычно вытесняется наиболее «старая» кэш-линия*. </a:t>
            </a:r>
          </a:p>
          <a:p>
            <a:pPr marL="0" indent="0">
              <a:buNone/>
            </a:pPr>
            <a:endParaRPr lang="ru-RU" sz="200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*если при проектировании ЦП не была выбрана иная стратегия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3BE81C-CDA2-4F38-B6E0-B53CDFFF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E527473-08B0-4252-8851-658711FCECC2}"/>
              </a:ext>
            </a:extLst>
          </p:cNvPr>
          <p:cNvSpPr/>
          <p:nvPr/>
        </p:nvSpPr>
        <p:spPr>
          <a:xfrm>
            <a:off x="7991057" y="3221297"/>
            <a:ext cx="2743199" cy="860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Кэш</a:t>
            </a:r>
            <a:endParaRPr lang="en-US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DC9BDAE-4358-423F-9058-EDA6443B33F6}"/>
              </a:ext>
            </a:extLst>
          </p:cNvPr>
          <p:cNvSpPr/>
          <p:nvPr/>
        </p:nvSpPr>
        <p:spPr>
          <a:xfrm>
            <a:off x="8468139" y="3571785"/>
            <a:ext cx="785191" cy="365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bg1"/>
                </a:solidFill>
              </a:rPr>
              <a:t>arr[0]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5EB410F-B446-4AB7-BD57-F7E34517B58C}"/>
              </a:ext>
            </a:extLst>
          </p:cNvPr>
          <p:cNvSpPr/>
          <p:nvPr/>
        </p:nvSpPr>
        <p:spPr>
          <a:xfrm>
            <a:off x="7991061" y="1863328"/>
            <a:ext cx="27432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Регистры</a:t>
            </a:r>
            <a:endParaRPr lang="en-US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84FD99C1-812F-44EB-90D8-4C3CE5735C10}"/>
              </a:ext>
            </a:extLst>
          </p:cNvPr>
          <p:cNvCxnSpPr/>
          <p:nvPr/>
        </p:nvCxnSpPr>
        <p:spPr>
          <a:xfrm>
            <a:off x="8746435" y="2228453"/>
            <a:ext cx="0" cy="134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5A1468B-468D-449E-B7FB-F159DD3FFC7A}"/>
              </a:ext>
            </a:extLst>
          </p:cNvPr>
          <p:cNvCxnSpPr>
            <a:cxnSpLocks/>
          </p:cNvCxnSpPr>
          <p:nvPr/>
        </p:nvCxnSpPr>
        <p:spPr>
          <a:xfrm flipV="1">
            <a:off x="9008166" y="2228454"/>
            <a:ext cx="0" cy="134333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41A4F86-4D4D-4C51-A99A-75F50177B7AA}"/>
              </a:ext>
            </a:extLst>
          </p:cNvPr>
          <p:cNvSpPr txBox="1"/>
          <p:nvPr/>
        </p:nvSpPr>
        <p:spPr>
          <a:xfrm>
            <a:off x="7353410" y="2509824"/>
            <a:ext cx="145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 </a:t>
            </a:r>
            <a:r>
              <a:rPr lang="en-US" dirty="0" err="1"/>
              <a:t>rax</a:t>
            </a:r>
            <a:r>
              <a:rPr lang="en-US" dirty="0"/>
              <a:t>, [</a:t>
            </a:r>
            <a:r>
              <a:rPr lang="en-US" dirty="0" err="1"/>
              <a:t>arr</a:t>
            </a:r>
            <a:r>
              <a:rPr lang="en-US" dirty="0"/>
              <a:t>]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3D78B25D-1103-4BC4-BDD1-974825ECA414}"/>
              </a:ext>
            </a:extLst>
          </p:cNvPr>
          <p:cNvCxnSpPr>
            <a:cxnSpLocks/>
          </p:cNvCxnSpPr>
          <p:nvPr/>
        </p:nvCxnSpPr>
        <p:spPr>
          <a:xfrm>
            <a:off x="9624391" y="2228453"/>
            <a:ext cx="0" cy="32250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4CFAEB-48D9-488F-A446-D69D5A6D7F21}"/>
              </a:ext>
            </a:extLst>
          </p:cNvPr>
          <p:cNvSpPr txBox="1"/>
          <p:nvPr/>
        </p:nvSpPr>
        <p:spPr>
          <a:xfrm>
            <a:off x="10054143" y="2531803"/>
            <a:ext cx="1802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 </a:t>
            </a:r>
            <a:r>
              <a:rPr lang="en-US" dirty="0" err="1"/>
              <a:t>rax</a:t>
            </a:r>
            <a:r>
              <a:rPr lang="en-US" dirty="0"/>
              <a:t>, [</a:t>
            </a:r>
            <a:r>
              <a:rPr lang="en-US" dirty="0" err="1"/>
              <a:t>arr</a:t>
            </a:r>
            <a:r>
              <a:rPr lang="en-US" dirty="0"/>
              <a:t>+</a:t>
            </a:r>
            <a:r>
              <a:rPr lang="ru-RU" dirty="0"/>
              <a:t>90</a:t>
            </a:r>
            <a:r>
              <a:rPr lang="en-US" dirty="0"/>
              <a:t>]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51A6C17B-AE90-4FFB-9E3F-94EB09E7401A}"/>
              </a:ext>
            </a:extLst>
          </p:cNvPr>
          <p:cNvCxnSpPr>
            <a:cxnSpLocks/>
          </p:cNvCxnSpPr>
          <p:nvPr/>
        </p:nvCxnSpPr>
        <p:spPr>
          <a:xfrm flipV="1">
            <a:off x="9982200" y="3952060"/>
            <a:ext cx="0" cy="1501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738CA193-01D1-45FD-B635-79B67BA2E8A4}"/>
              </a:ext>
            </a:extLst>
          </p:cNvPr>
          <p:cNvSpPr/>
          <p:nvPr/>
        </p:nvSpPr>
        <p:spPr>
          <a:xfrm>
            <a:off x="7991061" y="5453459"/>
            <a:ext cx="2743200" cy="3651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ОЗУ</a:t>
            </a:r>
            <a:endParaRPr lang="en-US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B476076-A1F1-4117-948F-086C7AE9C67B}"/>
              </a:ext>
            </a:extLst>
          </p:cNvPr>
          <p:cNvSpPr/>
          <p:nvPr/>
        </p:nvSpPr>
        <p:spPr>
          <a:xfrm>
            <a:off x="9708872" y="3586935"/>
            <a:ext cx="826595" cy="365125"/>
          </a:xfrm>
          <a:prstGeom prst="rect">
            <a:avLst/>
          </a:prstGeom>
          <a:ln>
            <a:prstDash val="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arr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9</a:t>
            </a:r>
            <a:r>
              <a:rPr lang="en-US" dirty="0">
                <a:solidFill>
                  <a:schemeClr val="bg1"/>
                </a:solidFill>
              </a:rPr>
              <a:t>0]</a:t>
            </a: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0F1B25F-9E83-4DC3-8386-A39A8FC0FB3C}"/>
              </a:ext>
            </a:extLst>
          </p:cNvPr>
          <p:cNvCxnSpPr>
            <a:cxnSpLocks/>
          </p:cNvCxnSpPr>
          <p:nvPr/>
        </p:nvCxnSpPr>
        <p:spPr>
          <a:xfrm flipV="1">
            <a:off x="9982200" y="2228453"/>
            <a:ext cx="0" cy="1501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042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1C0E7-61FC-4EF7-8B21-ECF3E654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кэш-памяти</a:t>
            </a:r>
            <a:r>
              <a:rPr lang="en-US" dirty="0"/>
              <a:t>. </a:t>
            </a:r>
            <a:r>
              <a:rPr lang="ru-RU" dirty="0"/>
              <a:t>Кэш </a:t>
            </a:r>
            <a:r>
              <a:rPr lang="en-US" dirty="0"/>
              <a:t>L1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A4387-9D83-4785-AE5C-AF82D6401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887"/>
            <a:ext cx="5995369" cy="50899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В современных процессорах используется </a:t>
            </a:r>
            <a:r>
              <a:rPr lang="ru-RU" sz="2000" b="1" dirty="0"/>
              <a:t>несколько уровней кэша</a:t>
            </a:r>
            <a:r>
              <a:rPr lang="ru-RU" sz="2000" dirty="0"/>
              <a:t>. Чем меньше уровень кэша, тем меньше его объем и тем выше его производительность.</a:t>
            </a:r>
            <a:endParaRPr lang="en-US" sz="2000" b="1" dirty="0"/>
          </a:p>
          <a:p>
            <a:pPr marL="0" indent="0">
              <a:buNone/>
            </a:pPr>
            <a:r>
              <a:rPr lang="ru-RU" sz="2000" b="1" dirty="0"/>
              <a:t>Кэш </a:t>
            </a:r>
            <a:r>
              <a:rPr lang="en-US" sz="2000" b="1" dirty="0"/>
              <a:t>L1 </a:t>
            </a:r>
            <a:r>
              <a:rPr lang="ru-RU" sz="2000" dirty="0"/>
              <a:t>по производительности немногим уступает регистрам (задержка около 5 тактов). </a:t>
            </a:r>
          </a:p>
          <a:p>
            <a:pPr marL="0" indent="0">
              <a:buNone/>
            </a:pPr>
            <a:r>
              <a:rPr lang="ru-RU" sz="2000" dirty="0"/>
              <a:t>Типичный объем – 64 Кбайт на 1 ядро процессора.</a:t>
            </a:r>
          </a:p>
          <a:p>
            <a:pPr marL="0" indent="0">
              <a:buNone/>
            </a:pPr>
            <a:r>
              <a:rPr lang="ru-RU" sz="2000" dirty="0"/>
              <a:t>Кэш уровня </a:t>
            </a:r>
            <a:r>
              <a:rPr lang="en-US" sz="2000" dirty="0"/>
              <a:t>L1</a:t>
            </a:r>
            <a:r>
              <a:rPr lang="ru-RU" sz="2000" dirty="0"/>
              <a:t> состоит из 2 частей: </a:t>
            </a:r>
            <a:r>
              <a:rPr lang="ru-RU" sz="2000" b="1" dirty="0"/>
              <a:t>кэша инструкций </a:t>
            </a:r>
            <a:r>
              <a:rPr lang="ru-RU" sz="2000" dirty="0"/>
              <a:t>(</a:t>
            </a:r>
            <a:r>
              <a:rPr lang="en-US" sz="2000" dirty="0"/>
              <a:t>L1I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ru-RU" sz="2000" b="1" dirty="0"/>
              <a:t>кэша данных </a:t>
            </a:r>
            <a:r>
              <a:rPr lang="en-US" sz="2000" dirty="0"/>
              <a:t>(L1D)</a:t>
            </a:r>
            <a:r>
              <a:rPr lang="ru-RU" sz="2000" dirty="0"/>
              <a:t>. </a:t>
            </a:r>
          </a:p>
          <a:p>
            <a:pPr marL="0" indent="0">
              <a:buNone/>
            </a:pPr>
            <a:r>
              <a:rPr lang="ru-RU" sz="2000" dirty="0"/>
              <a:t>При таком разделении память с инструкциями программы не будет вытесняться из кэша при интенсивном чтении данных.</a:t>
            </a:r>
          </a:p>
          <a:p>
            <a:pPr marL="0" indent="0">
              <a:buNone/>
            </a:pPr>
            <a:r>
              <a:rPr lang="ru-RU" sz="2000" dirty="0"/>
              <a:t>Т.к. инструкции тоже подвергаются кэшированию, </a:t>
            </a:r>
            <a:r>
              <a:rPr lang="ru-RU" sz="2000" i="1" dirty="0"/>
              <a:t>код с высокой локальностью исполняется быстрее.</a:t>
            </a:r>
          </a:p>
          <a:p>
            <a:pPr marL="0" indent="0">
              <a:buNone/>
            </a:pPr>
            <a:r>
              <a:rPr lang="ru-RU" sz="2000" dirty="0"/>
              <a:t>По этой же причине компиляторы используют более короткие инструкции, если возможно </a:t>
            </a:r>
            <a:r>
              <a:rPr lang="en-US" sz="2000" dirty="0"/>
              <a:t>(</a:t>
            </a:r>
            <a:r>
              <a:rPr lang="en-US" sz="2000" dirty="0" err="1"/>
              <a:t>xor</a:t>
            </a:r>
            <a:r>
              <a:rPr lang="en-US" sz="2000" dirty="0"/>
              <a:t> </a:t>
            </a:r>
            <a:r>
              <a:rPr lang="en-US" sz="2000" dirty="0" err="1"/>
              <a:t>eax</a:t>
            </a:r>
            <a:r>
              <a:rPr lang="en-US" sz="2000" dirty="0"/>
              <a:t>, </a:t>
            </a:r>
            <a:r>
              <a:rPr lang="en-US" sz="2000" dirty="0" err="1"/>
              <a:t>eax</a:t>
            </a:r>
            <a:r>
              <a:rPr lang="en-US" sz="2000" dirty="0"/>
              <a:t> </a:t>
            </a:r>
            <a:r>
              <a:rPr lang="ru-RU" sz="2000" dirty="0"/>
              <a:t>вместо</a:t>
            </a:r>
            <a:r>
              <a:rPr lang="en-US" sz="2000" dirty="0"/>
              <a:t> </a:t>
            </a:r>
            <a:r>
              <a:rPr lang="en-US" sz="2000" dirty="0" err="1"/>
              <a:t>xor</a:t>
            </a:r>
            <a:r>
              <a:rPr lang="en-US" sz="2000" dirty="0"/>
              <a:t> </a:t>
            </a:r>
            <a:r>
              <a:rPr lang="en-US" sz="2000" dirty="0" err="1"/>
              <a:t>rax</a:t>
            </a:r>
            <a:r>
              <a:rPr lang="en-US" sz="2000" dirty="0"/>
              <a:t>, </a:t>
            </a:r>
            <a:r>
              <a:rPr lang="en-US" sz="2000" dirty="0" err="1"/>
              <a:t>rax</a:t>
            </a:r>
            <a:r>
              <a:rPr lang="en-US" sz="2000" dirty="0"/>
              <a:t> </a:t>
            </a:r>
            <a:r>
              <a:rPr lang="ru-RU" sz="2000" dirty="0"/>
              <a:t>или </a:t>
            </a:r>
            <a:r>
              <a:rPr lang="en-US" sz="2000" dirty="0"/>
              <a:t>mov </a:t>
            </a:r>
            <a:r>
              <a:rPr lang="en-US" sz="2000" dirty="0" err="1"/>
              <a:t>eax</a:t>
            </a:r>
            <a:r>
              <a:rPr lang="en-US" sz="2000" dirty="0"/>
              <a:t>, 0</a:t>
            </a:r>
            <a:r>
              <a:rPr lang="ru-RU" sz="2000" dirty="0"/>
              <a:t>)</a:t>
            </a: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3BE81C-CDA2-4F38-B6E0-B53CDFFF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279207E-8327-427F-B575-1EB449A574A2}"/>
              </a:ext>
            </a:extLst>
          </p:cNvPr>
          <p:cNvSpPr/>
          <p:nvPr/>
        </p:nvSpPr>
        <p:spPr>
          <a:xfrm>
            <a:off x="9104634" y="1402888"/>
            <a:ext cx="1139736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Регистры</a:t>
            </a:r>
            <a:endParaRPr lang="en-US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97D6147-65DF-40E1-A4E3-67751B528A5C}"/>
              </a:ext>
            </a:extLst>
          </p:cNvPr>
          <p:cNvSpPr/>
          <p:nvPr/>
        </p:nvSpPr>
        <p:spPr>
          <a:xfrm>
            <a:off x="7392241" y="5050406"/>
            <a:ext cx="4583763" cy="7869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ОЗУ</a:t>
            </a:r>
            <a:endParaRPr lang="en-US" dirty="0"/>
          </a:p>
        </p:txBody>
      </p:sp>
      <p:sp>
        <p:nvSpPr>
          <p:cNvPr id="8" name="Стрелка: вверх-вниз 7">
            <a:extLst>
              <a:ext uri="{FF2B5EF4-FFF2-40B4-BE49-F238E27FC236}">
                <a16:creationId xmlns:a16="http://schemas.microsoft.com/office/drawing/2014/main" id="{2E751CB8-4028-41F6-A124-00FF1F0D6214}"/>
              </a:ext>
            </a:extLst>
          </p:cNvPr>
          <p:cNvSpPr/>
          <p:nvPr/>
        </p:nvSpPr>
        <p:spPr>
          <a:xfrm>
            <a:off x="9564775" y="1779431"/>
            <a:ext cx="238697" cy="3739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34C5D69-E598-44EE-9814-1090A1B624D9}"/>
              </a:ext>
            </a:extLst>
          </p:cNvPr>
          <p:cNvSpPr/>
          <p:nvPr/>
        </p:nvSpPr>
        <p:spPr>
          <a:xfrm>
            <a:off x="8690208" y="2157329"/>
            <a:ext cx="984294" cy="371271"/>
          </a:xfrm>
          <a:prstGeom prst="rect">
            <a:avLst/>
          </a:prstGeom>
          <a:solidFill>
            <a:srgbClr val="53D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Кэш </a:t>
            </a:r>
            <a:r>
              <a:rPr lang="en-US" dirty="0"/>
              <a:t>L1D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AA7453F-5A1F-4222-85B8-F7C215B79489}"/>
              </a:ext>
            </a:extLst>
          </p:cNvPr>
          <p:cNvSpPr/>
          <p:nvPr/>
        </p:nvSpPr>
        <p:spPr>
          <a:xfrm>
            <a:off x="9684124" y="2156332"/>
            <a:ext cx="984294" cy="371271"/>
          </a:xfrm>
          <a:prstGeom prst="rect">
            <a:avLst/>
          </a:prstGeom>
          <a:solidFill>
            <a:srgbClr val="53D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Кэш </a:t>
            </a:r>
            <a:r>
              <a:rPr lang="en-US" dirty="0"/>
              <a:t>L1I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30EB7CF-15E5-46F6-96EF-6660531B03B7}"/>
              </a:ext>
            </a:extLst>
          </p:cNvPr>
          <p:cNvSpPr/>
          <p:nvPr/>
        </p:nvSpPr>
        <p:spPr>
          <a:xfrm>
            <a:off x="8305561" y="2905391"/>
            <a:ext cx="2743200" cy="4755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Кэш </a:t>
            </a:r>
            <a:r>
              <a:rPr lang="en-US" dirty="0"/>
              <a:t>L2</a:t>
            </a:r>
          </a:p>
        </p:txBody>
      </p:sp>
      <p:sp>
        <p:nvSpPr>
          <p:cNvPr id="12" name="Стрелка: вверх-вниз 11">
            <a:extLst>
              <a:ext uri="{FF2B5EF4-FFF2-40B4-BE49-F238E27FC236}">
                <a16:creationId xmlns:a16="http://schemas.microsoft.com/office/drawing/2014/main" id="{BF8206A4-15DB-4589-8356-623937089B28}"/>
              </a:ext>
            </a:extLst>
          </p:cNvPr>
          <p:cNvSpPr/>
          <p:nvPr/>
        </p:nvSpPr>
        <p:spPr>
          <a:xfrm>
            <a:off x="9557813" y="2537320"/>
            <a:ext cx="238697" cy="36512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A083A3D-9E14-41AD-86F0-E6BDB63CC2D8}"/>
              </a:ext>
            </a:extLst>
          </p:cNvPr>
          <p:cNvSpPr/>
          <p:nvPr/>
        </p:nvSpPr>
        <p:spPr>
          <a:xfrm>
            <a:off x="8004313" y="3764225"/>
            <a:ext cx="3349487" cy="92263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Кэш </a:t>
            </a:r>
            <a:r>
              <a:rPr lang="en-US" dirty="0"/>
              <a:t>L3</a:t>
            </a:r>
          </a:p>
        </p:txBody>
      </p:sp>
      <p:sp>
        <p:nvSpPr>
          <p:cNvPr id="14" name="Стрелка: вверх-вниз 13">
            <a:extLst>
              <a:ext uri="{FF2B5EF4-FFF2-40B4-BE49-F238E27FC236}">
                <a16:creationId xmlns:a16="http://schemas.microsoft.com/office/drawing/2014/main" id="{DD57C4B1-8A61-4ABD-9374-5D0DA565652C}"/>
              </a:ext>
            </a:extLst>
          </p:cNvPr>
          <p:cNvSpPr/>
          <p:nvPr/>
        </p:nvSpPr>
        <p:spPr>
          <a:xfrm>
            <a:off x="9557813" y="3380917"/>
            <a:ext cx="238697" cy="36512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Стрелка: вверх-вниз 14">
            <a:extLst>
              <a:ext uri="{FF2B5EF4-FFF2-40B4-BE49-F238E27FC236}">
                <a16:creationId xmlns:a16="http://schemas.microsoft.com/office/drawing/2014/main" id="{8611944D-8688-459B-8A28-E74F31CEF2DE}"/>
              </a:ext>
            </a:extLst>
          </p:cNvPr>
          <p:cNvSpPr/>
          <p:nvPr/>
        </p:nvSpPr>
        <p:spPr>
          <a:xfrm>
            <a:off x="9564775" y="4686846"/>
            <a:ext cx="238697" cy="36512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ADF2912-93A5-4D09-A664-D51323D72D31}"/>
              </a:ext>
            </a:extLst>
          </p:cNvPr>
          <p:cNvSpPr/>
          <p:nvPr/>
        </p:nvSpPr>
        <p:spPr>
          <a:xfrm>
            <a:off x="8305561" y="2018289"/>
            <a:ext cx="2743200" cy="61062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24AFF2-8758-63D9-9E90-D6F82CB62B1B}"/>
              </a:ext>
            </a:extLst>
          </p:cNvPr>
          <p:cNvSpPr txBox="1"/>
          <p:nvPr/>
        </p:nvSpPr>
        <p:spPr>
          <a:xfrm>
            <a:off x="838200" y="6492874"/>
            <a:ext cx="4559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См. также: ассоциативность кэша, </a:t>
            </a:r>
            <a:r>
              <a:rPr lang="ru-RU" sz="1600" dirty="0" err="1"/>
              <a:t>виктимный</a:t>
            </a:r>
            <a:r>
              <a:rPr lang="ru-RU" sz="1600" dirty="0"/>
              <a:t> кэш</a:t>
            </a:r>
          </a:p>
        </p:txBody>
      </p:sp>
    </p:spTree>
    <p:extLst>
      <p:ext uri="{BB962C8B-B14F-4D97-AF65-F5344CB8AC3E}">
        <p14:creationId xmlns:p14="http://schemas.microsoft.com/office/powerpoint/2010/main" val="320945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1C0E7-61FC-4EF7-8B21-ECF3E654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Кэши </a:t>
            </a:r>
            <a:r>
              <a:rPr lang="en-US" dirty="0"/>
              <a:t>L</a:t>
            </a:r>
            <a:r>
              <a:rPr lang="ru-RU" dirty="0"/>
              <a:t>2 и </a:t>
            </a:r>
            <a:r>
              <a:rPr lang="en-US" dirty="0"/>
              <a:t>L3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A4387-9D83-4785-AE5C-AF82D6401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53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Кэш </a:t>
            </a:r>
            <a:r>
              <a:rPr lang="en-US" sz="2000" b="1" dirty="0"/>
              <a:t>L2</a:t>
            </a:r>
            <a:r>
              <a:rPr lang="ru-RU" sz="2000" b="1" dirty="0"/>
              <a:t> </a:t>
            </a:r>
            <a:r>
              <a:rPr lang="ru-RU" sz="2000" dirty="0"/>
              <a:t>в современных процессорах </a:t>
            </a:r>
            <a:r>
              <a:rPr lang="en-US" sz="2000" dirty="0"/>
              <a:t> </a:t>
            </a:r>
            <a:r>
              <a:rPr lang="ru-RU" sz="2000" dirty="0"/>
              <a:t>имеет объем 256-1024 Кбайт </a:t>
            </a:r>
            <a:r>
              <a:rPr lang="ru-RU" sz="2000" i="1" dirty="0"/>
              <a:t>на ядро </a:t>
            </a:r>
            <a:r>
              <a:rPr lang="ru-RU" sz="2000" dirty="0"/>
              <a:t>процессора. </a:t>
            </a:r>
          </a:p>
          <a:p>
            <a:pPr marL="0" indent="0">
              <a:buNone/>
            </a:pPr>
            <a:r>
              <a:rPr lang="ru-RU" sz="2000" dirty="0"/>
              <a:t>Задержка доступа – 10-12 тактов.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Кэш</a:t>
            </a:r>
            <a:r>
              <a:rPr lang="en-US" sz="2000" b="1" dirty="0"/>
              <a:t> L3 </a:t>
            </a:r>
            <a:r>
              <a:rPr lang="ru-RU" sz="2000" b="1" dirty="0"/>
              <a:t> </a:t>
            </a:r>
            <a:r>
              <a:rPr lang="ru-RU" sz="2000" dirty="0"/>
              <a:t>- общий либо для всех ядер, либо для группы ядер, и имеет размер</a:t>
            </a:r>
            <a:r>
              <a:rPr lang="en-US" sz="2000" dirty="0"/>
              <a:t> </a:t>
            </a:r>
            <a:r>
              <a:rPr lang="ru-RU" sz="2000" dirty="0"/>
              <a:t>1-128 МБ.</a:t>
            </a:r>
          </a:p>
          <a:p>
            <a:pPr marL="0" indent="0">
              <a:buNone/>
            </a:pPr>
            <a:r>
              <a:rPr lang="ru-RU" sz="2000" dirty="0"/>
              <a:t>Задержка доступа – 30-40 тактов.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3BE81C-CDA2-4F38-B6E0-B53CDFFF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BBDCE5B-FD01-4813-BD47-480F61F5DE57}"/>
              </a:ext>
            </a:extLst>
          </p:cNvPr>
          <p:cNvSpPr/>
          <p:nvPr/>
        </p:nvSpPr>
        <p:spPr>
          <a:xfrm>
            <a:off x="9104634" y="1402888"/>
            <a:ext cx="1139736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Регистры</a:t>
            </a:r>
            <a:endParaRPr lang="en-US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3E4E0EE-D5EA-4B64-A966-D31A2FAE7E54}"/>
              </a:ext>
            </a:extLst>
          </p:cNvPr>
          <p:cNvSpPr/>
          <p:nvPr/>
        </p:nvSpPr>
        <p:spPr>
          <a:xfrm>
            <a:off x="7392241" y="5050406"/>
            <a:ext cx="4583763" cy="7869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ОЗУ</a:t>
            </a:r>
            <a:endParaRPr lang="en-US" dirty="0"/>
          </a:p>
        </p:txBody>
      </p:sp>
      <p:sp>
        <p:nvSpPr>
          <p:cNvPr id="8" name="Стрелка: вверх-вниз 7">
            <a:extLst>
              <a:ext uri="{FF2B5EF4-FFF2-40B4-BE49-F238E27FC236}">
                <a16:creationId xmlns:a16="http://schemas.microsoft.com/office/drawing/2014/main" id="{F3DE2373-11BD-4514-BEBC-EF3E9B10AF58}"/>
              </a:ext>
            </a:extLst>
          </p:cNvPr>
          <p:cNvSpPr/>
          <p:nvPr/>
        </p:nvSpPr>
        <p:spPr>
          <a:xfrm>
            <a:off x="9564775" y="1779431"/>
            <a:ext cx="238697" cy="3739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A6C3179-53D2-401A-8EE8-16D8D54C0FAE}"/>
              </a:ext>
            </a:extLst>
          </p:cNvPr>
          <p:cNvSpPr/>
          <p:nvPr/>
        </p:nvSpPr>
        <p:spPr>
          <a:xfrm>
            <a:off x="8690208" y="2157329"/>
            <a:ext cx="984294" cy="371271"/>
          </a:xfrm>
          <a:prstGeom prst="rect">
            <a:avLst/>
          </a:prstGeom>
          <a:solidFill>
            <a:srgbClr val="53D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Кэш </a:t>
            </a:r>
            <a:r>
              <a:rPr lang="en-US" dirty="0"/>
              <a:t>L1D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4A425BE-91D8-4325-A491-E045CAC87DB5}"/>
              </a:ext>
            </a:extLst>
          </p:cNvPr>
          <p:cNvSpPr/>
          <p:nvPr/>
        </p:nvSpPr>
        <p:spPr>
          <a:xfrm>
            <a:off x="9684124" y="2156332"/>
            <a:ext cx="984294" cy="371271"/>
          </a:xfrm>
          <a:prstGeom prst="rect">
            <a:avLst/>
          </a:prstGeom>
          <a:solidFill>
            <a:srgbClr val="53D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Кэш </a:t>
            </a:r>
            <a:r>
              <a:rPr lang="en-US" dirty="0"/>
              <a:t>L1I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78ED84F-2779-4B5E-9A37-5ACADAD9FBEA}"/>
              </a:ext>
            </a:extLst>
          </p:cNvPr>
          <p:cNvSpPr/>
          <p:nvPr/>
        </p:nvSpPr>
        <p:spPr>
          <a:xfrm>
            <a:off x="8305561" y="2905391"/>
            <a:ext cx="2743200" cy="4755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Кэш </a:t>
            </a:r>
            <a:r>
              <a:rPr lang="en-US" dirty="0"/>
              <a:t>L2</a:t>
            </a:r>
          </a:p>
        </p:txBody>
      </p:sp>
      <p:sp>
        <p:nvSpPr>
          <p:cNvPr id="12" name="Стрелка: вверх-вниз 11">
            <a:extLst>
              <a:ext uri="{FF2B5EF4-FFF2-40B4-BE49-F238E27FC236}">
                <a16:creationId xmlns:a16="http://schemas.microsoft.com/office/drawing/2014/main" id="{AC99FB8C-08A3-44A1-AF69-EFAD682E83F6}"/>
              </a:ext>
            </a:extLst>
          </p:cNvPr>
          <p:cNvSpPr/>
          <p:nvPr/>
        </p:nvSpPr>
        <p:spPr>
          <a:xfrm>
            <a:off x="9557813" y="2537320"/>
            <a:ext cx="238697" cy="36512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C4BB8F4-2244-4EDB-926E-0BE6F9914C9D}"/>
              </a:ext>
            </a:extLst>
          </p:cNvPr>
          <p:cNvSpPr/>
          <p:nvPr/>
        </p:nvSpPr>
        <p:spPr>
          <a:xfrm>
            <a:off x="8004313" y="3764225"/>
            <a:ext cx="3349487" cy="92263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Кэш </a:t>
            </a:r>
            <a:r>
              <a:rPr lang="en-US" dirty="0"/>
              <a:t>L3</a:t>
            </a:r>
          </a:p>
        </p:txBody>
      </p:sp>
      <p:sp>
        <p:nvSpPr>
          <p:cNvPr id="14" name="Стрелка: вверх-вниз 13">
            <a:extLst>
              <a:ext uri="{FF2B5EF4-FFF2-40B4-BE49-F238E27FC236}">
                <a16:creationId xmlns:a16="http://schemas.microsoft.com/office/drawing/2014/main" id="{91082736-DAEA-4545-A4BA-209479D9798E}"/>
              </a:ext>
            </a:extLst>
          </p:cNvPr>
          <p:cNvSpPr/>
          <p:nvPr/>
        </p:nvSpPr>
        <p:spPr>
          <a:xfrm>
            <a:off x="9557813" y="3380917"/>
            <a:ext cx="238697" cy="36512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Стрелка: вверх-вниз 14">
            <a:extLst>
              <a:ext uri="{FF2B5EF4-FFF2-40B4-BE49-F238E27FC236}">
                <a16:creationId xmlns:a16="http://schemas.microsoft.com/office/drawing/2014/main" id="{06D2675D-6F23-4AD1-AC41-17A8EF9B79B0}"/>
              </a:ext>
            </a:extLst>
          </p:cNvPr>
          <p:cNvSpPr/>
          <p:nvPr/>
        </p:nvSpPr>
        <p:spPr>
          <a:xfrm>
            <a:off x="9564775" y="4686846"/>
            <a:ext cx="238697" cy="36512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6DBF360-7E12-4AB2-8E3C-96BB17B31403}"/>
              </a:ext>
            </a:extLst>
          </p:cNvPr>
          <p:cNvSpPr/>
          <p:nvPr/>
        </p:nvSpPr>
        <p:spPr>
          <a:xfrm>
            <a:off x="7810754" y="2767349"/>
            <a:ext cx="3728575" cy="211276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940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14671</TotalTime>
  <Words>3684</Words>
  <Application>Microsoft Office PowerPoint</Application>
  <PresentationFormat>Широкоэкранный</PresentationFormat>
  <Paragraphs>363</Paragraphs>
  <Slides>33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Courier New</vt:lpstr>
      <vt:lpstr>Тема Office</vt:lpstr>
      <vt:lpstr>Низкоуровневое программирование</vt:lpstr>
      <vt:lpstr>Программная модель машины</vt:lpstr>
      <vt:lpstr>Программная модель машины</vt:lpstr>
      <vt:lpstr>Производительность памяти</vt:lpstr>
      <vt:lpstr>Локальность данных</vt:lpstr>
      <vt:lpstr>Кэш-память</vt:lpstr>
      <vt:lpstr>Попадания, промахи и вытеснения</vt:lpstr>
      <vt:lpstr>Уровни кэш-памяти. Кэш L1</vt:lpstr>
      <vt:lpstr>Кэши L2 и L3</vt:lpstr>
      <vt:lpstr>Кэш-память</vt:lpstr>
      <vt:lpstr>Кэш-память (примеры)</vt:lpstr>
      <vt:lpstr>Кэш-память</vt:lpstr>
      <vt:lpstr>Общая архитектура ЦП</vt:lpstr>
      <vt:lpstr>Выполнение инструкций процессором</vt:lpstr>
      <vt:lpstr>Конвейеризация. </vt:lpstr>
      <vt:lpstr>Суперскалярная архитектура (пример)</vt:lpstr>
      <vt:lpstr>Микрооперации</vt:lpstr>
      <vt:lpstr>Микрокод ЦП. Кэш микроопераций</vt:lpstr>
      <vt:lpstr>Внеочередное выполнение</vt:lpstr>
      <vt:lpstr>Зависимость по данным</vt:lpstr>
      <vt:lpstr>Разрыв зависимостей по данным. Переименование регистров. (пример)</vt:lpstr>
      <vt:lpstr>Ложные зависимости</vt:lpstr>
      <vt:lpstr>Буферизация записи</vt:lpstr>
      <vt:lpstr>Переупорядочивание операций чтения/записи</vt:lpstr>
      <vt:lpstr>Барьеры памяти</vt:lpstr>
      <vt:lpstr>Зависимость по управлению. Предсказание переходов (пример)</vt:lpstr>
      <vt:lpstr>Сериализация микроопераций</vt:lpstr>
      <vt:lpstr>Многоядерные процессоры</vt:lpstr>
      <vt:lpstr>Атомарные операции</vt:lpstr>
      <vt:lpstr>Префикс LOCK (пример)</vt:lpstr>
      <vt:lpstr>Кэширование в  многоядерных системах</vt:lpstr>
      <vt:lpstr>False sharing (пример)</vt:lpstr>
      <vt:lpstr>Simultaneous Multithreading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Низкоуровневое программирование</dc:title>
  <dc:creator>Алексей Борисов</dc:creator>
  <cp:lastModifiedBy>Alexey</cp:lastModifiedBy>
  <cp:revision>204</cp:revision>
  <dcterms:created xsi:type="dcterms:W3CDTF">2021-02-27T16:04:41Z</dcterms:created>
  <dcterms:modified xsi:type="dcterms:W3CDTF">2024-11-12T18:56:00Z</dcterms:modified>
</cp:coreProperties>
</file>