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334" r:id="rId4"/>
    <p:sldId id="335" r:id="rId5"/>
    <p:sldId id="333" r:id="rId6"/>
    <p:sldId id="344" r:id="rId7"/>
    <p:sldId id="261" r:id="rId8"/>
    <p:sldId id="336" r:id="rId9"/>
    <p:sldId id="340" r:id="rId10"/>
    <p:sldId id="272" r:id="rId11"/>
    <p:sldId id="276" r:id="rId12"/>
    <p:sldId id="339" r:id="rId13"/>
    <p:sldId id="341" r:id="rId14"/>
    <p:sldId id="282" r:id="rId15"/>
    <p:sldId id="279" r:id="rId16"/>
    <p:sldId id="277" r:id="rId17"/>
    <p:sldId id="347" r:id="rId18"/>
    <p:sldId id="319" r:id="rId19"/>
    <p:sldId id="274" r:id="rId20"/>
    <p:sldId id="317" r:id="rId21"/>
    <p:sldId id="337" r:id="rId22"/>
    <p:sldId id="324" r:id="rId23"/>
    <p:sldId id="343" r:id="rId24"/>
    <p:sldId id="320" r:id="rId25"/>
    <p:sldId id="346" r:id="rId26"/>
    <p:sldId id="322" r:id="rId27"/>
    <p:sldId id="328" r:id="rId28"/>
    <p:sldId id="323" r:id="rId29"/>
    <p:sldId id="330" r:id="rId30"/>
    <p:sldId id="321" r:id="rId31"/>
    <p:sldId id="342" r:id="rId32"/>
    <p:sldId id="348" r:id="rId33"/>
    <p:sldId id="329" r:id="rId34"/>
    <p:sldId id="284" r:id="rId35"/>
    <p:sldId id="327" r:id="rId36"/>
    <p:sldId id="288" r:id="rId37"/>
    <p:sldId id="291" r:id="rId38"/>
    <p:sldId id="290" r:id="rId39"/>
    <p:sldId id="34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1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5" autoAdjust="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4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3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asm.us/doc/nasmdoc3.html#section-3.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sm.us/doc/nasmdoc3.html#section-3.2.2" TargetMode="External"/><Relationship Id="rId4" Type="http://schemas.openxmlformats.org/officeDocument/2006/relationships/hyperlink" Target="https://nasm.us/doc/nasmdoc3.html#section-3.2.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sal:sar:shl:sh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7" Type="http://schemas.openxmlformats.org/officeDocument/2006/relationships/hyperlink" Target="https://hex-rays.com/ida-free/" TargetMode="External"/><Relationship Id="rId2" Type="http://schemas.openxmlformats.org/officeDocument/2006/relationships/hyperlink" Target="https://dman95.github.io/SA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ub155.ru/x86cmd" TargetMode="External"/><Relationship Id="rId5" Type="http://schemas.openxmlformats.org/officeDocument/2006/relationships/hyperlink" Target="https://www.felixcloutier.com/x86/" TargetMode="External"/><Relationship Id="rId4" Type="http://schemas.openxmlformats.org/officeDocument/2006/relationships/hyperlink" Target="https://www.nasm.us/xdoc/2.15.05/html/nasmdoc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ntd.ru/document/12000157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oating-point_unit" TargetMode="External"/><Relationship Id="rId2" Type="http://schemas.openxmlformats.org/officeDocument/2006/relationships/hyperlink" Target="https://en.wikipedia.org/wiki/Word_(computer_architectur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intel/articles/20146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Введение. Архитектура х86-64. </a:t>
            </a:r>
            <a:br>
              <a:rPr lang="ru-RU" dirty="0"/>
            </a:br>
            <a:r>
              <a:rPr lang="ru-RU" dirty="0"/>
              <a:t>Основы языка ассемблера.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</a:t>
            </a:r>
            <a:r>
              <a:rPr lang="en-US" dirty="0"/>
              <a:t>x86-64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1102278" y="1386353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RAX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B32A2C-ED35-4645-A9EF-2128AFEE5DCE}"/>
              </a:ext>
            </a:extLst>
          </p:cNvPr>
          <p:cNvSpPr/>
          <p:nvPr/>
        </p:nvSpPr>
        <p:spPr>
          <a:xfrm>
            <a:off x="1102278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RBX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2E49282B-4E54-4B43-8148-9B8CB39A5BA8}"/>
              </a:ext>
            </a:extLst>
          </p:cNvPr>
          <p:cNvSpPr/>
          <p:nvPr/>
        </p:nvSpPr>
        <p:spPr>
          <a:xfrm>
            <a:off x="2629233" y="138412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RCX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C2A2D83-29E0-41A7-B80A-E27083610682}"/>
              </a:ext>
            </a:extLst>
          </p:cNvPr>
          <p:cNvSpPr/>
          <p:nvPr/>
        </p:nvSpPr>
        <p:spPr>
          <a:xfrm>
            <a:off x="2629233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RDX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0A2274C-150B-4713-A04A-E8032DCF0B95}"/>
              </a:ext>
            </a:extLst>
          </p:cNvPr>
          <p:cNvSpPr/>
          <p:nvPr/>
        </p:nvSpPr>
        <p:spPr>
          <a:xfrm>
            <a:off x="2629233" y="3619076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RSI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C67C852-4D06-4894-91FB-D82B77C98B95}"/>
              </a:ext>
            </a:extLst>
          </p:cNvPr>
          <p:cNvSpPr/>
          <p:nvPr/>
        </p:nvSpPr>
        <p:spPr>
          <a:xfrm>
            <a:off x="1102278" y="3623492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RDI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5DF29A2-E6E2-4FB5-81D0-50565557B385}"/>
              </a:ext>
            </a:extLst>
          </p:cNvPr>
          <p:cNvSpPr/>
          <p:nvPr/>
        </p:nvSpPr>
        <p:spPr>
          <a:xfrm>
            <a:off x="1102278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RSP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F43264D-24C5-45EC-8027-2731DED11401}"/>
              </a:ext>
            </a:extLst>
          </p:cNvPr>
          <p:cNvSpPr/>
          <p:nvPr/>
        </p:nvSpPr>
        <p:spPr>
          <a:xfrm>
            <a:off x="2629233" y="4223103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RBP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8A4BBF57-E8F9-4128-A874-8AE664057CEB}"/>
              </a:ext>
            </a:extLst>
          </p:cNvPr>
          <p:cNvSpPr/>
          <p:nvPr/>
        </p:nvSpPr>
        <p:spPr>
          <a:xfrm>
            <a:off x="2629233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RFLAGS</a:t>
            </a:r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4D032D79-CF2D-4F28-A9F8-F7F9BB4A30A7}"/>
              </a:ext>
            </a:extLst>
          </p:cNvPr>
          <p:cNvSpPr/>
          <p:nvPr/>
        </p:nvSpPr>
        <p:spPr>
          <a:xfrm>
            <a:off x="1102278" y="4822714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RIP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253F7B5-665E-4453-908D-90FA5ACB08CC}"/>
              </a:ext>
            </a:extLst>
          </p:cNvPr>
          <p:cNvSpPr/>
          <p:nvPr/>
        </p:nvSpPr>
        <p:spPr>
          <a:xfrm>
            <a:off x="1102278" y="245804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90311C4-B7F4-4911-BB15-80CC9906DF97}"/>
              </a:ext>
            </a:extLst>
          </p:cNvPr>
          <p:cNvSpPr/>
          <p:nvPr/>
        </p:nvSpPr>
        <p:spPr>
          <a:xfrm>
            <a:off x="2629233" y="245466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D52DAFD6-2DDA-4FE6-9992-296BC9157884}"/>
              </a:ext>
            </a:extLst>
          </p:cNvPr>
          <p:cNvSpPr/>
          <p:nvPr/>
        </p:nvSpPr>
        <p:spPr>
          <a:xfrm>
            <a:off x="1088659" y="3052289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C809E1D3-2FCE-47EF-ABD0-A2C8F983B5FF}"/>
              </a:ext>
            </a:extLst>
          </p:cNvPr>
          <p:cNvSpPr/>
          <p:nvPr/>
        </p:nvSpPr>
        <p:spPr>
          <a:xfrm>
            <a:off x="2633250" y="305229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8833-4EE8-496A-83E4-B1586321E7F9}"/>
              </a:ext>
            </a:extLst>
          </p:cNvPr>
          <p:cNvSpPr txBox="1"/>
          <p:nvPr/>
        </p:nvSpPr>
        <p:spPr>
          <a:xfrm>
            <a:off x="2414074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BF19FB-DC6D-0072-D1CD-9924F3C65503}"/>
              </a:ext>
            </a:extLst>
          </p:cNvPr>
          <p:cNvSpPr/>
          <p:nvPr/>
        </p:nvSpPr>
        <p:spPr>
          <a:xfrm>
            <a:off x="6118378" y="137985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CF4B2C-C530-876A-09C4-9D0A2BBDF5C3}"/>
              </a:ext>
            </a:extLst>
          </p:cNvPr>
          <p:cNvSpPr/>
          <p:nvPr/>
        </p:nvSpPr>
        <p:spPr>
          <a:xfrm>
            <a:off x="4591423" y="138412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2E9306-0B6C-C76B-3DE8-3C8EF619379D}"/>
              </a:ext>
            </a:extLst>
          </p:cNvPr>
          <p:cNvSpPr/>
          <p:nvPr/>
        </p:nvSpPr>
        <p:spPr>
          <a:xfrm>
            <a:off x="4591423" y="1804847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4464A4-8800-A794-E169-74C258697660}"/>
              </a:ext>
            </a:extLst>
          </p:cNvPr>
          <p:cNvSpPr/>
          <p:nvPr/>
        </p:nvSpPr>
        <p:spPr>
          <a:xfrm>
            <a:off x="6118378" y="1804846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4C383C-6253-D23F-40B7-59E170D86D68}"/>
              </a:ext>
            </a:extLst>
          </p:cNvPr>
          <p:cNvSpPr/>
          <p:nvPr/>
        </p:nvSpPr>
        <p:spPr>
          <a:xfrm>
            <a:off x="8337926" y="1808688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GDTR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002939-C6BE-7F49-C903-A90D6204D28E}"/>
              </a:ext>
            </a:extLst>
          </p:cNvPr>
          <p:cNvSpPr/>
          <p:nvPr/>
        </p:nvSpPr>
        <p:spPr>
          <a:xfrm>
            <a:off x="8337926" y="1378057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IDTR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CC395D-AF19-F610-0608-76316CD280BB}"/>
              </a:ext>
            </a:extLst>
          </p:cNvPr>
          <p:cNvSpPr/>
          <p:nvPr/>
        </p:nvSpPr>
        <p:spPr>
          <a:xfrm>
            <a:off x="9864881" y="1807620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LDTR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FF66417-2BDA-09AB-3CD3-7C543712F239}"/>
              </a:ext>
            </a:extLst>
          </p:cNvPr>
          <p:cNvSpPr/>
          <p:nvPr/>
        </p:nvSpPr>
        <p:spPr>
          <a:xfrm>
            <a:off x="8337926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5F2B698-560F-371F-74A4-AD1629226BB8}"/>
              </a:ext>
            </a:extLst>
          </p:cNvPr>
          <p:cNvSpPr/>
          <p:nvPr/>
        </p:nvSpPr>
        <p:spPr>
          <a:xfrm>
            <a:off x="9864881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CA02-4AEF-11CB-F3EB-18DEBE67B2E4}"/>
              </a:ext>
            </a:extLst>
          </p:cNvPr>
          <p:cNvSpPr txBox="1"/>
          <p:nvPr/>
        </p:nvSpPr>
        <p:spPr>
          <a:xfrm>
            <a:off x="9648772" y="38975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6A0DFF4-8CE1-1265-7786-576CEEF1E267}"/>
              </a:ext>
            </a:extLst>
          </p:cNvPr>
          <p:cNvSpPr/>
          <p:nvPr/>
        </p:nvSpPr>
        <p:spPr>
          <a:xfrm>
            <a:off x="8337926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B0D81DA-D95F-6E67-0E81-6A00A5D844BD}"/>
              </a:ext>
            </a:extLst>
          </p:cNvPr>
          <p:cNvSpPr/>
          <p:nvPr/>
        </p:nvSpPr>
        <p:spPr>
          <a:xfrm>
            <a:off x="9864881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67AF93-182B-8BF6-1FB2-336DA1B236E3}"/>
              </a:ext>
            </a:extLst>
          </p:cNvPr>
          <p:cNvSpPr/>
          <p:nvPr/>
        </p:nvSpPr>
        <p:spPr>
          <a:xfrm>
            <a:off x="8337926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F00CA-FAA1-22BC-05A4-2D5FB11830EB}"/>
              </a:ext>
            </a:extLst>
          </p:cNvPr>
          <p:cNvSpPr/>
          <p:nvPr/>
        </p:nvSpPr>
        <p:spPr>
          <a:xfrm>
            <a:off x="9864881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8A54A-4306-668C-2681-3EF4F3CA2845}"/>
              </a:ext>
            </a:extLst>
          </p:cNvPr>
          <p:cNvSpPr txBox="1"/>
          <p:nvPr/>
        </p:nvSpPr>
        <p:spPr>
          <a:xfrm>
            <a:off x="9648772" y="27225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208F61-0405-8F13-6E3C-40D1A8CB65D8}"/>
              </a:ext>
            </a:extLst>
          </p:cNvPr>
          <p:cNvSpPr/>
          <p:nvPr/>
        </p:nvSpPr>
        <p:spPr>
          <a:xfrm>
            <a:off x="8337926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C12685-A106-EE43-8534-000B0AA5BCD0}"/>
              </a:ext>
            </a:extLst>
          </p:cNvPr>
          <p:cNvSpPr/>
          <p:nvPr/>
        </p:nvSpPr>
        <p:spPr>
          <a:xfrm>
            <a:off x="9864881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CR7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F25BED4-858F-4659-83BB-7D97329ADF8D}"/>
              </a:ext>
            </a:extLst>
          </p:cNvPr>
          <p:cNvSpPr/>
          <p:nvPr/>
        </p:nvSpPr>
        <p:spPr>
          <a:xfrm>
            <a:off x="4599414" y="245804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XMM0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6F4F82-11AD-F08C-4BEB-464D54155852}"/>
              </a:ext>
            </a:extLst>
          </p:cNvPr>
          <p:cNvSpPr/>
          <p:nvPr/>
        </p:nvSpPr>
        <p:spPr>
          <a:xfrm>
            <a:off x="6126369" y="245466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XMM1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27FD049-C024-9F08-F877-2C82876D2AD8}"/>
              </a:ext>
            </a:extLst>
          </p:cNvPr>
          <p:cNvSpPr/>
          <p:nvPr/>
        </p:nvSpPr>
        <p:spPr>
          <a:xfrm>
            <a:off x="4585795" y="3052289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XMM6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7C24A05-5453-3799-D85E-D9C70B8F09B1}"/>
              </a:ext>
            </a:extLst>
          </p:cNvPr>
          <p:cNvSpPr/>
          <p:nvPr/>
        </p:nvSpPr>
        <p:spPr>
          <a:xfrm>
            <a:off x="6130386" y="305229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72C56-FD8F-0795-581B-897EC0D533AA}"/>
              </a:ext>
            </a:extLst>
          </p:cNvPr>
          <p:cNvSpPr txBox="1"/>
          <p:nvPr/>
        </p:nvSpPr>
        <p:spPr>
          <a:xfrm>
            <a:off x="5903700" y="2685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5B74C-714C-7A7E-E2AD-E952060157AE}"/>
              </a:ext>
            </a:extLst>
          </p:cNvPr>
          <p:cNvSpPr txBox="1"/>
          <p:nvPr/>
        </p:nvSpPr>
        <p:spPr>
          <a:xfrm>
            <a:off x="1102278" y="5333527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регистры общего назначения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3B3CF-B277-AE7F-77CB-C8261DB1765B}"/>
              </a:ext>
            </a:extLst>
          </p:cNvPr>
          <p:cNvSpPr txBox="1"/>
          <p:nvPr/>
        </p:nvSpPr>
        <p:spPr>
          <a:xfrm>
            <a:off x="1102278" y="5661813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индексные регистры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083A5-7F1B-BFA9-458A-3D7A584A66CD}"/>
              </a:ext>
            </a:extLst>
          </p:cNvPr>
          <p:cNvSpPr txBox="1"/>
          <p:nvPr/>
        </p:nvSpPr>
        <p:spPr>
          <a:xfrm>
            <a:off x="1102278" y="5990099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стековые регистры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F122A2-935F-FCBC-68F0-6C97B3E4E8B1}"/>
              </a:ext>
            </a:extLst>
          </p:cNvPr>
          <p:cNvSpPr txBox="1"/>
          <p:nvPr/>
        </p:nvSpPr>
        <p:spPr>
          <a:xfrm>
            <a:off x="4510349" y="5333527"/>
            <a:ext cx="4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программный счетчик</a:t>
            </a:r>
            <a:r>
              <a:rPr lang="en-US" dirty="0"/>
              <a:t> </a:t>
            </a:r>
            <a:r>
              <a:rPr lang="ru-RU" dirty="0"/>
              <a:t>и регистр флагов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260E2-A86D-67F0-CA40-B9E713BDE114}"/>
              </a:ext>
            </a:extLst>
          </p:cNvPr>
          <p:cNvSpPr txBox="1"/>
          <p:nvPr/>
        </p:nvSpPr>
        <p:spPr>
          <a:xfrm>
            <a:off x="4510350" y="5993661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векторные регистры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F438D10-D213-C9D6-6B25-119B2E24C7B8}"/>
              </a:ext>
            </a:extLst>
          </p:cNvPr>
          <p:cNvSpPr/>
          <p:nvPr/>
        </p:nvSpPr>
        <p:spPr>
          <a:xfrm>
            <a:off x="4585795" y="362968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MXCSR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FBE64F-B6AE-48AD-45AA-3C8D3DED79EE}"/>
              </a:ext>
            </a:extLst>
          </p:cNvPr>
          <p:cNvSpPr txBox="1"/>
          <p:nvPr/>
        </p:nvSpPr>
        <p:spPr>
          <a:xfrm>
            <a:off x="9332784" y="5339970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табличные регистры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B6630F-B9BA-B85D-0251-CD593C921B54}"/>
              </a:ext>
            </a:extLst>
          </p:cNvPr>
          <p:cNvSpPr txBox="1"/>
          <p:nvPr/>
        </p:nvSpPr>
        <p:spPr>
          <a:xfrm>
            <a:off x="9332784" y="5668256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управляющие регистры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F5869-BEF7-3DA6-D494-C2E0CC54C57A}"/>
              </a:ext>
            </a:extLst>
          </p:cNvPr>
          <p:cNvSpPr txBox="1"/>
          <p:nvPr/>
        </p:nvSpPr>
        <p:spPr>
          <a:xfrm>
            <a:off x="9332784" y="5996542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отладочные регистры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7E1DF4-36BD-1548-EB50-FE2266A07E9D}"/>
              </a:ext>
            </a:extLst>
          </p:cNvPr>
          <p:cNvSpPr txBox="1"/>
          <p:nvPr/>
        </p:nvSpPr>
        <p:spPr>
          <a:xfrm>
            <a:off x="4510350" y="5673493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сегментные регистры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67A420-EAB0-65CD-5CC9-1A43A198AF09}"/>
              </a:ext>
            </a:extLst>
          </p:cNvPr>
          <p:cNvSpPr/>
          <p:nvPr/>
        </p:nvSpPr>
        <p:spPr>
          <a:xfrm>
            <a:off x="840384" y="5417367"/>
            <a:ext cx="261894" cy="259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446FCB-C569-27FF-47F5-71D6BF1AF0A6}"/>
              </a:ext>
            </a:extLst>
          </p:cNvPr>
          <p:cNvSpPr/>
          <p:nvPr/>
        </p:nvSpPr>
        <p:spPr>
          <a:xfrm>
            <a:off x="840384" y="5735593"/>
            <a:ext cx="261894" cy="2597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30603E-83EA-A7B2-5CD1-85600CBF8B62}"/>
              </a:ext>
            </a:extLst>
          </p:cNvPr>
          <p:cNvSpPr/>
          <p:nvPr/>
        </p:nvSpPr>
        <p:spPr>
          <a:xfrm>
            <a:off x="840384" y="6053818"/>
            <a:ext cx="261894" cy="26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7297CD4-A811-DEE1-767F-DF1C3555CA53}"/>
              </a:ext>
            </a:extLst>
          </p:cNvPr>
          <p:cNvSpPr/>
          <p:nvPr/>
        </p:nvSpPr>
        <p:spPr>
          <a:xfrm>
            <a:off x="4289958" y="5417366"/>
            <a:ext cx="246996" cy="25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ED9DBC7-8F63-6F8B-171A-2641C0A91F16}"/>
              </a:ext>
            </a:extLst>
          </p:cNvPr>
          <p:cNvSpPr/>
          <p:nvPr/>
        </p:nvSpPr>
        <p:spPr>
          <a:xfrm>
            <a:off x="4283623" y="5719424"/>
            <a:ext cx="270390" cy="278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46CFC9-6F91-E926-6647-75A5257D050A}"/>
              </a:ext>
            </a:extLst>
          </p:cNvPr>
          <p:cNvSpPr/>
          <p:nvPr/>
        </p:nvSpPr>
        <p:spPr>
          <a:xfrm>
            <a:off x="4278261" y="6042825"/>
            <a:ext cx="270390" cy="2771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752794-5646-3B12-769C-CB4F6EF2CB91}"/>
              </a:ext>
            </a:extLst>
          </p:cNvPr>
          <p:cNvSpPr/>
          <p:nvPr/>
        </p:nvSpPr>
        <p:spPr>
          <a:xfrm>
            <a:off x="9116662" y="5410368"/>
            <a:ext cx="246996" cy="2667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63203CF-9BCE-B895-12AC-EAE8D707A948}"/>
              </a:ext>
            </a:extLst>
          </p:cNvPr>
          <p:cNvSpPr/>
          <p:nvPr/>
        </p:nvSpPr>
        <p:spPr>
          <a:xfrm>
            <a:off x="9116662" y="5726122"/>
            <a:ext cx="246996" cy="26253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en-US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2A9DEA-0F95-F7B2-005C-79C0E15B721F}"/>
              </a:ext>
            </a:extLst>
          </p:cNvPr>
          <p:cNvSpPr/>
          <p:nvPr/>
        </p:nvSpPr>
        <p:spPr>
          <a:xfrm>
            <a:off x="9116662" y="6054408"/>
            <a:ext cx="246996" cy="26253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20E7AB-0063-089B-A1B4-189AC7124158}"/>
              </a:ext>
            </a:extLst>
          </p:cNvPr>
          <p:cNvSpPr txBox="1"/>
          <p:nvPr/>
        </p:nvSpPr>
        <p:spPr>
          <a:xfrm>
            <a:off x="5558830" y="218592"/>
            <a:ext cx="6096000" cy="86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егистр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ячейка памяти фиксированного размера, расположенная внутри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268210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регистров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60" y="1771836"/>
            <a:ext cx="57295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Изначально регистры были 16-битными (</a:t>
            </a:r>
            <a:r>
              <a:rPr lang="en-US" sz="2000" dirty="0"/>
              <a:t>AX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состояли из 2 половин (</a:t>
            </a:r>
            <a:r>
              <a:rPr lang="en-US" sz="2000" dirty="0"/>
              <a:t>AH, AL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 х86 регистры были увеличены и переименованы с добавлением префикса </a:t>
            </a:r>
            <a:r>
              <a:rPr lang="en-US" sz="2000" dirty="0"/>
              <a:t>E</a:t>
            </a:r>
            <a:r>
              <a:rPr lang="ru-RU" sz="2000" dirty="0"/>
              <a:t> (</a:t>
            </a:r>
            <a:r>
              <a:rPr lang="en-US" sz="2000" b="1" dirty="0"/>
              <a:t>E</a:t>
            </a:r>
            <a:r>
              <a:rPr lang="en-US" sz="2000" dirty="0"/>
              <a:t>AX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х86-64 регистры были вновь переименованы с заменой префикса на </a:t>
            </a:r>
            <a:r>
              <a:rPr lang="en-US" sz="2000" dirty="0"/>
              <a:t>R (</a:t>
            </a:r>
            <a:r>
              <a:rPr lang="en-US" sz="2000" b="1" dirty="0"/>
              <a:t>R</a:t>
            </a:r>
            <a:r>
              <a:rPr lang="en-US" sz="2000" dirty="0"/>
              <a:t>AX).</a:t>
            </a:r>
          </a:p>
          <a:p>
            <a:pPr marL="0" indent="0">
              <a:buNone/>
            </a:pPr>
            <a:r>
              <a:rPr lang="ru-RU" sz="2000" u="sng" dirty="0"/>
              <a:t>Физически </a:t>
            </a:r>
            <a:r>
              <a:rPr lang="en-US" sz="2000" u="sng" dirty="0"/>
              <a:t>RAX, EAX, AX, AH </a:t>
            </a:r>
            <a:r>
              <a:rPr lang="ru-RU" sz="2000" u="sng" dirty="0"/>
              <a:t>и </a:t>
            </a:r>
            <a:r>
              <a:rPr lang="en-US" sz="2000" u="sng" dirty="0"/>
              <a:t>AL – </a:t>
            </a:r>
            <a:r>
              <a:rPr lang="ru-RU" sz="2000" u="sng" dirty="0"/>
              <a:t>это один регистр</a:t>
            </a:r>
            <a:endParaRPr lang="en-US" sz="2000" u="sng" dirty="0"/>
          </a:p>
          <a:p>
            <a:pPr marL="0" indent="0">
              <a:buNone/>
            </a:pPr>
            <a:r>
              <a:rPr lang="ru-RU" sz="2000" dirty="0"/>
              <a:t>Запись в 4-байтовую часть регистра </a:t>
            </a:r>
            <a:r>
              <a:rPr lang="ru-RU" sz="2000" b="1" dirty="0"/>
              <a:t>обнуляет</a:t>
            </a:r>
            <a:r>
              <a:rPr lang="ru-RU" sz="2000" dirty="0"/>
              <a:t> старшие 4 байта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Запись 1-/2-байтовую часть регистра </a:t>
            </a:r>
            <a:r>
              <a:rPr lang="ru-RU" sz="2000" b="1" dirty="0"/>
              <a:t>не меняет</a:t>
            </a:r>
            <a:r>
              <a:rPr lang="ru-RU" sz="2000" dirty="0"/>
              <a:t> остальную часть регистра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6184272" y="2039982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RAX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066CDDE-21D6-4F55-A61B-1A58D9C1DEDA}"/>
              </a:ext>
            </a:extLst>
          </p:cNvPr>
          <p:cNvSpPr/>
          <p:nvPr/>
        </p:nvSpPr>
        <p:spPr>
          <a:xfrm>
            <a:off x="9064272" y="2039978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9C155F-9F7F-43E0-B932-ECCE972B385D}"/>
              </a:ext>
            </a:extLst>
          </p:cNvPr>
          <p:cNvSpPr/>
          <p:nvPr/>
        </p:nvSpPr>
        <p:spPr>
          <a:xfrm>
            <a:off x="11224272" y="1674848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68DD9-7615-4EE3-B328-7F332EAD1855}"/>
              </a:ext>
            </a:extLst>
          </p:cNvPr>
          <p:cNvSpPr/>
          <p:nvPr/>
        </p:nvSpPr>
        <p:spPr>
          <a:xfrm>
            <a:off x="10504272" y="1674849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98CAB0-62A4-4471-A6C7-734ACAC41392}"/>
              </a:ext>
            </a:extLst>
          </p:cNvPr>
          <p:cNvSpPr/>
          <p:nvPr/>
        </p:nvSpPr>
        <p:spPr>
          <a:xfrm>
            <a:off x="10504272" y="203997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DCDAB08-081E-443A-9EF5-E571911E878E}"/>
              </a:ext>
            </a:extLst>
          </p:cNvPr>
          <p:cNvSpPr/>
          <p:nvPr/>
        </p:nvSpPr>
        <p:spPr>
          <a:xfrm>
            <a:off x="6184272" y="4242045"/>
            <a:ext cx="5760000" cy="365125"/>
          </a:xfrm>
          <a:prstGeom prst="rect">
            <a:avLst/>
          </a:prstGeom>
          <a:solidFill>
            <a:srgbClr val="00729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RSI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B4D3AA-FFAF-412B-911D-75D546941860}"/>
              </a:ext>
            </a:extLst>
          </p:cNvPr>
          <p:cNvSpPr/>
          <p:nvPr/>
        </p:nvSpPr>
        <p:spPr>
          <a:xfrm>
            <a:off x="9064272" y="4242037"/>
            <a:ext cx="2880000" cy="365125"/>
          </a:xfrm>
          <a:prstGeom prst="rect">
            <a:avLst/>
          </a:prstGeom>
          <a:solidFill>
            <a:srgbClr val="0094C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ESI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7FBBC7-73C5-46E6-BF6C-9AADFC414F77}"/>
              </a:ext>
            </a:extLst>
          </p:cNvPr>
          <p:cNvSpPr/>
          <p:nvPr/>
        </p:nvSpPr>
        <p:spPr>
          <a:xfrm>
            <a:off x="10504272" y="4242041"/>
            <a:ext cx="1440000" cy="36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5D3CBC-415B-4B2C-A4D1-B2333A09B270}"/>
              </a:ext>
            </a:extLst>
          </p:cNvPr>
          <p:cNvSpPr/>
          <p:nvPr/>
        </p:nvSpPr>
        <p:spPr>
          <a:xfrm>
            <a:off x="11224272" y="3876908"/>
            <a:ext cx="720000" cy="365125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C8A73D1-2247-4E48-BB0F-253EF1ABA8FA}"/>
              </a:ext>
            </a:extLst>
          </p:cNvPr>
          <p:cNvSpPr/>
          <p:nvPr/>
        </p:nvSpPr>
        <p:spPr>
          <a:xfrm>
            <a:off x="6184272" y="3126839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FA421AF-39F8-4F8E-AE44-6CA81D50377E}"/>
              </a:ext>
            </a:extLst>
          </p:cNvPr>
          <p:cNvSpPr/>
          <p:nvPr/>
        </p:nvSpPr>
        <p:spPr>
          <a:xfrm>
            <a:off x="9064272" y="3126835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R8D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0D4F694-E799-4D7F-B665-1BA1218631AC}"/>
              </a:ext>
            </a:extLst>
          </p:cNvPr>
          <p:cNvSpPr/>
          <p:nvPr/>
        </p:nvSpPr>
        <p:spPr>
          <a:xfrm>
            <a:off x="10504272" y="312683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R8W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287ADC6-1301-4332-BE20-4AAE7313CCA1}"/>
              </a:ext>
            </a:extLst>
          </p:cNvPr>
          <p:cNvSpPr/>
          <p:nvPr/>
        </p:nvSpPr>
        <p:spPr>
          <a:xfrm>
            <a:off x="11224272" y="2761706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R8B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9B60053-E6B9-41EB-8266-C6A6716AAA47}"/>
              </a:ext>
            </a:extLst>
          </p:cNvPr>
          <p:cNvSpPr/>
          <p:nvPr/>
        </p:nvSpPr>
        <p:spPr>
          <a:xfrm>
            <a:off x="6184272" y="5229645"/>
            <a:ext cx="5760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D0972D4-D3E6-42C7-91AB-80F1C5C0219A}"/>
              </a:ext>
            </a:extLst>
          </p:cNvPr>
          <p:cNvSpPr/>
          <p:nvPr/>
        </p:nvSpPr>
        <p:spPr>
          <a:xfrm>
            <a:off x="9064272" y="5229637"/>
            <a:ext cx="28800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EIP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FFF620-AB08-43B5-AC53-8C7E439D3472}"/>
              </a:ext>
            </a:extLst>
          </p:cNvPr>
          <p:cNvSpPr/>
          <p:nvPr/>
        </p:nvSpPr>
        <p:spPr>
          <a:xfrm>
            <a:off x="10504272" y="522964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06266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690688"/>
            <a:ext cx="76431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Язык ассемблера </a:t>
            </a:r>
            <a:r>
              <a:rPr lang="ru-RU" sz="2000" dirty="0"/>
              <a:t>– язык программирования, представляющий собой символьную форму записи машинного языка </a:t>
            </a:r>
            <a:r>
              <a:rPr lang="en-US" sz="2000" dirty="0"/>
              <a:t>[</a:t>
            </a:r>
            <a:r>
              <a:rPr lang="ru-RU" sz="2000" dirty="0"/>
              <a:t>ГОСТ 19781-90</a:t>
            </a:r>
            <a:r>
              <a:rPr lang="en-US" sz="2000" dirty="0"/>
              <a:t>]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Ассемблер</a:t>
            </a:r>
            <a:r>
              <a:rPr lang="ru-RU" sz="2000" dirty="0"/>
              <a:t> – программа, осуществляющая преобразование (трансляцию) программы на языке ассемблера в программу на машинном языке.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процессора в языке ассемблера записываются в виде коротких </a:t>
            </a:r>
            <a:r>
              <a:rPr lang="ru-RU" sz="2000" b="1" dirty="0"/>
              <a:t>мнемоник</a:t>
            </a:r>
            <a:r>
              <a:rPr lang="ru-RU" sz="2000" dirty="0"/>
              <a:t>, за которыми следует список операндов.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Инструкции на языке ассемблера и на машинном языке взаимно однозначны </a:t>
            </a:r>
            <a:r>
              <a:rPr lang="en-US" sz="2000" dirty="0"/>
              <a:t>=&gt; </a:t>
            </a:r>
            <a:r>
              <a:rPr lang="ru-RU" sz="2000" dirty="0"/>
              <a:t>возможно дизассемблирование.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7C86C-B4D6-4D00-831D-A84E90C4AEE0}"/>
              </a:ext>
            </a:extLst>
          </p:cNvPr>
          <p:cNvSpPr txBox="1"/>
          <p:nvPr/>
        </p:nvSpPr>
        <p:spPr>
          <a:xfrm>
            <a:off x="8719781" y="4385248"/>
            <a:ext cx="22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48 83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3F7B-FCD1-4844-AB92-31E4AD62B149}"/>
              </a:ext>
            </a:extLst>
          </p:cNvPr>
          <p:cNvSpPr txBox="1"/>
          <p:nvPr/>
        </p:nvSpPr>
        <p:spPr>
          <a:xfrm>
            <a:off x="8719781" y="2012544"/>
            <a:ext cx="2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7CE7D1-8EA7-4790-8014-7E33E90CD142}"/>
              </a:ext>
            </a:extLst>
          </p:cNvPr>
          <p:cNvCxnSpPr/>
          <p:nvPr/>
        </p:nvCxnSpPr>
        <p:spPr>
          <a:xfrm>
            <a:off x="9741082" y="3691940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A818EC-D08C-4867-9588-FFEC3687096C}"/>
              </a:ext>
            </a:extLst>
          </p:cNvPr>
          <p:cNvSpPr txBox="1"/>
          <p:nvPr/>
        </p:nvSpPr>
        <p:spPr>
          <a:xfrm>
            <a:off x="8991684" y="3150603"/>
            <a:ext cx="1498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assembler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2FB683-C629-41D0-9F7A-EBB2D2DD33FA}"/>
              </a:ext>
            </a:extLst>
          </p:cNvPr>
          <p:cNvCxnSpPr/>
          <p:nvPr/>
        </p:nvCxnSpPr>
        <p:spPr>
          <a:xfrm>
            <a:off x="9741082" y="2632137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Дуга 5">
            <a:extLst>
              <a:ext uri="{FF2B5EF4-FFF2-40B4-BE49-F238E27FC236}">
                <a16:creationId xmlns:a16="http://schemas.microsoft.com/office/drawing/2014/main" id="{259F703C-ACEB-71E0-CFB7-AEAB88583394}"/>
              </a:ext>
            </a:extLst>
          </p:cNvPr>
          <p:cNvSpPr/>
          <p:nvPr/>
        </p:nvSpPr>
        <p:spPr>
          <a:xfrm rot="16200000">
            <a:off x="8941473" y="1935875"/>
            <a:ext cx="620212" cy="23308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A419C-DDF6-3BDE-53EB-E42BE5B6AD0D}"/>
              </a:ext>
            </a:extLst>
          </p:cNvPr>
          <p:cNvSpPr txBox="1"/>
          <p:nvPr/>
        </p:nvSpPr>
        <p:spPr>
          <a:xfrm>
            <a:off x="9230798" y="156401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мнемоника</a:t>
            </a:r>
          </a:p>
        </p:txBody>
      </p:sp>
    </p:spTree>
    <p:extLst>
      <p:ext uri="{BB962C8B-B14F-4D97-AF65-F5344CB8AC3E}">
        <p14:creationId xmlns:p14="http://schemas.microsoft.com/office/powerpoint/2010/main" val="142171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 </a:t>
            </a:r>
            <a:r>
              <a:rPr lang="en-US" dirty="0"/>
              <a:t>NASM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56"/>
            <a:ext cx="11242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NASM – </a:t>
            </a:r>
            <a:r>
              <a:rPr lang="ru-RU" sz="2000" dirty="0"/>
              <a:t>кроссплатформенный ассемблер (есть версии для 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Linux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r>
              <a:rPr lang="ru-RU" sz="2000" dirty="0"/>
              <a:t>очень простой язык – базовое описание можно уместить на пару страниц (без учета описания инструкций процессора).</a:t>
            </a:r>
          </a:p>
          <a:p>
            <a:r>
              <a:rPr lang="ru-RU" sz="2000" dirty="0" err="1"/>
              <a:t>регистронезависимый</a:t>
            </a:r>
            <a:r>
              <a:rPr lang="ru-RU" sz="2000" dirty="0"/>
              <a:t> язык(</a:t>
            </a:r>
            <a:r>
              <a:rPr lang="en-US" sz="2000" dirty="0"/>
              <a:t>ADD </a:t>
            </a:r>
            <a:r>
              <a:rPr lang="ru-RU" sz="2000" dirty="0"/>
              <a:t>= </a:t>
            </a:r>
            <a:r>
              <a:rPr lang="en-US" sz="2000" dirty="0"/>
              <a:t>add = </a:t>
            </a:r>
            <a:r>
              <a:rPr lang="en-US" sz="2000" dirty="0" err="1"/>
              <a:t>AdD</a:t>
            </a:r>
            <a:r>
              <a:rPr lang="en-US" sz="2000" dirty="0"/>
              <a:t>)</a:t>
            </a:r>
            <a:r>
              <a:rPr lang="ru-RU" sz="2000" dirty="0"/>
              <a:t>, исключение – имена меток и секций (см. далее);</a:t>
            </a:r>
          </a:p>
          <a:p>
            <a:r>
              <a:rPr lang="ru-RU" sz="2000" dirty="0"/>
              <a:t>используется синтаксис </a:t>
            </a:r>
            <a:r>
              <a:rPr lang="en-US" sz="2000" dirty="0"/>
              <a:t>Intel</a:t>
            </a:r>
            <a:r>
              <a:rPr lang="ru-RU" sz="2000" dirty="0"/>
              <a:t>;</a:t>
            </a:r>
          </a:p>
          <a:p>
            <a:r>
              <a:rPr lang="ru-RU" sz="2000" dirty="0"/>
              <a:t>отсутствие типов данных </a:t>
            </a:r>
            <a:r>
              <a:rPr lang="en-US" sz="2000" dirty="0"/>
              <a:t>(</a:t>
            </a:r>
            <a:r>
              <a:rPr lang="ru-RU" sz="2000" dirty="0"/>
              <a:t>нет никаких проверок корректности ваших действий </a:t>
            </a:r>
            <a:r>
              <a:rPr lang="ru-RU" sz="2000" dirty="0">
                <a:sym typeface="Wingdings" panose="05000000000000000000" pitchFamily="2" charset="2"/>
              </a:rPr>
              <a:t></a:t>
            </a:r>
            <a:r>
              <a:rPr lang="en-US" sz="2000" dirty="0">
                <a:sym typeface="Wingdings" panose="05000000000000000000" pitchFamily="2" charset="2"/>
              </a:rPr>
              <a:t> )</a:t>
            </a:r>
            <a:r>
              <a:rPr lang="ru-RU" sz="2000" dirty="0"/>
              <a:t>;</a:t>
            </a:r>
          </a:p>
          <a:p>
            <a:r>
              <a:rPr lang="ru-RU" sz="2000" dirty="0"/>
              <a:t>есть макросы</a:t>
            </a:r>
            <a:r>
              <a:rPr lang="en-US" sz="2000" dirty="0"/>
              <a:t> (</a:t>
            </a:r>
            <a:r>
              <a:rPr lang="ru-RU" sz="2000" dirty="0"/>
              <a:t>%</a:t>
            </a:r>
            <a:r>
              <a:rPr lang="en-US" sz="2000" dirty="0"/>
              <a:t>define, %assign, %macro </a:t>
            </a:r>
            <a:r>
              <a:rPr lang="ru-RU" sz="2000" dirty="0"/>
              <a:t>и </a:t>
            </a:r>
            <a:r>
              <a:rPr lang="ru-RU" sz="2000" dirty="0" err="1"/>
              <a:t>пр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Типы данных и ассемблер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54147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отсутствует понятие типа данных в привычном смысле.</a:t>
            </a:r>
          </a:p>
          <a:p>
            <a:pPr marL="0" indent="0">
              <a:buNone/>
            </a:pPr>
            <a:r>
              <a:rPr lang="ru-RU" sz="2000" b="1" dirty="0"/>
              <a:t>То, как интерпретируются данные, зависит от инструкции.</a:t>
            </a:r>
          </a:p>
          <a:p>
            <a:pPr marL="0" indent="0">
              <a:buNone/>
            </a:pPr>
            <a:r>
              <a:rPr lang="ru-RU" sz="2000" dirty="0"/>
              <a:t>При работе с памятью в некоторых случаях требуется указать размер считываемых/записываемых данных. В </a:t>
            </a:r>
            <a:r>
              <a:rPr lang="en-US" sz="2000" dirty="0"/>
              <a:t>NASM</a:t>
            </a:r>
            <a:r>
              <a:rPr lang="ru-RU" sz="2000" dirty="0"/>
              <a:t> определены следующие типовые размеры</a:t>
            </a:r>
            <a:r>
              <a:rPr lang="en-US" sz="2000" dirty="0"/>
              <a:t>*</a:t>
            </a:r>
            <a:r>
              <a:rPr lang="ru-RU" sz="2000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E796D5F-6A66-42F1-9884-729BCFDB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18483"/>
              </p:ext>
            </p:extLst>
          </p:nvPr>
        </p:nvGraphicFramePr>
        <p:xfrm>
          <a:off x="3265797" y="3878580"/>
          <a:ext cx="53448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2877641215"/>
                    </a:ext>
                  </a:extLst>
                </a:gridCol>
                <a:gridCol w="2453163">
                  <a:extLst>
                    <a:ext uri="{9D8B030D-6E8A-4147-A177-3AD203B41FA5}">
                      <a16:colId xmlns:a16="http://schemas.microsoft.com/office/drawing/2014/main" val="1167958822"/>
                    </a:ext>
                  </a:extLst>
                </a:gridCol>
                <a:gridCol w="1116106">
                  <a:extLst>
                    <a:ext uri="{9D8B030D-6E8A-4147-A177-3AD203B41FA5}">
                      <a16:colId xmlns:a16="http://schemas.microsoft.com/office/drawing/2014/main" val="1995777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Подходящий тип С/С++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long/double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02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8B356-4A17-9F7C-22A6-5A9FB525DB28}"/>
              </a:ext>
            </a:extLst>
          </p:cNvPr>
          <p:cNvSpPr txBox="1"/>
          <p:nvPr/>
        </p:nvSpPr>
        <p:spPr>
          <a:xfrm>
            <a:off x="900344" y="6356350"/>
            <a:ext cx="160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ru-RU" sz="1400" dirty="0"/>
              <a:t>список неполный</a:t>
            </a:r>
          </a:p>
        </p:txBody>
      </p:sp>
    </p:spTree>
    <p:extLst>
      <p:ext uri="{BB962C8B-B14F-4D97-AF65-F5344CB8AC3E}">
        <p14:creationId xmlns:p14="http://schemas.microsoft.com/office/powerpoint/2010/main" val="402446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Intel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05"/>
            <a:ext cx="9788373" cy="525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нотации </a:t>
            </a:r>
            <a:r>
              <a:rPr lang="en-US" sz="2000" dirty="0"/>
              <a:t>Intel </a:t>
            </a:r>
            <a:r>
              <a:rPr lang="ru-RU" sz="2000" dirty="0"/>
              <a:t>инструкции языка ассемблера имеют форму 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 	     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приемник или источник указаны 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u-RU" sz="2000" dirty="0"/>
              <a:t>, то соответствующее значение интерпретируется как </a:t>
            </a:r>
            <a:r>
              <a:rPr lang="ru-RU" sz="2000" i="1" dirty="0"/>
              <a:t>адрес в оперативной памяти</a:t>
            </a:r>
            <a:r>
              <a:rPr lang="ru-RU" sz="2000" dirty="0"/>
              <a:t>. По этому адресу происходит чтение/запись.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синтаксис </a:t>
            </a:r>
            <a:r>
              <a:rPr lang="en-US" sz="2000" dirty="0"/>
              <a:t>AT&amp;T</a:t>
            </a: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63B7F57-A033-4F1E-9397-068E01E1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62973"/>
              </p:ext>
            </p:extLst>
          </p:nvPr>
        </p:nvGraphicFramePr>
        <p:xfrm>
          <a:off x="1616115" y="2108730"/>
          <a:ext cx="908405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129">
                  <a:extLst>
                    <a:ext uri="{9D8B030D-6E8A-4147-A177-3AD203B41FA5}">
                      <a16:colId xmlns:a16="http://schemas.microsoft.com/office/drawing/2014/main" val="3575831155"/>
                    </a:ext>
                  </a:extLst>
                </a:gridCol>
                <a:gridCol w="3739118">
                  <a:extLst>
                    <a:ext uri="{9D8B030D-6E8A-4147-A177-3AD203B41FA5}">
                      <a16:colId xmlns:a16="http://schemas.microsoft.com/office/drawing/2014/main" val="2760133018"/>
                    </a:ext>
                  </a:extLst>
                </a:gridCol>
                <a:gridCol w="3024810">
                  <a:extLst>
                    <a:ext uri="{9D8B030D-6E8A-4147-A177-3AD203B41FA5}">
                      <a16:colId xmlns:a16="http://schemas.microsoft.com/office/drawing/2014/main" val="301822770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&lt;instruction&gt;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приемник/операнд1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операнд2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операнд3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],[src2]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Примеры: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(Нет операции)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880"/>
                  </a:ext>
                </a:extLst>
              </a:tr>
              <a:tr h="143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RCX = -RCX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RAX+= *</a:t>
                      </a:r>
                      <a:r>
                        <a:rPr lang="ru-RU" sz="2000" dirty="0"/>
                        <a:t>(</a:t>
                      </a:r>
                      <a:r>
                        <a:rPr lang="en-US" sz="2000" dirty="0"/>
                        <a:t>qword*</a:t>
                      </a:r>
                      <a:r>
                        <a:rPr lang="ru-RU" sz="2000" dirty="0"/>
                        <a:t>)</a:t>
                      </a:r>
                      <a:r>
                        <a:rPr lang="en-US" sz="2000" dirty="0"/>
                        <a:t>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vaddps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xmm0, xmm1, xmm2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XMM0 = XMM1+XMM2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1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882"/>
            <a:ext cx="6677891" cy="471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Всякий исполняемый файл содержит в себе несколько областей (сегментов).</a:t>
            </a:r>
          </a:p>
          <a:p>
            <a:pPr marL="179388" indent="0">
              <a:buNone/>
            </a:pPr>
            <a:r>
              <a:rPr lang="en-US" sz="2000" b="1" dirty="0"/>
              <a:t>.data </a:t>
            </a:r>
            <a:r>
              <a:rPr lang="en-US" sz="2000" dirty="0"/>
              <a:t>– </a:t>
            </a:r>
            <a:r>
              <a:rPr lang="ru-RU" sz="2000" dirty="0"/>
              <a:t>сегмент глобальных/статических переменных с заданным значением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rodata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сегмент констант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bss</a:t>
            </a:r>
            <a:r>
              <a:rPr lang="en-US" sz="2000" dirty="0"/>
              <a:t> - </a:t>
            </a:r>
            <a:r>
              <a:rPr lang="ru-RU" sz="2000" dirty="0"/>
              <a:t>сегмент глобальных/статических переменных без заданного значения (инициализируются нулем).</a:t>
            </a:r>
          </a:p>
          <a:p>
            <a:pPr marL="179388" indent="0">
              <a:buNone/>
            </a:pPr>
            <a:r>
              <a:rPr lang="en-US" sz="2000" b="1" dirty="0"/>
              <a:t>.text</a:t>
            </a:r>
            <a:r>
              <a:rPr lang="en-US" sz="2000" dirty="0"/>
              <a:t> – </a:t>
            </a:r>
            <a:r>
              <a:rPr lang="ru-RU" sz="2000" dirty="0"/>
              <a:t>сегмент кода.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7907278" y="1028343"/>
            <a:ext cx="4149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array: 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9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77882"/>
            <a:ext cx="7201765" cy="4716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выделения функций и переменных используются </a:t>
            </a:r>
            <a:r>
              <a:rPr lang="ru-RU" sz="2000" b="1" dirty="0"/>
              <a:t>метки.</a:t>
            </a:r>
            <a:r>
              <a:rPr lang="ru-RU" sz="2000" dirty="0"/>
              <a:t> Синтаксис метки: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При ассемблировании метка заменяется на соответствующий адрес</a:t>
            </a:r>
            <a:r>
              <a:rPr lang="en-US" sz="2000" dirty="0"/>
              <a:t> </a:t>
            </a:r>
            <a:r>
              <a:rPr lang="ru-RU" sz="2000" dirty="0"/>
              <a:t>или эквивалентное ему смещение (дистанцию от инструкции до цели, на которую указывает метка).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имя метки начинается с точки, метка является </a:t>
            </a:r>
            <a:r>
              <a:rPr lang="ru-RU" sz="2000" b="1" dirty="0"/>
              <a:t>локальной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Локальные метки обычно используются в функциях для организации циклов и условных переходов.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Полное имя локальной метки: </a:t>
            </a:r>
            <a:br>
              <a:rPr lang="ru-RU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предыдущей обычной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8505825" y="1028343"/>
            <a:ext cx="3551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.ret: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176"/>
            <a:ext cx="5553724" cy="4807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a=7;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en-US" sz="1800" dirty="0">
                <a:latin typeface="Consolas" panose="020B0609020204030204" pitchFamily="49" charset="0"/>
              </a:rPr>
              <a:t> b = 255;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short array[4] {1,2,3,4};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array2[4] {1,1,1,1};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constant = 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</a:t>
            </a:r>
            <a:r>
              <a:rPr lang="en-US" sz="1800" dirty="0" err="1">
                <a:latin typeface="Consolas" panose="020B0609020204030204" pitchFamily="49" charset="0"/>
              </a:rPr>
              <a:t>cstring</a:t>
            </a:r>
            <a:r>
              <a:rPr lang="en-US" sz="1800" dirty="0">
                <a:latin typeface="Consolas" panose="020B0609020204030204" pitchFamily="49" charset="0"/>
              </a:rPr>
              <a:t>[] = “assembler”;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c[3];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c[0]=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78986-F1C4-426B-81D3-0BB749F6ABF1}"/>
              </a:ext>
            </a:extLst>
          </p:cNvPr>
          <p:cNvSpPr txBox="1"/>
          <p:nvPr/>
        </p:nvSpPr>
        <p:spPr>
          <a:xfrm>
            <a:off x="7173433" y="474345"/>
            <a:ext cx="41498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 tooltip="псевдоинструкция определения значения (db = define byte)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1,2,3,4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array1: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 tooltip="псевдоинструкция повторения"/>
              </a:rPr>
              <a:t>times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constant: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“assembler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,0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 tooltip="псевдоинструкция резервирования места (resq = reserve qwords)"/>
              </a:rPr>
              <a:t>resq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2C1CFAE-21E9-46BF-9178-5A49BED4A617}"/>
              </a:ext>
            </a:extLst>
          </p:cNvPr>
          <p:cNvSpPr/>
          <p:nvPr/>
        </p:nvSpPr>
        <p:spPr>
          <a:xfrm>
            <a:off x="5170967" y="1479176"/>
            <a:ext cx="375683" cy="1300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3491F6-B39C-43A5-8380-9CF0409E904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5546650" y="803757"/>
            <a:ext cx="154947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C880B404-B8CA-4A7A-AF14-6D4CA25901F0}"/>
              </a:ext>
            </a:extLst>
          </p:cNvPr>
          <p:cNvSpPr/>
          <p:nvPr/>
        </p:nvSpPr>
        <p:spPr>
          <a:xfrm>
            <a:off x="5139387" y="3383425"/>
            <a:ext cx="375683" cy="742507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5369C72-8270-4119-B6B4-45628B05AADC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515070" y="2461764"/>
            <a:ext cx="1658363" cy="12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93DDFB12-023A-4CF5-BE0B-528E8ECEB432}"/>
              </a:ext>
            </a:extLst>
          </p:cNvPr>
          <p:cNvSpPr/>
          <p:nvPr/>
        </p:nvSpPr>
        <p:spPr>
          <a:xfrm>
            <a:off x="5170967" y="4455375"/>
            <a:ext cx="375683" cy="304746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B9F7010-2110-4DD6-BB4A-A210A77412AB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546650" y="3383425"/>
            <a:ext cx="1658363" cy="122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E2701C0C-9C70-4257-B7C0-9A3E48D3C41C}"/>
              </a:ext>
            </a:extLst>
          </p:cNvPr>
          <p:cNvSpPr/>
          <p:nvPr/>
        </p:nvSpPr>
        <p:spPr>
          <a:xfrm>
            <a:off x="5202849" y="5084574"/>
            <a:ext cx="375683" cy="906334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978BC81-E389-4FEB-8A7F-DA2E15242579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5578532" y="4358641"/>
            <a:ext cx="1784293" cy="117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3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95" y="1559531"/>
            <a:ext cx="5261859" cy="587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FE1AC7-1A8D-4FBE-ACFA-B8D28E41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56952"/>
              </p:ext>
            </p:extLst>
          </p:nvPr>
        </p:nvGraphicFramePr>
        <p:xfrm>
          <a:off x="6151418" y="2264680"/>
          <a:ext cx="5887297" cy="376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79773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ah,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 = 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0x8065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720711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[0x8065]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*(DWORD*)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5389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RAX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*(DWORD*)RCX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CAC3AF-66C6-1C13-3315-E2DC967620BC}"/>
              </a:ext>
            </a:extLst>
          </p:cNvPr>
          <p:cNvSpPr txBox="1"/>
          <p:nvPr/>
        </p:nvSpPr>
        <p:spPr>
          <a:xfrm>
            <a:off x="215630" y="2264680"/>
            <a:ext cx="5485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Размер приемника и источника должен быть равен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– нельзя).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операнд– адрес в памяти, то размер перемещаемых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данных равен 2 операнду.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размер передаваемых данных нельзя определить неявно, то его нужно указать.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предмете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Предмет посвящен рассмотрению низкоуровневых аспектов, которые в дальнейшем потребуются для освоения курсов «Системное программирование», «Операционные системы», «Безопасность операционных систем».</a:t>
            </a:r>
          </a:p>
          <a:p>
            <a:pPr marL="0" indent="0">
              <a:buNone/>
            </a:pPr>
            <a:r>
              <a:rPr lang="ru-RU" sz="2000" dirty="0"/>
              <a:t>Структура курса:</a:t>
            </a:r>
          </a:p>
          <a:p>
            <a:pPr marL="457200" indent="-457200">
              <a:buAutoNum type="arabicPeriod"/>
            </a:pPr>
            <a:r>
              <a:rPr lang="ru-RU" sz="2000" dirty="0"/>
              <a:t>Основы языка ассемблера. Выполнение программ процессором.</a:t>
            </a:r>
          </a:p>
          <a:p>
            <a:pPr marL="457200" indent="-457200">
              <a:buAutoNum type="arabicPeriod"/>
            </a:pPr>
            <a:r>
              <a:rPr lang="ru-RU" sz="2000" dirty="0"/>
              <a:t>Компиляция</a:t>
            </a:r>
            <a:r>
              <a:rPr lang="en-US" sz="2000" dirty="0"/>
              <a:t> </a:t>
            </a:r>
            <a:r>
              <a:rPr lang="ru-RU" sz="2000" dirty="0"/>
              <a:t>и компоновка. Чем занимаются компилятор и компоновщик. </a:t>
            </a:r>
          </a:p>
          <a:p>
            <a:pPr marL="457200" indent="-457200">
              <a:buAutoNum type="arabicPeriod"/>
            </a:pPr>
            <a:r>
              <a:rPr lang="ru-RU" sz="2000" dirty="0"/>
              <a:t>Функционирования современных компьютерных систем. Организация памяти, прерывания и исключения, виртуализация.</a:t>
            </a:r>
          </a:p>
          <a:p>
            <a:pPr marL="457200" indent="-457200">
              <a:buAutoNum type="arabicPeriod"/>
            </a:pPr>
            <a:r>
              <a:rPr lang="ru-RU" sz="2000" dirty="0"/>
              <a:t>Низкоуровневые аспекты безопасности. Какие уязвимости эксплуатирует вредоносное ПО.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5807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Операнд, заключенный в </a:t>
            </a:r>
            <a:r>
              <a:rPr lang="en-US" sz="2000" dirty="0"/>
              <a:t>[], </a:t>
            </a:r>
            <a:r>
              <a:rPr lang="ru-RU" sz="2000" dirty="0"/>
              <a:t>является адресным выражением.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Адресное выражение может состоять из 3 частей: </a:t>
            </a:r>
            <a:r>
              <a:rPr lang="ru-RU" sz="2000" b="1" dirty="0"/>
              <a:t>базы, индекса и смещения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Индекс может  умножаться на 1/2/4/8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вычислении адреса  </a:t>
            </a:r>
            <a:r>
              <a:rPr lang="ru-RU" sz="2000" dirty="0">
                <a:highlight>
                  <a:srgbClr val="87B6E1"/>
                </a:highlight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ighlight>
                  <a:srgbClr val="FFFF00"/>
                </a:highlight>
              </a:rPr>
              <a:t>индекс</a:t>
            </a:r>
            <a:r>
              <a:rPr lang="ru-RU" sz="2000" dirty="0"/>
              <a:t> и </a:t>
            </a:r>
            <a:r>
              <a:rPr lang="ru-RU" sz="2000" dirty="0">
                <a:highlight>
                  <a:srgbClr val="00FF00"/>
                </a:highlight>
              </a:rPr>
              <a:t>смещение</a:t>
            </a:r>
            <a:r>
              <a:rPr lang="ru-RU" sz="2000" dirty="0"/>
              <a:t> складываются </a:t>
            </a:r>
            <a:r>
              <a:rPr lang="en-US" sz="2000" dirty="0"/>
              <a:t>(</a:t>
            </a:r>
            <a:r>
              <a:rPr lang="ru-RU" sz="2000" dirty="0"/>
              <a:t>вычитать нельзя, но можно использовать отрицательные числа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адресном выражении могут быть указаны максимум 2 регистра. </a:t>
            </a:r>
          </a:p>
          <a:p>
            <a:pPr marL="0" indent="0">
              <a:buNone/>
            </a:pPr>
            <a:r>
              <a:rPr lang="ru-RU" sz="2000" dirty="0"/>
              <a:t>Метки в адресных выражениях эквивалентны константам.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71399-D523-4B0F-A130-8CFC133E4856}"/>
              </a:ext>
            </a:extLst>
          </p:cNvPr>
          <p:cNvSpPr txBox="1"/>
          <p:nvPr/>
        </p:nvSpPr>
        <p:spPr>
          <a:xfrm>
            <a:off x="5762344" y="537269"/>
            <a:ext cx="58393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bx,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ru-R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LEA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6"/>
            <a:ext cx="5757910" cy="48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/>
              <a:t>(</a:t>
            </a:r>
            <a:r>
              <a:rPr lang="en-US" sz="2000" b="1" dirty="0"/>
              <a:t>L</a:t>
            </a:r>
            <a:r>
              <a:rPr lang="en-US" sz="2000" dirty="0"/>
              <a:t>oad </a:t>
            </a:r>
            <a:r>
              <a:rPr lang="en-US" sz="2000" b="1" dirty="0"/>
              <a:t>E</a:t>
            </a:r>
            <a:r>
              <a:rPr lang="en-US" sz="2000" dirty="0"/>
              <a:t>ffective </a:t>
            </a:r>
            <a:r>
              <a:rPr lang="en-US" sz="2000" b="1" dirty="0"/>
              <a:t>A</a:t>
            </a:r>
            <a:r>
              <a:rPr lang="en-US" sz="2000" dirty="0"/>
              <a:t>ddress)</a:t>
            </a:r>
            <a:r>
              <a:rPr lang="ru-RU" sz="2000" dirty="0"/>
              <a:t> выполняет вычисление адреса (без чтения/записи)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u="sng" dirty="0"/>
              <a:t>Инструкция также может использоваться для вычисления простых математических выражений.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/>
              <a:t>Данная инструкция не изменяет состояние регистра </a:t>
            </a:r>
            <a:r>
              <a:rPr lang="en-US" sz="2000" i="1" dirty="0"/>
              <a:t>FLAGS (</a:t>
            </a:r>
            <a:r>
              <a:rPr lang="ru-RU" sz="2000" i="1" dirty="0"/>
              <a:t>см. далее).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439-CD06-4903-B2B2-93359F2E6E57}"/>
              </a:ext>
            </a:extLst>
          </p:cNvPr>
          <p:cNvSpPr txBox="1"/>
          <p:nvPr/>
        </p:nvSpPr>
        <p:spPr>
          <a:xfrm>
            <a:off x="6843944" y="1532110"/>
            <a:ext cx="4509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dd 12,24,36,48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main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[array+4*rcx+4]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[rsi-4]</a:t>
            </a:r>
          </a:p>
          <a:p>
            <a:endParaRPr lang="ru-RU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[rcx+5]</a:t>
            </a:r>
            <a:endParaRPr lang="ru-RU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[8*rcx+rdx+5]</a:t>
            </a: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rdx+rdx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3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48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локальных переменных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Поскольку расположение вершины стека непостоянно, меток в стеке быть не может =</a:t>
            </a:r>
            <a:r>
              <a:rPr lang="en-US" sz="2000" dirty="0"/>
              <a:t>&gt; </a:t>
            </a:r>
            <a:r>
              <a:rPr lang="ru-RU" sz="2000" dirty="0"/>
              <a:t>это задача программиста – помнить, что он положил </a:t>
            </a: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по адресу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[RSP-4]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430E76-EA4A-4D16-BF9E-94D43BF07B49}"/>
              </a:ext>
            </a:extLst>
          </p:cNvPr>
          <p:cNvSpPr/>
          <p:nvPr/>
        </p:nvSpPr>
        <p:spPr>
          <a:xfrm>
            <a:off x="8459309" y="911927"/>
            <a:ext cx="2588581" cy="12517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60640-9656-4886-8154-4D817BE4D562}"/>
              </a:ext>
            </a:extLst>
          </p:cNvPr>
          <p:cNvSpPr/>
          <p:nvPr/>
        </p:nvSpPr>
        <p:spPr>
          <a:xfrm>
            <a:off x="8459308" y="5291091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01728F-BB17-4CB0-A0DD-8FD9B29DDBDC}"/>
              </a:ext>
            </a:extLst>
          </p:cNvPr>
          <p:cNvSpPr/>
          <p:nvPr/>
        </p:nvSpPr>
        <p:spPr>
          <a:xfrm>
            <a:off x="8459307" y="4668258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61541C-93F2-4CA9-B6E0-18F9E39F3479}"/>
              </a:ext>
            </a:extLst>
          </p:cNvPr>
          <p:cNvSpPr/>
          <p:nvPr/>
        </p:nvSpPr>
        <p:spPr>
          <a:xfrm>
            <a:off x="8459305" y="4045869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.BSS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AC08F7-FA4F-45A1-93E2-29CCADEB04DD}"/>
              </a:ext>
            </a:extLst>
          </p:cNvPr>
          <p:cNvSpPr/>
          <p:nvPr/>
        </p:nvSpPr>
        <p:spPr>
          <a:xfrm>
            <a:off x="8459307" y="3423481"/>
            <a:ext cx="2588580" cy="6228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2287220-8C23-471C-BF5D-BB8B0A713393}"/>
              </a:ext>
            </a:extLst>
          </p:cNvPr>
          <p:cNvCxnSpPr>
            <a:cxnSpLocks/>
          </p:cNvCxnSpPr>
          <p:nvPr/>
        </p:nvCxnSpPr>
        <p:spPr>
          <a:xfrm>
            <a:off x="8459306" y="3423481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746523B-ADBD-4A6B-A384-4396EA6BF2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753600" y="2163678"/>
            <a:ext cx="0" cy="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102796D-905D-4D84-9390-45358F9109D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53597" y="3036163"/>
            <a:ext cx="3" cy="38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865C1F5-52E4-4F6E-A076-98C2B795F5D9}"/>
              </a:ext>
            </a:extLst>
          </p:cNvPr>
          <p:cNvCxnSpPr>
            <a:cxnSpLocks/>
          </p:cNvCxnSpPr>
          <p:nvPr/>
        </p:nvCxnSpPr>
        <p:spPr>
          <a:xfrm>
            <a:off x="8459305" y="2163678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C82A615-43AA-459E-BCCA-EE02B5B7858A}"/>
              </a:ext>
            </a:extLst>
          </p:cNvPr>
          <p:cNvCxnSpPr>
            <a:cxnSpLocks/>
          </p:cNvCxnSpPr>
          <p:nvPr/>
        </p:nvCxnSpPr>
        <p:spPr>
          <a:xfrm>
            <a:off x="8459305" y="365125"/>
            <a:ext cx="0" cy="599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C9502ED-B798-4326-BE88-38F43FE2904C}"/>
              </a:ext>
            </a:extLst>
          </p:cNvPr>
          <p:cNvCxnSpPr>
            <a:cxnSpLocks/>
          </p:cNvCxnSpPr>
          <p:nvPr/>
        </p:nvCxnSpPr>
        <p:spPr>
          <a:xfrm>
            <a:off x="11047886" y="365125"/>
            <a:ext cx="0" cy="5920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02941-1EBC-4C6F-AC70-BC3D941E0D0D}"/>
              </a:ext>
            </a:extLst>
          </p:cNvPr>
          <p:cNvSpPr txBox="1"/>
          <p:nvPr/>
        </p:nvSpPr>
        <p:spPr>
          <a:xfrm>
            <a:off x="7279690" y="2913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xFFFFFFFF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709F4-9E14-4042-A46A-F5D093EFEA22}"/>
              </a:ext>
            </a:extLst>
          </p:cNvPr>
          <p:cNvSpPr txBox="1"/>
          <p:nvPr/>
        </p:nvSpPr>
        <p:spPr>
          <a:xfrm>
            <a:off x="7306941" y="60607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x0000000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563775" y="216367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496993" y="1768400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170113" y="1768400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9" y="3671455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стеку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44" y="1562210"/>
            <a:ext cx="5176911" cy="4794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можно указывать в адресных выражениях для доступа к стеку.</a:t>
            </a:r>
          </a:p>
          <a:p>
            <a:pPr marL="0" indent="0">
              <a:buNone/>
            </a:pPr>
            <a:r>
              <a:rPr lang="ru-RU" sz="2000" dirty="0"/>
              <a:t>Кроме того, есть специальные инструкции.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вычитает из </a:t>
            </a:r>
            <a:r>
              <a:rPr lang="en-US" sz="2000" dirty="0"/>
              <a:t>RSP </a:t>
            </a:r>
            <a:r>
              <a:rPr lang="ru-RU" sz="2000" dirty="0"/>
              <a:t>размер операнда и записывает значение на вершину стека.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читает значение из вершины стека и прибавляет к </a:t>
            </a:r>
            <a:r>
              <a:rPr lang="en-US" sz="2000" dirty="0"/>
              <a:t>RSP </a:t>
            </a:r>
            <a:r>
              <a:rPr lang="ru-RU" sz="2000" dirty="0"/>
              <a:t>размер операнда.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х86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4 </a:t>
            </a:r>
            <a:r>
              <a:rPr lang="ru-RU" sz="2000" dirty="0"/>
              <a:t>байта</a:t>
            </a:r>
            <a:r>
              <a:rPr lang="en-US" sz="2000" dirty="0"/>
              <a:t>*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х86-64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8 </a:t>
            </a:r>
            <a:r>
              <a:rPr lang="ru-RU" sz="2000" dirty="0"/>
              <a:t>байт*.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600" i="1" dirty="0"/>
              <a:t>*Примечание: у </a:t>
            </a:r>
            <a:r>
              <a:rPr lang="en-US" sz="1600" i="1" dirty="0"/>
              <a:t>mov </a:t>
            </a:r>
            <a:r>
              <a:rPr lang="ru-RU" sz="1600" i="1" dirty="0"/>
              <a:t>нет такого ограничения,</a:t>
            </a:r>
            <a:br>
              <a:rPr lang="ru-RU" sz="1600" i="1" dirty="0"/>
            </a:br>
            <a:r>
              <a:rPr lang="en-US" sz="1600" i="1" dirty="0"/>
              <a:t>mov [</a:t>
            </a:r>
            <a:r>
              <a:rPr lang="en-US" sz="1600" i="1" dirty="0" err="1"/>
              <a:t>rsp</a:t>
            </a:r>
            <a:r>
              <a:rPr lang="en-US" sz="1600" i="1" dirty="0"/>
              <a:t>], al</a:t>
            </a:r>
            <a:r>
              <a:rPr lang="ru-RU" sz="1600" i="1" dirty="0"/>
              <a:t> – допустимо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0A396-75B4-4994-9418-57DFBBB4C6C1}"/>
              </a:ext>
            </a:extLst>
          </p:cNvPr>
          <p:cNvSpPr txBox="1"/>
          <p:nvPr/>
        </p:nvSpPr>
        <p:spPr>
          <a:xfrm>
            <a:off x="8924859" y="1829531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465F6BC6-1166-407A-8E49-E507D633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3597"/>
              </p:ext>
            </p:extLst>
          </p:nvPr>
        </p:nvGraphicFramePr>
        <p:xfrm>
          <a:off x="5696750" y="932097"/>
          <a:ext cx="6456218" cy="530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7726">
                  <a:extLst>
                    <a:ext uri="{9D8B030D-6E8A-4147-A177-3AD203B41FA5}">
                      <a16:colId xmlns:a16="http://schemas.microsoft.com/office/drawing/2014/main" val="4091540004"/>
                    </a:ext>
                  </a:extLst>
                </a:gridCol>
                <a:gridCol w="325079">
                  <a:extLst>
                    <a:ext uri="{9D8B030D-6E8A-4147-A177-3AD203B41FA5}">
                      <a16:colId xmlns:a16="http://schemas.microsoft.com/office/drawing/2014/main" val="302893265"/>
                    </a:ext>
                  </a:extLst>
                </a:gridCol>
                <a:gridCol w="3533413">
                  <a:extLst>
                    <a:ext uri="{9D8B030D-6E8A-4147-A177-3AD203B41FA5}">
                      <a16:colId xmlns:a16="http://schemas.microsoft.com/office/drawing/2014/main" val="1011615716"/>
                    </a:ext>
                  </a:extLst>
                </a:gridCol>
              </a:tblGrid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ax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ax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4168349128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68100910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003246624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6312599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6020956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bx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bx,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rsp,2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6721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Отрицательные числа представляются в дополнительном коде</a:t>
                </a:r>
                <a:r>
                  <a:rPr lang="en-US" sz="2000" dirty="0"/>
                  <a:t> (=&gt; </a:t>
                </a:r>
                <a:r>
                  <a:rPr lang="ru-RU" sz="2000" dirty="0"/>
                  <a:t>старшие биты отрицательного числа = 1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 </a:t>
                </a:r>
                <a:r>
                  <a:rPr lang="en-US" sz="2000" dirty="0">
                    <a:latin typeface="Consolas" panose="020B0609020204030204" pitchFamily="49" charset="0"/>
                  </a:rPr>
                  <a:t>unsigned 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       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Consolas" panose="020B0609020204030204" pitchFamily="49" charset="0"/>
                  </a:rPr>
                  <a:t>signed int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i="1" dirty="0"/>
                  <a:t>Дополнительный код позволяет выполнять знаковое и беззнаковое сложение</a:t>
                </a:r>
                <a:r>
                  <a:rPr lang="en-US" sz="2000" i="1" dirty="0"/>
                  <a:t>/</a:t>
                </a:r>
                <a:r>
                  <a:rPr lang="ru-RU" sz="2000" i="1" dirty="0"/>
                  <a:t>вычитание одинаковым образом.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  <a:blipFill>
                <a:blip r:embed="rId3"/>
                <a:stretch>
                  <a:fillRect l="-909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04246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8197" r="-1033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108197" r="-10335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308197" r="-1033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308197" r="-109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408197" r="-1033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408197" r="-109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E0B7FE-5395-7D9A-6B4F-510885923A0F}"/>
              </a:ext>
            </a:extLst>
          </p:cNvPr>
          <p:cNvSpPr txBox="1"/>
          <p:nvPr/>
        </p:nvSpPr>
        <p:spPr>
          <a:xfrm>
            <a:off x="10184808" y="1208027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E343B-C8BD-5786-9689-598262DF3C7B}"/>
              </a:ext>
            </a:extLst>
          </p:cNvPr>
          <p:cNvSpPr txBox="1"/>
          <p:nvPr/>
        </p:nvSpPr>
        <p:spPr>
          <a:xfrm>
            <a:off x="11201002" y="120802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0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30D1A-6F3E-1D7A-5669-7EECCABD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чисел в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C3E1A-C400-B8CF-EE23-F5B33D52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архитектурах семейства </a:t>
            </a:r>
            <a:r>
              <a:rPr lang="en-US" sz="2000" dirty="0"/>
              <a:t>x86</a:t>
            </a:r>
            <a:r>
              <a:rPr lang="ru-RU" sz="2000" dirty="0"/>
              <a:t> числа хранятся в </a:t>
            </a:r>
            <a:r>
              <a:rPr lang="en-US" sz="2000" dirty="0"/>
              <a:t>Little Endian </a:t>
            </a:r>
            <a:r>
              <a:rPr lang="ru-RU" sz="2000" dirty="0"/>
              <a:t>кодировке (т.н. обратный порядок байтов). Младший байт числа будет располагаться по младшему адресу.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2DE30C-252D-C8CC-10DD-60AE22B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3ABE2-C8EB-684F-8CAD-296FC718154A}"/>
              </a:ext>
            </a:extLst>
          </p:cNvPr>
          <p:cNvSpPr txBox="1"/>
          <p:nvPr/>
        </p:nvSpPr>
        <p:spPr>
          <a:xfrm>
            <a:off x="7218218" y="3518590"/>
            <a:ext cx="4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0xCC,0xBB,0xAA,0x77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B73E9C-EE9F-D2DF-B391-D637A13AFFDF}"/>
              </a:ext>
            </a:extLst>
          </p:cNvPr>
          <p:cNvSpPr txBox="1"/>
          <p:nvPr/>
        </p:nvSpPr>
        <p:spPr>
          <a:xfrm>
            <a:off x="838200" y="5368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/>
              <a:t>Д/З: </a:t>
            </a:r>
            <a:r>
              <a:rPr lang="en-US" sz="1800" dirty="0" err="1"/>
              <a:t>BigEndian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LittleEndian</a:t>
            </a:r>
            <a:r>
              <a:rPr lang="ru-RU" sz="1800" dirty="0"/>
              <a:t> </a:t>
            </a:r>
            <a:br>
              <a:rPr lang="ru-RU" sz="1800" dirty="0"/>
            </a:br>
            <a:r>
              <a:rPr lang="ru-RU" sz="1800" dirty="0"/>
              <a:t>(см. «Архитектура компьютера», с.97)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9BDF9-4767-50AF-B1BF-F47DE6225D60}"/>
              </a:ext>
            </a:extLst>
          </p:cNvPr>
          <p:cNvSpPr txBox="1"/>
          <p:nvPr/>
        </p:nvSpPr>
        <p:spPr>
          <a:xfrm>
            <a:off x="838200" y="4367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ov ax, [number]; AX=??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FB73-0CC9-55F0-9E5C-25411EA94BE8}"/>
              </a:ext>
            </a:extLst>
          </p:cNvPr>
          <p:cNvSpPr txBox="1"/>
          <p:nvPr/>
        </p:nvSpPr>
        <p:spPr>
          <a:xfrm>
            <a:off x="1655618" y="3518590"/>
            <a:ext cx="331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number: dd 0x77AABBCC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44E82FC-2D2A-4683-EDD0-A9F603C65983}"/>
              </a:ext>
            </a:extLst>
          </p:cNvPr>
          <p:cNvCxnSpPr/>
          <p:nvPr/>
        </p:nvCxnSpPr>
        <p:spPr>
          <a:xfrm>
            <a:off x="5353050" y="3724275"/>
            <a:ext cx="13716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5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инструкции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11272"/>
              </p:ext>
            </p:extLst>
          </p:nvPr>
        </p:nvGraphicFramePr>
        <p:xfrm>
          <a:off x="1067928" y="1646238"/>
          <a:ext cx="10171814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076">
                  <a:extLst>
                    <a:ext uri="{9D8B030D-6E8A-4147-A177-3AD203B41FA5}">
                      <a16:colId xmlns:a16="http://schemas.microsoft.com/office/drawing/2014/main" val="2632075799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3122678385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2338629656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Сложение</a:t>
                      </a:r>
                      <a:endParaRPr lang="en-US" b="1" dirty="0"/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Вычитание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SUBstract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Изменение знака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NEGate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26336"/>
              </p:ext>
            </p:extLst>
          </p:nvPr>
        </p:nvGraphicFramePr>
        <p:xfrm>
          <a:off x="779721" y="1902341"/>
          <a:ext cx="10574080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20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984373368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en-US" b="1" dirty="0"/>
                    </a:p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Исключающее 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Не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7CF5B-5435-49D0-9FC5-1353C782AD0C}"/>
              </a:ext>
            </a:extLst>
          </p:cNvPr>
          <p:cNvSpPr txBox="1"/>
          <p:nvPr/>
        </p:nvSpPr>
        <p:spPr>
          <a:xfrm>
            <a:off x="6096000" y="5075531"/>
            <a:ext cx="39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обнуление </a:t>
            </a:r>
            <a:r>
              <a:rPr lang="en-US" dirty="0"/>
              <a:t>RAX/EAX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4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Сдвиги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75305"/>
              </p:ext>
            </p:extLst>
          </p:nvPr>
        </p:nvGraphicFramePr>
        <p:xfrm>
          <a:off x="779721" y="1902341"/>
          <a:ext cx="10574079" cy="4188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693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</a:tblGrid>
              <a:tr h="962033">
                <a:tc>
                  <a:txBody>
                    <a:bodyPr/>
                    <a:lstStyle/>
                    <a:p>
                      <a:r>
                        <a:rPr lang="ru-RU" b="1" dirty="0"/>
                        <a:t>Сдвиг влево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вправо</a:t>
                      </a:r>
                      <a:br>
                        <a:rPr lang="en-US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SHift</a:t>
                      </a:r>
                      <a:r>
                        <a:rPr lang="en-US" dirty="0"/>
                        <a:t>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Арифметический сдвиг</a:t>
                      </a:r>
                      <a:r>
                        <a:rPr lang="en-US" b="1" dirty="0"/>
                        <a:t> </a:t>
                      </a:r>
                      <a:br>
                        <a:rPr lang="ru-RU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[=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/>
                        <a:t>(Shift Arithmetic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Циклический сдвиг</a:t>
                      </a:r>
                      <a:br>
                        <a:rPr lang="en-US" b="1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ROtate</a:t>
                      </a:r>
                      <a:r>
                        <a:rPr lang="en-US" b="0" dirty="0"/>
                        <a:t> Right/Left)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 tooltip="только регистр CL может указыватся в инструкциях сдвига в качестве 2 аргумента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3464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  <a:tr h="1125977"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31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0x1F=00011111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0x1F=11111111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-33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0xDF=11011111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49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4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24A9CEED-9B5B-8184-3BC3-1016C769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768"/>
            <a:ext cx="110400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/>
              <a:t> 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/>
              <a:t> – </a:t>
            </a:r>
            <a:r>
              <a:rPr lang="ru-RU" sz="2000" dirty="0"/>
              <a:t>беззнаковые операции,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dirty="0"/>
              <a:t> - </a:t>
            </a:r>
            <a:r>
              <a:rPr lang="ru-RU" sz="2000" dirty="0"/>
              <a:t>знаковые операции. </a:t>
            </a:r>
          </a:p>
          <a:p>
            <a:pPr marL="0" indent="0">
              <a:buNone/>
            </a:pPr>
            <a:r>
              <a:rPr lang="ru-RU" sz="2000" dirty="0"/>
              <a:t>Инструкции принимают 1 аргумент – множитель/делитель.</a:t>
            </a:r>
          </a:p>
          <a:p>
            <a:pPr marL="0" indent="0">
              <a:buNone/>
            </a:pPr>
            <a:r>
              <a:rPr lang="ru-RU" sz="2000" dirty="0"/>
              <a:t>Инструкции неявно используют регистры </a:t>
            </a:r>
            <a:r>
              <a:rPr lang="en-US" sz="2000" dirty="0"/>
              <a:t>RAX </a:t>
            </a:r>
            <a:r>
              <a:rPr lang="ru-RU" sz="2000" dirty="0"/>
              <a:t>и </a:t>
            </a:r>
            <a:r>
              <a:rPr lang="en-US" sz="2000" dirty="0"/>
              <a:t>RDX (</a:t>
            </a:r>
            <a:r>
              <a:rPr lang="ru-RU" sz="2000" dirty="0"/>
              <a:t>или их меньшие части</a:t>
            </a:r>
            <a:r>
              <a:rPr lang="en-US" sz="2000" dirty="0"/>
              <a:t>)*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cqo</a:t>
            </a:r>
            <a:r>
              <a:rPr lang="en-US" sz="2000" dirty="0">
                <a:cs typeface="Courier New" panose="02070309020205020404" pitchFamily="49" charset="0"/>
              </a:rPr>
              <a:t> (</a:t>
            </a:r>
            <a:r>
              <a:rPr lang="ru-RU" sz="2000" dirty="0">
                <a:cs typeface="Courier New" panose="02070309020205020404" pitchFamily="49" charset="0"/>
              </a:rPr>
              <a:t>пригодятся на л/р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* </a:t>
            </a:r>
            <a:r>
              <a:rPr lang="ru-RU" sz="1600" dirty="0">
                <a:cs typeface="Courier New" panose="02070309020205020404" pitchFamily="49" charset="0"/>
              </a:rPr>
              <a:t>исключение – 1-байтовое умножение и деление, которые используют регистр </a:t>
            </a:r>
            <a:r>
              <a:rPr lang="en-US" sz="1600" dirty="0">
                <a:cs typeface="Courier New" panose="02070309020205020404" pitchFamily="49" charset="0"/>
              </a:rPr>
              <a:t>AX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  <a:r>
              <a:rPr lang="en-US" dirty="0"/>
              <a:t> </a:t>
            </a:r>
            <a:r>
              <a:rPr lang="ru-RU" dirty="0"/>
              <a:t>и деление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F368BB8E-7845-4D5E-A200-1640A7AA4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82174"/>
              </p:ext>
            </p:extLst>
          </p:nvPr>
        </p:nvGraphicFramePr>
        <p:xfrm>
          <a:off x="1559345" y="4010089"/>
          <a:ext cx="4151174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40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696773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{RDX:RAX} = RAX*RBX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{EDX:EAX} = EAX*EBX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75B145E9-5344-2C0E-F946-01AE058D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62200"/>
              </p:ext>
            </p:extLst>
          </p:nvPr>
        </p:nvGraphicFramePr>
        <p:xfrm>
          <a:off x="6373396" y="4010089"/>
          <a:ext cx="498040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45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572946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= {DX:AX} / BX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{DX:AX} % BX</a:t>
                      </a:r>
                      <a:endParaRPr lang="ru-RU" sz="20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AL = AX / BL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AH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% 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171691AF-77FB-7BDF-82FC-3992415C6DF5}"/>
              </a:ext>
            </a:extLst>
          </p:cNvPr>
          <p:cNvSpPr txBox="1">
            <a:spLocks/>
          </p:cNvSpPr>
          <p:nvPr/>
        </p:nvSpPr>
        <p:spPr>
          <a:xfrm>
            <a:off x="3419664" y="1551650"/>
            <a:ext cx="2794099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3F82FF6-7D69-E0ED-1046-C16C3477F9D2}"/>
              </a:ext>
            </a:extLst>
          </p:cNvPr>
          <p:cNvSpPr txBox="1">
            <a:spLocks/>
          </p:cNvSpPr>
          <p:nvPr/>
        </p:nvSpPr>
        <p:spPr>
          <a:xfrm>
            <a:off x="6457403" y="1551650"/>
            <a:ext cx="3129941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23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79"/>
            <a:ext cx="11145982" cy="35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Общая архитектура компьютера:</a:t>
            </a:r>
          </a:p>
          <a:p>
            <a:pPr marL="0" indent="0">
              <a:buNone/>
            </a:pPr>
            <a:r>
              <a:rPr lang="ru-RU" sz="2000" dirty="0"/>
              <a:t>	Таненбаум Э., Остин Т. Архитектура компьютера. </a:t>
            </a:r>
          </a:p>
          <a:p>
            <a:pPr marL="0" indent="0">
              <a:buNone/>
            </a:pPr>
            <a:r>
              <a:rPr lang="ru-RU" sz="2000" b="1" dirty="0"/>
              <a:t>Язык ассемблера:</a:t>
            </a:r>
          </a:p>
          <a:p>
            <a:pPr marL="0" indent="0">
              <a:buNone/>
            </a:pPr>
            <a:r>
              <a:rPr lang="ru-RU" sz="2000" dirty="0"/>
              <a:t>	Юров В.И. Ассемблер: учебник для вузов </a:t>
            </a:r>
            <a:r>
              <a:rPr lang="en-US" sz="2000" dirty="0"/>
              <a:t>[</a:t>
            </a:r>
            <a:r>
              <a:rPr lang="ru-RU" sz="2000" dirty="0"/>
              <a:t>устаревшее</a:t>
            </a:r>
            <a:r>
              <a:rPr lang="en-US" sz="2000" dirty="0"/>
              <a:t>]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err="1"/>
              <a:t>Куссвюрм</a:t>
            </a:r>
            <a:r>
              <a:rPr lang="ru-RU" sz="2000" dirty="0"/>
              <a:t> Д. Профессиональное программирование на ассемблере x64 с расширениями AVX, AVX2 и AVX-512</a:t>
            </a:r>
          </a:p>
          <a:p>
            <a:pPr marL="0" indent="0">
              <a:buNone/>
            </a:pPr>
            <a:r>
              <a:rPr lang="ru-RU" sz="2000" b="1" dirty="0"/>
              <a:t>Дизассемблирование, вопросы безопасности: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ru-RU" sz="2000" dirty="0" err="1"/>
              <a:t>Касперски</a:t>
            </a:r>
            <a:r>
              <a:rPr lang="ru-RU" sz="2000" dirty="0"/>
              <a:t>, К. Искусство дизассемблирования. </a:t>
            </a:r>
          </a:p>
          <a:p>
            <a:pPr marL="0" indent="0">
              <a:buNone/>
            </a:pPr>
            <a:r>
              <a:rPr lang="ru-RU" sz="2000" dirty="0"/>
              <a:t>	Климентьев К.Е. Компьютерные вирусы и антивирусы. Взгляд программиста.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568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06031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6C128-DBCB-FF28-362A-68E63C8E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17" y="1377111"/>
            <a:ext cx="4526283" cy="82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2000" b="1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43CF5848-5070-F5F0-AE0C-3B8078D6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93917"/>
              </p:ext>
            </p:extLst>
          </p:nvPr>
        </p:nvGraphicFramePr>
        <p:xfrm>
          <a:off x="5272527" y="2368593"/>
          <a:ext cx="6842378" cy="282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87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006500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92813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(unsigned short)AL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050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byte[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(int)(*(char*)</a:t>
                      </a:r>
                      <a:r>
                        <a:rPr lang="en-US" sz="1800" dirty="0"/>
                        <a:t>RAX)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6188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(unsigned 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745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752F5D-6342-9D9A-6D00-FDB648B6D1BD}"/>
              </a:ext>
            </a:extLst>
          </p:cNvPr>
          <p:cNvSpPr txBox="1"/>
          <p:nvPr/>
        </p:nvSpPr>
        <p:spPr>
          <a:xfrm>
            <a:off x="359229" y="2275379"/>
            <a:ext cx="464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Инструкции предназначены для корректного расширения числа в представление </a:t>
            </a:r>
            <a:r>
              <a:rPr lang="ru-RU" i="1" dirty="0"/>
              <a:t>большей</a:t>
            </a:r>
            <a:r>
              <a:rPr lang="ru-RU" dirty="0"/>
              <a:t> разрядности.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/>
              <a:t> </a:t>
            </a:r>
            <a:r>
              <a:rPr lang="ru-RU" dirty="0"/>
              <a:t>– расширение числа с учетом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dirty="0"/>
              <a:t> – </a:t>
            </a:r>
            <a:r>
              <a:rPr lang="ru-RU" dirty="0"/>
              <a:t>расширение числа без учета знака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операнд – адресное выражение, то указание размера обязательно.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943D7992-A106-4EA6-ACFE-9A10A721222F}"/>
              </a:ext>
            </a:extLst>
          </p:cNvPr>
          <p:cNvGraphicFramePr>
            <a:graphicFrameLocks noGrp="1"/>
          </p:cNvGraphicFramePr>
          <p:nvPr/>
        </p:nvGraphicFramePr>
        <p:xfrm>
          <a:off x="130507" y="1754002"/>
          <a:ext cx="5615869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046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85482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0744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EAX,[a]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0x777777777777FFFE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AL, [A]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AL&gt;0]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3DC81469-7790-4A3F-F529-D4542732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700"/>
              </p:ext>
            </p:extLst>
          </p:nvPr>
        </p:nvGraphicFramePr>
        <p:xfrm>
          <a:off x="5889918" y="1754002"/>
          <a:ext cx="6171575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83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480744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RAX,dword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0x0000000000000000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[RAX=0, EAX=0, AX=0, AL=0]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0x10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RAX,byte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0x00000000000000FA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7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5A799-764D-A40C-54FE-2ED8D49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программы. Регистр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55E1E-4E89-C542-A172-672EDF2F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2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Инструкции считываются из памяти и выполняются последовательно.</a:t>
            </a:r>
          </a:p>
          <a:p>
            <a:pPr marL="0" indent="0">
              <a:buNone/>
            </a:pPr>
            <a:r>
              <a:rPr lang="ru-RU" dirty="0"/>
              <a:t>Специальный регистр </a:t>
            </a:r>
            <a:r>
              <a:rPr lang="en-US" dirty="0"/>
              <a:t>RIP </a:t>
            </a:r>
            <a:r>
              <a:rPr lang="ru-RU" dirty="0"/>
              <a:t>указывает на </a:t>
            </a:r>
            <a:r>
              <a:rPr lang="ru-RU" i="1" dirty="0"/>
              <a:t>следующую</a:t>
            </a:r>
            <a:r>
              <a:rPr lang="ru-RU" dirty="0"/>
              <a:t> инструкцию, которая будет выполнена.</a:t>
            </a:r>
          </a:p>
          <a:p>
            <a:pPr marL="0" indent="0">
              <a:buNone/>
            </a:pPr>
            <a:r>
              <a:rPr lang="ru-RU" dirty="0"/>
              <a:t>Изменить значение </a:t>
            </a:r>
            <a:r>
              <a:rPr lang="en-US" dirty="0"/>
              <a:t>RIP </a:t>
            </a:r>
            <a:r>
              <a:rPr lang="ru-RU" dirty="0"/>
              <a:t>(и тем самым изменить порядок выполнения программы) можно только специальными инструкциями (</a:t>
            </a:r>
            <a:r>
              <a:rPr lang="en-US" dirty="0"/>
              <a:t>call, ret, </a:t>
            </a:r>
            <a:r>
              <a:rPr lang="ru-RU" dirty="0"/>
              <a:t>инструкции условного и безусловного перехода.)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3938B-6CA0-33DF-2E62-9B0B50B4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4FE5A-3471-7DDB-5E31-36C9CC122150}"/>
              </a:ext>
            </a:extLst>
          </p:cNvPr>
          <p:cNvSpPr txBox="1"/>
          <p:nvPr/>
        </p:nvSpPr>
        <p:spPr>
          <a:xfrm>
            <a:off x="8922327" y="2269193"/>
            <a:ext cx="3269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B7D83C8-BC23-BD35-703F-DA2ECE277456}"/>
              </a:ext>
            </a:extLst>
          </p:cNvPr>
          <p:cNvCxnSpPr/>
          <p:nvPr/>
        </p:nvCxnSpPr>
        <p:spPr>
          <a:xfrm>
            <a:off x="8572500" y="3013364"/>
            <a:ext cx="6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4E5CA-BA9D-138A-90CE-CD55B7B47F6E}"/>
              </a:ext>
            </a:extLst>
          </p:cNvPr>
          <p:cNvSpPr txBox="1"/>
          <p:nvPr/>
        </p:nvSpPr>
        <p:spPr>
          <a:xfrm>
            <a:off x="8504399" y="27224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0E9BD18-BEAC-053C-6C38-3062D67FA5DB}"/>
              </a:ext>
            </a:extLst>
          </p:cNvPr>
          <p:cNvCxnSpPr>
            <a:cxnSpLocks/>
          </p:cNvCxnSpPr>
          <p:nvPr/>
        </p:nvCxnSpPr>
        <p:spPr>
          <a:xfrm flipH="1">
            <a:off x="9843655" y="2207348"/>
            <a:ext cx="917863" cy="4311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9D977-92D1-22C2-0CD7-5ADDE6E0E74B}"/>
              </a:ext>
            </a:extLst>
          </p:cNvPr>
          <p:cNvSpPr txBox="1"/>
          <p:nvPr/>
        </p:nvSpPr>
        <p:spPr>
          <a:xfrm>
            <a:off x="10430330" y="1902993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2709689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Безусловный переход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7777"/>
            <a:ext cx="5327073" cy="347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/>
              <a:t> </a:t>
            </a:r>
            <a:r>
              <a:rPr lang="ru-RU" sz="2000" dirty="0"/>
              <a:t>меняет значение регистра </a:t>
            </a:r>
            <a:r>
              <a:rPr lang="en-US" sz="2000" dirty="0"/>
              <a:t>RIP </a:t>
            </a:r>
            <a:r>
              <a:rPr lang="ru-RU" sz="2000" dirty="0"/>
              <a:t>на значение аргумента. </a:t>
            </a:r>
          </a:p>
          <a:p>
            <a:pPr marL="0" indent="0">
              <a:buNone/>
            </a:pPr>
            <a:r>
              <a:rPr lang="ru-RU" sz="2000" dirty="0"/>
              <a:t>Аргумент может быть меткой или адресным выражением</a:t>
            </a:r>
            <a:r>
              <a:rPr lang="en-US" sz="2000" baseline="30000" dirty="0"/>
              <a:t>*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*</a:t>
            </a:r>
            <a:r>
              <a:rPr lang="ru-RU" sz="1100" dirty="0"/>
              <a:t>допускается также указывать</a:t>
            </a:r>
            <a:r>
              <a:rPr lang="en-US" sz="1100" dirty="0"/>
              <a:t> </a:t>
            </a:r>
            <a:r>
              <a:rPr lang="ru-RU" sz="1100" dirty="0"/>
              <a:t>относительное смещение</a:t>
            </a:r>
            <a:r>
              <a:rPr lang="en-US" sz="1100" dirty="0"/>
              <a:t> </a:t>
            </a:r>
            <a:r>
              <a:rPr lang="ru-RU" sz="1100" dirty="0"/>
              <a:t>вместо абсолютного адреса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FCF6A-E1D9-4B08-A4EF-CB98B6F54F3D}"/>
              </a:ext>
            </a:extLst>
          </p:cNvPr>
          <p:cNvSpPr txBox="1"/>
          <p:nvPr/>
        </p:nvSpPr>
        <p:spPr>
          <a:xfrm>
            <a:off x="7366587" y="2459504"/>
            <a:ext cx="38613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sub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33D0A436-BD82-465A-A60B-F82B167E9728}"/>
              </a:ext>
            </a:extLst>
          </p:cNvPr>
          <p:cNvSpPr/>
          <p:nvPr/>
        </p:nvSpPr>
        <p:spPr>
          <a:xfrm>
            <a:off x="10320669" y="3019645"/>
            <a:ext cx="687572" cy="1119963"/>
          </a:xfrm>
          <a:prstGeom prst="arc">
            <a:avLst>
              <a:gd name="adj1" fmla="val 16200000"/>
              <a:gd name="adj2" fmla="val 54268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589C0-DF79-1446-F837-568491E63320}"/>
              </a:ext>
            </a:extLst>
          </p:cNvPr>
          <p:cNvSpPr txBox="1"/>
          <p:nvPr/>
        </p:nvSpPr>
        <p:spPr>
          <a:xfrm>
            <a:off x="4350447" y="1457567"/>
            <a:ext cx="4419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точка назначения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3548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FLAGS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259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RFLAGS (FLAGS </a:t>
            </a:r>
            <a:r>
              <a:rPr lang="ru-RU" sz="2000" dirty="0"/>
              <a:t>для краткости</a:t>
            </a:r>
            <a:r>
              <a:rPr lang="en-US" sz="2000" dirty="0"/>
              <a:t>)</a:t>
            </a:r>
            <a:r>
              <a:rPr lang="ru-RU" sz="2000" dirty="0"/>
              <a:t> содержит </a:t>
            </a:r>
            <a:r>
              <a:rPr lang="ru-RU" sz="2000" b="1" dirty="0"/>
              <a:t>слово состояния программы</a:t>
            </a:r>
            <a:r>
              <a:rPr lang="ru-RU" sz="2000" dirty="0"/>
              <a:t>. Большинство битов слова состояния указывают на свойства результата последней операции </a:t>
            </a:r>
            <a:r>
              <a:rPr lang="en-US" sz="2000" dirty="0"/>
              <a:t>(</a:t>
            </a:r>
            <a:r>
              <a:rPr lang="ru-RU" sz="2000" dirty="0"/>
              <a:t>т.н. флаги</a:t>
            </a:r>
            <a:r>
              <a:rPr lang="en-US" sz="2000" dirty="0"/>
              <a:t>)</a:t>
            </a:r>
            <a:r>
              <a:rPr lang="ru-RU" sz="2000" dirty="0"/>
              <a:t>. Некоторые биты являются управляющими.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Для сохранения регистра флагов на стек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1026" name="Picture 2" descr="Flags Register &amp; Jump Instruction - ppt download">
            <a:extLst>
              <a:ext uri="{FF2B5EF4-FFF2-40B4-BE49-F238E27FC236}">
                <a16:creationId xmlns:a16="http://schemas.microsoft.com/office/drawing/2014/main" id="{E92E0CDC-42F2-461E-A3E3-EBCF9091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14722" r="14337" b="70837"/>
          <a:stretch/>
        </p:blipFill>
        <p:spPr bwMode="auto">
          <a:xfrm>
            <a:off x="2882281" y="4307796"/>
            <a:ext cx="6427433" cy="9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332AB-0D9E-A025-E57B-EDD0AC4DDC87}"/>
              </a:ext>
            </a:extLst>
          </p:cNvPr>
          <p:cNvSpPr txBox="1"/>
          <p:nvPr/>
        </p:nvSpPr>
        <p:spPr>
          <a:xfrm>
            <a:off x="2339787" y="5477552"/>
            <a:ext cx="783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CF</a:t>
            </a:r>
            <a:r>
              <a:rPr lang="en-US" sz="1800" dirty="0"/>
              <a:t> – </a:t>
            </a:r>
            <a:r>
              <a:rPr lang="ru-RU" sz="1800" dirty="0"/>
              <a:t>флаг переноса.	</a:t>
            </a:r>
            <a:r>
              <a:rPr lang="en-US" sz="1800" b="1" dirty="0"/>
              <a:t>PF</a:t>
            </a:r>
            <a:r>
              <a:rPr lang="en-US" sz="1800" dirty="0"/>
              <a:t> – </a:t>
            </a:r>
            <a:r>
              <a:rPr lang="ru-RU" sz="1800" dirty="0"/>
              <a:t>флаг четности.	</a:t>
            </a:r>
            <a:r>
              <a:rPr lang="en-US" sz="1800" b="1" dirty="0"/>
              <a:t>ZF</a:t>
            </a:r>
            <a:r>
              <a:rPr lang="en-US" sz="1800" dirty="0"/>
              <a:t> – </a:t>
            </a:r>
            <a:r>
              <a:rPr lang="ru-RU" sz="1800" dirty="0"/>
              <a:t>флаг нуля. </a:t>
            </a:r>
          </a:p>
          <a:p>
            <a:pPr marL="0" indent="0">
              <a:buNone/>
            </a:pPr>
            <a:r>
              <a:rPr lang="en-US" sz="1800" b="1" dirty="0"/>
              <a:t>SF</a:t>
            </a:r>
            <a:r>
              <a:rPr lang="en-US" sz="1800" dirty="0"/>
              <a:t> – </a:t>
            </a:r>
            <a:r>
              <a:rPr lang="ru-RU" sz="1800" dirty="0"/>
              <a:t>флаг знака.	</a:t>
            </a:r>
            <a:r>
              <a:rPr lang="en-US" sz="1800" dirty="0"/>
              <a:t>                 </a:t>
            </a:r>
            <a:r>
              <a:rPr lang="en-US" sz="1800" b="1" dirty="0"/>
              <a:t>OF</a:t>
            </a:r>
            <a:r>
              <a:rPr lang="en-US" sz="1800" dirty="0"/>
              <a:t> – </a:t>
            </a:r>
            <a:r>
              <a:rPr lang="ru-RU" sz="1800" dirty="0"/>
              <a:t>флаг переполнения.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72119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CF </a:t>
            </a:r>
            <a:r>
              <a:rPr lang="ru-RU" dirty="0"/>
              <a:t>и </a:t>
            </a:r>
            <a:r>
              <a:rPr lang="en-US" dirty="0"/>
              <a:t>OF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6EF75BBB-9B10-42F4-A179-54F93742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5615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 </a:t>
            </a:r>
            <a:r>
              <a:rPr lang="ru-RU" sz="2000" b="1" dirty="0"/>
              <a:t>С</a:t>
            </a:r>
            <a:r>
              <a:rPr lang="en-US" sz="2000" b="1" dirty="0"/>
              <a:t>F</a:t>
            </a:r>
            <a:r>
              <a:rPr lang="en-US" sz="2000" dirty="0"/>
              <a:t> (Carry Flag) </a:t>
            </a:r>
            <a:r>
              <a:rPr lang="ru-RU" sz="2000" dirty="0"/>
              <a:t>равен 1, если в ходе операции произошло </a:t>
            </a:r>
            <a:r>
              <a:rPr lang="ru-RU" sz="2000" i="1" dirty="0"/>
              <a:t>беззнаковое</a:t>
            </a:r>
            <a:r>
              <a:rPr lang="ru-RU" sz="2000" dirty="0"/>
              <a:t> 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b="1" dirty="0"/>
              <a:t>OF</a:t>
            </a:r>
            <a:r>
              <a:rPr lang="en-US" sz="2000" dirty="0"/>
              <a:t> (Overflow Flag) </a:t>
            </a:r>
            <a:r>
              <a:rPr lang="ru-RU" sz="2000" dirty="0"/>
              <a:t>равен 1, если в ходе операции произошло</a:t>
            </a:r>
            <a:r>
              <a:rPr lang="ru-RU" sz="2000" i="1" dirty="0"/>
              <a:t> знаковое </a:t>
            </a:r>
            <a:r>
              <a:rPr lang="ru-RU" sz="2000" dirty="0"/>
              <a:t>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Д/З: инструкции длинного сложения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/>
              <a:t>инструкции сдвига с переносом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Таблица 8">
            <a:extLst>
              <a:ext uri="{FF2B5EF4-FFF2-40B4-BE49-F238E27FC236}">
                <a16:creationId xmlns:a16="http://schemas.microsoft.com/office/drawing/2014/main" id="{4556FDF2-7425-46D9-99AA-2A39E36E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9706"/>
              </p:ext>
            </p:extLst>
          </p:nvPr>
        </p:nvGraphicFramePr>
        <p:xfrm>
          <a:off x="8160179" y="1924689"/>
          <a:ext cx="148751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10">
                  <a:extLst>
                    <a:ext uri="{9D8B030D-6E8A-4147-A177-3AD203B41FA5}">
                      <a16:colId xmlns:a16="http://schemas.microsoft.com/office/drawing/2014/main" val="428886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x7FFFFFFF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x00000000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78936"/>
                  </a:ext>
                </a:extLst>
              </a:tr>
            </a:tbl>
          </a:graphicData>
        </a:graphic>
      </p:graphicFrame>
      <p:sp>
        <p:nvSpPr>
          <p:cNvPr id="1024" name="TextBox 1023">
            <a:extLst>
              <a:ext uri="{FF2B5EF4-FFF2-40B4-BE49-F238E27FC236}">
                <a16:creationId xmlns:a16="http://schemas.microsoft.com/office/drawing/2014/main" id="{C1C24614-6602-4EC7-9D8F-AC6361DDA747}"/>
              </a:ext>
            </a:extLst>
          </p:cNvPr>
          <p:cNvSpPr txBox="1"/>
          <p:nvPr/>
        </p:nvSpPr>
        <p:spPr>
          <a:xfrm>
            <a:off x="10194268" y="32215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OF=1</a:t>
            </a:r>
            <a:endParaRPr lang="ru-RU" dirty="0"/>
          </a:p>
        </p:txBody>
      </p:sp>
      <p:sp>
        <p:nvSpPr>
          <p:cNvPr id="1025" name="Дуга 1024">
            <a:extLst>
              <a:ext uri="{FF2B5EF4-FFF2-40B4-BE49-F238E27FC236}">
                <a16:creationId xmlns:a16="http://schemas.microsoft.com/office/drawing/2014/main" id="{EB72CD63-B212-478F-BA84-BC77643B4091}"/>
              </a:ext>
            </a:extLst>
          </p:cNvPr>
          <p:cNvSpPr/>
          <p:nvPr/>
        </p:nvSpPr>
        <p:spPr>
          <a:xfrm flipH="1">
            <a:off x="7374562" y="1870074"/>
            <a:ext cx="1372489" cy="3460381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1DE8F01-83FB-4F04-A53C-F31E7071835E}"/>
              </a:ext>
            </a:extLst>
          </p:cNvPr>
          <p:cNvSpPr/>
          <p:nvPr/>
        </p:nvSpPr>
        <p:spPr>
          <a:xfrm>
            <a:off x="9103296" y="2955921"/>
            <a:ext cx="1126163" cy="946157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FDFD9-2DFA-4477-A3ED-BAB07352C0FE}"/>
              </a:ext>
            </a:extLst>
          </p:cNvPr>
          <p:cNvSpPr txBox="1"/>
          <p:nvPr/>
        </p:nvSpPr>
        <p:spPr>
          <a:xfrm>
            <a:off x="6681090" y="3221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9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сравнения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2200"/>
            <a:ext cx="105156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Инструкции сравнения не изменяют первый операнд, они только меняют регистр </a:t>
            </a:r>
            <a:r>
              <a:rPr lang="en-US" sz="2000" dirty="0"/>
              <a:t>FLAGS.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вычитание</a:t>
            </a:r>
            <a:r>
              <a:rPr lang="ru-RU" sz="2000" dirty="0"/>
              <a:t> с последующим выставлением флагов </a:t>
            </a:r>
            <a:r>
              <a:rPr lang="en-US" sz="2000" dirty="0"/>
              <a:t>SF, CF, OF </a:t>
            </a:r>
            <a:r>
              <a:rPr lang="ru-RU" sz="2000" dirty="0"/>
              <a:t>и </a:t>
            </a:r>
            <a:r>
              <a:rPr lang="en-US" sz="2000" dirty="0"/>
              <a:t>ZF.</a:t>
            </a:r>
          </a:p>
          <a:p>
            <a:pPr marL="0" indent="0">
              <a:buNone/>
            </a:pPr>
            <a:r>
              <a:rPr lang="ru-RU" sz="2000" dirty="0" err="1"/>
              <a:t>Иструкция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побитовое И</a:t>
            </a:r>
            <a:r>
              <a:rPr lang="ru-RU" sz="2000" dirty="0"/>
              <a:t> с последующим выставлением флагов</a:t>
            </a:r>
            <a:r>
              <a:rPr lang="en-US" sz="2000" dirty="0"/>
              <a:t> SF, ZF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88106E26-AC15-46F1-930B-9BB0C2BA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18132"/>
              </p:ext>
            </p:extLst>
          </p:nvPr>
        </p:nvGraphicFramePr>
        <p:xfrm>
          <a:off x="1917490" y="4511414"/>
          <a:ext cx="907297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73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1524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SF=1, CF=1, ZF=0;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0; 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9E7117-E9AC-9147-55BF-457B99568A9F}"/>
              </a:ext>
            </a:extLst>
          </p:cNvPr>
          <p:cNvSpPr txBox="1"/>
          <p:nvPr/>
        </p:nvSpPr>
        <p:spPr>
          <a:xfrm>
            <a:off x="4744649" y="1470697"/>
            <a:ext cx="46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ru-RU" sz="2000" b="1" dirty="0"/>
              <a:t> </a:t>
            </a:r>
            <a:r>
              <a:rPr lang="en-US" sz="2000" b="1" dirty="0"/>
              <a:t>&gt;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59745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условного перехода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ru-RU" sz="1400" dirty="0"/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915560B-FA43-4E0E-A340-08136479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53610"/>
              </p:ext>
            </p:extLst>
          </p:nvPr>
        </p:nvGraphicFramePr>
        <p:xfrm>
          <a:off x="5957455" y="1825625"/>
          <a:ext cx="5913742" cy="350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328">
                  <a:extLst>
                    <a:ext uri="{9D8B030D-6E8A-4147-A177-3AD203B41FA5}">
                      <a16:colId xmlns:a16="http://schemas.microsoft.com/office/drawing/2014/main" val="4224331006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220605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  <a:cs typeface="Courier New" panose="02070309020205020404" pitchFamily="49" charset="0"/>
                        </a:rPr>
                        <a:t>Инструкция</a:t>
                      </a:r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Значения флагов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jz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0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jg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SF=1, ZF!=OF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above, unsigned 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CF=0, 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below, unsigned 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(carry)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(sign, less than zero)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jo(overflow)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3230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9C65CA03-8F12-FCC6-ACB8-3871764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119257" cy="3231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Инструкции условного перехода имеют форму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en-US" sz="2000" dirty="0"/>
              <a:t>, </a:t>
            </a:r>
            <a:r>
              <a:rPr lang="ru-RU" sz="2000" dirty="0"/>
              <a:t>где * - символы, задающие условие.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Отрицание условия задается суффиксом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 –&gt;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Допускается комбинировать условия: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ja+je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jae,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jl+je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Циклы в ассемблере</a:t>
            </a:r>
            <a:r>
              <a:rPr lang="en-US" sz="2000" dirty="0"/>
              <a:t> </a:t>
            </a:r>
            <a:r>
              <a:rPr lang="ru-RU" sz="2000" dirty="0"/>
              <a:t>организуются через</a:t>
            </a:r>
            <a:r>
              <a:rPr lang="en-US" sz="2000" dirty="0"/>
              <a:t> </a:t>
            </a:r>
            <a:r>
              <a:rPr lang="ru-RU" sz="2000" dirty="0"/>
              <a:t>комбинацию </a:t>
            </a:r>
            <a:r>
              <a:rPr lang="en-US" sz="2000" dirty="0"/>
              <a:t>[</a:t>
            </a:r>
            <a:r>
              <a:rPr lang="ru-RU" sz="2000" dirty="0"/>
              <a:t>метка + условный переход</a:t>
            </a:r>
            <a:r>
              <a:rPr lang="en-US" sz="2000" dirty="0"/>
              <a:t>]</a:t>
            </a:r>
            <a:r>
              <a:rPr lang="ru-RU" sz="2000" dirty="0"/>
              <a:t>  (предпочтительно) или через инструкцию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2000" dirty="0"/>
              <a:t> </a:t>
            </a:r>
            <a:r>
              <a:rPr lang="ru-RU" sz="2000" dirty="0"/>
              <a:t>(лучше избегать)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ru-RU" sz="2000" dirty="0"/>
              <a:t> принимает адрес (метку) начала цикла, как аргумент. При исполнении сначала выполняется декремент </a:t>
            </a:r>
            <a:r>
              <a:rPr lang="en-US" sz="2000" b="1" dirty="0"/>
              <a:t>ECX</a:t>
            </a:r>
            <a:r>
              <a:rPr lang="ru-RU" sz="2000" b="1" dirty="0"/>
              <a:t>,</a:t>
            </a:r>
            <a:r>
              <a:rPr lang="ru-RU" sz="2000" dirty="0"/>
              <a:t> а потом проверяется его значение.</a:t>
            </a:r>
            <a:r>
              <a:rPr lang="en-US" sz="2000" dirty="0"/>
              <a:t> </a:t>
            </a:r>
            <a:r>
              <a:rPr lang="ru-RU" sz="2000" dirty="0"/>
              <a:t>Если </a:t>
            </a:r>
            <a:r>
              <a:rPr lang="en-US" sz="2000" dirty="0"/>
              <a:t>ECX</a:t>
            </a:r>
            <a:r>
              <a:rPr lang="ru-RU" sz="2000" dirty="0"/>
              <a:t> !=0 - происходит прыжок на указанную метку.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662B-6DE4-4F7A-94E4-F12BCA9BB2DC}"/>
              </a:ext>
            </a:extLst>
          </p:cNvPr>
          <p:cNvSpPr txBox="1"/>
          <p:nvPr/>
        </p:nvSpPr>
        <p:spPr>
          <a:xfrm>
            <a:off x="4593170" y="3930194"/>
            <a:ext cx="3506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loop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5DD2-688A-47E5-A498-FAC6EF7934D2}"/>
              </a:ext>
            </a:extLst>
          </p:cNvPr>
          <p:cNvSpPr txBox="1"/>
          <p:nvPr/>
        </p:nvSpPr>
        <p:spPr>
          <a:xfrm>
            <a:off x="8106142" y="3930194"/>
            <a:ext cx="350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sub ecx,1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jnz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A75B-349F-425E-9E1B-377F4507E333}"/>
              </a:ext>
            </a:extLst>
          </p:cNvPr>
          <p:cNvSpPr txBox="1"/>
          <p:nvPr/>
        </p:nvSpPr>
        <p:spPr>
          <a:xfrm>
            <a:off x="838198" y="3930194"/>
            <a:ext cx="2603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while(--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x+=10;</a:t>
            </a: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397624AF-4ED6-4D84-94E1-CE39648DD1BA}"/>
              </a:ext>
            </a:extLst>
          </p:cNvPr>
          <p:cNvSpPr/>
          <p:nvPr/>
        </p:nvSpPr>
        <p:spPr>
          <a:xfrm flipH="1" flipV="1">
            <a:off x="4852194" y="5053578"/>
            <a:ext cx="846952" cy="349542"/>
          </a:xfrm>
          <a:prstGeom prst="arc">
            <a:avLst>
              <a:gd name="adj1" fmla="val 16200000"/>
              <a:gd name="adj2" fmla="val 560601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C52E465C-6830-4619-82F4-F086276C311E}"/>
              </a:ext>
            </a:extLst>
          </p:cNvPr>
          <p:cNvSpPr/>
          <p:nvPr/>
        </p:nvSpPr>
        <p:spPr>
          <a:xfrm flipV="1">
            <a:off x="10545628" y="4814455"/>
            <a:ext cx="1067194" cy="856243"/>
          </a:xfrm>
          <a:prstGeom prst="arc">
            <a:avLst>
              <a:gd name="adj1" fmla="val 16318753"/>
              <a:gd name="adj2" fmla="val 8516152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8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17992-3618-FCBA-31C4-3048C1A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7EC0B-70B5-683C-3A41-1F5F7F42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061"/>
            <a:ext cx="5902033" cy="5385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Функции в ассемблере обозначаются метками.</a:t>
            </a:r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</a:t>
            </a:r>
            <a:r>
              <a:rPr lang="ru-RU" sz="2000" dirty="0"/>
              <a:t> Инструкция сохраняет на стеке текущее значение регистра </a:t>
            </a:r>
            <a:r>
              <a:rPr lang="en-US" sz="2000" dirty="0"/>
              <a:t>RIP</a:t>
            </a:r>
            <a:r>
              <a:rPr lang="ru-RU" sz="2000" dirty="0"/>
              <a:t>, и записывает в него же значение аргумента.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в место вызова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 </a:t>
            </a:r>
            <a:r>
              <a:rPr lang="ru-RU" sz="2000" dirty="0"/>
              <a:t>Инструкция считывает со стека адрес возврата в регистр </a:t>
            </a:r>
            <a:r>
              <a:rPr lang="en-US" sz="2000" dirty="0"/>
              <a:t>RIP </a:t>
            </a:r>
            <a:r>
              <a:rPr lang="ru-RU" sz="2000" dirty="0"/>
              <a:t>и удаляет этот адрес со стека.</a:t>
            </a:r>
          </a:p>
          <a:p>
            <a:pPr marL="0" indent="0">
              <a:buNone/>
            </a:pPr>
            <a:r>
              <a:rPr lang="ru-RU" sz="2000" dirty="0"/>
              <a:t>Т.к. адрес возврата считывается со стека, </a:t>
            </a:r>
          </a:p>
          <a:p>
            <a:pPr marL="457200" indent="-457200">
              <a:buAutoNum type="arabicPeriod"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должен иметь то же значение, что и при входе в функцию;</a:t>
            </a:r>
          </a:p>
          <a:p>
            <a:pPr marL="457200" indent="-457200">
              <a:buAutoNum type="arabicPeriod"/>
            </a:pPr>
            <a:r>
              <a:rPr lang="ru-RU" sz="2000" dirty="0"/>
              <a:t>адрес возврата не должен быть перезаписан;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Помните, что </a:t>
            </a:r>
            <a:r>
              <a:rPr lang="en-US" sz="2000" i="1" dirty="0"/>
              <a:t>main() – </a:t>
            </a:r>
            <a:r>
              <a:rPr lang="ru-RU" sz="2000" i="1" dirty="0"/>
              <a:t>тоже функция.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r>
              <a:rPr lang="ru-RU" sz="2000" i="1" dirty="0"/>
              <a:t>Подробнее – см. лекцию 3.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FFC082-814B-243B-484C-0957D225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39B8E-90BB-0947-86B0-C7BA3C68B6EB}"/>
              </a:ext>
            </a:extLst>
          </p:cNvPr>
          <p:cNvSpPr txBox="1"/>
          <p:nvPr/>
        </p:nvSpPr>
        <p:spPr>
          <a:xfrm>
            <a:off x="8264236" y="4255946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call foo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7050-C733-C6D0-7EDC-919F165F2B81}"/>
              </a:ext>
            </a:extLst>
          </p:cNvPr>
          <p:cNvSpPr txBox="1"/>
          <p:nvPr/>
        </p:nvSpPr>
        <p:spPr>
          <a:xfrm>
            <a:off x="8264235" y="1180578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490DC2D9-FD4D-BDA2-ABBA-F7C9570E80B5}"/>
              </a:ext>
            </a:extLst>
          </p:cNvPr>
          <p:cNvSpPr/>
          <p:nvPr/>
        </p:nvSpPr>
        <p:spPr>
          <a:xfrm>
            <a:off x="9608125" y="1643584"/>
            <a:ext cx="1309255" cy="3387482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C8EB7-C1DB-9403-D7FD-461CB4738345}"/>
              </a:ext>
            </a:extLst>
          </p:cNvPr>
          <p:cNvSpPr txBox="1"/>
          <p:nvPr/>
        </p:nvSpPr>
        <p:spPr>
          <a:xfrm>
            <a:off x="10917380" y="3014159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push rip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D7030C6A-E3D9-2AED-20DC-67958185ACEA}"/>
              </a:ext>
            </a:extLst>
          </p:cNvPr>
          <p:cNvSpPr/>
          <p:nvPr/>
        </p:nvSpPr>
        <p:spPr>
          <a:xfrm flipH="1" flipV="1">
            <a:off x="7779325" y="2493873"/>
            <a:ext cx="1537856" cy="2798563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C13EE-607D-EBD7-E0B6-EA7A1EB8402E}"/>
              </a:ext>
            </a:extLst>
          </p:cNvPr>
          <p:cNvSpPr txBox="1"/>
          <p:nvPr/>
        </p:nvSpPr>
        <p:spPr>
          <a:xfrm>
            <a:off x="6705595" y="3660490"/>
            <a:ext cx="117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pop rip</a:t>
            </a:r>
          </a:p>
        </p:txBody>
      </p:sp>
    </p:spTree>
    <p:extLst>
      <p:ext uri="{BB962C8B-B14F-4D97-AF65-F5344CB8AC3E}">
        <p14:creationId xmlns:p14="http://schemas.microsoft.com/office/powerpoint/2010/main" val="243532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87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SASM IDE </a:t>
            </a:r>
            <a:endParaRPr lang="en-US" sz="2400" b="1" dirty="0">
              <a:hlinkClick r:id="rId3"/>
            </a:endParaRP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Complier Explorer</a:t>
            </a:r>
            <a:r>
              <a:rPr lang="ru-RU" sz="2400" b="1" dirty="0">
                <a:hlinkClick r:id="rId3"/>
              </a:rPr>
              <a:t> (</a:t>
            </a:r>
            <a:r>
              <a:rPr lang="en-US" sz="2400" b="1" dirty="0">
                <a:hlinkClick r:id="rId3"/>
              </a:rPr>
              <a:t>online </a:t>
            </a:r>
            <a:r>
              <a:rPr lang="ru-RU" sz="2400" b="1" dirty="0">
                <a:hlinkClick r:id="rId3"/>
              </a:rPr>
              <a:t>компиляция кода с выводом ассемблерного листинга)</a:t>
            </a:r>
            <a:endParaRPr lang="en-US" sz="2400" dirty="0"/>
          </a:p>
          <a:p>
            <a:pPr marL="0" indent="0">
              <a:buNone/>
            </a:pPr>
            <a:r>
              <a:rPr lang="ru-RU" b="1" dirty="0">
                <a:hlinkClick r:id="rId4"/>
              </a:rPr>
              <a:t>Документация по </a:t>
            </a:r>
            <a:r>
              <a:rPr lang="en-US" b="1" dirty="0">
                <a:hlinkClick r:id="rId4"/>
              </a:rPr>
              <a:t>NASM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5"/>
              </a:rPr>
              <a:t>Сайт со списком инструкций с их описаниями (на английском)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6"/>
              </a:rPr>
              <a:t>Сайт со списком инструкций х86 и их описаниями (на русском, устарел)</a:t>
            </a:r>
            <a:endParaRPr lang="ru-RU" b="1" dirty="0"/>
          </a:p>
          <a:p>
            <a:pPr marL="0" indent="0">
              <a:buNone/>
            </a:pPr>
            <a:r>
              <a:rPr lang="en-US" sz="2400" b="1" dirty="0">
                <a:hlinkClick r:id="rId7"/>
              </a:rPr>
              <a:t>IDA Free (</a:t>
            </a:r>
            <a:r>
              <a:rPr lang="ru-RU" sz="2400" b="1" dirty="0">
                <a:hlinkClick r:id="rId7"/>
              </a:rPr>
              <a:t>дизассемблер</a:t>
            </a:r>
            <a:r>
              <a:rPr lang="en-US" sz="2400" b="1" dirty="0">
                <a:hlinkClick r:id="rId7"/>
              </a:rPr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82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50"/>
            <a:ext cx="10860742" cy="4471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Центральный процессор </a:t>
            </a:r>
            <a:r>
              <a:rPr lang="ru-RU" sz="2000" dirty="0"/>
              <a:t>– устройство, предназначенное для выполнения основных действий по обработке информации и управления работой других устройств вычислительной машины.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Машинная инструкция</a:t>
            </a:r>
            <a:r>
              <a:rPr lang="ru-RU" sz="2000" dirty="0"/>
              <a:t> – битовая строка, однозначным образом определяющая выполняемое</a:t>
            </a:r>
            <a:r>
              <a:rPr lang="en-US" sz="2000" dirty="0"/>
              <a:t> </a:t>
            </a:r>
            <a:r>
              <a:rPr lang="ru-RU" sz="2000" dirty="0"/>
              <a:t>процессором действие.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Инструкция состоит из </a:t>
            </a:r>
            <a:r>
              <a:rPr lang="ru-RU" sz="2000" b="1" dirty="0" err="1"/>
              <a:t>опкода</a:t>
            </a:r>
            <a:r>
              <a:rPr lang="ru-RU" sz="2000" b="1" dirty="0"/>
              <a:t> (кода операции)</a:t>
            </a:r>
            <a:r>
              <a:rPr lang="ru-RU" sz="2000" dirty="0"/>
              <a:t>, определяющего выполняемое действие, и списка операндов.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Набор всех возможных инструкций задает </a:t>
            </a:r>
            <a:r>
              <a:rPr lang="ru-RU" sz="2000" b="1" dirty="0"/>
              <a:t>машинный язык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Каждая инструкция выполняется за 1 или несколько </a:t>
            </a:r>
            <a:r>
              <a:rPr lang="ru-RU" sz="2000" b="1" dirty="0"/>
              <a:t>тактов</a:t>
            </a:r>
            <a:r>
              <a:rPr lang="ru-RU" sz="2000" dirty="0"/>
              <a:t> – дискретных промежутков времени между импульсами внутреннего генератора синхросигнала, используемого для синхронизации работы элементов ЦП. </a:t>
            </a:r>
            <a:r>
              <a:rPr lang="ru-RU" sz="2000" b="1" dirty="0"/>
              <a:t>Тактовая частота </a:t>
            </a:r>
            <a:r>
              <a:rPr lang="ru-RU" sz="2000" dirty="0"/>
              <a:t>(количество тактов в секунду) является одной из характеристик ЦП.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EF35D4-E4D1-4AEB-ACA4-EE961D2C6BEA}"/>
              </a:ext>
            </a:extLst>
          </p:cNvPr>
          <p:cNvSpPr/>
          <p:nvPr/>
        </p:nvSpPr>
        <p:spPr>
          <a:xfrm>
            <a:off x="9673750" y="291055"/>
            <a:ext cx="941347" cy="878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ЦП</a:t>
            </a:r>
            <a:endParaRPr lang="en-US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B5863-FCBE-44A4-BCA6-3E4A7B289EA2}"/>
              </a:ext>
            </a:extLst>
          </p:cNvPr>
          <p:cNvCxnSpPr>
            <a:cxnSpLocks/>
          </p:cNvCxnSpPr>
          <p:nvPr/>
        </p:nvCxnSpPr>
        <p:spPr>
          <a:xfrm>
            <a:off x="8361630" y="351361"/>
            <a:ext cx="13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66C2BDC-FDF5-476E-A886-DDC04E679918}"/>
              </a:ext>
            </a:extLst>
          </p:cNvPr>
          <p:cNvCxnSpPr>
            <a:cxnSpLocks/>
          </p:cNvCxnSpPr>
          <p:nvPr/>
        </p:nvCxnSpPr>
        <p:spPr>
          <a:xfrm>
            <a:off x="8369494" y="1056855"/>
            <a:ext cx="1331150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F60837-AE5A-46FF-8E9D-066965328551}"/>
              </a:ext>
            </a:extLst>
          </p:cNvPr>
          <p:cNvCxnSpPr>
            <a:cxnSpLocks/>
          </p:cNvCxnSpPr>
          <p:nvPr/>
        </p:nvCxnSpPr>
        <p:spPr>
          <a:xfrm>
            <a:off x="10622828" y="765535"/>
            <a:ext cx="10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1E36A3-123D-425F-8E49-A415D579B293}"/>
              </a:ext>
            </a:extLst>
          </p:cNvPr>
          <p:cNvSpPr txBox="1"/>
          <p:nvPr/>
        </p:nvSpPr>
        <p:spPr>
          <a:xfrm>
            <a:off x="8397866" y="830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7849F-4245-4B5B-818D-868014E89260}"/>
              </a:ext>
            </a:extLst>
          </p:cNvPr>
          <p:cNvSpPr txBox="1"/>
          <p:nvPr/>
        </p:nvSpPr>
        <p:spPr>
          <a:xfrm>
            <a:off x="8328622" y="8299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5827-E22F-4D88-8CCD-8ECCEEAF4E2C}"/>
              </a:ext>
            </a:extLst>
          </p:cNvPr>
          <p:cNvSpPr txBox="1"/>
          <p:nvPr/>
        </p:nvSpPr>
        <p:spPr>
          <a:xfrm>
            <a:off x="10615097" y="49639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B5391-E22D-4393-AC8A-C039BE3CFA30}"/>
              </a:ext>
            </a:extLst>
          </p:cNvPr>
          <p:cNvSpPr txBox="1"/>
          <p:nvPr/>
        </p:nvSpPr>
        <p:spPr>
          <a:xfrm>
            <a:off x="8423689" y="279332"/>
            <a:ext cx="121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Инструкции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5CDD8-360F-4A13-A522-2068850D5890}"/>
              </a:ext>
            </a:extLst>
          </p:cNvPr>
          <p:cNvSpPr txBox="1"/>
          <p:nvPr/>
        </p:nvSpPr>
        <p:spPr>
          <a:xfrm>
            <a:off x="8533382" y="99479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89B4-E39B-44C5-88B9-A569B959D77C}"/>
              </a:ext>
            </a:extLst>
          </p:cNvPr>
          <p:cNvSpPr txBox="1"/>
          <p:nvPr/>
        </p:nvSpPr>
        <p:spPr>
          <a:xfrm>
            <a:off x="10685916" y="71830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0F578-A533-0E28-B278-48CC52A9CB7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73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54762-DE2B-1B5A-BD55-85554D74EC48}"/>
              </a:ext>
            </a:extLst>
          </p:cNvPr>
          <p:cNvSpPr txBox="1"/>
          <p:nvPr/>
        </p:nvSpPr>
        <p:spPr>
          <a:xfrm>
            <a:off x="1764055" y="5717256"/>
            <a:ext cx="2042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AC299-8561-8E09-BFBE-A5830C23990C}"/>
              </a:ext>
            </a:extLst>
          </p:cNvPr>
          <p:cNvSpPr txBox="1"/>
          <p:nvPr/>
        </p:nvSpPr>
        <p:spPr>
          <a:xfrm>
            <a:off x="5170644" y="5717256"/>
            <a:ext cx="544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1000001111000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1000001111101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</a:p>
        </p:txBody>
      </p:sp>
    </p:spTree>
    <p:extLst>
      <p:ext uri="{BB962C8B-B14F-4D97-AF65-F5344CB8AC3E}">
        <p14:creationId xmlns:p14="http://schemas.microsoft.com/office/powerpoint/2010/main" val="157684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C22C-AC8D-2747-CD57-5BAAC4AE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Оперативная память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3B655-EC85-9B5F-6C6C-2F7185C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45982" cy="51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Оперативное запоминающее устройство </a:t>
            </a:r>
            <a:r>
              <a:rPr lang="ru-RU" sz="2000" dirty="0"/>
              <a:t>(ОЗУ, оперативная память, </a:t>
            </a:r>
            <a:r>
              <a:rPr lang="en-US" sz="2000" dirty="0"/>
              <a:t>RAM</a:t>
            </a:r>
            <a:r>
              <a:rPr lang="ru-RU" sz="2000" dirty="0"/>
              <a:t>) – запоминающее устройство, непосредственно связанное с центральным процессором и предназначенное для данных, участвующих в выполнении арифметико-логических операций </a:t>
            </a:r>
            <a:r>
              <a:rPr lang="en-US" sz="2000" dirty="0"/>
              <a:t>[</a:t>
            </a:r>
            <a:r>
              <a:rPr lang="ru-RU" sz="2000" dirty="0">
                <a:hlinkClick r:id="rId3"/>
              </a:rPr>
              <a:t>ГОСТ 25492-82</a:t>
            </a:r>
            <a:r>
              <a:rPr lang="en-US" sz="2000" dirty="0"/>
              <a:t>]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настоящее время в роли ОЗУ выступает энергозависимая</a:t>
            </a:r>
            <a:r>
              <a:rPr lang="ru-RU" sz="2000" baseline="30000" dirty="0"/>
              <a:t>1</a:t>
            </a:r>
            <a:r>
              <a:rPr lang="ru-RU" sz="2000" dirty="0"/>
              <a:t> память с произвольным доступом</a:t>
            </a:r>
            <a:r>
              <a:rPr lang="ru-RU" sz="2000" baseline="30000" dirty="0"/>
              <a:t>2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Оперативная память делится на ячейки равного размера (байты). Каждый байт имеет свой порядковый номер (адрес). </a:t>
            </a:r>
          </a:p>
          <a:p>
            <a:pPr marL="0" indent="0">
              <a:buNone/>
            </a:pPr>
            <a:r>
              <a:rPr lang="ru-RU" sz="2000" b="1" dirty="0"/>
              <a:t>Байт</a:t>
            </a:r>
            <a:r>
              <a:rPr lang="ru-RU" sz="2000" dirty="0"/>
              <a:t> – минимальная адресуемая единица информации.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современных ЭВМ распределением оперативной памяти между программами занимается операционная система. Каждая программа работает в своем собственном виртуальном адресном пространстве, и не видит данных других программ.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E5C241-A7DF-D7C2-5290-84B9440A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45E0-16BA-2C65-B2B2-ACE0ECFE2379}"/>
              </a:ext>
            </a:extLst>
          </p:cNvPr>
          <p:cNvSpPr txBox="1"/>
          <p:nvPr/>
        </p:nvSpPr>
        <p:spPr>
          <a:xfrm>
            <a:off x="838200" y="6356350"/>
            <a:ext cx="9469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200" dirty="0"/>
              <a:t>1 -</a:t>
            </a:r>
            <a:r>
              <a:rPr lang="en-US" sz="1200" dirty="0"/>
              <a:t> </a:t>
            </a:r>
            <a:r>
              <a:rPr lang="ru-RU" sz="1200" dirty="0"/>
              <a:t>т.е., работает, только пока есть питание</a:t>
            </a:r>
          </a:p>
          <a:p>
            <a:pPr marL="0" indent="0">
              <a:buNone/>
            </a:pPr>
            <a:r>
              <a:rPr lang="ru-RU" sz="1200" dirty="0"/>
              <a:t>2 - т.е., доступ к любой ячейке памяти занимает одинаковое время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45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DD4D4E-660C-7EA9-7F33-6B29CB446A04}"/>
              </a:ext>
            </a:extLst>
          </p:cNvPr>
          <p:cNvSpPr/>
          <p:nvPr/>
        </p:nvSpPr>
        <p:spPr>
          <a:xfrm>
            <a:off x="3356617" y="1476011"/>
            <a:ext cx="1880587" cy="10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???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ЭВМ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88E6F8-6BFA-4EC2-842C-54B800E032F8}"/>
              </a:ext>
            </a:extLst>
          </p:cNvPr>
          <p:cNvSpPr/>
          <p:nvPr/>
        </p:nvSpPr>
        <p:spPr>
          <a:xfrm>
            <a:off x="1117019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63FB19-EEDA-4A7B-9216-EF94A481E5A5}"/>
              </a:ext>
            </a:extLst>
          </p:cNvPr>
          <p:cNvSpPr/>
          <p:nvPr/>
        </p:nvSpPr>
        <p:spPr>
          <a:xfrm>
            <a:off x="3359741" y="2754309"/>
            <a:ext cx="1880587" cy="185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68502D-1152-47FC-9F06-2DD9325D873F}"/>
              </a:ext>
            </a:extLst>
          </p:cNvPr>
          <p:cNvSpPr/>
          <p:nvPr/>
        </p:nvSpPr>
        <p:spPr>
          <a:xfrm>
            <a:off x="3555994" y="1900453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FE64AD-5773-4198-8CA9-920218DD6543}"/>
              </a:ext>
            </a:extLst>
          </p:cNvPr>
          <p:cNvSpPr/>
          <p:nvPr/>
        </p:nvSpPr>
        <p:spPr>
          <a:xfrm>
            <a:off x="3559118" y="3160646"/>
            <a:ext cx="1481832" cy="123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3F3314-1D16-45FB-A9EB-2ED01D93C9F9}"/>
              </a:ext>
            </a:extLst>
          </p:cNvPr>
          <p:cNvCxnSpPr>
            <a:cxnSpLocks/>
          </p:cNvCxnSpPr>
          <p:nvPr/>
        </p:nvCxnSpPr>
        <p:spPr>
          <a:xfrm>
            <a:off x="2626224" y="3087779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56CA698-9B63-4380-910E-C45389BAE7E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1871621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B00741-9FB2-4ECD-AEB5-9DC559A71295}"/>
              </a:ext>
            </a:extLst>
          </p:cNvPr>
          <p:cNvSpPr/>
          <p:nvPr/>
        </p:nvSpPr>
        <p:spPr>
          <a:xfrm>
            <a:off x="1221332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9E0BB08-8293-4916-9961-B53D658266E0}"/>
              </a:ext>
            </a:extLst>
          </p:cNvPr>
          <p:cNvCxnSpPr>
            <a:cxnSpLocks/>
          </p:cNvCxnSpPr>
          <p:nvPr/>
        </p:nvCxnSpPr>
        <p:spPr>
          <a:xfrm>
            <a:off x="2626224" y="1997304"/>
            <a:ext cx="733518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F13D7E-FB43-60CD-7550-A62401A6AA20}"/>
              </a:ext>
            </a:extLst>
          </p:cNvPr>
          <p:cNvSpPr/>
          <p:nvPr/>
        </p:nvSpPr>
        <p:spPr>
          <a:xfrm>
            <a:off x="6979933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0E46B3-0E09-DCD9-B02C-52E7E5755949}"/>
              </a:ext>
            </a:extLst>
          </p:cNvPr>
          <p:cNvSpPr/>
          <p:nvPr/>
        </p:nvSpPr>
        <p:spPr>
          <a:xfrm>
            <a:off x="9222656" y="1664324"/>
            <a:ext cx="1880587" cy="353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E986E2-D4F1-8D4E-0B1D-7BCAF9A2B564}"/>
              </a:ext>
            </a:extLst>
          </p:cNvPr>
          <p:cNvSpPr/>
          <p:nvPr/>
        </p:nvSpPr>
        <p:spPr>
          <a:xfrm>
            <a:off x="9422033" y="2093182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54046F2-B4E6-35CE-F315-8FD4CEA6D9F9}"/>
              </a:ext>
            </a:extLst>
          </p:cNvPr>
          <p:cNvSpPr/>
          <p:nvPr/>
        </p:nvSpPr>
        <p:spPr>
          <a:xfrm>
            <a:off x="9422033" y="2699307"/>
            <a:ext cx="1481832" cy="2275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C89849-6524-2983-D711-ABF6089D92DA}"/>
              </a:ext>
            </a:extLst>
          </p:cNvPr>
          <p:cNvCxnSpPr>
            <a:cxnSpLocks/>
          </p:cNvCxnSpPr>
          <p:nvPr/>
        </p:nvCxnSpPr>
        <p:spPr>
          <a:xfrm>
            <a:off x="8489138" y="2528486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D6888C3-9221-C167-1D3A-5D43FB6FD27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7734535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1AB01C-AD85-DC5D-7442-B8A27E2BE9B3}"/>
              </a:ext>
            </a:extLst>
          </p:cNvPr>
          <p:cNvSpPr/>
          <p:nvPr/>
        </p:nvSpPr>
        <p:spPr>
          <a:xfrm>
            <a:off x="7084246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CDF5-A199-7227-587D-AA9C57D11371}"/>
              </a:ext>
            </a:extLst>
          </p:cNvPr>
          <p:cNvSpPr txBox="1"/>
          <p:nvPr/>
        </p:nvSpPr>
        <p:spPr>
          <a:xfrm>
            <a:off x="1871621" y="542947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Гарвардская архитектура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30CD3-BB48-2406-A375-3AB80B1968DB}"/>
              </a:ext>
            </a:extLst>
          </p:cNvPr>
          <p:cNvSpPr txBox="1"/>
          <p:nvPr/>
        </p:nvSpPr>
        <p:spPr>
          <a:xfrm>
            <a:off x="7743504" y="5429472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Архитектура фон Неймана </a:t>
            </a:r>
            <a:br>
              <a:rPr lang="ru-RU" dirty="0"/>
            </a:br>
            <a:r>
              <a:rPr lang="ru-RU" dirty="0"/>
              <a:t>(Принстонская архитектура)</a:t>
            </a:r>
          </a:p>
        </p:txBody>
      </p:sp>
    </p:spTree>
    <p:extLst>
      <p:ext uri="{BB962C8B-B14F-4D97-AF65-F5344CB8AC3E}">
        <p14:creationId xmlns:p14="http://schemas.microsoft.com/office/powerpoint/2010/main" val="235385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набора команд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42" y="1915318"/>
            <a:ext cx="7941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Архитектура набора команд </a:t>
            </a:r>
            <a:r>
              <a:rPr lang="ru-RU" sz="2000" dirty="0"/>
              <a:t>(</a:t>
            </a:r>
            <a:r>
              <a:rPr lang="en-US" sz="2000" dirty="0"/>
              <a:t>instruction set architecture, ISA</a:t>
            </a:r>
            <a:r>
              <a:rPr lang="ru-RU" sz="2000" dirty="0"/>
              <a:t>) указывает:</a:t>
            </a:r>
          </a:p>
          <a:p>
            <a:r>
              <a:rPr lang="ru-RU" sz="2000" dirty="0"/>
              <a:t>какие команды процессор может в принципе выполнять и с каким результатом;</a:t>
            </a:r>
          </a:p>
          <a:p>
            <a:r>
              <a:rPr lang="ru-RU" sz="2000" dirty="0"/>
              <a:t>как именно команды кодируются в инструкции.</a:t>
            </a:r>
          </a:p>
          <a:p>
            <a:pPr marL="0" indent="0">
              <a:buNone/>
            </a:pPr>
            <a:r>
              <a:rPr lang="ru-RU" sz="2000" i="1" dirty="0"/>
              <a:t>Программа, скомпилированная под заданную </a:t>
            </a:r>
            <a:r>
              <a:rPr lang="en-US" sz="2000" i="1" dirty="0"/>
              <a:t>ISA </a:t>
            </a:r>
            <a:r>
              <a:rPr lang="ru-RU" sz="2000" i="1" dirty="0"/>
              <a:t>может выполняться на любом совместимом ЦП.</a:t>
            </a:r>
            <a:endParaRPr lang="en-US" sz="2000" i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Микроархитектура</a:t>
            </a:r>
            <a:r>
              <a:rPr lang="ru-RU" sz="2000" dirty="0"/>
              <a:t> процессора описывает устройство процессора на аппаратном уровне.</a:t>
            </a:r>
          </a:p>
          <a:p>
            <a:pPr marL="0" indent="0">
              <a:buNone/>
            </a:pPr>
            <a:r>
              <a:rPr lang="ru-RU" sz="2000" dirty="0"/>
              <a:t>В рамках курса будут рассматриваться только </a:t>
            </a:r>
            <a:r>
              <a:rPr lang="en-US" sz="2000" dirty="0"/>
              <a:t>ISA</a:t>
            </a:r>
            <a:r>
              <a:rPr lang="ru-RU" sz="2000" dirty="0"/>
              <a:t> </a:t>
            </a:r>
            <a:r>
              <a:rPr lang="en-US" sz="2000" dirty="0"/>
              <a:t>x86-64 </a:t>
            </a:r>
            <a:r>
              <a:rPr lang="ru-RU" sz="2000" dirty="0"/>
              <a:t>и, частично, </a:t>
            </a:r>
            <a:r>
              <a:rPr lang="en-US" sz="2000" dirty="0"/>
              <a:t>ARM.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B45DE-105E-42A1-8AD8-2F54C50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92" y="2049869"/>
            <a:ext cx="1279894" cy="12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цессор S1200 Intel Core i9 - 11900K OEM">
            <a:extLst>
              <a:ext uri="{FF2B5EF4-FFF2-40B4-BE49-F238E27FC236}">
                <a16:creationId xmlns:a16="http://schemas.microsoft.com/office/drawing/2014/main" id="{E0BF2C27-61AF-4ABA-A676-DE14F1F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277" y="4240102"/>
            <a:ext cx="1205909" cy="1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8F0DE-7C3C-4C6F-B7A2-59D082A0B05A}"/>
              </a:ext>
            </a:extLst>
          </p:cNvPr>
          <p:cNvSpPr txBox="1"/>
          <p:nvPr/>
        </p:nvSpPr>
        <p:spPr>
          <a:xfrm>
            <a:off x="9863370" y="3532412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ISA: x86-64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EB328-7F54-4142-A674-CDC203B92737}"/>
              </a:ext>
            </a:extLst>
          </p:cNvPr>
          <p:cNvSpPr txBox="1"/>
          <p:nvPr/>
        </p:nvSpPr>
        <p:spPr>
          <a:xfrm>
            <a:off x="9397409" y="13888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Zen3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49AB-80A1-4EFE-9EA7-8446224B9E32}"/>
              </a:ext>
            </a:extLst>
          </p:cNvPr>
          <p:cNvSpPr txBox="1"/>
          <p:nvPr/>
        </p:nvSpPr>
        <p:spPr>
          <a:xfrm>
            <a:off x="9397409" y="5620325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Alder Lake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03BC0C-8C1F-47C8-BB71-3E5598ABC115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 flipV="1">
            <a:off x="9640186" y="2035156"/>
            <a:ext cx="839667" cy="6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B912AA6-8123-4D7B-9471-149BFA4669D3}"/>
              </a:ext>
            </a:extLst>
          </p:cNvPr>
          <p:cNvCxnSpPr>
            <a:stCxn id="1026" idx="3"/>
            <a:endCxn id="3" idx="0"/>
          </p:cNvCxnSpPr>
          <p:nvPr/>
        </p:nvCxnSpPr>
        <p:spPr>
          <a:xfrm>
            <a:off x="9640186" y="2689816"/>
            <a:ext cx="849510" cy="8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3AF7DA-7AC6-4423-AD40-40E52356A454}"/>
              </a:ext>
            </a:extLst>
          </p:cNvPr>
          <p:cNvCxnSpPr>
            <a:stCxn id="1028" idx="3"/>
            <a:endCxn id="3" idx="2"/>
          </p:cNvCxnSpPr>
          <p:nvPr/>
        </p:nvCxnSpPr>
        <p:spPr>
          <a:xfrm flipV="1">
            <a:off x="9640186" y="3901744"/>
            <a:ext cx="849510" cy="9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DC6E603-C20B-40D3-BA13-0952D4B41218}"/>
              </a:ext>
            </a:extLst>
          </p:cNvPr>
          <p:cNvCxnSpPr>
            <a:stCxn id="1028" idx="3"/>
            <a:endCxn id="13" idx="0"/>
          </p:cNvCxnSpPr>
          <p:nvPr/>
        </p:nvCxnSpPr>
        <p:spPr>
          <a:xfrm>
            <a:off x="9640186" y="4843057"/>
            <a:ext cx="83966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архитектур х86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118" y="1456252"/>
            <a:ext cx="7088332" cy="4736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1978 </a:t>
            </a:r>
            <a:r>
              <a:rPr lang="ru-RU" sz="1800" dirty="0"/>
              <a:t>г – процессор </a:t>
            </a:r>
            <a:r>
              <a:rPr lang="en-US" sz="1800" dirty="0"/>
              <a:t>Intel 80</a:t>
            </a:r>
            <a:r>
              <a:rPr lang="en-US" sz="1800" b="1" u="sng" dirty="0"/>
              <a:t>86</a:t>
            </a:r>
            <a:r>
              <a:rPr lang="en-US" sz="1800" dirty="0"/>
              <a:t> </a:t>
            </a:r>
            <a:endParaRPr lang="en-US" sz="1400" dirty="0"/>
          </a:p>
          <a:p>
            <a:pPr lvl="1"/>
            <a:r>
              <a:rPr lang="ru-RU" sz="1800" dirty="0">
                <a:hlinkClick r:id="rId2" tooltip="ширина регистра общего назначения"/>
              </a:rPr>
              <a:t>разрядность</a:t>
            </a:r>
            <a:r>
              <a:rPr lang="ru-RU" sz="1800" dirty="0"/>
              <a:t> - 16 бит;</a:t>
            </a:r>
          </a:p>
          <a:p>
            <a:pPr lvl="1"/>
            <a:r>
              <a:rPr lang="ru-RU" sz="1800" dirty="0"/>
              <a:t>тактовая частота - 5 МГц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шина адреса – 20 бит (макс. 1 МБ ОЗУ);</a:t>
            </a:r>
          </a:p>
          <a:p>
            <a:pPr lvl="1"/>
            <a:r>
              <a:rPr lang="en-US" sz="1800" dirty="0">
                <a:hlinkClick r:id="rId3" tooltip="блок вычислений с плавающей запятой"/>
              </a:rPr>
              <a:t>FPU</a:t>
            </a:r>
            <a:r>
              <a:rPr lang="en-US" sz="1800" dirty="0"/>
              <a:t> </a:t>
            </a:r>
            <a:r>
              <a:rPr lang="ru-RU" sz="1800" dirty="0"/>
              <a:t>– отдельное устройство (</a:t>
            </a:r>
            <a:r>
              <a:rPr lang="en-US" sz="1800" dirty="0"/>
              <a:t>Intel 8087</a:t>
            </a:r>
            <a:r>
              <a:rPr lang="ru-RU" sz="1800" dirty="0"/>
              <a:t>)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ru-RU" sz="1800" dirty="0"/>
              <a:t>1985 г – архитектура </a:t>
            </a:r>
            <a:r>
              <a:rPr lang="en-US" sz="1800" b="1" dirty="0"/>
              <a:t>IA-32</a:t>
            </a:r>
            <a:r>
              <a:rPr lang="ru-RU" sz="1800" baseline="30000" dirty="0"/>
              <a:t>1</a:t>
            </a:r>
            <a:r>
              <a:rPr lang="en-US" sz="1800" dirty="0"/>
              <a:t> </a:t>
            </a:r>
            <a:r>
              <a:rPr lang="ru-RU" sz="1800" dirty="0"/>
              <a:t> </a:t>
            </a:r>
            <a:r>
              <a:rPr lang="en-US" sz="1800" dirty="0"/>
              <a:t>(Intel 80386)</a:t>
            </a:r>
            <a:endParaRPr lang="ru-RU" sz="1800" dirty="0"/>
          </a:p>
          <a:p>
            <a:pPr lvl="1"/>
            <a:r>
              <a:rPr lang="ru-RU" sz="1800" dirty="0"/>
              <a:t>разрядность - 32 бита;</a:t>
            </a:r>
            <a:endParaRPr lang="en-US" sz="1800" dirty="0"/>
          </a:p>
          <a:p>
            <a:pPr lvl="1"/>
            <a:r>
              <a:rPr lang="ru-RU" sz="1800" dirty="0"/>
              <a:t>тактовая частота - 5 МГц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шина адреса – 32 бита (макс. 4ГБ ОЗУ);</a:t>
            </a:r>
          </a:p>
          <a:p>
            <a:pPr lvl="1"/>
            <a:r>
              <a:rPr lang="en-US" sz="1800" dirty="0"/>
              <a:t>FPU </a:t>
            </a:r>
            <a:r>
              <a:rPr lang="ru-RU" sz="1800" dirty="0"/>
              <a:t>интегрирован в кристалл процессора</a:t>
            </a:r>
            <a:r>
              <a:rPr lang="en-US" sz="1800" dirty="0"/>
              <a:t> (</a:t>
            </a:r>
            <a:r>
              <a:rPr lang="ru-RU" sz="1800" dirty="0"/>
              <a:t>начиная с </a:t>
            </a:r>
            <a:r>
              <a:rPr lang="en-US" sz="1800" dirty="0"/>
              <a:t>i486</a:t>
            </a:r>
            <a:r>
              <a:rPr lang="ru-RU" sz="1800" dirty="0"/>
              <a:t>);</a:t>
            </a:r>
          </a:p>
          <a:p>
            <a:pPr marL="0" indent="0">
              <a:buNone/>
            </a:pPr>
            <a:r>
              <a:rPr lang="ru-RU" sz="1800" dirty="0"/>
              <a:t>2003 г – архитектура </a:t>
            </a:r>
            <a:r>
              <a:rPr lang="en-US" sz="1800" b="1" dirty="0"/>
              <a:t>amd64</a:t>
            </a:r>
            <a:r>
              <a:rPr lang="ru-RU" sz="1800" baseline="30000" dirty="0"/>
              <a:t>2</a:t>
            </a:r>
            <a:r>
              <a:rPr lang="en-US" sz="1800" dirty="0"/>
              <a:t> (AMD Opteron)</a:t>
            </a:r>
            <a:endParaRPr lang="ru-RU" sz="1800" dirty="0"/>
          </a:p>
          <a:p>
            <a:pPr lvl="1"/>
            <a:r>
              <a:rPr lang="ru-RU" sz="1800" dirty="0"/>
              <a:t>разрядность – 64 бита</a:t>
            </a:r>
            <a:endParaRPr lang="en-US" sz="1800" dirty="0"/>
          </a:p>
          <a:p>
            <a:pPr lvl="1"/>
            <a:r>
              <a:rPr lang="ru-RU" sz="1800" dirty="0"/>
              <a:t>тактовая частота - 5 МГц</a:t>
            </a:r>
            <a:r>
              <a:rPr lang="en-US" sz="1800" dirty="0"/>
              <a:t>;</a:t>
            </a:r>
            <a:endParaRPr lang="ru-RU" sz="1800" dirty="0"/>
          </a:p>
          <a:p>
            <a:pPr lvl="1"/>
            <a:r>
              <a:rPr lang="ru-RU" sz="1800" dirty="0"/>
              <a:t>увеличенное число регистров общего назначения;</a:t>
            </a:r>
          </a:p>
          <a:p>
            <a:pPr lvl="1"/>
            <a:r>
              <a:rPr lang="ru-RU" sz="1800" dirty="0"/>
              <a:t>шина адреса – до 64 бит (обычно – 48 бит);</a:t>
            </a:r>
          </a:p>
          <a:p>
            <a:pPr lvl="1"/>
            <a:r>
              <a:rPr lang="ru-RU" sz="1800" dirty="0"/>
              <a:t>поддержка векторных операций.</a:t>
            </a:r>
            <a:endParaRPr lang="en-US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299D-F689-C6EF-2A26-9ED5B06670BA}"/>
              </a:ext>
            </a:extLst>
          </p:cNvPr>
          <p:cNvSpPr txBox="1"/>
          <p:nvPr/>
        </p:nvSpPr>
        <p:spPr>
          <a:xfrm>
            <a:off x="3782580" y="6192793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100" dirty="0"/>
              <a:t>1 </a:t>
            </a:r>
            <a:r>
              <a:rPr lang="en-US" sz="1100" dirty="0"/>
              <a:t> </a:t>
            </a:r>
            <a:r>
              <a:rPr lang="ru-RU" sz="1100" dirty="0"/>
              <a:t>- часто называют просто х86</a:t>
            </a:r>
            <a:br>
              <a:rPr lang="ru-RU" sz="1100" dirty="0"/>
            </a:br>
            <a:r>
              <a:rPr lang="ru-RU" sz="1100" dirty="0"/>
              <a:t>2  - синонимы – </a:t>
            </a:r>
            <a:r>
              <a:rPr lang="en-US" sz="1100" dirty="0"/>
              <a:t>x86-64</a:t>
            </a:r>
            <a:r>
              <a:rPr lang="ru-RU" sz="1100" dirty="0"/>
              <a:t>, </a:t>
            </a:r>
            <a:r>
              <a:rPr lang="en-US" sz="1100" dirty="0"/>
              <a:t>x64</a:t>
            </a:r>
            <a:br>
              <a:rPr lang="en-US" sz="1100" dirty="0"/>
            </a:br>
            <a:r>
              <a:rPr lang="en-US" sz="1100" dirty="0">
                <a:hlinkClick r:id="rId4"/>
              </a:rPr>
              <a:t>see also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74970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4194</Words>
  <Application>Microsoft Office PowerPoint</Application>
  <PresentationFormat>Широкоэкранный</PresentationFormat>
  <Paragraphs>822</Paragraphs>
  <Slides>39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Тема Office</vt:lpstr>
      <vt:lpstr>Низкоуровневое программирование</vt:lpstr>
      <vt:lpstr>О предмете</vt:lpstr>
      <vt:lpstr>Литература</vt:lpstr>
      <vt:lpstr>Полезные ссылки</vt:lpstr>
      <vt:lpstr>Процессоры</vt:lpstr>
      <vt:lpstr>Оперативная память</vt:lpstr>
      <vt:lpstr>Архитектура ЭВМ</vt:lpstr>
      <vt:lpstr>Архитектура набора команд</vt:lpstr>
      <vt:lpstr>Семейство архитектур х86</vt:lpstr>
      <vt:lpstr>Регистры x86-64</vt:lpstr>
      <vt:lpstr>Части регистров </vt:lpstr>
      <vt:lpstr>Язык ассемблера</vt:lpstr>
      <vt:lpstr>Язык ассемблера NASM</vt:lpstr>
      <vt:lpstr>Типы данных и ассемблер</vt:lpstr>
      <vt:lpstr>Синтаксис Intel</vt:lpstr>
      <vt:lpstr>Структура программы</vt:lpstr>
      <vt:lpstr>Метки</vt:lpstr>
      <vt:lpstr>Структура программы</vt:lpstr>
      <vt:lpstr>Перемещение данных</vt:lpstr>
      <vt:lpstr>Адресация</vt:lpstr>
      <vt:lpstr>Инструкция LEA (пример)</vt:lpstr>
      <vt:lpstr>Стек вызовов</vt:lpstr>
      <vt:lpstr>Доступ к стеку</vt:lpstr>
      <vt:lpstr>Дополнительный код</vt:lpstr>
      <vt:lpstr>Представление чисел в памяти</vt:lpstr>
      <vt:lpstr>Простые инструкции (пример)</vt:lpstr>
      <vt:lpstr>Битовые операции</vt:lpstr>
      <vt:lpstr>Сдвиги</vt:lpstr>
      <vt:lpstr>Умножение и деление  (пример) </vt:lpstr>
      <vt:lpstr>Преобразование чисел</vt:lpstr>
      <vt:lpstr>Преобразование чисел</vt:lpstr>
      <vt:lpstr>Выполнение программы. Регистр RIP</vt:lpstr>
      <vt:lpstr>Безусловный переход</vt:lpstr>
      <vt:lpstr>Регистр FLAGS</vt:lpstr>
      <vt:lpstr>Флаги CF и OF</vt:lpstr>
      <vt:lpstr>Инструкции сравнения</vt:lpstr>
      <vt:lpstr>Операции условного перехода (пример)</vt:lpstr>
      <vt:lpstr>Циклы (пример)</vt:lpstr>
      <vt:lpstr>Функции (пример)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125</cp:revision>
  <dcterms:created xsi:type="dcterms:W3CDTF">2021-02-27T16:04:41Z</dcterms:created>
  <dcterms:modified xsi:type="dcterms:W3CDTF">2024-09-03T20:20:12Z</dcterms:modified>
</cp:coreProperties>
</file>