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64" r:id="rId4"/>
    <p:sldId id="376" r:id="rId5"/>
    <p:sldId id="265" r:id="rId6"/>
    <p:sldId id="381" r:id="rId7"/>
    <p:sldId id="382" r:id="rId8"/>
    <p:sldId id="383" r:id="rId9"/>
    <p:sldId id="385" r:id="rId10"/>
    <p:sldId id="386" r:id="rId11"/>
    <p:sldId id="387" r:id="rId12"/>
    <p:sldId id="389" r:id="rId13"/>
    <p:sldId id="391" r:id="rId14"/>
    <p:sldId id="303" r:id="rId15"/>
    <p:sldId id="305" r:id="rId16"/>
    <p:sldId id="306" r:id="rId17"/>
    <p:sldId id="307" r:id="rId18"/>
    <p:sldId id="310" r:id="rId19"/>
    <p:sldId id="308" r:id="rId20"/>
    <p:sldId id="312" r:id="rId21"/>
    <p:sldId id="313" r:id="rId22"/>
    <p:sldId id="316" r:id="rId23"/>
    <p:sldId id="317" r:id="rId24"/>
    <p:sldId id="318" r:id="rId25"/>
    <p:sldId id="319" r:id="rId26"/>
    <p:sldId id="320" r:id="rId27"/>
    <p:sldId id="339" r:id="rId28"/>
    <p:sldId id="393" r:id="rId29"/>
    <p:sldId id="340" r:id="rId30"/>
    <p:sldId id="322" r:id="rId31"/>
    <p:sldId id="321" r:id="rId32"/>
    <p:sldId id="341" r:id="rId33"/>
    <p:sldId id="34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0000FF"/>
    <a:srgbClr val="FF8B8B"/>
    <a:srgbClr val="87B6E1"/>
    <a:srgbClr val="0094C8"/>
    <a:srgbClr val="53D2FF"/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77" autoAdjust="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</a:t>
            </a:r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При сборке разделяемых библиотек под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Linux </a:t>
            </a:r>
            <a:r>
              <a:rPr lang="ru-RU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необходимо указывать флаг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–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fpic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для исполняемых файлов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–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fpie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. </a:t>
            </a:r>
            <a:r>
              <a:rPr lang="ru-RU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В этом случае под х86-32 будет использовать адресацию через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GOT, </a:t>
            </a:r>
            <a:r>
              <a:rPr lang="ru-RU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код под х86-64 будет использовать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RIP</a:t>
            </a:r>
            <a:r>
              <a:rPr lang="ru-RU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-адресацию. Иначе код будет подвергаться дорогостоящей релокации при загрузке.</a:t>
            </a:r>
            <a:endParaRPr lang="en-US" sz="12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ru-RU" dirty="0"/>
          </a:p>
          <a:p>
            <a:r>
              <a:rPr lang="ru-RU" dirty="0"/>
              <a:t>Под </a:t>
            </a:r>
            <a:r>
              <a:rPr lang="en-US" dirty="0"/>
              <a:t>Windows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9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Динамическая компоновка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Динамическая компоновка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net.ru/docs/RUS/nasm/nasm_ru8.html#section-8.2" TargetMode="External"/><Relationship Id="rId2" Type="http://schemas.openxmlformats.org/officeDocument/2006/relationships/hyperlink" Target="https://www.nasm.us/doc/nasmdo10.html#section-10.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106107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8/ld.so.8.html" TargetMode="External"/><Relationship Id="rId2" Type="http://schemas.openxmlformats.org/officeDocument/2006/relationships/hyperlink" Target="https://docs.microsoft.com/en-us/windows/win32/dlls/dynamic-link-library-search-order?redirectedfrom=MSD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4462"/>
          </a:xfrm>
        </p:spPr>
        <p:txBody>
          <a:bodyPr>
            <a:normAutofit/>
          </a:bodyPr>
          <a:lstStyle/>
          <a:p>
            <a:r>
              <a:rPr lang="ru-RU" dirty="0"/>
              <a:t>Лекция 4</a:t>
            </a:r>
            <a:br>
              <a:rPr lang="ru-RU" dirty="0"/>
            </a:br>
            <a:endParaRPr lang="ru-RU" dirty="0"/>
          </a:p>
          <a:p>
            <a:r>
              <a:rPr lang="ru-RU" dirty="0"/>
              <a:t>Компиляция</a:t>
            </a:r>
          </a:p>
          <a:p>
            <a:r>
              <a:rPr lang="ru-RU" dirty="0"/>
              <a:t>Статическая и динамическая компоновка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10515600" cy="1325563"/>
          </a:xfrm>
        </p:spPr>
        <p:txBody>
          <a:bodyPr/>
          <a:lstStyle/>
          <a:p>
            <a:r>
              <a:rPr lang="ru-RU" dirty="0"/>
              <a:t>Таблицы импорта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15686"/>
            <a:ext cx="106190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символ определен в динамической библиотеке, которая была указана как зависимость при компоновке, то данный символ попадает в </a:t>
            </a:r>
            <a:r>
              <a:rPr lang="ru-RU" sz="2000" b="1" dirty="0"/>
              <a:t>таблицу импорта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Библиотеки, упомянутые в таблице импорта, загружаются в ходе процесса </a:t>
            </a:r>
            <a:r>
              <a:rPr lang="ru-RU" sz="2000" b="1" dirty="0"/>
              <a:t>динамической компоновки </a:t>
            </a:r>
            <a:r>
              <a:rPr lang="ru-RU" sz="2000" dirty="0"/>
              <a:t>после или во время запуска программы.</a:t>
            </a:r>
          </a:p>
          <a:p>
            <a:pPr marL="0" indent="0">
              <a:buNone/>
            </a:pPr>
            <a:r>
              <a:rPr lang="ru-RU" sz="2000" i="1" dirty="0"/>
              <a:t>В </a:t>
            </a:r>
            <a:r>
              <a:rPr lang="en-US" sz="2000" i="1" dirty="0"/>
              <a:t>ELF-</a:t>
            </a:r>
            <a:r>
              <a:rPr lang="ru-RU" sz="2000" i="1" dirty="0"/>
              <a:t>файлах</a:t>
            </a:r>
            <a:r>
              <a:rPr lang="en-US" sz="2000" i="1" dirty="0"/>
              <a:t> </a:t>
            </a:r>
            <a:r>
              <a:rPr lang="ru-RU" sz="2000" i="1" dirty="0"/>
              <a:t>используются отдельная таблица для импортируемых символов, и отдельная таблица для библиотек, содержащих зависимости </a:t>
            </a:r>
            <a:r>
              <a:rPr lang="en-US" sz="2000" i="1" dirty="0"/>
              <a:t>=&gt; </a:t>
            </a:r>
            <a:r>
              <a:rPr lang="ru-RU" sz="2000" i="1" dirty="0"/>
              <a:t>нет жесткой связи между библиотекой и символом.</a:t>
            </a:r>
          </a:p>
          <a:p>
            <a:pPr marL="0" indent="0">
              <a:buNone/>
            </a:pPr>
            <a:r>
              <a:rPr lang="ru-RU" sz="2000" i="1" dirty="0"/>
              <a:t>В </a:t>
            </a:r>
            <a:r>
              <a:rPr lang="en-US" sz="2000" i="1" dirty="0"/>
              <a:t>PE-</a:t>
            </a:r>
            <a:r>
              <a:rPr lang="ru-RU" sz="2000" i="1" dirty="0"/>
              <a:t>файлах используется 1 таблица, в которой указываются и символ, и библиотека.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843515A-2040-461F-BFB3-F963CFD0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7639"/>
              </p:ext>
            </p:extLst>
          </p:nvPr>
        </p:nvGraphicFramePr>
        <p:xfrm>
          <a:off x="734705" y="4890087"/>
          <a:ext cx="369742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2">
                  <a:extLst>
                    <a:ext uri="{9D8B030D-6E8A-4147-A177-3AD203B41FA5}">
                      <a16:colId xmlns:a16="http://schemas.microsoft.com/office/drawing/2014/main" val="1716372425"/>
                    </a:ext>
                  </a:extLst>
                </a:gridCol>
                <a:gridCol w="1848712">
                  <a:extLst>
                    <a:ext uri="{9D8B030D-6E8A-4147-A177-3AD203B41FA5}">
                      <a16:colId xmlns:a16="http://schemas.microsoft.com/office/drawing/2014/main" val="3391400908"/>
                    </a:ext>
                  </a:extLst>
                </a:gridCol>
              </a:tblGrid>
              <a:tr h="330293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Таблица импорта </a:t>
                      </a:r>
                      <a:r>
                        <a:rPr lang="en-US" b="1" dirty="0"/>
                        <a:t>a.exe</a:t>
                      </a:r>
                      <a:r>
                        <a:rPr lang="ru-RU" b="1" dirty="0"/>
                        <a:t> </a:t>
                      </a:r>
                      <a:br>
                        <a:rPr lang="ru-RU" b="1" dirty="0"/>
                      </a:br>
                      <a:r>
                        <a:rPr lang="ru-RU" b="1" dirty="0"/>
                        <a:t>(секция </a:t>
                      </a:r>
                      <a:r>
                        <a:rPr lang="en-US" b="1" dirty="0"/>
                        <a:t>.</a:t>
                      </a:r>
                      <a:r>
                        <a:rPr lang="en-US" b="1" dirty="0" err="1"/>
                        <a:t>idata</a:t>
                      </a:r>
                      <a:r>
                        <a:rPr lang="ru-RU" b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67443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Файл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01098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malloc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libc.dll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69047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printf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libc.dll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08102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BF4FC0C-7587-4007-8D68-DD12970AE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56036"/>
              </p:ext>
            </p:extLst>
          </p:nvPr>
        </p:nvGraphicFramePr>
        <p:xfrm>
          <a:off x="5975337" y="4890087"/>
          <a:ext cx="24931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100">
                  <a:extLst>
                    <a:ext uri="{9D8B030D-6E8A-4147-A177-3AD203B41FA5}">
                      <a16:colId xmlns:a16="http://schemas.microsoft.com/office/drawing/2014/main" val="1716372425"/>
                    </a:ext>
                  </a:extLst>
                </a:gridCol>
              </a:tblGrid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Таблица зависимостей </a:t>
                      </a:r>
                      <a:r>
                        <a:rPr lang="en-US" b="1" dirty="0" err="1"/>
                        <a:t>a.elf</a:t>
                      </a:r>
                      <a:r>
                        <a:rPr lang="en-US" b="1" dirty="0"/>
                        <a:t> (</a:t>
                      </a:r>
                      <a:r>
                        <a:rPr lang="ru-RU" b="1" dirty="0"/>
                        <a:t>секция </a:t>
                      </a:r>
                      <a:r>
                        <a:rPr lang="en-US" b="1" dirty="0"/>
                        <a:t>.dynamic)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67443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libc.so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01098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ADF851B-0DD7-DD2A-DC42-8B776D58C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17545"/>
              </p:ext>
            </p:extLst>
          </p:nvPr>
        </p:nvGraphicFramePr>
        <p:xfrm>
          <a:off x="8610600" y="4890087"/>
          <a:ext cx="24931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100">
                  <a:extLst>
                    <a:ext uri="{9D8B030D-6E8A-4147-A177-3AD203B41FA5}">
                      <a16:colId xmlns:a16="http://schemas.microsoft.com/office/drawing/2014/main" val="1716372425"/>
                    </a:ext>
                  </a:extLst>
                </a:gridCol>
              </a:tblGrid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Таблица импорта </a:t>
                      </a:r>
                      <a:r>
                        <a:rPr lang="en-US" b="1" dirty="0" err="1"/>
                        <a:t>a.elf</a:t>
                      </a:r>
                      <a:r>
                        <a:rPr lang="en-US" b="1" dirty="0"/>
                        <a:t> (</a:t>
                      </a:r>
                      <a:r>
                        <a:rPr lang="ru-RU" b="1" dirty="0"/>
                        <a:t>секция </a:t>
                      </a:r>
                      <a:r>
                        <a:rPr lang="en-US" b="1" dirty="0"/>
                        <a:t>.</a:t>
                      </a:r>
                      <a:r>
                        <a:rPr lang="en-US" b="1" dirty="0" err="1"/>
                        <a:t>dynsym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67443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malloc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01098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printf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2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4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10515600" cy="1325563"/>
          </a:xfrm>
        </p:spPr>
        <p:txBody>
          <a:bodyPr/>
          <a:lstStyle/>
          <a:p>
            <a:r>
              <a:rPr lang="ru-RU" dirty="0"/>
              <a:t>Динамическая компоновка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11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5686"/>
            <a:ext cx="6923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ходе динамической компоновки 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Загружается динамическая библиотека, содержащая символ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Определяется адрес символа, адрес записывается в специальную таблицу.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 последующих обращениях к символу используется напрямую адрес из таблицы.</a:t>
            </a:r>
          </a:p>
          <a:p>
            <a:pPr marL="0" indent="0">
              <a:buNone/>
            </a:pPr>
            <a:r>
              <a:rPr lang="ru-RU" sz="2000" dirty="0"/>
              <a:t>Если у динамической библиотеки есть своя динамическая таблица импорта, зависимости из нее загружаются аналогично. </a:t>
            </a:r>
          </a:p>
        </p:txBody>
      </p:sp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id="{C17EF57C-4318-48BA-BD81-DD26038F090C}"/>
              </a:ext>
            </a:extLst>
          </p:cNvPr>
          <p:cNvSpPr/>
          <p:nvPr/>
        </p:nvSpPr>
        <p:spPr>
          <a:xfrm>
            <a:off x="2419228" y="5418409"/>
            <a:ext cx="1029913" cy="48552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a.exe</a:t>
            </a:r>
          </a:p>
        </p:txBody>
      </p:sp>
      <p:sp>
        <p:nvSpPr>
          <p:cNvPr id="9" name="Прямоугольник: один усеченный угол 8">
            <a:extLst>
              <a:ext uri="{FF2B5EF4-FFF2-40B4-BE49-F238E27FC236}">
                <a16:creationId xmlns:a16="http://schemas.microsoft.com/office/drawing/2014/main" id="{935D2220-A39B-4ECB-A0E5-8D892025FA54}"/>
              </a:ext>
            </a:extLst>
          </p:cNvPr>
          <p:cNvSpPr/>
          <p:nvPr/>
        </p:nvSpPr>
        <p:spPr>
          <a:xfrm>
            <a:off x="3886032" y="5048030"/>
            <a:ext cx="636104" cy="38650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1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dll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: один усеченный угол 9">
            <a:extLst>
              <a:ext uri="{FF2B5EF4-FFF2-40B4-BE49-F238E27FC236}">
                <a16:creationId xmlns:a16="http://schemas.microsoft.com/office/drawing/2014/main" id="{D599010C-51A5-4D3C-8277-0C28479CBCF0}"/>
              </a:ext>
            </a:extLst>
          </p:cNvPr>
          <p:cNvSpPr/>
          <p:nvPr/>
        </p:nvSpPr>
        <p:spPr>
          <a:xfrm>
            <a:off x="3903176" y="5894736"/>
            <a:ext cx="636104" cy="41169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2.dll</a:t>
            </a:r>
          </a:p>
        </p:txBody>
      </p:sp>
      <p:sp>
        <p:nvSpPr>
          <p:cNvPr id="11" name="Прямоугольник: один усеченный угол 10">
            <a:extLst>
              <a:ext uri="{FF2B5EF4-FFF2-40B4-BE49-F238E27FC236}">
                <a16:creationId xmlns:a16="http://schemas.microsoft.com/office/drawing/2014/main" id="{2B8C90A5-E40A-416D-95ED-8EACBCE2CE0E}"/>
              </a:ext>
            </a:extLst>
          </p:cNvPr>
          <p:cNvSpPr/>
          <p:nvPr/>
        </p:nvSpPr>
        <p:spPr>
          <a:xfrm>
            <a:off x="4846519" y="5478610"/>
            <a:ext cx="636104" cy="36512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3.dll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AEA2981-CA5A-4AC0-8006-AE5BBA4CA726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3449141" y="5241284"/>
            <a:ext cx="436891" cy="4198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E81BF0A-1AC0-43AC-BB13-07DA37975BD6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>
            <a:off x="3449141" y="5661172"/>
            <a:ext cx="454035" cy="4394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2E367B-A377-47AA-94CC-5295D0F4D9B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4539280" y="5661173"/>
            <a:ext cx="307239" cy="43941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5D12C38-8789-4CA6-A4CF-7E7F380B081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>
            <a:off x="3449141" y="5661172"/>
            <a:ext cx="1397378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Прямоугольник: один усеченный угол 38">
            <a:extLst>
              <a:ext uri="{FF2B5EF4-FFF2-40B4-BE49-F238E27FC236}">
                <a16:creationId xmlns:a16="http://schemas.microsoft.com/office/drawing/2014/main" id="{CB8EE83E-063A-0D20-A4C6-092533C4D538}"/>
              </a:ext>
            </a:extLst>
          </p:cNvPr>
          <p:cNvSpPr/>
          <p:nvPr/>
        </p:nvSpPr>
        <p:spPr>
          <a:xfrm>
            <a:off x="8010862" y="1815686"/>
            <a:ext cx="1345279" cy="14658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a.exe</a:t>
            </a:r>
            <a:endParaRPr lang="ru-RU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f=???</a:t>
            </a:r>
            <a:endParaRPr lang="ru-RU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</a:t>
            </a:r>
          </a:p>
        </p:txBody>
      </p:sp>
      <p:sp>
        <p:nvSpPr>
          <p:cNvPr id="40" name="Прямоугольник: один усеченный угол 39">
            <a:extLst>
              <a:ext uri="{FF2B5EF4-FFF2-40B4-BE49-F238E27FC236}">
                <a16:creationId xmlns:a16="http://schemas.microsoft.com/office/drawing/2014/main" id="{72A18ACE-F84F-17D2-11FF-AF7289412EB3}"/>
              </a:ext>
            </a:extLst>
          </p:cNvPr>
          <p:cNvSpPr/>
          <p:nvPr/>
        </p:nvSpPr>
        <p:spPr>
          <a:xfrm>
            <a:off x="10103821" y="1815686"/>
            <a:ext cx="1249979" cy="14658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1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dll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 …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2B83001-5901-CC64-B674-7EA0212FE680}"/>
              </a:ext>
            </a:extLst>
          </p:cNvPr>
          <p:cNvSpPr/>
          <p:nvPr/>
        </p:nvSpPr>
        <p:spPr>
          <a:xfrm>
            <a:off x="8511268" y="887091"/>
            <a:ext cx="2217542" cy="555955"/>
          </a:xfrm>
          <a:prstGeom prst="rect">
            <a:avLst/>
          </a:prstGeom>
          <a:solidFill>
            <a:srgbClr val="FBE5D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Динамический компоновщик</a:t>
            </a:r>
          </a:p>
        </p:txBody>
      </p:sp>
      <p:sp>
        <p:nvSpPr>
          <p:cNvPr id="42" name="Дуга 41">
            <a:extLst>
              <a:ext uri="{FF2B5EF4-FFF2-40B4-BE49-F238E27FC236}">
                <a16:creationId xmlns:a16="http://schemas.microsoft.com/office/drawing/2014/main" id="{5630D7C3-1917-BEC3-EA82-FE25BFE3AEB2}"/>
              </a:ext>
            </a:extLst>
          </p:cNvPr>
          <p:cNvSpPr/>
          <p:nvPr/>
        </p:nvSpPr>
        <p:spPr>
          <a:xfrm>
            <a:off x="8801512" y="2370125"/>
            <a:ext cx="687019" cy="599846"/>
          </a:xfrm>
          <a:prstGeom prst="arc">
            <a:avLst>
              <a:gd name="adj1" fmla="val 15971146"/>
              <a:gd name="adj2" fmla="val 5702544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Дуга 42">
            <a:extLst>
              <a:ext uri="{FF2B5EF4-FFF2-40B4-BE49-F238E27FC236}">
                <a16:creationId xmlns:a16="http://schemas.microsoft.com/office/drawing/2014/main" id="{3FBD2BC3-DC49-4434-1200-48112C13D39A}"/>
              </a:ext>
            </a:extLst>
          </p:cNvPr>
          <p:cNvSpPr/>
          <p:nvPr/>
        </p:nvSpPr>
        <p:spPr>
          <a:xfrm flipH="1">
            <a:off x="7907729" y="1207008"/>
            <a:ext cx="1162198" cy="1122255"/>
          </a:xfrm>
          <a:prstGeom prst="arc">
            <a:avLst>
              <a:gd name="adj1" fmla="val 16177804"/>
              <a:gd name="adj2" fmla="val 3842827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>
            <a:extLst>
              <a:ext uri="{FF2B5EF4-FFF2-40B4-BE49-F238E27FC236}">
                <a16:creationId xmlns:a16="http://schemas.microsoft.com/office/drawing/2014/main" id="{31A6631F-0A26-424E-CB89-4D0656F53852}"/>
              </a:ext>
            </a:extLst>
          </p:cNvPr>
          <p:cNvSpPr/>
          <p:nvPr/>
        </p:nvSpPr>
        <p:spPr>
          <a:xfrm flipH="1">
            <a:off x="10191603" y="1156890"/>
            <a:ext cx="1162198" cy="1396115"/>
          </a:xfrm>
          <a:prstGeom prst="arc">
            <a:avLst>
              <a:gd name="adj1" fmla="val 6282035"/>
              <a:gd name="adj2" fmla="val 16246018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F1DABB-5E82-9544-618B-3E713145BF24}"/>
              </a:ext>
            </a:extLst>
          </p:cNvPr>
          <p:cNvSpPr txBox="1"/>
          <p:nvPr/>
        </p:nvSpPr>
        <p:spPr>
          <a:xfrm>
            <a:off x="7393881" y="1768135"/>
            <a:ext cx="53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1st:</a:t>
            </a:r>
            <a:endParaRPr lang="ru-RU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A2EB21-C515-2BAA-E15F-F6C7B4C2FC97}"/>
              </a:ext>
            </a:extLst>
          </p:cNvPr>
          <p:cNvSpPr txBox="1"/>
          <p:nvPr/>
        </p:nvSpPr>
        <p:spPr>
          <a:xfrm>
            <a:off x="7415827" y="429382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2nd:</a:t>
            </a:r>
            <a:endParaRPr lang="ru-RU" b="1" dirty="0"/>
          </a:p>
        </p:txBody>
      </p:sp>
      <p:sp>
        <p:nvSpPr>
          <p:cNvPr id="47" name="Прямоугольник: один усеченный угол 46">
            <a:extLst>
              <a:ext uri="{FF2B5EF4-FFF2-40B4-BE49-F238E27FC236}">
                <a16:creationId xmlns:a16="http://schemas.microsoft.com/office/drawing/2014/main" id="{A39190AE-6674-46D0-C8A4-0CDEC4D8D11B}"/>
              </a:ext>
            </a:extLst>
          </p:cNvPr>
          <p:cNvSpPr/>
          <p:nvPr/>
        </p:nvSpPr>
        <p:spPr>
          <a:xfrm>
            <a:off x="8010862" y="4393397"/>
            <a:ext cx="1419149" cy="14658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a.exe</a:t>
            </a:r>
            <a:endParaRPr lang="ru-RU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f=0x0012</a:t>
            </a:r>
            <a:endParaRPr lang="ru-RU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</a:t>
            </a:r>
          </a:p>
        </p:txBody>
      </p:sp>
      <p:sp>
        <p:nvSpPr>
          <p:cNvPr id="48" name="Прямоугольник: один усеченный угол 47">
            <a:extLst>
              <a:ext uri="{FF2B5EF4-FFF2-40B4-BE49-F238E27FC236}">
                <a16:creationId xmlns:a16="http://schemas.microsoft.com/office/drawing/2014/main" id="{6179B1EE-545B-590B-43A7-890546622826}"/>
              </a:ext>
            </a:extLst>
          </p:cNvPr>
          <p:cNvSpPr/>
          <p:nvPr/>
        </p:nvSpPr>
        <p:spPr>
          <a:xfrm>
            <a:off x="10103820" y="4393397"/>
            <a:ext cx="1249979" cy="14658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1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dll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 …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709459F-8863-D431-A2B9-161FF9D58D1F}"/>
              </a:ext>
            </a:extLst>
          </p:cNvPr>
          <p:cNvCxnSpPr/>
          <p:nvPr/>
        </p:nvCxnSpPr>
        <p:spPr>
          <a:xfrm>
            <a:off x="9224467" y="4967021"/>
            <a:ext cx="1170432" cy="24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9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10515600" cy="1325563"/>
          </a:xfrm>
        </p:spPr>
        <p:txBody>
          <a:bodyPr/>
          <a:lstStyle/>
          <a:p>
            <a:r>
              <a:rPr lang="ru-RU" dirty="0"/>
              <a:t>Символы и язык С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5686"/>
            <a:ext cx="67198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в языке С</a:t>
            </a:r>
            <a:r>
              <a:rPr lang="en-US" sz="2000" dirty="0"/>
              <a:t> </a:t>
            </a:r>
            <a:r>
              <a:rPr lang="ru-RU" sz="2000" dirty="0"/>
              <a:t>нет ни пространств имен, ни перегрузок функций, любая функция и любая локальная переменная имеют уникальное в пределах всей программы имя.</a:t>
            </a:r>
          </a:p>
          <a:p>
            <a:pPr marL="0" indent="0">
              <a:buNone/>
            </a:pPr>
            <a:r>
              <a:rPr lang="ru-RU" sz="2000" dirty="0"/>
              <a:t>Как следствие, имя символа совпадает с именем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Особым случаем является компилятор </a:t>
            </a:r>
            <a:r>
              <a:rPr lang="en-US" sz="2000" dirty="0"/>
              <a:t>MSVC, </a:t>
            </a:r>
            <a:r>
              <a:rPr lang="ru-RU" sz="2000" dirty="0"/>
              <a:t>который при сборке под </a:t>
            </a:r>
            <a:r>
              <a:rPr lang="en-US" sz="2000" dirty="0"/>
              <a:t>x86-32</a:t>
            </a:r>
            <a:r>
              <a:rPr lang="ru-RU" sz="2000" dirty="0"/>
              <a:t> изменяет имя символа в соответствии с используемым соглашением</a:t>
            </a:r>
            <a:r>
              <a:rPr lang="en-US" sz="2000" dirty="0"/>
              <a:t>(</a:t>
            </a:r>
            <a:r>
              <a:rPr lang="en-US" sz="2000" dirty="0" err="1"/>
              <a:t>cdecl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dirty="0" err="1"/>
              <a:t>stdcall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При использовании </a:t>
            </a:r>
            <a:r>
              <a:rPr lang="en-US" sz="2000" dirty="0" err="1"/>
              <a:t>cdecl</a:t>
            </a:r>
            <a:r>
              <a:rPr lang="en-US" sz="2000" dirty="0"/>
              <a:t> </a:t>
            </a:r>
            <a:r>
              <a:rPr lang="ru-RU" sz="2000" dirty="0"/>
              <a:t>к имени функции добавляется слева _ (для функции справа  результатом будет </a:t>
            </a:r>
            <a:r>
              <a:rPr lang="en-US" sz="2000" dirty="0">
                <a:latin typeface="Consolas" panose="020B0609020204030204" pitchFamily="49" charset="0"/>
              </a:rPr>
              <a:t>_f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dirty="0"/>
              <a:t>При использовании </a:t>
            </a:r>
            <a:r>
              <a:rPr lang="en-US" sz="2000" dirty="0" err="1"/>
              <a:t>stdcall</a:t>
            </a:r>
            <a:r>
              <a:rPr lang="en-US" sz="2000" dirty="0"/>
              <a:t> </a:t>
            </a:r>
            <a:r>
              <a:rPr lang="ru-RU" sz="2000" dirty="0"/>
              <a:t>к имени функции добавляется слева _, а справа - </a:t>
            </a:r>
            <a:r>
              <a:rPr lang="en-US" sz="2000" dirty="0"/>
              <a:t>@</a:t>
            </a:r>
            <a:r>
              <a:rPr lang="ru-RU" sz="2000" dirty="0"/>
              <a:t> и общий размер аргументов (для функции справа результатом будет </a:t>
            </a:r>
            <a:r>
              <a:rPr lang="en-US" sz="2000" dirty="0">
                <a:latin typeface="Consolas" panose="020B0609020204030204" pitchFamily="49" charset="0"/>
              </a:rPr>
              <a:t>_f@12</a:t>
            </a:r>
            <a:r>
              <a:rPr lang="ru-RU" sz="2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E0000-9AD7-4D04-8BF3-9B51A4BF806F}"/>
              </a:ext>
            </a:extLst>
          </p:cNvPr>
          <p:cNvSpPr txBox="1"/>
          <p:nvPr/>
        </p:nvSpPr>
        <p:spPr>
          <a:xfrm>
            <a:off x="7508721" y="1815686"/>
            <a:ext cx="4545177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ADDA2-CF39-4097-9655-75EB4B6AC3A5}"/>
              </a:ext>
            </a:extLst>
          </p:cNvPr>
          <p:cNvSpPr txBox="1"/>
          <p:nvPr/>
        </p:nvSpPr>
        <p:spPr>
          <a:xfrm>
            <a:off x="8406688" y="4249200"/>
            <a:ext cx="26316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mov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;…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leave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6E5C103-A8D0-4DC5-8953-B5AB918BACC1}"/>
              </a:ext>
            </a:extLst>
          </p:cNvPr>
          <p:cNvCxnSpPr>
            <a:cxnSpLocks/>
          </p:cNvCxnSpPr>
          <p:nvPr/>
        </p:nvCxnSpPr>
        <p:spPr>
          <a:xfrm>
            <a:off x="9781310" y="2566918"/>
            <a:ext cx="0" cy="14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7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10515600" cy="1325563"/>
          </a:xfrm>
        </p:spPr>
        <p:txBody>
          <a:bodyPr/>
          <a:lstStyle/>
          <a:p>
            <a:r>
              <a:rPr lang="ru-RU" dirty="0"/>
              <a:t>Символы и язык С</a:t>
            </a:r>
            <a:r>
              <a:rPr lang="en-US" dirty="0"/>
              <a:t>++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2D2736-78C3-4303-95C9-F49C1B61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5836" cy="151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языке С++ из-за наличия перегрузок, классов и пространств имен возникает проблема дубликатов символов.</a:t>
            </a:r>
          </a:p>
          <a:p>
            <a:pPr marL="0" indent="0">
              <a:buNone/>
            </a:pPr>
            <a:r>
              <a:rPr lang="ru-RU" sz="2000" dirty="0"/>
              <a:t>Для решение данной проблемы используется механизм искажения</a:t>
            </a:r>
            <a:r>
              <a:rPr lang="en-US" sz="2000" dirty="0"/>
              <a:t> </a:t>
            </a:r>
            <a:r>
              <a:rPr lang="ru-RU" sz="2000" dirty="0"/>
              <a:t>имен </a:t>
            </a:r>
            <a:r>
              <a:rPr lang="en-US" sz="2000" dirty="0"/>
              <a:t>(mangling).</a:t>
            </a:r>
          </a:p>
          <a:p>
            <a:pPr marL="0" indent="0">
              <a:buNone/>
            </a:pPr>
            <a:r>
              <a:rPr lang="ru-RU" sz="2000" dirty="0"/>
              <a:t>Правила искажения имен могут отличаться от компилятора к компилятору.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52FA6-E2F1-3B9C-ABD6-26B91A8BAB31}"/>
              </a:ext>
            </a:extLst>
          </p:cNvPr>
          <p:cNvSpPr txBox="1"/>
          <p:nvPr/>
        </p:nvSpPr>
        <p:spPr>
          <a:xfrm>
            <a:off x="2358541" y="3244200"/>
            <a:ext cx="3475331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B3379-52DC-D7A5-8AF8-7641B71190F1}"/>
              </a:ext>
            </a:extLst>
          </p:cNvPr>
          <p:cNvSpPr txBox="1"/>
          <p:nvPr/>
        </p:nvSpPr>
        <p:spPr>
          <a:xfrm>
            <a:off x="6834227" y="3296953"/>
            <a:ext cx="1213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_Z1</a:t>
            </a:r>
            <a:r>
              <a:rPr lang="en-US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ix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68BE57A-7507-F0FA-BCA3-6B5B89A017A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833872" y="3475866"/>
            <a:ext cx="1000355" cy="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93D62C-5A3A-1247-13F1-0BF81FFB2EC8}"/>
              </a:ext>
            </a:extLst>
          </p:cNvPr>
          <p:cNvSpPr txBox="1"/>
          <p:nvPr/>
        </p:nvSpPr>
        <p:spPr>
          <a:xfrm>
            <a:off x="2358541" y="3656233"/>
            <a:ext cx="3007159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1E17F-A06A-480C-B30D-DD306C8A0AE0}"/>
              </a:ext>
            </a:extLst>
          </p:cNvPr>
          <p:cNvSpPr txBox="1"/>
          <p:nvPr/>
        </p:nvSpPr>
        <p:spPr>
          <a:xfrm>
            <a:off x="6834226" y="3717935"/>
            <a:ext cx="1213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_Z1</a:t>
            </a:r>
            <a:r>
              <a:rPr lang="en-US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8D0C590-994B-DFDE-1068-84439A144AD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365700" y="3887899"/>
            <a:ext cx="1468526" cy="1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D00445-C6DC-B9F5-95BB-136F1472986A}"/>
              </a:ext>
            </a:extLst>
          </p:cNvPr>
          <p:cNvSpPr txBox="1"/>
          <p:nvPr/>
        </p:nvSpPr>
        <p:spPr>
          <a:xfrm>
            <a:off x="2358541" y="4154306"/>
            <a:ext cx="34753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V{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3AE128B-17D6-338A-6D4B-5CF903FD8717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833872" y="4692915"/>
            <a:ext cx="100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90D1E6-0075-4441-A762-415419773EF5}"/>
              </a:ext>
            </a:extLst>
          </p:cNvPr>
          <p:cNvSpPr txBox="1"/>
          <p:nvPr/>
        </p:nvSpPr>
        <p:spPr>
          <a:xfrm>
            <a:off x="6834226" y="4508249"/>
            <a:ext cx="16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_ZN1</a:t>
            </a:r>
            <a:r>
              <a:rPr lang="en-US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Eif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47515-4CD6-EBE4-EFEE-506241C9FDC3}"/>
              </a:ext>
            </a:extLst>
          </p:cNvPr>
          <p:cNvSpPr txBox="1"/>
          <p:nvPr/>
        </p:nvSpPr>
        <p:spPr>
          <a:xfrm>
            <a:off x="2358541" y="5210160"/>
            <a:ext cx="32153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B647B-F6C9-E922-363C-F662CA055E22}"/>
              </a:ext>
            </a:extLst>
          </p:cNvPr>
          <p:cNvSpPr txBox="1"/>
          <p:nvPr/>
        </p:nvSpPr>
        <p:spPr>
          <a:xfrm>
            <a:off x="6834226" y="5549131"/>
            <a:ext cx="256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_ZN3</a:t>
            </a:r>
            <a:r>
              <a:rPr lang="en-US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C7B6138-F0E3-42D1-4E4F-AA7BEB723D7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33872" y="5733797"/>
            <a:ext cx="100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728530-CF74-B9A4-8BD7-1B0BA0BD2C95}"/>
              </a:ext>
            </a:extLst>
          </p:cNvPr>
          <p:cNvSpPr txBox="1"/>
          <p:nvPr/>
        </p:nvSpPr>
        <p:spPr>
          <a:xfrm>
            <a:off x="838199" y="6378225"/>
            <a:ext cx="4995673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f(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F484A3F-ED1B-B8C7-E3CF-535F89F2C731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5833872" y="6609891"/>
            <a:ext cx="100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7253B-F80F-BF1F-3FB5-6775545033F5}"/>
              </a:ext>
            </a:extLst>
          </p:cNvPr>
          <p:cNvSpPr txBox="1"/>
          <p:nvPr/>
        </p:nvSpPr>
        <p:spPr>
          <a:xfrm>
            <a:off x="6834226" y="6425225"/>
            <a:ext cx="1213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b="0" dirty="0"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5B72D0C-07B8-E2B0-1E14-30620CF9CB65}"/>
              </a:ext>
            </a:extLst>
          </p:cNvPr>
          <p:cNvSpPr/>
          <p:nvPr/>
        </p:nvSpPr>
        <p:spPr>
          <a:xfrm>
            <a:off x="723331" y="6356349"/>
            <a:ext cx="6782938" cy="501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5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Исполняемые файлы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11002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Исполняемый файл </a:t>
            </a:r>
            <a:r>
              <a:rPr lang="ru-RU" sz="2000" dirty="0"/>
              <a:t>– файл с машинным кодом, который может быть загружен</a:t>
            </a:r>
            <a:r>
              <a:rPr lang="en-US" sz="2000" dirty="0"/>
              <a:t> </a:t>
            </a:r>
            <a:r>
              <a:rPr lang="ru-RU" sz="2000" dirty="0"/>
              <a:t>ОС и выполнен.</a:t>
            </a:r>
          </a:p>
          <a:p>
            <a:pPr marL="0" indent="0">
              <a:buNone/>
            </a:pPr>
            <a:r>
              <a:rPr lang="ru-RU" sz="2000" dirty="0"/>
              <a:t>Всякий исполняемый файл имеет </a:t>
            </a:r>
            <a:r>
              <a:rPr lang="ru-RU" sz="2000" b="1" dirty="0"/>
              <a:t>точку входа </a:t>
            </a:r>
            <a:r>
              <a:rPr lang="ru-RU" sz="2000" dirty="0"/>
              <a:t>(</a:t>
            </a:r>
            <a:r>
              <a:rPr lang="ru-RU" sz="2000" dirty="0" err="1"/>
              <a:t>entry</a:t>
            </a:r>
            <a:r>
              <a:rPr lang="ru-RU" sz="2000" dirty="0"/>
              <a:t> </a:t>
            </a:r>
            <a:r>
              <a:rPr lang="ru-RU" sz="2000" dirty="0" err="1"/>
              <a:t>point</a:t>
            </a:r>
            <a:r>
              <a:rPr lang="ru-RU" sz="2000" dirty="0"/>
              <a:t>) – адрес, с которого начинается исполнение файла. Формат исполняемого файла определяется ABI ОС.</a:t>
            </a:r>
          </a:p>
          <a:p>
            <a:pPr marL="0" indent="0">
              <a:buNone/>
            </a:pPr>
            <a:r>
              <a:rPr lang="ru-RU" sz="2000" dirty="0"/>
              <a:t>К исполняемым файлами </a:t>
            </a:r>
            <a:r>
              <a:rPr lang="ru-RU" sz="2000" i="1" dirty="0"/>
              <a:t>не относятся </a:t>
            </a:r>
            <a:r>
              <a:rPr lang="ru-RU" sz="2000" dirty="0"/>
              <a:t>объектные файлы и статические библиотеки.</a:t>
            </a:r>
          </a:p>
          <a:p>
            <a:pPr marL="0" indent="0">
              <a:buNone/>
            </a:pPr>
            <a:r>
              <a:rPr lang="ru-RU" sz="2000" dirty="0"/>
              <a:t>Динамические библиотеки формально являются исполняемыми файлами – они имеют тот же формат файла</a:t>
            </a:r>
            <a:r>
              <a:rPr lang="en-US" sz="2000" dirty="0"/>
              <a:t> </a:t>
            </a:r>
            <a:r>
              <a:rPr lang="ru-RU" sz="2000" dirty="0"/>
              <a:t>и могут быть загружены ОС в процессе динамической компоновки, но не имеют точки входа</a:t>
            </a:r>
            <a:r>
              <a:rPr lang="en-US" sz="2000" dirty="0"/>
              <a:t>. </a:t>
            </a:r>
            <a:r>
              <a:rPr lang="ru-RU" sz="2000" dirty="0"/>
              <a:t>Динамические библиотеки могут иметь код инициализации/</a:t>
            </a:r>
            <a:r>
              <a:rPr lang="ru-RU" sz="2000" dirty="0" err="1"/>
              <a:t>денинициализации</a:t>
            </a:r>
            <a:r>
              <a:rPr lang="ru-RU" sz="2000" dirty="0"/>
              <a:t>, выполняемый при загрузке/выгрузке библиотеки.</a:t>
            </a:r>
          </a:p>
          <a:p>
            <a:pPr marL="0" indent="0">
              <a:buNone/>
            </a:pPr>
            <a:r>
              <a:rPr lang="ru-RU" sz="2000" dirty="0"/>
              <a:t>Доминирующими форматами исполняемых файлов современных систем  являются:</a:t>
            </a:r>
          </a:p>
          <a:p>
            <a:pPr marL="0" indent="0">
              <a:buNone/>
            </a:pPr>
            <a:r>
              <a:rPr lang="ru-RU" sz="2000" b="1" dirty="0"/>
              <a:t>Windows: </a:t>
            </a:r>
            <a:r>
              <a:rPr lang="ru-RU" sz="2000" dirty="0"/>
              <a:t>PE</a:t>
            </a:r>
            <a:r>
              <a:rPr lang="en-US" sz="2000" dirty="0"/>
              <a:t> </a:t>
            </a:r>
            <a:r>
              <a:rPr lang="ru-RU" sz="2000" dirty="0"/>
              <a:t>(Portable </a:t>
            </a:r>
            <a:r>
              <a:rPr lang="ru-RU" sz="2000" dirty="0" err="1"/>
              <a:t>Executable</a:t>
            </a:r>
            <a:r>
              <a:rPr lang="en-US" sz="2000" dirty="0"/>
              <a:t>)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Linux: </a:t>
            </a:r>
            <a:r>
              <a:rPr lang="ru-RU" sz="2000" dirty="0"/>
              <a:t>ELF (</a:t>
            </a:r>
            <a:r>
              <a:rPr lang="ru-RU" sz="2000" dirty="0" err="1"/>
              <a:t>Executable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Linkable</a:t>
            </a:r>
            <a:r>
              <a:rPr lang="ru-RU" sz="2000" dirty="0"/>
              <a:t> Format)</a:t>
            </a:r>
          </a:p>
          <a:p>
            <a:pPr marL="0" indent="0">
              <a:buNone/>
            </a:pPr>
            <a:r>
              <a:rPr lang="ru-RU" sz="2000" b="1" dirty="0" err="1"/>
              <a:t>MacOS</a:t>
            </a:r>
            <a:r>
              <a:rPr lang="ru-RU" sz="2000" b="1" dirty="0"/>
              <a:t>: </a:t>
            </a:r>
            <a:r>
              <a:rPr lang="ru-RU" sz="2000" dirty="0" err="1"/>
              <a:t>Mach</a:t>
            </a:r>
            <a:r>
              <a:rPr lang="ru-RU" sz="2000" dirty="0"/>
              <a:t>-O (</a:t>
            </a:r>
            <a:r>
              <a:rPr lang="ru-RU" sz="2000" dirty="0" err="1"/>
              <a:t>Mach</a:t>
            </a:r>
            <a:r>
              <a:rPr lang="ru-RU" sz="2000" dirty="0"/>
              <a:t> Object)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9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исполняемого файла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5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Исполняемый файл любого из современных форматов содержит</a:t>
            </a:r>
            <a:r>
              <a:rPr lang="en-US" sz="2000" dirty="0"/>
              <a:t>, </a:t>
            </a:r>
            <a:r>
              <a:rPr lang="ru-RU" sz="2000" dirty="0"/>
              <a:t>как минимум, следующие части:</a:t>
            </a:r>
          </a:p>
          <a:p>
            <a:r>
              <a:rPr lang="ru-RU" sz="2000" dirty="0"/>
              <a:t>Заголовок;</a:t>
            </a:r>
          </a:p>
          <a:p>
            <a:r>
              <a:rPr lang="ru-RU" sz="2000" dirty="0"/>
              <a:t>Таблицы символов;</a:t>
            </a:r>
          </a:p>
          <a:p>
            <a:r>
              <a:rPr lang="ru-RU" sz="2000" dirty="0"/>
              <a:t>Таблица секций;</a:t>
            </a:r>
            <a:endParaRPr lang="en-US" sz="2000" dirty="0"/>
          </a:p>
          <a:p>
            <a:r>
              <a:rPr lang="ru-RU" sz="2000" dirty="0"/>
              <a:t>Таблица релокаций и прочие служебные таблицы;</a:t>
            </a:r>
          </a:p>
          <a:p>
            <a:r>
              <a:rPr lang="ru-RU" sz="2000" dirty="0"/>
              <a:t>Сегменты программы (</a:t>
            </a:r>
            <a:r>
              <a:rPr lang="en-US" sz="2000" dirty="0"/>
              <a:t>.text,</a:t>
            </a:r>
            <a:r>
              <a:rPr lang="ru-RU" sz="2000" dirty="0"/>
              <a:t> </a:t>
            </a:r>
            <a:r>
              <a:rPr lang="en-US" sz="2000" dirty="0"/>
              <a:t>.data, .rodata, …</a:t>
            </a:r>
            <a:r>
              <a:rPr lang="ru-RU" sz="2000" dirty="0"/>
              <a:t>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3" name="Таблица 6">
            <a:extLst>
              <a:ext uri="{FF2B5EF4-FFF2-40B4-BE49-F238E27FC236}">
                <a16:creationId xmlns:a16="http://schemas.microsoft.com/office/drawing/2014/main" id="{C1FE52A3-DA33-4352-9E31-DD13A7DDD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59319"/>
              </p:ext>
            </p:extLst>
          </p:nvPr>
        </p:nvGraphicFramePr>
        <p:xfrm>
          <a:off x="7168895" y="1847849"/>
          <a:ext cx="4345228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614">
                  <a:extLst>
                    <a:ext uri="{9D8B030D-6E8A-4147-A177-3AD203B41FA5}">
                      <a16:colId xmlns:a16="http://schemas.microsoft.com/office/drawing/2014/main" val="2841415552"/>
                    </a:ext>
                  </a:extLst>
                </a:gridCol>
                <a:gridCol w="2172614">
                  <a:extLst>
                    <a:ext uri="{9D8B030D-6E8A-4147-A177-3AD203B41FA5}">
                      <a16:colId xmlns:a16="http://schemas.microsoft.com/office/drawing/2014/main" val="510690823"/>
                    </a:ext>
                  </a:extLst>
                </a:gridCol>
              </a:tblGrid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3782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 table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table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60000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 Table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42976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.rodata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69488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.data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66930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.text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83426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3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6">
            <a:extLst>
              <a:ext uri="{FF2B5EF4-FFF2-40B4-BE49-F238E27FC236}">
                <a16:creationId xmlns:a16="http://schemas.microsoft.com/office/drawing/2014/main" id="{EB778A72-D276-45F9-8F45-9B175976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62248"/>
              </p:ext>
            </p:extLst>
          </p:nvPr>
        </p:nvGraphicFramePr>
        <p:xfrm>
          <a:off x="7168895" y="1847849"/>
          <a:ext cx="4345228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614">
                  <a:extLst>
                    <a:ext uri="{9D8B030D-6E8A-4147-A177-3AD203B41FA5}">
                      <a16:colId xmlns:a16="http://schemas.microsoft.com/office/drawing/2014/main" val="2841415552"/>
                    </a:ext>
                  </a:extLst>
                </a:gridCol>
                <a:gridCol w="2172614">
                  <a:extLst>
                    <a:ext uri="{9D8B030D-6E8A-4147-A177-3AD203B41FA5}">
                      <a16:colId xmlns:a16="http://schemas.microsoft.com/office/drawing/2014/main" val="510690823"/>
                    </a:ext>
                  </a:extLst>
                </a:gridCol>
              </a:tblGrid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3782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 table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table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60000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 Table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42976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.rodata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69488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.data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66930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.text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83426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1103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исполняемого файла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944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заголовке файла перечислена основная информация – тип файла, целевая архитектура, адрес точки входа и пр.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загрузке файла ОС читает заголовок, загружает необходимые зависимости и передает управление на адрес точки входа, после чего начитается выполнение программы.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FA080B-4EC3-404B-ACBA-11BD67B887E2}"/>
              </a:ext>
            </a:extLst>
          </p:cNvPr>
          <p:cNvSpPr/>
          <p:nvPr/>
        </p:nvSpPr>
        <p:spPr>
          <a:xfrm>
            <a:off x="10081326" y="2165300"/>
            <a:ext cx="1419149" cy="2779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Entry point</a:t>
            </a:r>
            <a:endParaRPr lang="ru-RU" dirty="0"/>
          </a:p>
        </p:txBody>
      </p:sp>
      <p:sp>
        <p:nvSpPr>
          <p:cNvPr id="8" name="Левая круглая скобка 7">
            <a:extLst>
              <a:ext uri="{FF2B5EF4-FFF2-40B4-BE49-F238E27FC236}">
                <a16:creationId xmlns:a16="http://schemas.microsoft.com/office/drawing/2014/main" id="{1443743B-684E-4D7C-8A41-6836B3DC07BB}"/>
              </a:ext>
            </a:extLst>
          </p:cNvPr>
          <p:cNvSpPr/>
          <p:nvPr/>
        </p:nvSpPr>
        <p:spPr>
          <a:xfrm flipH="1">
            <a:off x="11514123" y="2304289"/>
            <a:ext cx="460860" cy="3113872"/>
          </a:xfrm>
          <a:prstGeom prst="leftBracket">
            <a:avLst>
              <a:gd name="adj" fmla="val 8186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CFEA41-9572-4465-99FE-E7D042A6BB5D}"/>
              </a:ext>
            </a:extLst>
          </p:cNvPr>
          <p:cNvSpPr/>
          <p:nvPr/>
        </p:nvSpPr>
        <p:spPr>
          <a:xfrm>
            <a:off x="10088150" y="5220592"/>
            <a:ext cx="1419149" cy="348865"/>
          </a:xfrm>
          <a:prstGeom prst="rect">
            <a:avLst/>
          </a:prstGeom>
          <a:solidFill>
            <a:schemeClr val="accent6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&lt;entry&gt;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5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символов и секций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46" y="1617667"/>
            <a:ext cx="4870060" cy="5103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Таблица символов содержит информацию об определенных в этом файле символах.</a:t>
            </a:r>
          </a:p>
          <a:p>
            <a:pPr marL="0" indent="0">
              <a:buNone/>
            </a:pPr>
            <a:r>
              <a:rPr lang="ru-RU" sz="2000" dirty="0"/>
              <a:t>Таблица импорта содержит информацию о внешних символах, которые должны быть загружены из других исполняемых файлов.</a:t>
            </a:r>
          </a:p>
          <a:p>
            <a:pPr marL="0" indent="0">
              <a:buNone/>
            </a:pPr>
            <a:r>
              <a:rPr lang="ru-RU" sz="2000" dirty="0"/>
              <a:t>Таблица секций содержит информацию о расположении секций в файле, разрешениях на чтение/запись/выполнение для каждой секции и пр.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Кроме того, для секций может определяться, по какому относительному* адресу из следует загружать.</a:t>
            </a:r>
          </a:p>
          <a:p>
            <a:pPr marL="0" indent="0">
              <a:buNone/>
            </a:pPr>
            <a:r>
              <a:rPr lang="ru-RU" sz="1600" i="1" dirty="0"/>
              <a:t>*относительный адрес отсчитывается от точки загрузки программы.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C7F0-62BF-44A1-90CC-38CBB85E6DE7}"/>
              </a:ext>
            </a:extLst>
          </p:cNvPr>
          <p:cNvSpPr txBox="1"/>
          <p:nvPr/>
        </p:nvSpPr>
        <p:spPr>
          <a:xfrm>
            <a:off x="5135271" y="2076183"/>
            <a:ext cx="14045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kernel32.dll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122B8-C441-4886-9E16-4C254B2F8D59}"/>
              </a:ext>
            </a:extLst>
          </p:cNvPr>
          <p:cNvSpPr txBox="1"/>
          <p:nvPr/>
        </p:nvSpPr>
        <p:spPr>
          <a:xfrm>
            <a:off x="5135271" y="2602322"/>
            <a:ext cx="14045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mvcrt.dll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D28E3-76EA-4CA1-B2CF-F492B122F4FD}"/>
              </a:ext>
            </a:extLst>
          </p:cNvPr>
          <p:cNvSpPr txBox="1"/>
          <p:nvPr/>
        </p:nvSpPr>
        <p:spPr>
          <a:xfrm>
            <a:off x="5135271" y="3128461"/>
            <a:ext cx="14045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user32.dll</a:t>
            </a:r>
            <a:endParaRPr lang="ru-RU" dirty="0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9BB1F520-F92D-461B-AD4F-6FE220D46EC3}"/>
              </a:ext>
            </a:extLst>
          </p:cNvPr>
          <p:cNvCxnSpPr>
            <a:cxnSpLocks/>
          </p:cNvCxnSpPr>
          <p:nvPr/>
        </p:nvCxnSpPr>
        <p:spPr>
          <a:xfrm rot="10800000">
            <a:off x="6539829" y="2247091"/>
            <a:ext cx="612000" cy="540000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3948AF0-D4C6-4501-92B6-272BEDBC28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9789" y="2787757"/>
            <a:ext cx="612000" cy="540000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26139D7-79E7-4B22-83BE-83EADB17683A}"/>
              </a:ext>
            </a:extLst>
          </p:cNvPr>
          <p:cNvCxnSpPr>
            <a:cxnSpLocks/>
          </p:cNvCxnSpPr>
          <p:nvPr/>
        </p:nvCxnSpPr>
        <p:spPr>
          <a:xfrm flipH="1">
            <a:off x="6539789" y="2786218"/>
            <a:ext cx="61200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Таблица 6">
            <a:extLst>
              <a:ext uri="{FF2B5EF4-FFF2-40B4-BE49-F238E27FC236}">
                <a16:creationId xmlns:a16="http://schemas.microsoft.com/office/drawing/2014/main" id="{34EBDD0C-55F9-47EC-9DE3-F3355F1A4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51525"/>
              </p:ext>
            </p:extLst>
          </p:nvPr>
        </p:nvGraphicFramePr>
        <p:xfrm>
          <a:off x="7168895" y="1847849"/>
          <a:ext cx="4345228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614">
                  <a:extLst>
                    <a:ext uri="{9D8B030D-6E8A-4147-A177-3AD203B41FA5}">
                      <a16:colId xmlns:a16="http://schemas.microsoft.com/office/drawing/2014/main" val="2841415552"/>
                    </a:ext>
                  </a:extLst>
                </a:gridCol>
                <a:gridCol w="2172614">
                  <a:extLst>
                    <a:ext uri="{9D8B030D-6E8A-4147-A177-3AD203B41FA5}">
                      <a16:colId xmlns:a16="http://schemas.microsoft.com/office/drawing/2014/main" val="510690823"/>
                    </a:ext>
                  </a:extLst>
                </a:gridCol>
              </a:tblGrid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3782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Import table</a:t>
                      </a:r>
                      <a:endParaRPr lang="ru-RU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Symbol table</a:t>
                      </a:r>
                      <a:endParaRPr lang="ru-RU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60000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 Table</a:t>
                      </a:r>
                      <a:endParaRPr lang="ru-RU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42976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.rodata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69488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.data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66930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.text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83426"/>
                  </a:ext>
                </a:extLst>
              </a:tr>
              <a:tr h="6216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1103"/>
                  </a:ext>
                </a:extLst>
              </a:tr>
            </a:tbl>
          </a:graphicData>
        </a:graphic>
      </p:graphicFrame>
      <p:sp>
        <p:nvSpPr>
          <p:cNvPr id="4" name="Левая круглая скобка 3">
            <a:extLst>
              <a:ext uri="{FF2B5EF4-FFF2-40B4-BE49-F238E27FC236}">
                <a16:creationId xmlns:a16="http://schemas.microsoft.com/office/drawing/2014/main" id="{C52CFB2B-AB22-27F4-BAF8-32E45DF96394}"/>
              </a:ext>
            </a:extLst>
          </p:cNvPr>
          <p:cNvSpPr/>
          <p:nvPr/>
        </p:nvSpPr>
        <p:spPr>
          <a:xfrm>
            <a:off x="6920179" y="3278023"/>
            <a:ext cx="248716" cy="1030627"/>
          </a:xfrm>
          <a:prstGeom prst="leftBracket">
            <a:avLst>
              <a:gd name="adj" fmla="val 8186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Левая круглая скобка 5">
            <a:extLst>
              <a:ext uri="{FF2B5EF4-FFF2-40B4-BE49-F238E27FC236}">
                <a16:creationId xmlns:a16="http://schemas.microsoft.com/office/drawing/2014/main" id="{30AAD35F-AB38-093B-7AFF-8A777994084C}"/>
              </a:ext>
            </a:extLst>
          </p:cNvPr>
          <p:cNvSpPr/>
          <p:nvPr/>
        </p:nvSpPr>
        <p:spPr>
          <a:xfrm>
            <a:off x="6920179" y="3269891"/>
            <a:ext cx="248716" cy="424600"/>
          </a:xfrm>
          <a:prstGeom prst="leftBracket">
            <a:avLst>
              <a:gd name="adj" fmla="val 8186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круглая скобка 9">
            <a:extLst>
              <a:ext uri="{FF2B5EF4-FFF2-40B4-BE49-F238E27FC236}">
                <a16:creationId xmlns:a16="http://schemas.microsoft.com/office/drawing/2014/main" id="{69F4F7FF-68A5-0900-F12C-495C54EA22F9}"/>
              </a:ext>
            </a:extLst>
          </p:cNvPr>
          <p:cNvSpPr/>
          <p:nvPr/>
        </p:nvSpPr>
        <p:spPr>
          <a:xfrm>
            <a:off x="6920179" y="3270476"/>
            <a:ext cx="248716" cy="1667281"/>
          </a:xfrm>
          <a:prstGeom prst="leftBracket">
            <a:avLst>
              <a:gd name="adj" fmla="val 8186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круглая скобка 12">
            <a:extLst>
              <a:ext uri="{FF2B5EF4-FFF2-40B4-BE49-F238E27FC236}">
                <a16:creationId xmlns:a16="http://schemas.microsoft.com/office/drawing/2014/main" id="{0035FD38-24BB-2A60-C170-61C3AAAE41EC}"/>
              </a:ext>
            </a:extLst>
          </p:cNvPr>
          <p:cNvSpPr/>
          <p:nvPr/>
        </p:nvSpPr>
        <p:spPr>
          <a:xfrm>
            <a:off x="6920179" y="3269892"/>
            <a:ext cx="248716" cy="2304288"/>
          </a:xfrm>
          <a:prstGeom prst="leftBracket">
            <a:avLst>
              <a:gd name="adj" fmla="val 8186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06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 и виртуальная память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415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момент запуска исполняемого файла ОС создает </a:t>
            </a:r>
            <a:r>
              <a:rPr lang="ru-RU" sz="2000" b="1" dirty="0"/>
              <a:t>процесс</a:t>
            </a:r>
            <a:r>
              <a:rPr lang="ru-RU" sz="2000" dirty="0"/>
              <a:t> – изолированную абстракцию машины, внутри которой выполняется программа.</a:t>
            </a:r>
          </a:p>
          <a:p>
            <a:pPr marL="0" indent="0">
              <a:buNone/>
            </a:pPr>
            <a:r>
              <a:rPr lang="ru-RU" sz="2000" dirty="0"/>
              <a:t>Каждый процесс имеет собственное </a:t>
            </a:r>
            <a:r>
              <a:rPr lang="ru-RU" sz="2000" b="1" dirty="0"/>
              <a:t>виртуальное адресное пространство </a:t>
            </a:r>
            <a:r>
              <a:rPr lang="ru-RU" sz="2000" dirty="0"/>
              <a:t>=</a:t>
            </a:r>
            <a:r>
              <a:rPr lang="en-US" sz="2000" dirty="0"/>
              <a:t>&gt; </a:t>
            </a:r>
            <a:r>
              <a:rPr lang="ru-RU" sz="2000" dirty="0"/>
              <a:t>программы не могут влиять друг на друга, т.к. каждая из них живет в своем пространстве.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Отображение</a:t>
            </a:r>
            <a:r>
              <a:rPr lang="en-US" sz="2000" dirty="0"/>
              <a:t> </a:t>
            </a:r>
            <a:r>
              <a:rPr lang="en-US" sz="2000" dirty="0" err="1"/>
              <a:t>виртуального</a:t>
            </a:r>
            <a:r>
              <a:rPr lang="en-US" sz="2000" dirty="0"/>
              <a:t> </a:t>
            </a:r>
            <a:r>
              <a:rPr lang="en-US" sz="2000" dirty="0" err="1"/>
              <a:t>пространства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физическое</a:t>
            </a:r>
            <a:r>
              <a:rPr lang="en-US" sz="2000" dirty="0"/>
              <a:t> </a:t>
            </a:r>
            <a:r>
              <a:rPr lang="en-US" sz="2000" dirty="0" err="1"/>
              <a:t>будет</a:t>
            </a:r>
            <a:r>
              <a:rPr lang="en-US" sz="2000" dirty="0"/>
              <a:t> </a:t>
            </a:r>
            <a:r>
              <a:rPr lang="en-US" sz="2000" dirty="0" err="1"/>
              <a:t>рассмотрено</a:t>
            </a:r>
            <a:r>
              <a:rPr lang="en-US" sz="2000" dirty="0"/>
              <a:t> </a:t>
            </a:r>
            <a:r>
              <a:rPr lang="ru-RU" sz="2000" dirty="0"/>
              <a:t>в курсе </a:t>
            </a:r>
            <a:r>
              <a:rPr lang="en-US" sz="2000" dirty="0" err="1"/>
              <a:t>позднее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146927F-4E92-4152-A0A9-FFFDF193B884}"/>
              </a:ext>
            </a:extLst>
          </p:cNvPr>
          <p:cNvSpPr/>
          <p:nvPr/>
        </p:nvSpPr>
        <p:spPr>
          <a:xfrm>
            <a:off x="7845014" y="2297313"/>
            <a:ext cx="1170432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.stack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7E8FCD9-8813-416B-8337-1D42DA8F66CD}"/>
              </a:ext>
            </a:extLst>
          </p:cNvPr>
          <p:cNvSpPr/>
          <p:nvPr/>
        </p:nvSpPr>
        <p:spPr>
          <a:xfrm>
            <a:off x="7848002" y="3012585"/>
            <a:ext cx="1163178" cy="1143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.heap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00884B0-0481-4DF1-8724-B9D23DF86234}"/>
              </a:ext>
            </a:extLst>
          </p:cNvPr>
          <p:cNvSpPr/>
          <p:nvPr/>
        </p:nvSpPr>
        <p:spPr>
          <a:xfrm>
            <a:off x="7845014" y="4299280"/>
            <a:ext cx="1170432" cy="408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B82295C-3A57-490F-B1A2-DA7C2CE18ADE}"/>
              </a:ext>
            </a:extLst>
          </p:cNvPr>
          <p:cNvSpPr/>
          <p:nvPr/>
        </p:nvSpPr>
        <p:spPr>
          <a:xfrm>
            <a:off x="7845014" y="4708196"/>
            <a:ext cx="1170432" cy="257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.text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5203300-0167-444A-9A62-BFD499CFFC85}"/>
              </a:ext>
            </a:extLst>
          </p:cNvPr>
          <p:cNvCxnSpPr>
            <a:cxnSpLocks/>
          </p:cNvCxnSpPr>
          <p:nvPr/>
        </p:nvCxnSpPr>
        <p:spPr>
          <a:xfrm>
            <a:off x="9015446" y="1870075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B8537A3-E6DF-4B83-A804-334AB7163752}"/>
              </a:ext>
            </a:extLst>
          </p:cNvPr>
          <p:cNvSpPr/>
          <p:nvPr/>
        </p:nvSpPr>
        <p:spPr>
          <a:xfrm>
            <a:off x="10098097" y="2297313"/>
            <a:ext cx="1170432" cy="734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.stack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BC90EA76-25FD-44D8-A19A-4C5208F4433F}"/>
              </a:ext>
            </a:extLst>
          </p:cNvPr>
          <p:cNvSpPr/>
          <p:nvPr/>
        </p:nvSpPr>
        <p:spPr>
          <a:xfrm>
            <a:off x="10097228" y="3613648"/>
            <a:ext cx="1170432" cy="529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.heap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47E277B-03B6-4185-8986-AE393A0E4398}"/>
              </a:ext>
            </a:extLst>
          </p:cNvPr>
          <p:cNvSpPr/>
          <p:nvPr/>
        </p:nvSpPr>
        <p:spPr>
          <a:xfrm>
            <a:off x="10098098" y="4384455"/>
            <a:ext cx="1170432" cy="243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F8287FE-096E-46DD-8C50-8A1D703EA0AD}"/>
              </a:ext>
            </a:extLst>
          </p:cNvPr>
          <p:cNvSpPr/>
          <p:nvPr/>
        </p:nvSpPr>
        <p:spPr>
          <a:xfrm>
            <a:off x="10098098" y="4626830"/>
            <a:ext cx="1170432" cy="338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.text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9E27D8-6336-4D72-A129-62C5FFCB6081}"/>
              </a:ext>
            </a:extLst>
          </p:cNvPr>
          <p:cNvSpPr txBox="1"/>
          <p:nvPr/>
        </p:nvSpPr>
        <p:spPr>
          <a:xfrm>
            <a:off x="7816983" y="5147828"/>
            <a:ext cx="129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Память</a:t>
            </a:r>
            <a:r>
              <a:rPr lang="en-US" dirty="0"/>
              <a:t> </a:t>
            </a:r>
            <a:r>
              <a:rPr lang="en-US" dirty="0" err="1"/>
              <a:t>процесса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41310D-A75C-43CC-8D56-46069AD496ED}"/>
              </a:ext>
            </a:extLst>
          </p:cNvPr>
          <p:cNvSpPr txBox="1"/>
          <p:nvPr/>
        </p:nvSpPr>
        <p:spPr>
          <a:xfrm>
            <a:off x="10060284" y="5147828"/>
            <a:ext cx="129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Память</a:t>
            </a:r>
            <a:r>
              <a:rPr lang="en-US" dirty="0"/>
              <a:t> </a:t>
            </a:r>
            <a:r>
              <a:rPr lang="en-US" dirty="0" err="1"/>
              <a:t>процесса</a:t>
            </a:r>
            <a:r>
              <a:rPr lang="en-US" dirty="0"/>
              <a:t> 2</a:t>
            </a:r>
            <a:endParaRPr lang="ru-RU" dirty="0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85126044-F3A4-4BEC-98E2-20C615A29297}"/>
              </a:ext>
            </a:extLst>
          </p:cNvPr>
          <p:cNvCxnSpPr>
            <a:cxnSpLocks/>
          </p:cNvCxnSpPr>
          <p:nvPr/>
        </p:nvCxnSpPr>
        <p:spPr>
          <a:xfrm>
            <a:off x="7845013" y="1870075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A15EDF-B190-4407-8E3B-F6DF8F937412}"/>
              </a:ext>
            </a:extLst>
          </p:cNvPr>
          <p:cNvCxnSpPr>
            <a:cxnSpLocks/>
          </p:cNvCxnSpPr>
          <p:nvPr/>
        </p:nvCxnSpPr>
        <p:spPr>
          <a:xfrm>
            <a:off x="10093831" y="1870075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30B20073-A736-444A-9E4E-BBC4CBB0D09D}"/>
              </a:ext>
            </a:extLst>
          </p:cNvPr>
          <p:cNvCxnSpPr>
            <a:cxnSpLocks/>
          </p:cNvCxnSpPr>
          <p:nvPr/>
        </p:nvCxnSpPr>
        <p:spPr>
          <a:xfrm>
            <a:off x="11266745" y="1907828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465A42-805D-47D9-B470-078D4E26CFC1}"/>
              </a:ext>
            </a:extLst>
          </p:cNvPr>
          <p:cNvSpPr txBox="1"/>
          <p:nvPr/>
        </p:nvSpPr>
        <p:spPr>
          <a:xfrm>
            <a:off x="7376157" y="5013694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0x0</a:t>
            </a:r>
            <a:endParaRPr lang="ru-RU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B21192-68A9-4B14-96B3-80989B90D446}"/>
              </a:ext>
            </a:extLst>
          </p:cNvPr>
          <p:cNvSpPr txBox="1"/>
          <p:nvPr/>
        </p:nvSpPr>
        <p:spPr>
          <a:xfrm>
            <a:off x="7193609" y="1638298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0xF…F</a:t>
            </a:r>
            <a:endParaRPr lang="ru-RU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3CD12A-8599-448C-A820-816DAB961573}"/>
              </a:ext>
            </a:extLst>
          </p:cNvPr>
          <p:cNvSpPr txBox="1"/>
          <p:nvPr/>
        </p:nvSpPr>
        <p:spPr>
          <a:xfrm>
            <a:off x="9485034" y="1655446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0xF…F</a:t>
            </a:r>
            <a:endParaRPr lang="ru-RU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4B6296-8E40-4AB2-819E-B58CF66D467A}"/>
              </a:ext>
            </a:extLst>
          </p:cNvPr>
          <p:cNvSpPr txBox="1"/>
          <p:nvPr/>
        </p:nvSpPr>
        <p:spPr>
          <a:xfrm>
            <a:off x="9663532" y="501275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0x0</a:t>
            </a: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081E77-C9E8-4D71-D34A-FE1902CA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исполняемого файла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73" y="1520333"/>
            <a:ext cx="6724992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ходе запуска программы секции программы копируются из исполняемого файла в память процесса. После этого для каждой секции в памяти выставляются соответствующие разрешения на чтение/запись/выполнение.</a:t>
            </a:r>
          </a:p>
          <a:p>
            <a:pPr marL="0" indent="0">
              <a:buNone/>
            </a:pPr>
            <a:r>
              <a:rPr lang="ru-RU" sz="2000" dirty="0"/>
              <a:t>Затем создаются секции </a:t>
            </a:r>
            <a:r>
              <a:rPr lang="en-US" sz="2000" dirty="0"/>
              <a:t>.stack/.</a:t>
            </a:r>
            <a:r>
              <a:rPr lang="en-US" sz="2000" dirty="0" err="1"/>
              <a:t>bss</a:t>
            </a:r>
            <a:r>
              <a:rPr lang="en-US" sz="2000" dirty="0"/>
              <a:t>. </a:t>
            </a:r>
            <a:r>
              <a:rPr lang="ru-RU" sz="2000" dirty="0"/>
              <a:t>Размеры сегментов задаются в исполняемом файле.</a:t>
            </a:r>
          </a:p>
          <a:p>
            <a:pPr marL="0" indent="0">
              <a:buNone/>
            </a:pPr>
            <a:r>
              <a:rPr lang="ru-RU" sz="2000" dirty="0"/>
              <a:t>В финальном этапе происходит переход на адрес точки входа – начинается выполнение программы.</a:t>
            </a:r>
          </a:p>
          <a:p>
            <a:pPr marL="0" indent="0">
              <a:buNone/>
            </a:pPr>
            <a:r>
              <a:rPr lang="ru-RU" sz="2000" i="1" dirty="0"/>
              <a:t>Каждый исполняемый файл и каждая библиотека имеет свои  секции </a:t>
            </a:r>
            <a:r>
              <a:rPr lang="en-US" sz="2000" i="1" dirty="0"/>
              <a:t>.data, .</a:t>
            </a:r>
            <a:r>
              <a:rPr lang="en-US" sz="2000" i="1" dirty="0" err="1"/>
              <a:t>rodata</a:t>
            </a:r>
            <a:r>
              <a:rPr lang="en-US" sz="2000" i="1" dirty="0"/>
              <a:t>, .text </a:t>
            </a:r>
            <a:r>
              <a:rPr lang="ru-RU" sz="2000" i="1" dirty="0"/>
              <a:t>и т.д. </a:t>
            </a:r>
            <a:r>
              <a:rPr lang="ru-RU" sz="2000" dirty="0"/>
              <a:t>Данные секции независимы, не добавляются друг к другу и не пересекаются друг с другом.</a:t>
            </a:r>
          </a:p>
          <a:p>
            <a:pPr marL="0" indent="0">
              <a:buNone/>
            </a:pPr>
            <a:r>
              <a:rPr lang="ru-RU" sz="2000" dirty="0"/>
              <a:t>Расположение секций в памяти зависит от порядка загрузки библиотек.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ACC9A63-EF13-4103-B5A1-688EBB9860ED}"/>
              </a:ext>
            </a:extLst>
          </p:cNvPr>
          <p:cNvGraphicFramePr>
            <a:graphicFrameLocks noGrp="1"/>
          </p:cNvGraphicFramePr>
          <p:nvPr/>
        </p:nvGraphicFramePr>
        <p:xfrm>
          <a:off x="7395667" y="2272335"/>
          <a:ext cx="18141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86">
                  <a:extLst>
                    <a:ext uri="{9D8B030D-6E8A-4147-A177-3AD203B41FA5}">
                      <a16:colId xmlns:a16="http://schemas.microsoft.com/office/drawing/2014/main" val="2841415552"/>
                    </a:ext>
                  </a:extLst>
                </a:gridCol>
                <a:gridCol w="907086">
                  <a:extLst>
                    <a:ext uri="{9D8B030D-6E8A-4147-A177-3AD203B41FA5}">
                      <a16:colId xmlns:a16="http://schemas.microsoft.com/office/drawing/2014/main" val="5106908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37825"/>
                  </a:ext>
                </a:extLst>
              </a:tr>
              <a:tr h="3128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60000"/>
                  </a:ext>
                </a:extLst>
              </a:tr>
              <a:tr h="312877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</a:t>
                      </a:r>
                      <a:endParaRPr lang="ru-RU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42976"/>
                  </a:ext>
                </a:extLst>
              </a:tr>
              <a:tr h="3128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.rodata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69488"/>
                  </a:ext>
                </a:extLst>
              </a:tr>
              <a:tr h="31287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.data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66930"/>
                  </a:ext>
                </a:extLst>
              </a:tr>
              <a:tr h="31287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.text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834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51103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C09B580-5318-4147-A154-34BDDA1D513D}"/>
              </a:ext>
            </a:extLst>
          </p:cNvPr>
          <p:cNvCxnSpPr>
            <a:cxnSpLocks/>
          </p:cNvCxnSpPr>
          <p:nvPr/>
        </p:nvCxnSpPr>
        <p:spPr>
          <a:xfrm>
            <a:off x="10222269" y="1223552"/>
            <a:ext cx="0" cy="50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1A2D7A1-D11D-48D5-850E-E1D8D17301EE}"/>
              </a:ext>
            </a:extLst>
          </p:cNvPr>
          <p:cNvCxnSpPr>
            <a:cxnSpLocks/>
          </p:cNvCxnSpPr>
          <p:nvPr/>
        </p:nvCxnSpPr>
        <p:spPr>
          <a:xfrm>
            <a:off x="12102275" y="1223552"/>
            <a:ext cx="0" cy="50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0FCF85-FA47-4229-AB4D-8B3D84737CDA}"/>
              </a:ext>
            </a:extLst>
          </p:cNvPr>
          <p:cNvSpPr txBox="1"/>
          <p:nvPr/>
        </p:nvSpPr>
        <p:spPr>
          <a:xfrm>
            <a:off x="9005106" y="113075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x7FFFFFFF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9D35D-1D25-44C2-AB8D-4E4F9272797B}"/>
              </a:ext>
            </a:extLst>
          </p:cNvPr>
          <p:cNvSpPr txBox="1"/>
          <p:nvPr/>
        </p:nvSpPr>
        <p:spPr>
          <a:xfrm>
            <a:off x="9043578" y="597279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x0000000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A0B46B4-42D0-4218-B7B1-DA0B562B47B1}"/>
              </a:ext>
            </a:extLst>
          </p:cNvPr>
          <p:cNvSpPr/>
          <p:nvPr/>
        </p:nvSpPr>
        <p:spPr>
          <a:xfrm>
            <a:off x="10222269" y="4692342"/>
            <a:ext cx="1880006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.text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C65CA79-1A23-4480-8327-92F66D1203FD}"/>
              </a:ext>
            </a:extLst>
          </p:cNvPr>
          <p:cNvSpPr/>
          <p:nvPr/>
        </p:nvSpPr>
        <p:spPr>
          <a:xfrm>
            <a:off x="10222269" y="4327783"/>
            <a:ext cx="1880006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A84C0A-2641-4E6B-AF9A-A5A1126729ED}"/>
              </a:ext>
            </a:extLst>
          </p:cNvPr>
          <p:cNvSpPr/>
          <p:nvPr/>
        </p:nvSpPr>
        <p:spPr>
          <a:xfrm>
            <a:off x="10222269" y="3977397"/>
            <a:ext cx="1880006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.rodata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F8E8BD2-6844-4379-B1A8-A84023C13B8F}"/>
              </a:ext>
            </a:extLst>
          </p:cNvPr>
          <p:cNvSpPr/>
          <p:nvPr/>
        </p:nvSpPr>
        <p:spPr>
          <a:xfrm>
            <a:off x="10222269" y="3623817"/>
            <a:ext cx="188000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bss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508CE2F-4C66-4D85-9B22-201FCE701D7F}"/>
              </a:ext>
            </a:extLst>
          </p:cNvPr>
          <p:cNvSpPr/>
          <p:nvPr/>
        </p:nvSpPr>
        <p:spPr>
          <a:xfrm>
            <a:off x="10222077" y="2521279"/>
            <a:ext cx="1880006" cy="631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.heap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DA41651-38F7-4BE6-834E-8EAD3E027ED9}"/>
              </a:ext>
            </a:extLst>
          </p:cNvPr>
          <p:cNvSpPr/>
          <p:nvPr/>
        </p:nvSpPr>
        <p:spPr>
          <a:xfrm>
            <a:off x="10222269" y="1326046"/>
            <a:ext cx="188000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.stack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090A763-9A63-4D65-BCA2-526B745A8727}"/>
              </a:ext>
            </a:extLst>
          </p:cNvPr>
          <p:cNvCxnSpPr>
            <a:cxnSpLocks/>
          </p:cNvCxnSpPr>
          <p:nvPr/>
        </p:nvCxnSpPr>
        <p:spPr>
          <a:xfrm>
            <a:off x="9209839" y="3364992"/>
            <a:ext cx="1012238" cy="62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3D5811-A72D-45EC-821F-163DA84322CF}"/>
              </a:ext>
            </a:extLst>
          </p:cNvPr>
          <p:cNvCxnSpPr>
            <a:cxnSpLocks/>
          </p:cNvCxnSpPr>
          <p:nvPr/>
        </p:nvCxnSpPr>
        <p:spPr>
          <a:xfrm>
            <a:off x="9209839" y="4832655"/>
            <a:ext cx="1010504" cy="56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7468E89-1E3E-4DBA-B5B6-C150B92F18E6}"/>
              </a:ext>
            </a:extLst>
          </p:cNvPr>
          <p:cNvSpPr/>
          <p:nvPr/>
        </p:nvSpPr>
        <p:spPr>
          <a:xfrm>
            <a:off x="10222173" y="5035972"/>
            <a:ext cx="1880006" cy="365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0B122DA-4CFA-4116-A3FE-15F4B81392FD}"/>
              </a:ext>
            </a:extLst>
          </p:cNvPr>
          <p:cNvCxnSpPr/>
          <p:nvPr/>
        </p:nvCxnSpPr>
        <p:spPr>
          <a:xfrm>
            <a:off x="9317181" y="4243822"/>
            <a:ext cx="672999" cy="4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004178-CE53-4411-A351-3F2BF653F6DC}"/>
              </a:ext>
            </a:extLst>
          </p:cNvPr>
          <p:cNvSpPr txBox="1"/>
          <p:nvPr/>
        </p:nvSpPr>
        <p:spPr>
          <a:xfrm>
            <a:off x="10220343" y="732102"/>
            <a:ext cx="188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Память</a:t>
            </a:r>
            <a:r>
              <a:rPr lang="en-US" dirty="0"/>
              <a:t> </a:t>
            </a:r>
            <a:r>
              <a:rPr lang="en-US" dirty="0" err="1"/>
              <a:t>процесса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34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10515600" cy="1325563"/>
          </a:xfrm>
        </p:spPr>
        <p:txBody>
          <a:bodyPr/>
          <a:lstStyle/>
          <a:p>
            <a:r>
              <a:rPr lang="ru-RU" dirty="0"/>
              <a:t>Сборка программ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5686"/>
            <a:ext cx="54532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Процесс создания исполняемой программы из исходного кода называется </a:t>
            </a:r>
            <a:r>
              <a:rPr lang="ru-RU" sz="2000" b="1" dirty="0"/>
              <a:t>сборкой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ходе сборки программы выполняются </a:t>
            </a:r>
            <a:r>
              <a:rPr lang="en-US" sz="2000" dirty="0"/>
              <a:t>2</a:t>
            </a:r>
            <a:r>
              <a:rPr lang="ru-RU" sz="2000" dirty="0"/>
              <a:t> основных этапа –</a:t>
            </a:r>
            <a:r>
              <a:rPr lang="en-US" sz="2000" dirty="0"/>
              <a:t> </a:t>
            </a:r>
            <a:r>
              <a:rPr lang="ru-RU" sz="2000" dirty="0"/>
              <a:t>компиляция и компоновка (</a:t>
            </a:r>
            <a:r>
              <a:rPr lang="en-US" sz="2000" dirty="0"/>
              <a:t>linking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6DD740C-C2A9-4FB9-8082-B1C71CD0E7CD}"/>
              </a:ext>
            </a:extLst>
          </p:cNvPr>
          <p:cNvSpPr/>
          <p:nvPr/>
        </p:nvSpPr>
        <p:spPr>
          <a:xfrm>
            <a:off x="7961242" y="4666834"/>
            <a:ext cx="4025917" cy="1514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ru-RU" sz="2000" b="1" dirty="0">
                <a:solidFill>
                  <a:sysClr val="windowText" lastClr="000000"/>
                </a:solidFill>
              </a:rPr>
              <a:t>Компоновка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C5A96A7-70D2-441C-BAF9-EE00FCE17A89}"/>
              </a:ext>
            </a:extLst>
          </p:cNvPr>
          <p:cNvSpPr/>
          <p:nvPr/>
        </p:nvSpPr>
        <p:spPr>
          <a:xfrm>
            <a:off x="7961236" y="1572768"/>
            <a:ext cx="4025923" cy="3091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ru-RU" sz="2000" dirty="0">
                <a:solidFill>
                  <a:sysClr val="windowText" lastClr="000000"/>
                </a:solidFill>
              </a:rPr>
              <a:t>Компиляция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Прямоугольник: один усеченный угол 27">
            <a:extLst>
              <a:ext uri="{FF2B5EF4-FFF2-40B4-BE49-F238E27FC236}">
                <a16:creationId xmlns:a16="http://schemas.microsoft.com/office/drawing/2014/main" id="{9260F81C-97E5-4482-A31F-830D98F6FA13}"/>
              </a:ext>
            </a:extLst>
          </p:cNvPr>
          <p:cNvSpPr/>
          <p:nvPr/>
        </p:nvSpPr>
        <p:spPr>
          <a:xfrm>
            <a:off x="9272549" y="1327910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cpp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Прямоугольник: один усеченный угол 28">
            <a:extLst>
              <a:ext uri="{FF2B5EF4-FFF2-40B4-BE49-F238E27FC236}">
                <a16:creationId xmlns:a16="http://schemas.microsoft.com/office/drawing/2014/main" id="{8057FDB9-1FDB-4F71-9149-872FE4942C71}"/>
              </a:ext>
            </a:extLst>
          </p:cNvPr>
          <p:cNvSpPr/>
          <p:nvPr/>
        </p:nvSpPr>
        <p:spPr>
          <a:xfrm>
            <a:off x="10422177" y="1029460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30" name="Прямоугольник: один усеченный угол 29">
            <a:extLst>
              <a:ext uri="{FF2B5EF4-FFF2-40B4-BE49-F238E27FC236}">
                <a16:creationId xmlns:a16="http://schemas.microsoft.com/office/drawing/2014/main" id="{49E3FB59-E498-4F51-AFD7-D2B6514C336D}"/>
              </a:ext>
            </a:extLst>
          </p:cNvPr>
          <p:cNvSpPr/>
          <p:nvPr/>
        </p:nvSpPr>
        <p:spPr>
          <a:xfrm>
            <a:off x="10544759" y="1178685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32" name="Прямоугольник: один усеченный угол 31">
            <a:extLst>
              <a:ext uri="{FF2B5EF4-FFF2-40B4-BE49-F238E27FC236}">
                <a16:creationId xmlns:a16="http://schemas.microsoft.com/office/drawing/2014/main" id="{918A2C48-D205-4413-BFBE-890915A756C4}"/>
              </a:ext>
            </a:extLst>
          </p:cNvPr>
          <p:cNvSpPr/>
          <p:nvPr/>
        </p:nvSpPr>
        <p:spPr>
          <a:xfrm>
            <a:off x="10667341" y="1327910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34" name="Прямоугольник: один усеченный угол 33">
            <a:extLst>
              <a:ext uri="{FF2B5EF4-FFF2-40B4-BE49-F238E27FC236}">
                <a16:creationId xmlns:a16="http://schemas.microsoft.com/office/drawing/2014/main" id="{A8711391-D1E0-4B54-B9ED-ADC90797B9A7}"/>
              </a:ext>
            </a:extLst>
          </p:cNvPr>
          <p:cNvSpPr/>
          <p:nvPr/>
        </p:nvSpPr>
        <p:spPr>
          <a:xfrm>
            <a:off x="10013016" y="2732123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cpp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Прямоугольник: один усеченный угол 34">
            <a:extLst>
              <a:ext uri="{FF2B5EF4-FFF2-40B4-BE49-F238E27FC236}">
                <a16:creationId xmlns:a16="http://schemas.microsoft.com/office/drawing/2014/main" id="{ABE9D94F-B01B-40AA-B7B7-87503178B709}"/>
              </a:ext>
            </a:extLst>
          </p:cNvPr>
          <p:cNvSpPr/>
          <p:nvPr/>
        </p:nvSpPr>
        <p:spPr>
          <a:xfrm>
            <a:off x="10013016" y="4267769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.obj</a:t>
            </a:r>
          </a:p>
        </p:txBody>
      </p:sp>
      <p:sp>
        <p:nvSpPr>
          <p:cNvPr id="38" name="Прямоугольник: один усеченный угол 37">
            <a:extLst>
              <a:ext uri="{FF2B5EF4-FFF2-40B4-BE49-F238E27FC236}">
                <a16:creationId xmlns:a16="http://schemas.microsoft.com/office/drawing/2014/main" id="{F8832E8E-7749-4C79-AD9D-DAD70A66499A}"/>
              </a:ext>
            </a:extLst>
          </p:cNvPr>
          <p:cNvSpPr/>
          <p:nvPr/>
        </p:nvSpPr>
        <p:spPr>
          <a:xfrm>
            <a:off x="10013016" y="5491474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.exe</a:t>
            </a:r>
          </a:p>
        </p:txBody>
      </p:sp>
      <p:sp>
        <p:nvSpPr>
          <p:cNvPr id="39" name="Прямоугольник: один усеченный угол 38">
            <a:extLst>
              <a:ext uri="{FF2B5EF4-FFF2-40B4-BE49-F238E27FC236}">
                <a16:creationId xmlns:a16="http://schemas.microsoft.com/office/drawing/2014/main" id="{AEE6D318-FD4E-4E53-ABA3-91BC92F27AE6}"/>
              </a:ext>
            </a:extLst>
          </p:cNvPr>
          <p:cNvSpPr/>
          <p:nvPr/>
        </p:nvSpPr>
        <p:spPr>
          <a:xfrm>
            <a:off x="8984359" y="4190451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</a:t>
            </a:r>
          </a:p>
        </p:txBody>
      </p:sp>
      <p:sp>
        <p:nvSpPr>
          <p:cNvPr id="40" name="Прямоугольник: один усеченный угол 39">
            <a:extLst>
              <a:ext uri="{FF2B5EF4-FFF2-40B4-BE49-F238E27FC236}">
                <a16:creationId xmlns:a16="http://schemas.microsoft.com/office/drawing/2014/main" id="{E0205498-D912-4AC8-A415-6D95206BF140}"/>
              </a:ext>
            </a:extLst>
          </p:cNvPr>
          <p:cNvSpPr/>
          <p:nvPr/>
        </p:nvSpPr>
        <p:spPr>
          <a:xfrm>
            <a:off x="9062982" y="4252532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.obj</a:t>
            </a:r>
          </a:p>
        </p:txBody>
      </p:sp>
      <p:sp>
        <p:nvSpPr>
          <p:cNvPr id="42" name="Прямоугольник: один усеченный угол 41">
            <a:extLst>
              <a:ext uri="{FF2B5EF4-FFF2-40B4-BE49-F238E27FC236}">
                <a16:creationId xmlns:a16="http://schemas.microsoft.com/office/drawing/2014/main" id="{44C69904-4DA0-4D5E-AE71-AF6BFF7C509F}"/>
              </a:ext>
            </a:extLst>
          </p:cNvPr>
          <p:cNvSpPr/>
          <p:nvPr/>
        </p:nvSpPr>
        <p:spPr>
          <a:xfrm>
            <a:off x="8030200" y="4695051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.lib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2EE0E18C-53EB-4CFA-B67F-F202B1A11C66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9590601" y="2003460"/>
            <a:ext cx="639418" cy="7236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8B9758E4-CF78-456A-90D1-BFEB29052880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0422177" y="2003460"/>
            <a:ext cx="563216" cy="7236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0AC257-A98A-4A7D-81B9-EC7739E26A49}"/>
              </a:ext>
            </a:extLst>
          </p:cNvPr>
          <p:cNvSpPr txBox="1"/>
          <p:nvPr/>
        </p:nvSpPr>
        <p:spPr>
          <a:xfrm rot="18369898">
            <a:off x="10426112" y="215227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967F2DB2-2904-4EA2-AC41-A20848BD7675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>
            <a:off x="10331068" y="3407673"/>
            <a:ext cx="0" cy="8600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0A0EF280-9740-44BF-BDFC-BD75E7739280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>
            <a:off x="10331068" y="4943319"/>
            <a:ext cx="0" cy="548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1CE819B4-BCA4-497F-B2B8-71D3DD765F0B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9381034" y="4928082"/>
            <a:ext cx="657963" cy="602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2639880-7BC3-4430-87CE-4ABCC140864F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>
            <a:off x="8666304" y="5032826"/>
            <a:ext cx="1346712" cy="7964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: один усеченный угол 53">
            <a:extLst>
              <a:ext uri="{FF2B5EF4-FFF2-40B4-BE49-F238E27FC236}">
                <a16:creationId xmlns:a16="http://schemas.microsoft.com/office/drawing/2014/main" id="{04F94D57-5380-4A8F-9378-647DCF7E7EBD}"/>
              </a:ext>
            </a:extLst>
          </p:cNvPr>
          <p:cNvSpPr/>
          <p:nvPr/>
        </p:nvSpPr>
        <p:spPr>
          <a:xfrm>
            <a:off x="8038874" y="5465264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 </a:t>
            </a:r>
            <a:r>
              <a:rPr lang="en-US" dirty="0" err="1">
                <a:solidFill>
                  <a:sysClr val="windowText" lastClr="000000"/>
                </a:solidFill>
              </a:rPr>
              <a:t>dll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AB26B5CA-23F3-425A-804E-39363716A8F4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>
            <a:off x="8674978" y="5803039"/>
            <a:ext cx="1338038" cy="26210"/>
          </a:xfrm>
          <a:prstGeom prst="line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4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библиотек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179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Во время загрузки и/или во время исполнения программы наступает этап динамической компоновки.</a:t>
            </a:r>
          </a:p>
          <a:p>
            <a:pPr marL="0" indent="0">
              <a:buNone/>
            </a:pPr>
            <a:r>
              <a:rPr lang="ru-RU" sz="2000" dirty="0"/>
              <a:t>В ходе динамической компоновки происходит загрузка динамической библиотеки в адресное пространство процесса и обнаружение в ней требуемых символов.</a:t>
            </a:r>
          </a:p>
          <a:p>
            <a:pPr marL="0" indent="0">
              <a:buNone/>
            </a:pPr>
            <a:r>
              <a:rPr lang="ru-RU" sz="2000" dirty="0"/>
              <a:t>ОС поддерживает список уже загруженных разделяемых библиотек, и, при возможности, просто отображает загруженную библиотеку в адресное пространство процесса  (т.е. библиотека занимает одну и ту же область </a:t>
            </a:r>
            <a:r>
              <a:rPr lang="ru-RU" sz="2000" i="1" dirty="0"/>
              <a:t>физической</a:t>
            </a:r>
            <a:r>
              <a:rPr lang="ru-RU" sz="2000" dirty="0"/>
              <a:t> памяти, но имеет разные </a:t>
            </a:r>
            <a:r>
              <a:rPr lang="ru-RU" sz="2000" i="1" dirty="0"/>
              <a:t>виртуальные</a:t>
            </a:r>
            <a:r>
              <a:rPr lang="ru-RU" sz="2000" dirty="0"/>
              <a:t> адреса).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0AA056-1894-44EB-AC33-53B0F20589D8}"/>
              </a:ext>
            </a:extLst>
          </p:cNvPr>
          <p:cNvSpPr/>
          <p:nvPr/>
        </p:nvSpPr>
        <p:spPr>
          <a:xfrm>
            <a:off x="8316440" y="1049209"/>
            <a:ext cx="1170432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.stack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304AE8-EE42-45C4-AE14-527EC1A06DB7}"/>
              </a:ext>
            </a:extLst>
          </p:cNvPr>
          <p:cNvSpPr/>
          <p:nvPr/>
        </p:nvSpPr>
        <p:spPr>
          <a:xfrm>
            <a:off x="8316440" y="1928683"/>
            <a:ext cx="1170432" cy="529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.heap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BFC5EF-B623-44E9-A757-F5B7E1FA4947}"/>
              </a:ext>
            </a:extLst>
          </p:cNvPr>
          <p:cNvSpPr/>
          <p:nvPr/>
        </p:nvSpPr>
        <p:spPr>
          <a:xfrm>
            <a:off x="8316441" y="5002440"/>
            <a:ext cx="1170432" cy="220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2EEF4A-26DE-4189-97AA-B893529A278E}"/>
              </a:ext>
            </a:extLst>
          </p:cNvPr>
          <p:cNvSpPr/>
          <p:nvPr/>
        </p:nvSpPr>
        <p:spPr>
          <a:xfrm>
            <a:off x="8316441" y="5223053"/>
            <a:ext cx="1170432" cy="220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.text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1F3CD42-928F-4CCC-8386-BAFC3088C619}"/>
              </a:ext>
            </a:extLst>
          </p:cNvPr>
          <p:cNvCxnSpPr>
            <a:cxnSpLocks/>
          </p:cNvCxnSpPr>
          <p:nvPr/>
        </p:nvCxnSpPr>
        <p:spPr>
          <a:xfrm>
            <a:off x="9486873" y="1002182"/>
            <a:ext cx="0" cy="45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766A8B6-0B60-49CD-A111-765254C50437}"/>
              </a:ext>
            </a:extLst>
          </p:cNvPr>
          <p:cNvCxnSpPr>
            <a:cxnSpLocks/>
          </p:cNvCxnSpPr>
          <p:nvPr/>
        </p:nvCxnSpPr>
        <p:spPr>
          <a:xfrm>
            <a:off x="8316440" y="1002182"/>
            <a:ext cx="0" cy="45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2D815C0-A61A-441A-B52C-06ED3C3F01B4}"/>
              </a:ext>
            </a:extLst>
          </p:cNvPr>
          <p:cNvSpPr/>
          <p:nvPr/>
        </p:nvSpPr>
        <p:spPr>
          <a:xfrm>
            <a:off x="8316440" y="3034913"/>
            <a:ext cx="1170432" cy="220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76C189E-D877-4A78-8CFE-A5AA52AF8D32}"/>
              </a:ext>
            </a:extLst>
          </p:cNvPr>
          <p:cNvSpPr/>
          <p:nvPr/>
        </p:nvSpPr>
        <p:spPr>
          <a:xfrm>
            <a:off x="8320718" y="3253575"/>
            <a:ext cx="1166400" cy="347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.text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98178AE0-6E09-4850-B1EC-468E06986FBE}"/>
              </a:ext>
            </a:extLst>
          </p:cNvPr>
          <p:cNvSpPr/>
          <p:nvPr/>
        </p:nvSpPr>
        <p:spPr>
          <a:xfrm>
            <a:off x="8316440" y="4018919"/>
            <a:ext cx="1170432" cy="220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054D937-2F69-4D01-AF64-07F0295C39D1}"/>
              </a:ext>
            </a:extLst>
          </p:cNvPr>
          <p:cNvSpPr/>
          <p:nvPr/>
        </p:nvSpPr>
        <p:spPr>
          <a:xfrm>
            <a:off x="8319479" y="4241360"/>
            <a:ext cx="1166508" cy="347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.text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F0280F1-BFE9-49EC-92F2-E707489185A9}"/>
              </a:ext>
            </a:extLst>
          </p:cNvPr>
          <p:cNvSpPr/>
          <p:nvPr/>
        </p:nvSpPr>
        <p:spPr>
          <a:xfrm>
            <a:off x="10764926" y="1049209"/>
            <a:ext cx="1170432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.stack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42B9A7E-75B3-423E-8EB7-8C950FCA719D}"/>
              </a:ext>
            </a:extLst>
          </p:cNvPr>
          <p:cNvSpPr/>
          <p:nvPr/>
        </p:nvSpPr>
        <p:spPr>
          <a:xfrm>
            <a:off x="10764926" y="1928683"/>
            <a:ext cx="1170432" cy="529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.heap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1B75A240-BBDF-4102-91B9-F4EA4656DF2C}"/>
              </a:ext>
            </a:extLst>
          </p:cNvPr>
          <p:cNvSpPr/>
          <p:nvPr/>
        </p:nvSpPr>
        <p:spPr>
          <a:xfrm>
            <a:off x="10764927" y="5002440"/>
            <a:ext cx="1170432" cy="220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96ECC1F8-CF0C-4AF6-B73C-AD818D3F5143}"/>
              </a:ext>
            </a:extLst>
          </p:cNvPr>
          <p:cNvSpPr/>
          <p:nvPr/>
        </p:nvSpPr>
        <p:spPr>
          <a:xfrm>
            <a:off x="10764927" y="5223053"/>
            <a:ext cx="1170432" cy="220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.text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47678586-3729-4C48-8B86-2F01D14EAE9F}"/>
              </a:ext>
            </a:extLst>
          </p:cNvPr>
          <p:cNvCxnSpPr>
            <a:cxnSpLocks/>
          </p:cNvCxnSpPr>
          <p:nvPr/>
        </p:nvCxnSpPr>
        <p:spPr>
          <a:xfrm>
            <a:off x="11935359" y="1002182"/>
            <a:ext cx="0" cy="45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8FE4CA0E-B712-4EC9-A653-7F3210D87E6F}"/>
              </a:ext>
            </a:extLst>
          </p:cNvPr>
          <p:cNvCxnSpPr>
            <a:cxnSpLocks/>
          </p:cNvCxnSpPr>
          <p:nvPr/>
        </p:nvCxnSpPr>
        <p:spPr>
          <a:xfrm>
            <a:off x="10764926" y="1002182"/>
            <a:ext cx="0" cy="45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20A69E20-1F23-4446-ABCA-260B22E21123}"/>
              </a:ext>
            </a:extLst>
          </p:cNvPr>
          <p:cNvSpPr/>
          <p:nvPr/>
        </p:nvSpPr>
        <p:spPr>
          <a:xfrm>
            <a:off x="10764926" y="3034913"/>
            <a:ext cx="1170432" cy="220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11924906-8734-4A5F-BB88-380F5746CCA1}"/>
              </a:ext>
            </a:extLst>
          </p:cNvPr>
          <p:cNvSpPr/>
          <p:nvPr/>
        </p:nvSpPr>
        <p:spPr>
          <a:xfrm>
            <a:off x="10764926" y="3254583"/>
            <a:ext cx="1170432" cy="3478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.text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6C5C8982-3E88-4633-86D9-2EF0C50B86C7}"/>
              </a:ext>
            </a:extLst>
          </p:cNvPr>
          <p:cNvSpPr/>
          <p:nvPr/>
        </p:nvSpPr>
        <p:spPr>
          <a:xfrm>
            <a:off x="10764926" y="4244873"/>
            <a:ext cx="1170432" cy="3478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.text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E3F4711-D583-4246-8CE6-18F9CC750181}"/>
              </a:ext>
            </a:extLst>
          </p:cNvPr>
          <p:cNvSpPr/>
          <p:nvPr/>
        </p:nvSpPr>
        <p:spPr>
          <a:xfrm>
            <a:off x="10764926" y="4018919"/>
            <a:ext cx="1170432" cy="220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59" name="Левая фигурная скобка 58">
            <a:extLst>
              <a:ext uri="{FF2B5EF4-FFF2-40B4-BE49-F238E27FC236}">
                <a16:creationId xmlns:a16="http://schemas.microsoft.com/office/drawing/2014/main" id="{6F8B8248-688D-44C3-AC61-23562A70CB13}"/>
              </a:ext>
            </a:extLst>
          </p:cNvPr>
          <p:cNvSpPr/>
          <p:nvPr/>
        </p:nvSpPr>
        <p:spPr>
          <a:xfrm>
            <a:off x="8195139" y="5002440"/>
            <a:ext cx="121301" cy="4412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207F4-4102-4A6C-B98E-15599C217F4E}"/>
              </a:ext>
            </a:extLst>
          </p:cNvPr>
          <p:cNvSpPr txBox="1"/>
          <p:nvPr/>
        </p:nvSpPr>
        <p:spPr>
          <a:xfrm>
            <a:off x="7664182" y="5038387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exe1</a:t>
            </a:r>
            <a:endParaRPr lang="ru-RU" dirty="0"/>
          </a:p>
        </p:txBody>
      </p:sp>
      <p:sp>
        <p:nvSpPr>
          <p:cNvPr id="61" name="Левая фигурная скобка 60">
            <a:extLst>
              <a:ext uri="{FF2B5EF4-FFF2-40B4-BE49-F238E27FC236}">
                <a16:creationId xmlns:a16="http://schemas.microsoft.com/office/drawing/2014/main" id="{F0FBE12B-0564-406B-944E-AF7C9F784BC0}"/>
              </a:ext>
            </a:extLst>
          </p:cNvPr>
          <p:cNvSpPr/>
          <p:nvPr/>
        </p:nvSpPr>
        <p:spPr>
          <a:xfrm>
            <a:off x="10641842" y="5002440"/>
            <a:ext cx="121301" cy="4412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F3BE1-2A42-43CE-A678-9FF2FE4078D8}"/>
              </a:ext>
            </a:extLst>
          </p:cNvPr>
          <p:cNvSpPr txBox="1"/>
          <p:nvPr/>
        </p:nvSpPr>
        <p:spPr>
          <a:xfrm>
            <a:off x="10110885" y="5038387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exe2</a:t>
            </a:r>
            <a:endParaRPr lang="ru-RU" dirty="0"/>
          </a:p>
        </p:txBody>
      </p:sp>
      <p:sp>
        <p:nvSpPr>
          <p:cNvPr id="63" name="Левая фигурная скобка 62">
            <a:extLst>
              <a:ext uri="{FF2B5EF4-FFF2-40B4-BE49-F238E27FC236}">
                <a16:creationId xmlns:a16="http://schemas.microsoft.com/office/drawing/2014/main" id="{DE1094DD-AFCA-4DE6-8F4B-AE067A715656}"/>
              </a:ext>
            </a:extLst>
          </p:cNvPr>
          <p:cNvSpPr/>
          <p:nvPr/>
        </p:nvSpPr>
        <p:spPr>
          <a:xfrm>
            <a:off x="8194254" y="4018919"/>
            <a:ext cx="121301" cy="5721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A75C94-6151-42B0-818E-A107585AB6E5}"/>
              </a:ext>
            </a:extLst>
          </p:cNvPr>
          <p:cNvSpPr txBox="1"/>
          <p:nvPr/>
        </p:nvSpPr>
        <p:spPr>
          <a:xfrm>
            <a:off x="7190510" y="4131475"/>
            <a:ext cx="13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msvcrt.dll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9135F3-78F4-4AC6-AD7B-7860C4D17513}"/>
              </a:ext>
            </a:extLst>
          </p:cNvPr>
          <p:cNvSpPr txBox="1"/>
          <p:nvPr/>
        </p:nvSpPr>
        <p:spPr>
          <a:xfrm>
            <a:off x="7000653" y="3135356"/>
            <a:ext cx="131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kernel32.dll</a:t>
            </a:r>
            <a:endParaRPr lang="ru-RU" dirty="0"/>
          </a:p>
        </p:txBody>
      </p:sp>
      <p:sp>
        <p:nvSpPr>
          <p:cNvPr id="67" name="Левая фигурная скобка 66">
            <a:extLst>
              <a:ext uri="{FF2B5EF4-FFF2-40B4-BE49-F238E27FC236}">
                <a16:creationId xmlns:a16="http://schemas.microsoft.com/office/drawing/2014/main" id="{85B99B27-10A6-4BD9-8ABA-F53238AA409D}"/>
              </a:ext>
            </a:extLst>
          </p:cNvPr>
          <p:cNvSpPr/>
          <p:nvPr/>
        </p:nvSpPr>
        <p:spPr>
          <a:xfrm>
            <a:off x="8196621" y="3052064"/>
            <a:ext cx="121301" cy="54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F6B20BC-7AEE-46E9-9933-86F1502A20EE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9487118" y="3427521"/>
            <a:ext cx="1277808" cy="10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EB15AA89-F3FF-41E4-B27F-4315D17D3F7C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9485987" y="4415306"/>
            <a:ext cx="1278939" cy="35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38308E-670B-4AC1-A524-E1EB7DC10768}"/>
              </a:ext>
            </a:extLst>
          </p:cNvPr>
          <p:cNvSpPr txBox="1"/>
          <p:nvPr/>
        </p:nvSpPr>
        <p:spPr>
          <a:xfrm>
            <a:off x="8263765" y="5626111"/>
            <a:ext cx="129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Память</a:t>
            </a:r>
            <a:r>
              <a:rPr lang="en-US" dirty="0"/>
              <a:t> </a:t>
            </a:r>
            <a:r>
              <a:rPr lang="en-US" dirty="0" err="1"/>
              <a:t>процесса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AD8F59-1EA0-4A2C-9F8A-F05140A6E54A}"/>
              </a:ext>
            </a:extLst>
          </p:cNvPr>
          <p:cNvSpPr txBox="1"/>
          <p:nvPr/>
        </p:nvSpPr>
        <p:spPr>
          <a:xfrm>
            <a:off x="10727113" y="5626111"/>
            <a:ext cx="129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Память</a:t>
            </a:r>
            <a:r>
              <a:rPr lang="en-US" dirty="0"/>
              <a:t> </a:t>
            </a:r>
            <a:r>
              <a:rPr lang="en-US" dirty="0" err="1"/>
              <a:t>процесса</a:t>
            </a:r>
            <a:r>
              <a:rPr lang="en-US" dirty="0"/>
              <a:t>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62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конфликта адресов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099"/>
            <a:ext cx="6235599" cy="5263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Изначально каждая библиотека загружалась в адресное пространство процесса по фиксированному базовому адресу*. </a:t>
            </a:r>
          </a:p>
          <a:p>
            <a:pPr marL="0" indent="0">
              <a:buNone/>
            </a:pPr>
            <a:r>
              <a:rPr lang="ru-RU" sz="2000" dirty="0"/>
              <a:t>Т.к. библиотек было мало, проблем не возникало. С ростом количества библиотек они начали конфликтовать из-за перекрытия.</a:t>
            </a:r>
          </a:p>
          <a:p>
            <a:pPr marL="0" indent="0">
              <a:buNone/>
            </a:pPr>
            <a:r>
              <a:rPr lang="ru-RU" sz="2000" dirty="0"/>
              <a:t>Если в 16-битную эпоху было заранее известно, что функция </a:t>
            </a:r>
            <a:r>
              <a:rPr lang="en-US" sz="2000" dirty="0"/>
              <a:t>F </a:t>
            </a:r>
            <a:r>
              <a:rPr lang="ru-RU" sz="2000" dirty="0"/>
              <a:t>из библиотеки А после загрузки точно находится по</a:t>
            </a:r>
            <a:r>
              <a:rPr lang="en-US" sz="2000" dirty="0"/>
              <a:t> </a:t>
            </a:r>
            <a:r>
              <a:rPr lang="ru-RU" sz="2000" dirty="0"/>
              <a:t>определенному адресу, то в настоящее время адрес функции </a:t>
            </a:r>
            <a:r>
              <a:rPr lang="en-US" sz="2000" dirty="0"/>
              <a:t>F </a:t>
            </a:r>
            <a:r>
              <a:rPr lang="ru-RU" sz="2000" dirty="0"/>
              <a:t>становится известен только после загрузки.</a:t>
            </a:r>
          </a:p>
          <a:p>
            <a:pPr marL="0" indent="0">
              <a:buNone/>
            </a:pPr>
            <a:r>
              <a:rPr lang="ru-RU" sz="2000" dirty="0"/>
              <a:t>Обычно для хранения таких адресов используется специальная секция, которая заполняется динамическим компоновщиком.</a:t>
            </a:r>
          </a:p>
          <a:p>
            <a:pPr marL="0" indent="0">
              <a:buNone/>
            </a:pPr>
            <a:r>
              <a:rPr lang="ru-RU" sz="1400" dirty="0"/>
              <a:t>* обычные исполняемые файлы, если явно не указать иное, до сих пор загружаются по фиксированному адресу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0CDBE94-B064-4A76-BA80-D87383BCDC98}"/>
              </a:ext>
            </a:extLst>
          </p:cNvPr>
          <p:cNvSpPr/>
          <p:nvPr/>
        </p:nvSpPr>
        <p:spPr>
          <a:xfrm>
            <a:off x="7695581" y="2492204"/>
            <a:ext cx="1166508" cy="6144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address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0x008FAABB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0852E9-7861-45D5-9A0B-4F8392AE1DFD}"/>
              </a:ext>
            </a:extLst>
          </p:cNvPr>
          <p:cNvSpPr/>
          <p:nvPr/>
        </p:nvSpPr>
        <p:spPr>
          <a:xfrm>
            <a:off x="7695581" y="3600958"/>
            <a:ext cx="1166508" cy="6144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address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0x008FAB00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5EA9B69-C7CB-4059-B1AC-F952AF897AB9}"/>
              </a:ext>
            </a:extLst>
          </p:cNvPr>
          <p:cNvSpPr/>
          <p:nvPr/>
        </p:nvSpPr>
        <p:spPr>
          <a:xfrm>
            <a:off x="9938308" y="1182939"/>
            <a:ext cx="1170432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.stack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CD9560-2F42-4A69-B763-E016D76E3CFA}"/>
              </a:ext>
            </a:extLst>
          </p:cNvPr>
          <p:cNvSpPr/>
          <p:nvPr/>
        </p:nvSpPr>
        <p:spPr>
          <a:xfrm>
            <a:off x="9938308" y="2062413"/>
            <a:ext cx="1170432" cy="529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.heap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163B63-9FD4-4EA0-9D6F-8A95CE5A022B}"/>
              </a:ext>
            </a:extLst>
          </p:cNvPr>
          <p:cNvSpPr/>
          <p:nvPr/>
        </p:nvSpPr>
        <p:spPr>
          <a:xfrm>
            <a:off x="9938309" y="5136170"/>
            <a:ext cx="1170432" cy="220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.data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5558B13-622D-4BF1-8CA0-7CA59E04444B}"/>
              </a:ext>
            </a:extLst>
          </p:cNvPr>
          <p:cNvSpPr/>
          <p:nvPr/>
        </p:nvSpPr>
        <p:spPr>
          <a:xfrm>
            <a:off x="9938309" y="5356783"/>
            <a:ext cx="1170432" cy="220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.text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DA429C9-4CA5-4B4A-A5C7-539BF2D8D4B9}"/>
              </a:ext>
            </a:extLst>
          </p:cNvPr>
          <p:cNvCxnSpPr>
            <a:cxnSpLocks/>
          </p:cNvCxnSpPr>
          <p:nvPr/>
        </p:nvCxnSpPr>
        <p:spPr>
          <a:xfrm>
            <a:off x="11108741" y="1135912"/>
            <a:ext cx="0" cy="45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7C16281-1E66-44FF-91B1-56EC779E4FBE}"/>
              </a:ext>
            </a:extLst>
          </p:cNvPr>
          <p:cNvCxnSpPr>
            <a:cxnSpLocks/>
          </p:cNvCxnSpPr>
          <p:nvPr/>
        </p:nvCxnSpPr>
        <p:spPr>
          <a:xfrm>
            <a:off x="9938308" y="1135912"/>
            <a:ext cx="0" cy="45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518EF3F-1BDD-4C06-B924-3A508F90C842}"/>
              </a:ext>
            </a:extLst>
          </p:cNvPr>
          <p:cNvSpPr/>
          <p:nvPr/>
        </p:nvSpPr>
        <p:spPr>
          <a:xfrm>
            <a:off x="9941698" y="3055958"/>
            <a:ext cx="1166508" cy="939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7ED1C6C-8248-4090-A437-29FD4064951E}"/>
              </a:ext>
            </a:extLst>
          </p:cNvPr>
          <p:cNvSpPr/>
          <p:nvPr/>
        </p:nvSpPr>
        <p:spPr>
          <a:xfrm>
            <a:off x="9942234" y="3384198"/>
            <a:ext cx="1166508" cy="302571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230520C-F3CA-43F3-979B-3DBBE8738E6D}"/>
              </a:ext>
            </a:extLst>
          </p:cNvPr>
          <p:cNvCxnSpPr/>
          <p:nvPr/>
        </p:nvCxnSpPr>
        <p:spPr>
          <a:xfrm>
            <a:off x="8862089" y="3106681"/>
            <a:ext cx="1079609" cy="58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AE3FCF81-737D-46F6-B013-0C2CE27D6D6C}"/>
              </a:ext>
            </a:extLst>
          </p:cNvPr>
          <p:cNvCxnSpPr/>
          <p:nvPr/>
        </p:nvCxnSpPr>
        <p:spPr>
          <a:xfrm>
            <a:off x="8855310" y="2492204"/>
            <a:ext cx="1079609" cy="58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CD72B51-15E3-4449-884D-2538AFCEF304}"/>
              </a:ext>
            </a:extLst>
          </p:cNvPr>
          <p:cNvCxnSpPr>
            <a:cxnSpLocks/>
          </p:cNvCxnSpPr>
          <p:nvPr/>
        </p:nvCxnSpPr>
        <p:spPr>
          <a:xfrm flipV="1">
            <a:off x="8862089" y="3400532"/>
            <a:ext cx="1066051" cy="19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3E591D4-7B35-4439-BBCE-97B11F7DCF1A}"/>
              </a:ext>
            </a:extLst>
          </p:cNvPr>
          <p:cNvCxnSpPr>
            <a:cxnSpLocks/>
          </p:cNvCxnSpPr>
          <p:nvPr/>
        </p:nvCxnSpPr>
        <p:spPr>
          <a:xfrm flipV="1">
            <a:off x="8820067" y="3992865"/>
            <a:ext cx="1162133" cy="22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2F8E01-AA25-4181-8E15-9BC23FA74904}"/>
              </a:ext>
            </a:extLst>
          </p:cNvPr>
          <p:cNvSpPr txBox="1"/>
          <p:nvPr/>
        </p:nvSpPr>
        <p:spPr>
          <a:xfrm>
            <a:off x="8005438" y="216811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dll1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0AA492-1A95-4BB9-9268-4CE8B18B950C}"/>
              </a:ext>
            </a:extLst>
          </p:cNvPr>
          <p:cNvSpPr txBox="1"/>
          <p:nvPr/>
        </p:nvSpPr>
        <p:spPr>
          <a:xfrm>
            <a:off x="8017980" y="32921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dll2</a:t>
            </a:r>
          </a:p>
        </p:txBody>
      </p:sp>
    </p:spTree>
    <p:extLst>
      <p:ext uri="{BB962C8B-B14F-4D97-AF65-F5344CB8AC3E}">
        <p14:creationId xmlns:p14="http://schemas.microsoft.com/office/powerpoint/2010/main" val="421416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Offset Table </a:t>
            </a:r>
            <a:r>
              <a:rPr lang="ru-RU" sz="2400" dirty="0"/>
              <a:t>(</a:t>
            </a:r>
            <a:r>
              <a:rPr lang="en-US" sz="2400" dirty="0"/>
              <a:t>ELF, UNIX-like</a:t>
            </a:r>
            <a:r>
              <a:rPr lang="ru-RU" sz="2400" dirty="0"/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7538086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ELF-</a:t>
            </a:r>
            <a:r>
              <a:rPr lang="ru-RU" sz="2000" dirty="0"/>
              <a:t>файлах для хранения адресов символов используется </a:t>
            </a:r>
            <a:r>
              <a:rPr lang="ru-RU" sz="2000" b="1" dirty="0"/>
              <a:t>глобальная таблица смещений </a:t>
            </a:r>
            <a:r>
              <a:rPr lang="ru-RU" sz="2000" dirty="0"/>
              <a:t>(</a:t>
            </a:r>
            <a:r>
              <a:rPr lang="en-US" sz="2000" dirty="0"/>
              <a:t>GOT, Global Offset Table</a:t>
            </a:r>
            <a:r>
              <a:rPr lang="ru-RU" sz="2000" dirty="0"/>
              <a:t>), хранящаяся в секции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.got </a:t>
            </a:r>
            <a:r>
              <a:rPr lang="ru-RU" sz="2000" dirty="0"/>
              <a:t>(может делиться на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.got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для адресов переменных 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got.plt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/>
              <a:t>для адресов функций)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Каждая загруженная библиотека тоже имеет свою  </a:t>
            </a:r>
            <a:r>
              <a:rPr lang="en-US" sz="2000" dirty="0"/>
              <a:t>GOT</a:t>
            </a:r>
            <a:r>
              <a:rPr lang="ru-RU" sz="2000" dirty="0"/>
              <a:t>, в которой перечислены адреса символов из других библиотек.</a:t>
            </a:r>
          </a:p>
          <a:p>
            <a:pPr marL="0" indent="0">
              <a:buNone/>
            </a:pPr>
            <a:r>
              <a:rPr lang="ru-RU" sz="2000" dirty="0"/>
              <a:t>В х86-64 </a:t>
            </a:r>
            <a:r>
              <a:rPr lang="en-US" sz="2000" dirty="0"/>
              <a:t>GOT </a:t>
            </a:r>
            <a:r>
              <a:rPr lang="ru-RU" sz="2000" dirty="0"/>
              <a:t>используется при обращении только к внешним для текущего модуля символам. В х86 </a:t>
            </a:r>
            <a:r>
              <a:rPr lang="en-US" sz="2000" dirty="0"/>
              <a:t>GOT </a:t>
            </a:r>
            <a:r>
              <a:rPr lang="ru-RU" sz="2000" dirty="0"/>
              <a:t>также участвовала в обращениях в внутренним символам.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Д/З: </a:t>
            </a:r>
            <a:r>
              <a:rPr lang="en-US" sz="2000" dirty="0">
                <a:hlinkClick r:id="rId2"/>
              </a:rPr>
              <a:t>GOT </a:t>
            </a:r>
            <a:r>
              <a:rPr lang="ru-RU" sz="2000" dirty="0">
                <a:hlinkClick r:id="rId2"/>
              </a:rPr>
              <a:t>и </a:t>
            </a:r>
            <a:r>
              <a:rPr lang="en-US" sz="2000" dirty="0">
                <a:hlinkClick r:id="rId2"/>
              </a:rPr>
              <a:t>GOTOFF (10.2 x86)</a:t>
            </a:r>
            <a:r>
              <a:rPr lang="en-US" sz="2000" dirty="0"/>
              <a:t>, </a:t>
            </a:r>
            <a:r>
              <a:rPr lang="ru-RU" sz="2000" dirty="0">
                <a:hlinkClick r:id="rId3"/>
              </a:rPr>
              <a:t>перевод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502278D0-7135-46E7-ACEA-FED83E48BA56}"/>
              </a:ext>
            </a:extLst>
          </p:cNvPr>
          <p:cNvGraphicFramePr>
            <a:graphicFrameLocks noGrp="1"/>
          </p:cNvGraphicFramePr>
          <p:nvPr/>
        </p:nvGraphicFramePr>
        <p:xfrm>
          <a:off x="8731567" y="2192083"/>
          <a:ext cx="1404622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04622">
                  <a:extLst>
                    <a:ext uri="{9D8B030D-6E8A-4147-A177-3AD203B41FA5}">
                      <a16:colId xmlns:a16="http://schemas.microsoft.com/office/drawing/2014/main" val="3930301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.got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 = &amp;var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] = </a:t>
                      </a:r>
                      <a:r>
                        <a:rPr lang="en-US" dirty="0" err="1"/>
                        <a:t>myfunc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] = </a:t>
                      </a:r>
                      <a:r>
                        <a:rPr lang="en-US" dirty="0" err="1"/>
                        <a:t>printf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38521"/>
                  </a:ext>
                </a:extLst>
              </a:tr>
            </a:tbl>
          </a:graphicData>
        </a:graphic>
      </p:graphicFrame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29473D5F-4F1C-4BE2-9B14-C53339AA13A8}"/>
              </a:ext>
            </a:extLst>
          </p:cNvPr>
          <p:cNvGraphicFramePr>
            <a:graphicFrameLocks noGrp="1"/>
          </p:cNvGraphicFramePr>
          <p:nvPr/>
        </p:nvGraphicFramePr>
        <p:xfrm>
          <a:off x="10378440" y="1286828"/>
          <a:ext cx="1273811" cy="14435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3811">
                  <a:extLst>
                    <a:ext uri="{9D8B030D-6E8A-4147-A177-3AD203B41FA5}">
                      <a16:colId xmlns:a16="http://schemas.microsoft.com/office/drawing/2014/main" val="3930301605"/>
                    </a:ext>
                  </a:extLst>
                </a:gridCol>
              </a:tblGrid>
              <a:tr h="3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my.so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0347"/>
                  </a:ext>
                </a:extLst>
              </a:tr>
              <a:tr h="5110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.data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var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3831"/>
                  </a:ext>
                </a:extLst>
              </a:tr>
              <a:tr h="5596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.text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</a:t>
                      </a:r>
                      <a:r>
                        <a:rPr lang="en-US" sz="1400" dirty="0" err="1"/>
                        <a:t>myfunc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8235"/>
                  </a:ext>
                </a:extLst>
              </a:tr>
            </a:tbl>
          </a:graphicData>
        </a:graphic>
      </p:graphicFrame>
      <p:graphicFrame>
        <p:nvGraphicFramePr>
          <p:cNvPr id="10" name="Таблица 6">
            <a:extLst>
              <a:ext uri="{FF2B5EF4-FFF2-40B4-BE49-F238E27FC236}">
                <a16:creationId xmlns:a16="http://schemas.microsoft.com/office/drawing/2014/main" id="{DA9028A7-C5F2-4F21-B6FE-129009B49014}"/>
              </a:ext>
            </a:extLst>
          </p:cNvPr>
          <p:cNvGraphicFramePr>
            <a:graphicFrameLocks noGrp="1"/>
          </p:cNvGraphicFramePr>
          <p:nvPr/>
        </p:nvGraphicFramePr>
        <p:xfrm>
          <a:off x="10546080" y="3702811"/>
          <a:ext cx="1273811" cy="14365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3811">
                  <a:extLst>
                    <a:ext uri="{9D8B030D-6E8A-4147-A177-3AD203B41FA5}">
                      <a16:colId xmlns:a16="http://schemas.microsoft.com/office/drawing/2014/main" val="3930301605"/>
                    </a:ext>
                  </a:extLst>
                </a:gridCol>
              </a:tblGrid>
              <a:tr h="3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libc.so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0347"/>
                  </a:ext>
                </a:extLst>
              </a:tr>
              <a:tr h="5110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.data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3831"/>
                  </a:ext>
                </a:extLst>
              </a:tr>
              <a:tr h="5596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.text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</a:t>
                      </a:r>
                      <a:r>
                        <a:rPr lang="en-US" sz="1400" dirty="0" err="1"/>
                        <a:t>printf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8235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9ADE41D-6484-4EC4-A4FD-C2D32ACF5515}"/>
              </a:ext>
            </a:extLst>
          </p:cNvPr>
          <p:cNvCxnSpPr>
            <a:cxnSpLocks/>
          </p:cNvCxnSpPr>
          <p:nvPr/>
        </p:nvCxnSpPr>
        <p:spPr>
          <a:xfrm flipV="1">
            <a:off x="9974580" y="2008622"/>
            <a:ext cx="731520" cy="7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8DA697E-7B81-4D3F-ABF5-8264EF48FD7C}"/>
              </a:ext>
            </a:extLst>
          </p:cNvPr>
          <p:cNvCxnSpPr>
            <a:cxnSpLocks/>
          </p:cNvCxnSpPr>
          <p:nvPr/>
        </p:nvCxnSpPr>
        <p:spPr>
          <a:xfrm flipV="1">
            <a:off x="10066020" y="2612391"/>
            <a:ext cx="640080" cy="53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4EA3812-ECFC-4FE1-AF83-C55328749640}"/>
              </a:ext>
            </a:extLst>
          </p:cNvPr>
          <p:cNvCxnSpPr>
            <a:cxnSpLocks/>
          </p:cNvCxnSpPr>
          <p:nvPr/>
        </p:nvCxnSpPr>
        <p:spPr>
          <a:xfrm>
            <a:off x="9974580" y="3505200"/>
            <a:ext cx="891540" cy="143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42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Отложенная и немедленная загрузка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ELF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3965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Каждому внешнему символу соответствуют 2 записи – запись в </a:t>
            </a:r>
            <a:r>
              <a:rPr lang="en-US" sz="2000" dirty="0"/>
              <a:t>GOT </a:t>
            </a:r>
            <a:r>
              <a:rPr lang="ru-RU" sz="2000" dirty="0"/>
              <a:t>и запись в таблице импорта.</a:t>
            </a:r>
          </a:p>
          <a:p>
            <a:pPr marL="0" indent="0">
              <a:buNone/>
            </a:pPr>
            <a:r>
              <a:rPr lang="ru-RU" sz="2000" dirty="0"/>
              <a:t>Записи в таблице импорта могут быть помечены, как требующие немедленной загрузки и допускающие отложенную загрузку.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Для символов, требующих немедленной загрузки</a:t>
            </a:r>
            <a:r>
              <a:rPr lang="en-US" sz="2000" dirty="0"/>
              <a:t>,</a:t>
            </a:r>
            <a:r>
              <a:rPr lang="ru-RU" sz="2000" dirty="0"/>
              <a:t> библиотеки загружаются сразу же в момент загрузки модуля.</a:t>
            </a:r>
          </a:p>
          <a:p>
            <a:pPr marL="0" indent="0">
              <a:buNone/>
            </a:pPr>
            <a:r>
              <a:rPr lang="ru-RU" sz="2000" dirty="0"/>
              <a:t>Символы-переменные всегда помечаются, как требующие немедленной загрузки.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22" name="Таблица 6">
            <a:extLst>
              <a:ext uri="{FF2B5EF4-FFF2-40B4-BE49-F238E27FC236}">
                <a16:creationId xmlns:a16="http://schemas.microsoft.com/office/drawing/2014/main" id="{F1921511-6741-460A-A8A6-084881785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12734"/>
              </p:ext>
            </p:extLst>
          </p:nvPr>
        </p:nvGraphicFramePr>
        <p:xfrm>
          <a:off x="9112566" y="1942701"/>
          <a:ext cx="1404622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04622">
                  <a:extLst>
                    <a:ext uri="{9D8B030D-6E8A-4147-A177-3AD203B41FA5}">
                      <a16:colId xmlns:a16="http://schemas.microsoft.com/office/drawing/2014/main" val="3930301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.got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 = &amp;var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] = </a:t>
                      </a:r>
                      <a:r>
                        <a:rPr lang="en-US" dirty="0" err="1"/>
                        <a:t>myfunc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] = </a:t>
                      </a:r>
                      <a:r>
                        <a:rPr lang="en-US" dirty="0" err="1"/>
                        <a:t>printf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38521"/>
                  </a:ext>
                </a:extLst>
              </a:tr>
            </a:tbl>
          </a:graphicData>
        </a:graphic>
      </p:graphicFrame>
      <p:graphicFrame>
        <p:nvGraphicFramePr>
          <p:cNvPr id="23" name="Таблица 6">
            <a:extLst>
              <a:ext uri="{FF2B5EF4-FFF2-40B4-BE49-F238E27FC236}">
                <a16:creationId xmlns:a16="http://schemas.microsoft.com/office/drawing/2014/main" id="{1AE681B8-1118-4218-AC54-5FE30C69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20601"/>
              </p:ext>
            </p:extLst>
          </p:nvPr>
        </p:nvGraphicFramePr>
        <p:xfrm>
          <a:off x="10759439" y="1037446"/>
          <a:ext cx="1273811" cy="14435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3811">
                  <a:extLst>
                    <a:ext uri="{9D8B030D-6E8A-4147-A177-3AD203B41FA5}">
                      <a16:colId xmlns:a16="http://schemas.microsoft.com/office/drawing/2014/main" val="3930301605"/>
                    </a:ext>
                  </a:extLst>
                </a:gridCol>
              </a:tblGrid>
              <a:tr h="3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my.so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0347"/>
                  </a:ext>
                </a:extLst>
              </a:tr>
              <a:tr h="5110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.data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var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3831"/>
                  </a:ext>
                </a:extLst>
              </a:tr>
              <a:tr h="5596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.text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</a:t>
                      </a:r>
                      <a:r>
                        <a:rPr lang="en-US" sz="1400" dirty="0" err="1"/>
                        <a:t>myfunc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8235"/>
                  </a:ext>
                </a:extLst>
              </a:tr>
            </a:tbl>
          </a:graphicData>
        </a:graphic>
      </p:graphicFrame>
      <p:graphicFrame>
        <p:nvGraphicFramePr>
          <p:cNvPr id="24" name="Таблица 6">
            <a:extLst>
              <a:ext uri="{FF2B5EF4-FFF2-40B4-BE49-F238E27FC236}">
                <a16:creationId xmlns:a16="http://schemas.microsoft.com/office/drawing/2014/main" id="{CA009E39-52E3-448A-A8B6-6E1F3D4D5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61783"/>
              </p:ext>
            </p:extLst>
          </p:nvPr>
        </p:nvGraphicFramePr>
        <p:xfrm>
          <a:off x="10751819" y="2537667"/>
          <a:ext cx="1273811" cy="14365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3811">
                  <a:extLst>
                    <a:ext uri="{9D8B030D-6E8A-4147-A177-3AD203B41FA5}">
                      <a16:colId xmlns:a16="http://schemas.microsoft.com/office/drawing/2014/main" val="3930301605"/>
                    </a:ext>
                  </a:extLst>
                </a:gridCol>
              </a:tblGrid>
              <a:tr h="3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libc.so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0347"/>
                  </a:ext>
                </a:extLst>
              </a:tr>
              <a:tr h="5110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.data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3831"/>
                  </a:ext>
                </a:extLst>
              </a:tr>
              <a:tr h="5596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.text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</a:t>
                      </a:r>
                      <a:r>
                        <a:rPr lang="en-US" sz="1400" dirty="0" err="1"/>
                        <a:t>printf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8235"/>
                  </a:ext>
                </a:extLst>
              </a:tr>
            </a:tbl>
          </a:graphicData>
        </a:graphic>
      </p:graphicFrame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9FFDA86-2206-4DEE-B6EF-AEE23EE0E3A1}"/>
              </a:ext>
            </a:extLst>
          </p:cNvPr>
          <p:cNvCxnSpPr>
            <a:cxnSpLocks/>
          </p:cNvCxnSpPr>
          <p:nvPr/>
        </p:nvCxnSpPr>
        <p:spPr>
          <a:xfrm flipV="1">
            <a:off x="10355579" y="1759240"/>
            <a:ext cx="731520" cy="7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F893C1E-4FC7-48F5-A5BE-31354C58792C}"/>
              </a:ext>
            </a:extLst>
          </p:cNvPr>
          <p:cNvCxnSpPr>
            <a:cxnSpLocks/>
          </p:cNvCxnSpPr>
          <p:nvPr/>
        </p:nvCxnSpPr>
        <p:spPr>
          <a:xfrm flipV="1">
            <a:off x="10447019" y="2363009"/>
            <a:ext cx="640080" cy="53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06DE81F-416D-4C30-9607-4CA1E832668A}"/>
              </a:ext>
            </a:extLst>
          </p:cNvPr>
          <p:cNvCxnSpPr>
            <a:cxnSpLocks/>
          </p:cNvCxnSpPr>
          <p:nvPr/>
        </p:nvCxnSpPr>
        <p:spPr>
          <a:xfrm>
            <a:off x="10355579" y="3255818"/>
            <a:ext cx="73152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Таблица 6">
            <a:extLst>
              <a:ext uri="{FF2B5EF4-FFF2-40B4-BE49-F238E27FC236}">
                <a16:creationId xmlns:a16="http://schemas.microsoft.com/office/drawing/2014/main" id="{EF4B969A-B6DB-4654-92A8-D24C282F9BA0}"/>
              </a:ext>
            </a:extLst>
          </p:cNvPr>
          <p:cNvGraphicFramePr>
            <a:graphicFrameLocks noGrp="1"/>
          </p:cNvGraphicFramePr>
          <p:nvPr/>
        </p:nvGraphicFramePr>
        <p:xfrm>
          <a:off x="7870189" y="4388750"/>
          <a:ext cx="3324862" cy="1483360"/>
        </p:xfrm>
        <a:graphic>
          <a:graphicData uri="http://schemas.openxmlformats.org/drawingml/2006/table">
            <a:tbl>
              <a:tblPr firstRow="1">
                <a:noFill/>
                <a:tableStyleId>{5DA37D80-6434-44D0-A028-1B22A696006F}</a:tableStyleId>
              </a:tblPr>
              <a:tblGrid>
                <a:gridCol w="1108287">
                  <a:extLst>
                    <a:ext uri="{9D8B030D-6E8A-4147-A177-3AD203B41FA5}">
                      <a16:colId xmlns:a16="http://schemas.microsoft.com/office/drawing/2014/main" val="3930301605"/>
                    </a:ext>
                  </a:extLst>
                </a:gridCol>
                <a:gridCol w="1108288">
                  <a:extLst>
                    <a:ext uri="{9D8B030D-6E8A-4147-A177-3AD203B41FA5}">
                      <a16:colId xmlns:a16="http://schemas.microsoft.com/office/drawing/2014/main" val="3696250395"/>
                    </a:ext>
                  </a:extLst>
                </a:gridCol>
                <a:gridCol w="1108287">
                  <a:extLst>
                    <a:ext uri="{9D8B030D-6E8A-4147-A177-3AD203B41FA5}">
                      <a16:colId xmlns:a16="http://schemas.microsoft.com/office/drawing/2014/main" val="9105052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Import 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my.so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myfunc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my.so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LAZY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printf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libc.so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LAZY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38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94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Отложенная загрузка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ELF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23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отложенной загрузки используется дополнительная таблица </a:t>
            </a:r>
            <a:r>
              <a:rPr lang="en-US" sz="2000" b="1" dirty="0"/>
              <a:t>PLT</a:t>
            </a:r>
            <a:r>
              <a:rPr lang="en-US" sz="2000" dirty="0"/>
              <a:t> (Procedure Linkage Table) </a:t>
            </a:r>
            <a:r>
              <a:rPr lang="ru-RU" sz="2000" dirty="0"/>
              <a:t>из секции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2000" dirty="0"/>
              <a:t> (</a:t>
            </a:r>
            <a:r>
              <a:rPr lang="ru-RU" sz="2000" dirty="0"/>
              <a:t>в настоящее время может делиться на несколько таблиц</a:t>
            </a:r>
            <a:r>
              <a:rPr lang="en-US" sz="2000" dirty="0"/>
              <a:t>)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PLT </a:t>
            </a:r>
            <a:r>
              <a:rPr lang="ru-RU" sz="2000" dirty="0"/>
              <a:t>предназначена для хранения трамплинов. </a:t>
            </a:r>
          </a:p>
          <a:p>
            <a:pPr marL="0" indent="0">
              <a:buNone/>
            </a:pPr>
            <a:r>
              <a:rPr lang="ru-RU" sz="2000" b="1" dirty="0"/>
              <a:t>Трамплин</a:t>
            </a:r>
            <a:r>
              <a:rPr lang="ru-RU" sz="2000" dirty="0"/>
              <a:t> – это последовательность инструкций, которая завершается инструкцией безусловного перехода </a:t>
            </a:r>
            <a:r>
              <a:rPr lang="en-US" sz="2000" dirty="0" err="1"/>
              <a:t>jmp</a:t>
            </a:r>
            <a:r>
              <a:rPr lang="ru-RU" sz="2000" dirty="0"/>
              <a:t>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4B02217E-0875-4660-ABF7-9B2B36D9968D}"/>
              </a:ext>
            </a:extLst>
          </p:cNvPr>
          <p:cNvGraphicFramePr>
            <a:graphicFrameLocks noGrp="1"/>
          </p:cNvGraphicFramePr>
          <p:nvPr/>
        </p:nvGraphicFramePr>
        <p:xfrm>
          <a:off x="8107628" y="1252136"/>
          <a:ext cx="1404621" cy="1478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04621">
                  <a:extLst>
                    <a:ext uri="{9D8B030D-6E8A-4147-A177-3AD203B41FA5}">
                      <a16:colId xmlns:a16="http://schemas.microsoft.com/office/drawing/2014/main" val="1231759614"/>
                    </a:ext>
                  </a:extLst>
                </a:gridCol>
              </a:tblGrid>
              <a:tr h="3132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.got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2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 = </a:t>
                      </a:r>
                      <a:r>
                        <a:rPr lang="en-US" dirty="0" err="1"/>
                        <a:t>myfunc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9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 = </a:t>
                      </a:r>
                      <a:r>
                        <a:rPr lang="en-US" dirty="0" err="1"/>
                        <a:t>printf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8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5958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45C4DFD-03AE-4C25-82BD-9A5B1B820E84}"/>
              </a:ext>
            </a:extLst>
          </p:cNvPr>
          <p:cNvGraphicFramePr>
            <a:graphicFrameLocks noGrp="1"/>
          </p:cNvGraphicFramePr>
          <p:nvPr/>
        </p:nvGraphicFramePr>
        <p:xfrm>
          <a:off x="10546079" y="494547"/>
          <a:ext cx="1273811" cy="14435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3811">
                  <a:extLst>
                    <a:ext uri="{9D8B030D-6E8A-4147-A177-3AD203B41FA5}">
                      <a16:colId xmlns:a16="http://schemas.microsoft.com/office/drawing/2014/main" val="3930301605"/>
                    </a:ext>
                  </a:extLst>
                </a:gridCol>
              </a:tblGrid>
              <a:tr h="3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my.dll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0347"/>
                  </a:ext>
                </a:extLst>
              </a:tr>
              <a:tr h="5110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.data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var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3831"/>
                  </a:ext>
                </a:extLst>
              </a:tr>
              <a:tr h="5596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.text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</a:t>
                      </a:r>
                      <a:r>
                        <a:rPr lang="en-US" sz="1400" dirty="0" err="1"/>
                        <a:t>myfunc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8235"/>
                  </a:ext>
                </a:extLst>
              </a:tr>
            </a:tbl>
          </a:graphicData>
        </a:graphic>
      </p:graphicFrame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F7728430-B305-4B2B-BDF8-67C7C899028D}"/>
              </a:ext>
            </a:extLst>
          </p:cNvPr>
          <p:cNvGraphicFramePr>
            <a:graphicFrameLocks noGrp="1"/>
          </p:cNvGraphicFramePr>
          <p:nvPr/>
        </p:nvGraphicFramePr>
        <p:xfrm>
          <a:off x="10546079" y="2064229"/>
          <a:ext cx="1273811" cy="14365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3811">
                  <a:extLst>
                    <a:ext uri="{9D8B030D-6E8A-4147-A177-3AD203B41FA5}">
                      <a16:colId xmlns:a16="http://schemas.microsoft.com/office/drawing/2014/main" val="3930301605"/>
                    </a:ext>
                  </a:extLst>
                </a:gridCol>
              </a:tblGrid>
              <a:tr h="3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msvcrt.dll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0347"/>
                  </a:ext>
                </a:extLst>
              </a:tr>
              <a:tr h="5110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.data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3831"/>
                  </a:ext>
                </a:extLst>
              </a:tr>
              <a:tr h="5596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.text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</a:t>
                      </a:r>
                      <a:r>
                        <a:rPr lang="en-US" sz="1400" dirty="0" err="1"/>
                        <a:t>printf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8235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1AD13FC-32D2-4C9A-9E4D-D8C54F6D2F88}"/>
              </a:ext>
            </a:extLst>
          </p:cNvPr>
          <p:cNvCxnSpPr>
            <a:cxnSpLocks/>
          </p:cNvCxnSpPr>
          <p:nvPr/>
        </p:nvCxnSpPr>
        <p:spPr>
          <a:xfrm flipV="1">
            <a:off x="9450070" y="1816782"/>
            <a:ext cx="1416050" cy="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9415158-7552-47FA-884D-C810DC27FA3F}"/>
              </a:ext>
            </a:extLst>
          </p:cNvPr>
          <p:cNvCxnSpPr>
            <a:cxnSpLocks/>
          </p:cNvCxnSpPr>
          <p:nvPr/>
        </p:nvCxnSpPr>
        <p:spPr>
          <a:xfrm>
            <a:off x="9380220" y="2177985"/>
            <a:ext cx="1485900" cy="115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5DBFAE-08C1-413C-B592-AACB06A61135}"/>
              </a:ext>
            </a:extLst>
          </p:cNvPr>
          <p:cNvSpPr txBox="1"/>
          <p:nvPr/>
        </p:nvSpPr>
        <p:spPr>
          <a:xfrm>
            <a:off x="7585999" y="3681846"/>
            <a:ext cx="261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9AF06A-42D7-4FAD-8A93-01DF8B6B91F9}"/>
              </a:ext>
            </a:extLst>
          </p:cNvPr>
          <p:cNvSpPr txBox="1"/>
          <p:nvPr/>
        </p:nvSpPr>
        <p:spPr>
          <a:xfrm>
            <a:off x="7406929" y="4330023"/>
            <a:ext cx="297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  <a:r>
              <a:rPr lang="en-US" b="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printf@PLT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8146FB6-BADE-4ED0-BC93-E80F6266859D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8892829" y="4051178"/>
            <a:ext cx="0" cy="27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0D642F-0A80-038B-98AE-548B35EB17D7}"/>
              </a:ext>
            </a:extLst>
          </p:cNvPr>
          <p:cNvSpPr/>
          <p:nvPr/>
        </p:nvSpPr>
        <p:spPr>
          <a:xfrm>
            <a:off x="855286" y="3427107"/>
            <a:ext cx="5659584" cy="10875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6ADC3-F823-A0B4-00BB-DB61DF4C7072}"/>
              </a:ext>
            </a:extLst>
          </p:cNvPr>
          <p:cNvSpPr txBox="1"/>
          <p:nvPr/>
        </p:nvSpPr>
        <p:spPr>
          <a:xfrm>
            <a:off x="6355079" y="5126469"/>
            <a:ext cx="4877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dirty="0"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printf@PLT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printf@GOT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PLT0 ; call linker</a:t>
            </a:r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D7335D22-5DA8-5CE6-AF3C-D0A79614AD34}"/>
              </a:ext>
            </a:extLst>
          </p:cNvPr>
          <p:cNvCxnSpPr>
            <a:stCxn id="18" idx="2"/>
          </p:cNvCxnSpPr>
          <p:nvPr/>
        </p:nvCxnSpPr>
        <p:spPr>
          <a:xfrm rot="5400000">
            <a:off x="7987584" y="4691990"/>
            <a:ext cx="897881" cy="912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40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Отложенная загрузка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ELF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506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Первой инструкцией трамплина является прыжок по адресу из ячейки 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.got</a:t>
            </a:r>
            <a:r>
              <a:rPr lang="en-US" sz="2000" dirty="0"/>
              <a:t>, </a:t>
            </a:r>
            <a:r>
              <a:rPr lang="ru-RU" sz="2000" dirty="0"/>
              <a:t>в которой должен быть записан адрес процедуры.</a:t>
            </a:r>
          </a:p>
          <a:p>
            <a:pPr marL="0" indent="0">
              <a:buNone/>
            </a:pPr>
            <a:r>
              <a:rPr lang="ru-RU" sz="2000" dirty="0"/>
              <a:t>По умолчанию, в этой ячейке находится адрес следующей инструкции трамплина.</a:t>
            </a:r>
          </a:p>
          <a:p>
            <a:pPr marL="0" indent="0">
              <a:buNone/>
            </a:pPr>
            <a:r>
              <a:rPr lang="ru-RU" sz="2000" dirty="0"/>
              <a:t>Оставшаяся часть трамплина записывает необходимые данные на стек и вызывает </a:t>
            </a:r>
            <a:r>
              <a:rPr lang="en-US" sz="2000" dirty="0"/>
              <a:t>PLT[0] – </a:t>
            </a:r>
            <a:r>
              <a:rPr lang="ru-RU" sz="2000" dirty="0"/>
              <a:t>код динамического компоновщика.</a:t>
            </a:r>
          </a:p>
          <a:p>
            <a:pPr marL="0" indent="0">
              <a:buNone/>
            </a:pPr>
            <a:r>
              <a:rPr lang="ru-RU" sz="2000" dirty="0"/>
              <a:t>Компоновщик загружает библиотеку, меняет </a:t>
            </a:r>
            <a:r>
              <a:rPr lang="en-US" sz="2000" dirty="0"/>
              <a:t>GOT </a:t>
            </a:r>
            <a:r>
              <a:rPr lang="ru-RU" sz="2000" dirty="0"/>
              <a:t>и вызывает требуемую функцию.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См. также: </a:t>
            </a:r>
            <a:r>
              <a:rPr lang="en-US" sz="2000" dirty="0" err="1">
                <a:hlinkClick r:id="rId2"/>
              </a:rPr>
              <a:t>habr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CC148-502D-49CF-9614-744FD0CC46F4}"/>
              </a:ext>
            </a:extLst>
          </p:cNvPr>
          <p:cNvSpPr txBox="1"/>
          <p:nvPr/>
        </p:nvSpPr>
        <p:spPr>
          <a:xfrm>
            <a:off x="7719060" y="3944075"/>
            <a:ext cx="419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dirty="0"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printf@PLT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printf@GOT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PLT0 ; call linker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EAA9E-CD53-4632-B9F5-B6F4606AC821}"/>
              </a:ext>
            </a:extLst>
          </p:cNvPr>
          <p:cNvSpPr txBox="1"/>
          <p:nvPr/>
        </p:nvSpPr>
        <p:spPr>
          <a:xfrm>
            <a:off x="7719060" y="1825625"/>
            <a:ext cx="3200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.got</a:t>
            </a:r>
            <a:endParaRPr lang="en-US" b="0" dirty="0"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r>
              <a:rPr lang="en-US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printf@GOT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&lt;…&gt;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1649D6-CF2D-4518-9A80-4A4CB67FE86C}"/>
              </a:ext>
            </a:extLst>
          </p:cNvPr>
          <p:cNvSpPr/>
          <p:nvPr/>
        </p:nvSpPr>
        <p:spPr>
          <a:xfrm>
            <a:off x="11173709" y="4892807"/>
            <a:ext cx="144780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468FC85-D572-457E-9D71-E33BCA28CA50}"/>
              </a:ext>
            </a:extLst>
          </p:cNvPr>
          <p:cNvSpPr/>
          <p:nvPr/>
        </p:nvSpPr>
        <p:spPr>
          <a:xfrm>
            <a:off x="10111740" y="2454891"/>
            <a:ext cx="144780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CA13CE-8954-4122-A6B0-E6281F32D259}"/>
              </a:ext>
            </a:extLst>
          </p:cNvPr>
          <p:cNvSpPr/>
          <p:nvPr/>
        </p:nvSpPr>
        <p:spPr>
          <a:xfrm>
            <a:off x="9966960" y="4588445"/>
            <a:ext cx="144780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57DF8DF4-7D7D-444E-9D83-40F1FFD61E49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rot="16200000" flipV="1">
            <a:off x="9019588" y="3568683"/>
            <a:ext cx="1965914" cy="73610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0462D42-CA07-4590-9D40-5962D51C9AF9}"/>
              </a:ext>
            </a:extLst>
          </p:cNvPr>
          <p:cNvSpPr/>
          <p:nvPr/>
        </p:nvSpPr>
        <p:spPr>
          <a:xfrm>
            <a:off x="9893350" y="2454891"/>
            <a:ext cx="144780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D542B4ED-92A4-4704-8784-B2304432DD33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>
            <a:off x="10256520" y="2538711"/>
            <a:ext cx="1061969" cy="2437916"/>
          </a:xfrm>
          <a:prstGeom prst="bentConnector3">
            <a:avLst>
              <a:gd name="adj1" fmla="val 121526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AD31104-081B-4FD7-A56A-23DEADA8E3A7}"/>
              </a:ext>
            </a:extLst>
          </p:cNvPr>
          <p:cNvSpPr/>
          <p:nvPr/>
        </p:nvSpPr>
        <p:spPr>
          <a:xfrm>
            <a:off x="10732773" y="4580895"/>
            <a:ext cx="144780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72F2D397-3EDE-41CB-A829-E0F57FA9BCDB}"/>
              </a:ext>
            </a:extLst>
          </p:cNvPr>
          <p:cNvCxnSpPr>
            <a:cxnSpLocks/>
            <a:stCxn id="22" idx="3"/>
            <a:endCxn id="9" idx="0"/>
          </p:cNvCxnSpPr>
          <p:nvPr/>
        </p:nvCxnSpPr>
        <p:spPr>
          <a:xfrm>
            <a:off x="10877553" y="4664715"/>
            <a:ext cx="368546" cy="228092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26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Отложенная загрузка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ELF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23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последующих вызовах  первая инструкция трамплина снова прыгнет на адрес из </a:t>
            </a:r>
            <a:r>
              <a:rPr lang="en-US" sz="2000" dirty="0"/>
              <a:t>GOT.</a:t>
            </a:r>
          </a:p>
          <a:p>
            <a:pPr marL="0" indent="0">
              <a:buNone/>
            </a:pPr>
            <a:r>
              <a:rPr lang="ru-RU" sz="2000" dirty="0"/>
              <a:t>Поскольку в </a:t>
            </a:r>
            <a:r>
              <a:rPr lang="en-US" sz="2000" dirty="0"/>
              <a:t>GOT </a:t>
            </a:r>
            <a:r>
              <a:rPr lang="ru-RU" sz="2000" dirty="0"/>
              <a:t>находится</a:t>
            </a:r>
            <a:r>
              <a:rPr lang="en-US" sz="2000" dirty="0"/>
              <a:t> </a:t>
            </a:r>
            <a:r>
              <a:rPr lang="ru-RU" sz="2000" dirty="0"/>
              <a:t>адрес процедуры, вызовется непосредственно процедура.</a:t>
            </a:r>
          </a:p>
          <a:p>
            <a:pPr marL="0" indent="0">
              <a:buNone/>
            </a:pPr>
            <a:r>
              <a:rPr lang="ru-RU" sz="2000" dirty="0"/>
              <a:t>Минусом такого подхода является лишняя инструкция перехода. Плюсом – универсальность схемы.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6" name="Таблица 6">
            <a:extLst>
              <a:ext uri="{FF2B5EF4-FFF2-40B4-BE49-F238E27FC236}">
                <a16:creationId xmlns:a16="http://schemas.microsoft.com/office/drawing/2014/main" id="{9EE0BE3C-8103-4F20-8059-4349B0070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95541"/>
              </p:ext>
            </p:extLst>
          </p:nvPr>
        </p:nvGraphicFramePr>
        <p:xfrm>
          <a:off x="10664191" y="635121"/>
          <a:ext cx="1273811" cy="14365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3811">
                  <a:extLst>
                    <a:ext uri="{9D8B030D-6E8A-4147-A177-3AD203B41FA5}">
                      <a16:colId xmlns:a16="http://schemas.microsoft.com/office/drawing/2014/main" val="3930301605"/>
                    </a:ext>
                  </a:extLst>
                </a:gridCol>
              </a:tblGrid>
              <a:tr h="305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libc.so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60347"/>
                  </a:ext>
                </a:extLst>
              </a:tr>
              <a:tr h="5110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.data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53831"/>
                  </a:ext>
                </a:extLst>
              </a:tr>
              <a:tr h="5596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.text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</a:t>
                      </a:r>
                      <a:r>
                        <a:rPr lang="en-US" sz="1400" dirty="0" err="1"/>
                        <a:t>printf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9823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81F9D1-AFDA-43ED-A254-4156DA9A7871}"/>
              </a:ext>
            </a:extLst>
          </p:cNvPr>
          <p:cNvSpPr txBox="1"/>
          <p:nvPr/>
        </p:nvSpPr>
        <p:spPr>
          <a:xfrm>
            <a:off x="7719060" y="3944075"/>
            <a:ext cx="419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dirty="0"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printf@PLT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printf@GOT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PLT0 ; call linker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086A8-BE66-4CB3-858D-83B42C164BF7}"/>
              </a:ext>
            </a:extLst>
          </p:cNvPr>
          <p:cNvSpPr txBox="1"/>
          <p:nvPr/>
        </p:nvSpPr>
        <p:spPr>
          <a:xfrm>
            <a:off x="7929249" y="1825625"/>
            <a:ext cx="3200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.got</a:t>
            </a:r>
            <a:endParaRPr lang="en-US" b="0" dirty="0"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r>
              <a:rPr lang="en-US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printf@GOT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0x…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47EDEA-42D8-4E50-B8E3-218D052D848A}"/>
              </a:ext>
            </a:extLst>
          </p:cNvPr>
          <p:cNvSpPr/>
          <p:nvPr/>
        </p:nvSpPr>
        <p:spPr>
          <a:xfrm>
            <a:off x="10984869" y="1783405"/>
            <a:ext cx="144780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3FBFCA6-796B-4A0E-B2B1-6A72E4010DC5}"/>
              </a:ext>
            </a:extLst>
          </p:cNvPr>
          <p:cNvSpPr/>
          <p:nvPr/>
        </p:nvSpPr>
        <p:spPr>
          <a:xfrm>
            <a:off x="10519411" y="2454890"/>
            <a:ext cx="144780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019B737-DDB5-49BD-BB4D-7E0D49E278AD}"/>
              </a:ext>
            </a:extLst>
          </p:cNvPr>
          <p:cNvSpPr/>
          <p:nvPr/>
        </p:nvSpPr>
        <p:spPr>
          <a:xfrm>
            <a:off x="9966960" y="4588445"/>
            <a:ext cx="144780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7D533779-81CE-4425-884D-07787BCEEBCE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rot="5400000" flipH="1" flipV="1">
            <a:off x="9223423" y="3438458"/>
            <a:ext cx="1965915" cy="334061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48DF731-0B6B-4512-85FB-5BD87011B235}"/>
              </a:ext>
            </a:extLst>
          </p:cNvPr>
          <p:cNvSpPr/>
          <p:nvPr/>
        </p:nvSpPr>
        <p:spPr>
          <a:xfrm>
            <a:off x="10301021" y="2454890"/>
            <a:ext cx="144780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CECF1753-C2DF-428C-87A6-71CAA822B44D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10664191" y="1867225"/>
            <a:ext cx="320678" cy="671485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3DC7DE7-6F2A-49C2-8910-F33DC81E060A}"/>
              </a:ext>
            </a:extLst>
          </p:cNvPr>
          <p:cNvSpPr/>
          <p:nvPr/>
        </p:nvSpPr>
        <p:spPr>
          <a:xfrm>
            <a:off x="10732773" y="4580895"/>
            <a:ext cx="144780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150BA7A0-78CD-45AB-8151-0B6844ED961E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10877553" y="1951045"/>
            <a:ext cx="179706" cy="2713670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35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 внутренних символов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833C4E5-3841-453F-B509-9EDDC89F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53" y="1496665"/>
            <a:ext cx="65489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Переменные и функции внутри модуля (библиотеки или исполняемого файла) по умолчанию указываются метками – константами, равными некоторому адресу.</a:t>
            </a:r>
          </a:p>
          <a:p>
            <a:pPr marL="0" indent="0">
              <a:buNone/>
            </a:pPr>
            <a:r>
              <a:rPr lang="ru-RU" sz="2000" dirty="0"/>
              <a:t>Если модуль может быть загружен по любому адресу, то в большинстве случаев адрес метки оказывается неверным.</a:t>
            </a:r>
          </a:p>
          <a:p>
            <a:pPr marL="0" indent="0">
              <a:buNone/>
            </a:pPr>
            <a:r>
              <a:rPr lang="ru-RU" sz="2000" dirty="0"/>
              <a:t>В х86 для адресации внутренних символов приходилось использовать </a:t>
            </a:r>
            <a:r>
              <a:rPr lang="en-US" sz="2000" dirty="0"/>
              <a:t>GOT</a:t>
            </a:r>
            <a:r>
              <a:rPr lang="ru-RU" sz="2000" dirty="0"/>
              <a:t> или проводить релокацию.</a:t>
            </a:r>
          </a:p>
          <a:p>
            <a:pPr marL="0" indent="0">
              <a:buNone/>
            </a:pPr>
            <a:r>
              <a:rPr lang="ru-RU" sz="1800" i="1" dirty="0"/>
              <a:t>Справа: </a:t>
            </a:r>
            <a:r>
              <a:rPr lang="ru-RU" sz="1800" dirty="0"/>
              <a:t>метка </a:t>
            </a:r>
            <a:r>
              <a:rPr lang="en-US" sz="1800" dirty="0"/>
              <a:t>VAR</a:t>
            </a:r>
            <a:r>
              <a:rPr lang="ru-RU" sz="1800" dirty="0"/>
              <a:t> имеет значение 0</a:t>
            </a:r>
            <a:r>
              <a:rPr lang="en-US" sz="1800" dirty="0"/>
              <a:t>x10FF, </a:t>
            </a:r>
            <a:r>
              <a:rPr lang="ru-RU" sz="1800" dirty="0"/>
              <a:t>которое верно только в случае загрузки библиотеки по подходящему адресу.</a:t>
            </a:r>
            <a:endParaRPr lang="en-US" sz="18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33687A5-9D30-4B40-B3DD-6DE0F93636B3}"/>
              </a:ext>
            </a:extLst>
          </p:cNvPr>
          <p:cNvCxnSpPr>
            <a:cxnSpLocks/>
          </p:cNvCxnSpPr>
          <p:nvPr/>
        </p:nvCxnSpPr>
        <p:spPr>
          <a:xfrm>
            <a:off x="9576510" y="3682291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C3753E7-17C6-46F6-9F8D-F3E6857FE120}"/>
              </a:ext>
            </a:extLst>
          </p:cNvPr>
          <p:cNvSpPr/>
          <p:nvPr/>
        </p:nvSpPr>
        <p:spPr>
          <a:xfrm>
            <a:off x="9576510" y="1621155"/>
            <a:ext cx="2233737" cy="654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.data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VAR: dd 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9E35A15-0711-4589-9B7D-46606DDCE378}"/>
              </a:ext>
            </a:extLst>
          </p:cNvPr>
          <p:cNvSpPr/>
          <p:nvPr/>
        </p:nvSpPr>
        <p:spPr>
          <a:xfrm>
            <a:off x="9576510" y="2276153"/>
            <a:ext cx="2233737" cy="704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.text</a:t>
            </a:r>
            <a:endParaRPr lang="ru-RU" b="1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mov </a:t>
            </a:r>
            <a:r>
              <a:rPr lang="en-US" dirty="0" err="1">
                <a:solidFill>
                  <a:sysClr val="windowText" lastClr="000000"/>
                </a:solidFill>
              </a:rPr>
              <a:t>eax</a:t>
            </a:r>
            <a:r>
              <a:rPr lang="en-US" dirty="0">
                <a:solidFill>
                  <a:sysClr val="windowText" lastClr="000000"/>
                </a:solidFill>
              </a:rPr>
              <a:t>, [VAR]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776D0-6EB6-4EF9-A9CA-804447F4872E}"/>
              </a:ext>
            </a:extLst>
          </p:cNvPr>
          <p:cNvSpPr txBox="1"/>
          <p:nvPr/>
        </p:nvSpPr>
        <p:spPr>
          <a:xfrm>
            <a:off x="8707993" y="1906821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x10FF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D523E47-7037-4E66-ABAD-EC3DA1619E31}"/>
              </a:ext>
            </a:extLst>
          </p:cNvPr>
          <p:cNvSpPr/>
          <p:nvPr/>
        </p:nvSpPr>
        <p:spPr>
          <a:xfrm>
            <a:off x="10434024" y="2015287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0B44663-69EF-42BF-AD05-FF7752E5913C}"/>
              </a:ext>
            </a:extLst>
          </p:cNvPr>
          <p:cNvSpPr/>
          <p:nvPr/>
        </p:nvSpPr>
        <p:spPr>
          <a:xfrm>
            <a:off x="10845778" y="2661711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78B44A90-C979-45A9-849D-D7DED2C17D97}"/>
              </a:ext>
            </a:extLst>
          </p:cNvPr>
          <p:cNvCxnSpPr>
            <a:stCxn id="23" idx="3"/>
            <a:endCxn id="22" idx="3"/>
          </p:cNvCxnSpPr>
          <p:nvPr/>
        </p:nvCxnSpPr>
        <p:spPr>
          <a:xfrm flipH="1" flipV="1">
            <a:off x="10606925" y="2091487"/>
            <a:ext cx="411754" cy="646424"/>
          </a:xfrm>
          <a:prstGeom prst="bentConnector3">
            <a:avLst>
              <a:gd name="adj1" fmla="val -55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9589F9F-9E72-4D60-AACE-887592F06AC9}"/>
              </a:ext>
            </a:extLst>
          </p:cNvPr>
          <p:cNvSpPr/>
          <p:nvPr/>
        </p:nvSpPr>
        <p:spPr>
          <a:xfrm>
            <a:off x="9576510" y="3985870"/>
            <a:ext cx="2233737" cy="662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.data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VAR: dd 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41A6708-AB20-4250-9BA2-A4578608BA31}"/>
              </a:ext>
            </a:extLst>
          </p:cNvPr>
          <p:cNvSpPr/>
          <p:nvPr/>
        </p:nvSpPr>
        <p:spPr>
          <a:xfrm>
            <a:off x="9576510" y="4640868"/>
            <a:ext cx="2233737" cy="6212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.text</a:t>
            </a:r>
            <a:endParaRPr lang="ru-RU" b="1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mov </a:t>
            </a:r>
            <a:r>
              <a:rPr lang="en-US" dirty="0" err="1">
                <a:solidFill>
                  <a:sysClr val="windowText" lastClr="000000"/>
                </a:solidFill>
              </a:rPr>
              <a:t>eax</a:t>
            </a:r>
            <a:r>
              <a:rPr lang="en-US" dirty="0">
                <a:solidFill>
                  <a:sysClr val="windowText" lastClr="000000"/>
                </a:solidFill>
              </a:rPr>
              <a:t>, [VAR]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393401-5D6B-43D3-B51A-7B16269A39CD}"/>
              </a:ext>
            </a:extLst>
          </p:cNvPr>
          <p:cNvSpPr txBox="1"/>
          <p:nvPr/>
        </p:nvSpPr>
        <p:spPr>
          <a:xfrm>
            <a:off x="8707993" y="4271536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x30FF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C2AAE64-BACA-4330-8DB5-0B9E9EF4D7B6}"/>
              </a:ext>
            </a:extLst>
          </p:cNvPr>
          <p:cNvSpPr/>
          <p:nvPr/>
        </p:nvSpPr>
        <p:spPr>
          <a:xfrm>
            <a:off x="10759327" y="1010272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725A438-C630-4789-9567-64D7A3040643}"/>
              </a:ext>
            </a:extLst>
          </p:cNvPr>
          <p:cNvSpPr/>
          <p:nvPr/>
        </p:nvSpPr>
        <p:spPr>
          <a:xfrm>
            <a:off x="10892926" y="5034322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30980AD7-1BF7-4418-90D7-DFDC4E96C10E}"/>
              </a:ext>
            </a:extLst>
          </p:cNvPr>
          <p:cNvCxnSpPr>
            <a:cxnSpLocks/>
          </p:cNvCxnSpPr>
          <p:nvPr/>
        </p:nvCxnSpPr>
        <p:spPr>
          <a:xfrm>
            <a:off x="11809170" y="3682291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EC9EAA62-0827-4277-BCB8-38E2C264EAE3}"/>
              </a:ext>
            </a:extLst>
          </p:cNvPr>
          <p:cNvCxnSpPr>
            <a:cxnSpLocks/>
          </p:cNvCxnSpPr>
          <p:nvPr/>
        </p:nvCxnSpPr>
        <p:spPr>
          <a:xfrm>
            <a:off x="9576510" y="1193297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D682B0E-FA3B-4EC0-92CD-4B80F2A9DAD4}"/>
              </a:ext>
            </a:extLst>
          </p:cNvPr>
          <p:cNvCxnSpPr>
            <a:cxnSpLocks/>
          </p:cNvCxnSpPr>
          <p:nvPr/>
        </p:nvCxnSpPr>
        <p:spPr>
          <a:xfrm>
            <a:off x="11809170" y="1193297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445193F5-AC89-45D5-A7B4-02EF9F023A60}"/>
              </a:ext>
            </a:extLst>
          </p:cNvPr>
          <p:cNvSpPr/>
          <p:nvPr/>
        </p:nvSpPr>
        <p:spPr>
          <a:xfrm>
            <a:off x="10742818" y="1010272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59DFF5DD-54CA-4B20-830B-45CF6D9E1328}"/>
              </a:ext>
            </a:extLst>
          </p:cNvPr>
          <p:cNvSpPr/>
          <p:nvPr/>
        </p:nvSpPr>
        <p:spPr>
          <a:xfrm>
            <a:off x="10876417" y="5034322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947F9AB0-F218-4C56-8C01-22C67E959BA0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1049318" y="5110522"/>
            <a:ext cx="366315" cy="10664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F3AEFAD-BB07-450A-80A5-954DC6EA7095}"/>
              </a:ext>
            </a:extLst>
          </p:cNvPr>
          <p:cNvSpPr txBox="1"/>
          <p:nvPr/>
        </p:nvSpPr>
        <p:spPr>
          <a:xfrm>
            <a:off x="8707993" y="2752768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x00FF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A83B81-DFFD-4679-9B9C-B0D5C2A7315D}"/>
              </a:ext>
            </a:extLst>
          </p:cNvPr>
          <p:cNvSpPr txBox="1"/>
          <p:nvPr/>
        </p:nvSpPr>
        <p:spPr>
          <a:xfrm>
            <a:off x="8756422" y="5066380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x20FF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80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5DE3E-770A-EFF1-E241-5B1F67B5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88576-1853-E3E0-A038-F1D68A5D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101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Специальная таблица релокаций </a:t>
            </a:r>
            <a:r>
              <a:rPr lang="en-US" sz="2000" dirty="0"/>
              <a:t>(</a:t>
            </a:r>
            <a:r>
              <a:rPr lang="ru-RU" sz="2000" dirty="0"/>
              <a:t>из заголовка исполняемого файла</a:t>
            </a:r>
            <a:r>
              <a:rPr lang="en-US" sz="2000" dirty="0"/>
              <a:t>)</a:t>
            </a:r>
            <a:r>
              <a:rPr lang="ru-RU" sz="2000" dirty="0"/>
              <a:t> для каждого символа хранит места, в которых используется его адрес. </a:t>
            </a:r>
          </a:p>
          <a:p>
            <a:pPr marL="0" indent="0">
              <a:buNone/>
            </a:pPr>
            <a:r>
              <a:rPr lang="ru-RU" sz="2000" dirty="0"/>
              <a:t>В ходе загрузки компоновщик просматривает таблицу релокаций и в указанных местах исправляет адрес на корректный.</a:t>
            </a:r>
          </a:p>
          <a:p>
            <a:pPr marL="0" indent="0">
              <a:buNone/>
            </a:pPr>
            <a:r>
              <a:rPr lang="ru-RU" sz="2000" dirty="0"/>
              <a:t>Минусом релокации является изменение кода программы – в результате, не получается просто отобразить код библиотеки в разные адресные пространства целиком (отображаются только одинаковые части, измененные участки у каждого процесса будут свои). Кроме того, сама релокация увеличивает время загрузки.</a:t>
            </a:r>
          </a:p>
          <a:p>
            <a:pPr marL="0" indent="0">
              <a:buNone/>
            </a:pPr>
            <a:r>
              <a:rPr lang="ru-RU" sz="2000" dirty="0"/>
              <a:t>Плюсом релокации является скорость работы программы – после окончания загрузки адреса фиксируются.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F48C69-A3A5-B349-5C42-B5FE5939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6A75B19-2DE9-C516-8F93-B9657C000F4B}"/>
              </a:ext>
            </a:extLst>
          </p:cNvPr>
          <p:cNvCxnSpPr>
            <a:cxnSpLocks/>
          </p:cNvCxnSpPr>
          <p:nvPr/>
        </p:nvCxnSpPr>
        <p:spPr>
          <a:xfrm>
            <a:off x="9576510" y="3682291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73248F-9AA8-9D6F-E51E-3F77059F3197}"/>
              </a:ext>
            </a:extLst>
          </p:cNvPr>
          <p:cNvSpPr/>
          <p:nvPr/>
        </p:nvSpPr>
        <p:spPr>
          <a:xfrm>
            <a:off x="9576510" y="1621155"/>
            <a:ext cx="2233737" cy="654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.data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VAR: dd 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1F1FED-C5E3-6C1A-FCE7-7E241702CE3E}"/>
              </a:ext>
            </a:extLst>
          </p:cNvPr>
          <p:cNvSpPr/>
          <p:nvPr/>
        </p:nvSpPr>
        <p:spPr>
          <a:xfrm>
            <a:off x="9576510" y="2276153"/>
            <a:ext cx="2233737" cy="704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.text</a:t>
            </a:r>
            <a:endParaRPr lang="ru-RU" b="1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mov </a:t>
            </a:r>
            <a:r>
              <a:rPr lang="en-US" dirty="0" err="1">
                <a:solidFill>
                  <a:sysClr val="windowText" lastClr="000000"/>
                </a:solidFill>
              </a:rPr>
              <a:t>eax</a:t>
            </a:r>
            <a:r>
              <a:rPr lang="en-US" dirty="0">
                <a:solidFill>
                  <a:sysClr val="windowText" lastClr="000000"/>
                </a:solidFill>
              </a:rPr>
              <a:t>, [</a:t>
            </a:r>
            <a:r>
              <a:rPr lang="ru-RU" b="1" dirty="0">
                <a:solidFill>
                  <a:sysClr val="windowText" lastClr="000000"/>
                </a:solidFill>
              </a:rPr>
              <a:t>0</a:t>
            </a:r>
            <a:r>
              <a:rPr lang="en-US" b="1" dirty="0">
                <a:solidFill>
                  <a:sysClr val="windowText" lastClr="000000"/>
                </a:solidFill>
              </a:rPr>
              <a:t>x10FF</a:t>
            </a:r>
            <a:r>
              <a:rPr lang="en-US" dirty="0">
                <a:solidFill>
                  <a:sysClr val="windowText" lastClr="000000"/>
                </a:solidFill>
              </a:rPr>
              <a:t>]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84CD4-EAF7-8687-104D-3F9A5A55CEEB}"/>
              </a:ext>
            </a:extLst>
          </p:cNvPr>
          <p:cNvSpPr txBox="1"/>
          <p:nvPr/>
        </p:nvSpPr>
        <p:spPr>
          <a:xfrm>
            <a:off x="8707993" y="1906821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x10FF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96E7F70-43CE-AE25-F9D7-A034602F338B}"/>
              </a:ext>
            </a:extLst>
          </p:cNvPr>
          <p:cNvSpPr/>
          <p:nvPr/>
        </p:nvSpPr>
        <p:spPr>
          <a:xfrm>
            <a:off x="10434024" y="2015287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7DB4A3-718B-BB94-4804-E3EBAB34877F}"/>
              </a:ext>
            </a:extLst>
          </p:cNvPr>
          <p:cNvSpPr/>
          <p:nvPr/>
        </p:nvSpPr>
        <p:spPr>
          <a:xfrm>
            <a:off x="10845778" y="2661711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B43AC612-8A3A-A69C-83A0-16892C36D4AF}"/>
              </a:ext>
            </a:extLst>
          </p:cNvPr>
          <p:cNvCxnSpPr>
            <a:cxnSpLocks/>
          </p:cNvCxnSpPr>
          <p:nvPr/>
        </p:nvCxnSpPr>
        <p:spPr>
          <a:xfrm flipH="1" flipV="1">
            <a:off x="11002170" y="2068002"/>
            <a:ext cx="411754" cy="646424"/>
          </a:xfrm>
          <a:prstGeom prst="bentConnector3">
            <a:avLst>
              <a:gd name="adj1" fmla="val -1482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77A91F-BDD4-8390-DAD2-D58058D188D0}"/>
              </a:ext>
            </a:extLst>
          </p:cNvPr>
          <p:cNvSpPr/>
          <p:nvPr/>
        </p:nvSpPr>
        <p:spPr>
          <a:xfrm>
            <a:off x="9576510" y="3985870"/>
            <a:ext cx="2233737" cy="662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.data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VAR: dd 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8C23362-D648-69B8-E8E7-0AEA1703C98F}"/>
              </a:ext>
            </a:extLst>
          </p:cNvPr>
          <p:cNvSpPr/>
          <p:nvPr/>
        </p:nvSpPr>
        <p:spPr>
          <a:xfrm>
            <a:off x="9576510" y="4640868"/>
            <a:ext cx="2233737" cy="6212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.text</a:t>
            </a:r>
            <a:endParaRPr lang="ru-RU" b="1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mov </a:t>
            </a:r>
            <a:r>
              <a:rPr lang="en-US" dirty="0" err="1">
                <a:solidFill>
                  <a:sysClr val="windowText" lastClr="000000"/>
                </a:solidFill>
              </a:rPr>
              <a:t>eax</a:t>
            </a:r>
            <a:r>
              <a:rPr lang="en-US" dirty="0">
                <a:solidFill>
                  <a:sysClr val="windowText" lastClr="000000"/>
                </a:solidFill>
              </a:rPr>
              <a:t>, [</a:t>
            </a:r>
            <a:r>
              <a:rPr lang="en-US" b="1" strike="sngStrike" dirty="0">
                <a:solidFill>
                  <a:sysClr val="windowText" lastClr="000000"/>
                </a:solidFill>
              </a:rPr>
              <a:t>0x10FF</a:t>
            </a:r>
            <a:r>
              <a:rPr lang="en-US" dirty="0">
                <a:solidFill>
                  <a:sysClr val="windowText" lastClr="000000"/>
                </a:solidFill>
              </a:rPr>
              <a:t>]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D090-8F5D-3029-D1B7-D74906C0B639}"/>
              </a:ext>
            </a:extLst>
          </p:cNvPr>
          <p:cNvSpPr txBox="1"/>
          <p:nvPr/>
        </p:nvSpPr>
        <p:spPr>
          <a:xfrm>
            <a:off x="8707993" y="4271536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x30FF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439DAAE-651A-36D8-625C-E9504751F583}"/>
              </a:ext>
            </a:extLst>
          </p:cNvPr>
          <p:cNvSpPr/>
          <p:nvPr/>
        </p:nvSpPr>
        <p:spPr>
          <a:xfrm>
            <a:off x="10892926" y="5034322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57E67AA-0B82-03A6-C80F-A1DE6F7DB4E4}"/>
              </a:ext>
            </a:extLst>
          </p:cNvPr>
          <p:cNvCxnSpPr>
            <a:cxnSpLocks/>
          </p:cNvCxnSpPr>
          <p:nvPr/>
        </p:nvCxnSpPr>
        <p:spPr>
          <a:xfrm>
            <a:off x="11809170" y="3682291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997047B-8D5E-BFE7-720A-1A146EA8B0F9}"/>
              </a:ext>
            </a:extLst>
          </p:cNvPr>
          <p:cNvCxnSpPr>
            <a:cxnSpLocks/>
          </p:cNvCxnSpPr>
          <p:nvPr/>
        </p:nvCxnSpPr>
        <p:spPr>
          <a:xfrm>
            <a:off x="9576510" y="1193297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75205C0-E294-29ED-3E5E-2D237CD26540}"/>
              </a:ext>
            </a:extLst>
          </p:cNvPr>
          <p:cNvCxnSpPr>
            <a:cxnSpLocks/>
          </p:cNvCxnSpPr>
          <p:nvPr/>
        </p:nvCxnSpPr>
        <p:spPr>
          <a:xfrm>
            <a:off x="11809170" y="1193297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102D7E2-6BBC-6699-FBE1-8714CFDD9980}"/>
              </a:ext>
            </a:extLst>
          </p:cNvPr>
          <p:cNvSpPr/>
          <p:nvPr/>
        </p:nvSpPr>
        <p:spPr>
          <a:xfrm>
            <a:off x="10876417" y="5034322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B1CEAC-2AEA-A5BF-9C5F-7BC3F49C6BAA}"/>
              </a:ext>
            </a:extLst>
          </p:cNvPr>
          <p:cNvSpPr txBox="1"/>
          <p:nvPr/>
        </p:nvSpPr>
        <p:spPr>
          <a:xfrm>
            <a:off x="8707993" y="2752768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x00FF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FBA8A0-DDD7-FBB9-5975-ADC22A6847B2}"/>
              </a:ext>
            </a:extLst>
          </p:cNvPr>
          <p:cNvSpPr txBox="1"/>
          <p:nvPr/>
        </p:nvSpPr>
        <p:spPr>
          <a:xfrm>
            <a:off x="8756422" y="5066380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x20FF</a:t>
            </a:r>
            <a:endParaRPr lang="ru-RU" dirty="0"/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7D67164E-D194-62BE-65B4-4B0AFB3C567F}"/>
              </a:ext>
            </a:extLst>
          </p:cNvPr>
          <p:cNvCxnSpPr>
            <a:cxnSpLocks/>
          </p:cNvCxnSpPr>
          <p:nvPr/>
        </p:nvCxnSpPr>
        <p:spPr>
          <a:xfrm flipH="1" flipV="1">
            <a:off x="11142049" y="4442696"/>
            <a:ext cx="411754" cy="646424"/>
          </a:xfrm>
          <a:prstGeom prst="bentConnector3">
            <a:avLst>
              <a:gd name="adj1" fmla="val -1180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C2D764-345C-215B-9B07-6A188622180C}"/>
              </a:ext>
            </a:extLst>
          </p:cNvPr>
          <p:cNvSpPr txBox="1"/>
          <p:nvPr/>
        </p:nvSpPr>
        <p:spPr>
          <a:xfrm>
            <a:off x="10540697" y="5152625"/>
            <a:ext cx="95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0x30FF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174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RIP-</a:t>
            </a:r>
            <a:r>
              <a:rPr lang="ru-RU" dirty="0"/>
              <a:t>адресация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833C4E5-3841-453F-B509-9EDDC89F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2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x86-64 </a:t>
            </a:r>
            <a:r>
              <a:rPr lang="ru-RU" sz="2000" dirty="0"/>
              <a:t>адресация внутренних переменных и функций была значительно упрощена.</a:t>
            </a:r>
          </a:p>
          <a:p>
            <a:pPr marL="0" indent="0">
              <a:buNone/>
            </a:pPr>
            <a:r>
              <a:rPr lang="ru-RU" sz="2000" dirty="0"/>
              <a:t>Пусть в секции </a:t>
            </a:r>
            <a:r>
              <a:rPr lang="en-US" sz="2000" dirty="0"/>
              <a:t>.data </a:t>
            </a:r>
            <a:r>
              <a:rPr lang="ru-RU" sz="2000" dirty="0"/>
              <a:t>есть переменная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/>
              <a:t>. </a:t>
            </a:r>
            <a:r>
              <a:rPr lang="ru-RU" sz="2000" dirty="0"/>
              <a:t>Она имеет смещение в 128 байт от некоторой инструкции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/>
              <a:t>, </a:t>
            </a:r>
            <a:r>
              <a:rPr lang="ru-RU" sz="2000" dirty="0"/>
              <a:t>в которой она используется.</a:t>
            </a:r>
          </a:p>
          <a:p>
            <a:pPr marL="0" indent="0">
              <a:buNone/>
            </a:pPr>
            <a:r>
              <a:rPr lang="ru-RU" sz="2000" dirty="0"/>
              <a:t>После загрузки эта переменная имеет случайный адрес. Но смещение от инструкции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ru-RU" sz="2000" dirty="0"/>
              <a:t> до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/>
              <a:t>не изменится.</a:t>
            </a:r>
          </a:p>
          <a:p>
            <a:pPr marL="0" indent="0">
              <a:buNone/>
            </a:pPr>
            <a:r>
              <a:rPr lang="ru-RU" sz="2000" dirty="0"/>
              <a:t>Т.к. адрес</a:t>
            </a:r>
            <a:r>
              <a:rPr lang="en-US" sz="2000" dirty="0"/>
              <a:t> </a:t>
            </a:r>
            <a:r>
              <a:rPr lang="ru-RU" sz="2000" dirty="0"/>
              <a:t>следующей инструкции находится в регистре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2000" dirty="0"/>
              <a:t>, </a:t>
            </a:r>
            <a:r>
              <a:rPr lang="ru-RU" sz="2000" dirty="0"/>
              <a:t>адрес переменной можно тоже рассчитать относительно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По умолчанию </a:t>
            </a:r>
            <a:r>
              <a:rPr lang="en-US" sz="2000" dirty="0"/>
              <a:t>RIP</a:t>
            </a:r>
            <a:r>
              <a:rPr lang="ru-RU" sz="2000" dirty="0"/>
              <a:t>-адресация не используется при компиляции исполняемых файлов.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E7E6554-655D-42E1-99AB-B018147A2650}"/>
              </a:ext>
            </a:extLst>
          </p:cNvPr>
          <p:cNvCxnSpPr>
            <a:cxnSpLocks/>
          </p:cNvCxnSpPr>
          <p:nvPr/>
        </p:nvCxnSpPr>
        <p:spPr>
          <a:xfrm>
            <a:off x="9170771" y="3763492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D7FFEC-B11D-4A4E-BAD4-F2494A4F9E4B}"/>
              </a:ext>
            </a:extLst>
          </p:cNvPr>
          <p:cNvSpPr/>
          <p:nvPr/>
        </p:nvSpPr>
        <p:spPr>
          <a:xfrm>
            <a:off x="9170771" y="1134362"/>
            <a:ext cx="2233737" cy="654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.data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VAR: dd 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EE6DEA-BB94-48BB-8353-64DEDDDDFD85}"/>
              </a:ext>
            </a:extLst>
          </p:cNvPr>
          <p:cNvSpPr/>
          <p:nvPr/>
        </p:nvSpPr>
        <p:spPr>
          <a:xfrm>
            <a:off x="9170771" y="1789360"/>
            <a:ext cx="2233737" cy="704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.text</a:t>
            </a:r>
            <a:endParaRPr lang="ru-RU" b="1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mov </a:t>
            </a:r>
            <a:r>
              <a:rPr lang="en-US" dirty="0" err="1">
                <a:solidFill>
                  <a:sysClr val="windowText" lastClr="000000"/>
                </a:solidFill>
              </a:rPr>
              <a:t>eax</a:t>
            </a:r>
            <a:r>
              <a:rPr lang="en-US" dirty="0">
                <a:solidFill>
                  <a:sysClr val="windowText" lastClr="000000"/>
                </a:solidFill>
              </a:rPr>
              <a:t>, [VAR]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1771-CF72-4AD2-9101-CA89B59A7D1A}"/>
              </a:ext>
            </a:extLst>
          </p:cNvPr>
          <p:cNvSpPr txBox="1"/>
          <p:nvPr/>
        </p:nvSpPr>
        <p:spPr>
          <a:xfrm>
            <a:off x="8302254" y="1420028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x10FF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EF9C58E-4496-4191-88B9-A37FB4AC6D11}"/>
              </a:ext>
            </a:extLst>
          </p:cNvPr>
          <p:cNvSpPr/>
          <p:nvPr/>
        </p:nvSpPr>
        <p:spPr>
          <a:xfrm>
            <a:off x="10028285" y="1528494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BE54E47-B810-4EEF-BB66-C1FF6FC8DD25}"/>
              </a:ext>
            </a:extLst>
          </p:cNvPr>
          <p:cNvSpPr/>
          <p:nvPr/>
        </p:nvSpPr>
        <p:spPr>
          <a:xfrm>
            <a:off x="10440039" y="2174918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6002E4C-DB57-47FD-B866-D4F8047AD258}"/>
              </a:ext>
            </a:extLst>
          </p:cNvPr>
          <p:cNvSpPr/>
          <p:nvPr/>
        </p:nvSpPr>
        <p:spPr>
          <a:xfrm>
            <a:off x="9170771" y="4067071"/>
            <a:ext cx="2233737" cy="662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.data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VAR: dd 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B8F4B83-B323-44B8-8219-8BD70E34C98F}"/>
              </a:ext>
            </a:extLst>
          </p:cNvPr>
          <p:cNvSpPr/>
          <p:nvPr/>
        </p:nvSpPr>
        <p:spPr>
          <a:xfrm>
            <a:off x="9170771" y="4722069"/>
            <a:ext cx="2233737" cy="6212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.text</a:t>
            </a:r>
            <a:endParaRPr lang="ru-RU" b="1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mov </a:t>
            </a:r>
            <a:r>
              <a:rPr lang="en-US" dirty="0" err="1">
                <a:solidFill>
                  <a:sysClr val="windowText" lastClr="000000"/>
                </a:solidFill>
              </a:rPr>
              <a:t>eax</a:t>
            </a:r>
            <a:r>
              <a:rPr lang="en-US" dirty="0">
                <a:solidFill>
                  <a:sysClr val="windowText" lastClr="000000"/>
                </a:solidFill>
              </a:rPr>
              <a:t>, [</a:t>
            </a:r>
            <a:r>
              <a:rPr lang="en-US" dirty="0" err="1">
                <a:solidFill>
                  <a:sysClr val="windowText" lastClr="000000"/>
                </a:solidFill>
              </a:rPr>
              <a:t>rel</a:t>
            </a:r>
            <a:r>
              <a:rPr lang="en-US" dirty="0">
                <a:solidFill>
                  <a:sysClr val="windowText" lastClr="000000"/>
                </a:solidFill>
              </a:rPr>
              <a:t> VAR]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BE5C8-8DF1-4A94-A67B-04A56B51B7BE}"/>
              </a:ext>
            </a:extLst>
          </p:cNvPr>
          <p:cNvSpPr txBox="1"/>
          <p:nvPr/>
        </p:nvSpPr>
        <p:spPr>
          <a:xfrm>
            <a:off x="8302254" y="4352737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</a:t>
            </a:r>
            <a:r>
              <a:rPr lang="ru-RU" sz="1800" dirty="0"/>
              <a:t>3</a:t>
            </a:r>
            <a:r>
              <a:rPr lang="en-US" sz="1800" dirty="0"/>
              <a:t>0FF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129510B-43CC-4378-B38E-4EDFBF4C7615}"/>
              </a:ext>
            </a:extLst>
          </p:cNvPr>
          <p:cNvSpPr/>
          <p:nvPr/>
        </p:nvSpPr>
        <p:spPr>
          <a:xfrm>
            <a:off x="10353588" y="523479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E9599E6-5473-4F08-B278-8DB4425FADF3}"/>
              </a:ext>
            </a:extLst>
          </p:cNvPr>
          <p:cNvSpPr/>
          <p:nvPr/>
        </p:nvSpPr>
        <p:spPr>
          <a:xfrm>
            <a:off x="10487187" y="5115523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080561F-AC09-4E09-B5AE-4F34824F165B}"/>
              </a:ext>
            </a:extLst>
          </p:cNvPr>
          <p:cNvCxnSpPr>
            <a:cxnSpLocks/>
          </p:cNvCxnSpPr>
          <p:nvPr/>
        </p:nvCxnSpPr>
        <p:spPr>
          <a:xfrm>
            <a:off x="11403431" y="3763492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6258769-D230-4202-BA46-9E922F5801D7}"/>
              </a:ext>
            </a:extLst>
          </p:cNvPr>
          <p:cNvCxnSpPr>
            <a:cxnSpLocks/>
          </p:cNvCxnSpPr>
          <p:nvPr/>
        </p:nvCxnSpPr>
        <p:spPr>
          <a:xfrm>
            <a:off x="9170771" y="706504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106E2EA-C1BC-45B7-B66B-9ECB9D603AAF}"/>
              </a:ext>
            </a:extLst>
          </p:cNvPr>
          <p:cNvCxnSpPr>
            <a:cxnSpLocks/>
          </p:cNvCxnSpPr>
          <p:nvPr/>
        </p:nvCxnSpPr>
        <p:spPr>
          <a:xfrm>
            <a:off x="11403431" y="706504"/>
            <a:ext cx="0" cy="21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DCA5DA-DD46-4630-BA20-3A86F21FC3C4}"/>
              </a:ext>
            </a:extLst>
          </p:cNvPr>
          <p:cNvSpPr/>
          <p:nvPr/>
        </p:nvSpPr>
        <p:spPr>
          <a:xfrm>
            <a:off x="10337079" y="523479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1BE2F03-5CE0-4F47-8BC0-CB5AF0E3A160}"/>
              </a:ext>
            </a:extLst>
          </p:cNvPr>
          <p:cNvSpPr/>
          <p:nvPr/>
        </p:nvSpPr>
        <p:spPr>
          <a:xfrm>
            <a:off x="10470678" y="5115523"/>
            <a:ext cx="172901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50EB0-E363-4E51-A0A0-CDD150D04B20}"/>
              </a:ext>
            </a:extLst>
          </p:cNvPr>
          <p:cNvSpPr txBox="1"/>
          <p:nvPr/>
        </p:nvSpPr>
        <p:spPr>
          <a:xfrm>
            <a:off x="8302254" y="2265975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x00FF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3104F1-C5C8-46EE-87F3-AC0C2B48501F}"/>
              </a:ext>
            </a:extLst>
          </p:cNvPr>
          <p:cNvSpPr txBox="1"/>
          <p:nvPr/>
        </p:nvSpPr>
        <p:spPr>
          <a:xfrm>
            <a:off x="8350683" y="5147581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0</a:t>
            </a:r>
            <a:r>
              <a:rPr lang="en-US" sz="1800" dirty="0"/>
              <a:t>x</a:t>
            </a:r>
            <a:r>
              <a:rPr lang="ru-RU" sz="1800" dirty="0"/>
              <a:t>2</a:t>
            </a:r>
            <a:r>
              <a:rPr lang="en-US" sz="1800" dirty="0"/>
              <a:t>0FF</a:t>
            </a:r>
            <a:endParaRPr lang="ru-RU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6B6629B-6E2B-4D40-B70C-813AC2807D6B}"/>
              </a:ext>
            </a:extLst>
          </p:cNvPr>
          <p:cNvCxnSpPr/>
          <p:nvPr/>
        </p:nvCxnSpPr>
        <p:spPr>
          <a:xfrm>
            <a:off x="10864241" y="1614942"/>
            <a:ext cx="891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26556C5-A926-47F4-A55B-7A25714D4113}"/>
              </a:ext>
            </a:extLst>
          </p:cNvPr>
          <p:cNvCxnSpPr/>
          <p:nvPr/>
        </p:nvCxnSpPr>
        <p:spPr>
          <a:xfrm>
            <a:off x="10864241" y="2265975"/>
            <a:ext cx="891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C0AF6C8-8816-433E-B4AF-201C62A52A75}"/>
              </a:ext>
            </a:extLst>
          </p:cNvPr>
          <p:cNvCxnSpPr/>
          <p:nvPr/>
        </p:nvCxnSpPr>
        <p:spPr>
          <a:xfrm>
            <a:off x="11557661" y="1614942"/>
            <a:ext cx="0" cy="651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CDEF44-ACC3-4EE3-91E8-5FD95C3CB483}"/>
              </a:ext>
            </a:extLst>
          </p:cNvPr>
          <p:cNvSpPr txBox="1"/>
          <p:nvPr/>
        </p:nvSpPr>
        <p:spPr>
          <a:xfrm>
            <a:off x="11487413" y="1755792"/>
            <a:ext cx="56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128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CA63051-78BD-4077-A545-C63931A7A3F2}"/>
              </a:ext>
            </a:extLst>
          </p:cNvPr>
          <p:cNvCxnSpPr>
            <a:cxnSpLocks/>
          </p:cNvCxnSpPr>
          <p:nvPr/>
        </p:nvCxnSpPr>
        <p:spPr>
          <a:xfrm>
            <a:off x="10864241" y="4516214"/>
            <a:ext cx="891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87B418F-DE65-411D-9D13-966509C382CC}"/>
              </a:ext>
            </a:extLst>
          </p:cNvPr>
          <p:cNvCxnSpPr>
            <a:cxnSpLocks/>
          </p:cNvCxnSpPr>
          <p:nvPr/>
        </p:nvCxnSpPr>
        <p:spPr>
          <a:xfrm>
            <a:off x="10864241" y="5167247"/>
            <a:ext cx="891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B206769-08FB-4F38-9511-2236E0E37CBB}"/>
              </a:ext>
            </a:extLst>
          </p:cNvPr>
          <p:cNvCxnSpPr>
            <a:cxnSpLocks/>
          </p:cNvCxnSpPr>
          <p:nvPr/>
        </p:nvCxnSpPr>
        <p:spPr>
          <a:xfrm>
            <a:off x="11557661" y="4516214"/>
            <a:ext cx="0" cy="651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9545DF-2708-42E5-A9F1-BA4BFB251C88}"/>
              </a:ext>
            </a:extLst>
          </p:cNvPr>
          <p:cNvSpPr txBox="1"/>
          <p:nvPr/>
        </p:nvSpPr>
        <p:spPr>
          <a:xfrm>
            <a:off x="11487413" y="4657064"/>
            <a:ext cx="56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423085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10515600" cy="1325563"/>
          </a:xfrm>
        </p:spPr>
        <p:txBody>
          <a:bodyPr/>
          <a:lstStyle/>
          <a:p>
            <a:r>
              <a:rPr lang="ru-RU" dirty="0"/>
              <a:t>Компиляция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5686"/>
            <a:ext cx="61720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Компилятор производит перевод исходного кода в машинный код.</a:t>
            </a:r>
          </a:p>
          <a:p>
            <a:pPr marL="0" indent="0">
              <a:buNone/>
            </a:pPr>
            <a:r>
              <a:rPr lang="ru-RU" sz="2000" dirty="0"/>
              <a:t>Выходом компилятора является </a:t>
            </a:r>
            <a:r>
              <a:rPr lang="ru-RU" sz="2000" b="1" dirty="0"/>
              <a:t>объектный файл </a:t>
            </a:r>
            <a:r>
              <a:rPr lang="ru-RU" sz="2000" dirty="0"/>
              <a:t>– файл с машинным кодом и метаданными.</a:t>
            </a:r>
          </a:p>
          <a:p>
            <a:pPr marL="0" indent="0">
              <a:buNone/>
            </a:pPr>
            <a:r>
              <a:rPr lang="ru-RU" sz="2000" dirty="0"/>
              <a:t>В метаданные включаются адреса символов (функций и переменных), которые в файле определены (таблица символов), а также символы, адреса которых неизвестны на момент компиляции (таблица импорта).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46D61C6-F06E-4C0B-8736-8A06C6548E28}"/>
              </a:ext>
            </a:extLst>
          </p:cNvPr>
          <p:cNvSpPr/>
          <p:nvPr/>
        </p:nvSpPr>
        <p:spPr>
          <a:xfrm>
            <a:off x="7961242" y="4666834"/>
            <a:ext cx="4025917" cy="1514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ru-RU" sz="2000" dirty="0">
                <a:solidFill>
                  <a:sysClr val="windowText" lastClr="000000"/>
                </a:solidFill>
              </a:rPr>
              <a:t>Компоновка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F5B3E66D-24CB-464A-B39B-3AD9D9E5B670}"/>
              </a:ext>
            </a:extLst>
          </p:cNvPr>
          <p:cNvSpPr/>
          <p:nvPr/>
        </p:nvSpPr>
        <p:spPr>
          <a:xfrm>
            <a:off x="7961236" y="1572768"/>
            <a:ext cx="4025923" cy="3091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ru-RU" sz="2000" b="1" dirty="0">
                <a:solidFill>
                  <a:sysClr val="windowText" lastClr="000000"/>
                </a:solidFill>
              </a:rPr>
              <a:t>Компиляция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Прямоугольник: один усеченный угол 58">
            <a:extLst>
              <a:ext uri="{FF2B5EF4-FFF2-40B4-BE49-F238E27FC236}">
                <a16:creationId xmlns:a16="http://schemas.microsoft.com/office/drawing/2014/main" id="{C3F2EF55-F011-47D6-96EC-1B5AE53A4433}"/>
              </a:ext>
            </a:extLst>
          </p:cNvPr>
          <p:cNvSpPr/>
          <p:nvPr/>
        </p:nvSpPr>
        <p:spPr>
          <a:xfrm>
            <a:off x="9272549" y="1327910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cpp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Прямоугольник: один усеченный угол 59">
            <a:extLst>
              <a:ext uri="{FF2B5EF4-FFF2-40B4-BE49-F238E27FC236}">
                <a16:creationId xmlns:a16="http://schemas.microsoft.com/office/drawing/2014/main" id="{5D053DA8-618B-4F29-B6CC-1C8E049ACD96}"/>
              </a:ext>
            </a:extLst>
          </p:cNvPr>
          <p:cNvSpPr/>
          <p:nvPr/>
        </p:nvSpPr>
        <p:spPr>
          <a:xfrm>
            <a:off x="10422177" y="1029460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61" name="Прямоугольник: один усеченный угол 60">
            <a:extLst>
              <a:ext uri="{FF2B5EF4-FFF2-40B4-BE49-F238E27FC236}">
                <a16:creationId xmlns:a16="http://schemas.microsoft.com/office/drawing/2014/main" id="{3573998F-CF3A-45F3-8102-50FD0D65D680}"/>
              </a:ext>
            </a:extLst>
          </p:cNvPr>
          <p:cNvSpPr/>
          <p:nvPr/>
        </p:nvSpPr>
        <p:spPr>
          <a:xfrm>
            <a:off x="10544759" y="1178685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62" name="Прямоугольник: один усеченный угол 61">
            <a:extLst>
              <a:ext uri="{FF2B5EF4-FFF2-40B4-BE49-F238E27FC236}">
                <a16:creationId xmlns:a16="http://schemas.microsoft.com/office/drawing/2014/main" id="{8CD637B9-132B-4E18-90ED-5F6E77247669}"/>
              </a:ext>
            </a:extLst>
          </p:cNvPr>
          <p:cNvSpPr/>
          <p:nvPr/>
        </p:nvSpPr>
        <p:spPr>
          <a:xfrm>
            <a:off x="10667341" y="1327910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63" name="Прямоугольник: один усеченный угол 62">
            <a:extLst>
              <a:ext uri="{FF2B5EF4-FFF2-40B4-BE49-F238E27FC236}">
                <a16:creationId xmlns:a16="http://schemas.microsoft.com/office/drawing/2014/main" id="{1425CF93-8F16-45CD-8989-BC0431D5D179}"/>
              </a:ext>
            </a:extLst>
          </p:cNvPr>
          <p:cNvSpPr/>
          <p:nvPr/>
        </p:nvSpPr>
        <p:spPr>
          <a:xfrm>
            <a:off x="10013016" y="2732123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cpp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Прямоугольник: один усеченный угол 63">
            <a:extLst>
              <a:ext uri="{FF2B5EF4-FFF2-40B4-BE49-F238E27FC236}">
                <a16:creationId xmlns:a16="http://schemas.microsoft.com/office/drawing/2014/main" id="{2E595AD4-9197-4EB0-A9EB-8AA5CCC49DEA}"/>
              </a:ext>
            </a:extLst>
          </p:cNvPr>
          <p:cNvSpPr/>
          <p:nvPr/>
        </p:nvSpPr>
        <p:spPr>
          <a:xfrm>
            <a:off x="10013016" y="4267769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.obj</a:t>
            </a:r>
          </a:p>
        </p:txBody>
      </p:sp>
      <p:sp>
        <p:nvSpPr>
          <p:cNvPr id="65" name="Прямоугольник: один усеченный угол 64">
            <a:extLst>
              <a:ext uri="{FF2B5EF4-FFF2-40B4-BE49-F238E27FC236}">
                <a16:creationId xmlns:a16="http://schemas.microsoft.com/office/drawing/2014/main" id="{09010BBD-9D50-4393-AE6A-F69FBB4CD7E7}"/>
              </a:ext>
            </a:extLst>
          </p:cNvPr>
          <p:cNvSpPr/>
          <p:nvPr/>
        </p:nvSpPr>
        <p:spPr>
          <a:xfrm>
            <a:off x="10013016" y="5491474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.exe</a:t>
            </a:r>
          </a:p>
        </p:txBody>
      </p:sp>
      <p:sp>
        <p:nvSpPr>
          <p:cNvPr id="66" name="Прямоугольник: один усеченный угол 65">
            <a:extLst>
              <a:ext uri="{FF2B5EF4-FFF2-40B4-BE49-F238E27FC236}">
                <a16:creationId xmlns:a16="http://schemas.microsoft.com/office/drawing/2014/main" id="{96F0D676-A803-48B1-BA2C-4D9583175673}"/>
              </a:ext>
            </a:extLst>
          </p:cNvPr>
          <p:cNvSpPr/>
          <p:nvPr/>
        </p:nvSpPr>
        <p:spPr>
          <a:xfrm>
            <a:off x="8984359" y="4190451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</a:t>
            </a:r>
          </a:p>
        </p:txBody>
      </p:sp>
      <p:sp>
        <p:nvSpPr>
          <p:cNvPr id="67" name="Прямоугольник: один усеченный угол 66">
            <a:extLst>
              <a:ext uri="{FF2B5EF4-FFF2-40B4-BE49-F238E27FC236}">
                <a16:creationId xmlns:a16="http://schemas.microsoft.com/office/drawing/2014/main" id="{5409FDA4-0D9C-4D5D-B53E-88870F8B5860}"/>
              </a:ext>
            </a:extLst>
          </p:cNvPr>
          <p:cNvSpPr/>
          <p:nvPr/>
        </p:nvSpPr>
        <p:spPr>
          <a:xfrm>
            <a:off x="9062982" y="4252532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.obj</a:t>
            </a:r>
          </a:p>
        </p:txBody>
      </p:sp>
      <p:sp>
        <p:nvSpPr>
          <p:cNvPr id="68" name="Прямоугольник: один усеченный угол 67">
            <a:extLst>
              <a:ext uri="{FF2B5EF4-FFF2-40B4-BE49-F238E27FC236}">
                <a16:creationId xmlns:a16="http://schemas.microsoft.com/office/drawing/2014/main" id="{10306F1F-2642-4D54-9D91-F56785513E25}"/>
              </a:ext>
            </a:extLst>
          </p:cNvPr>
          <p:cNvSpPr/>
          <p:nvPr/>
        </p:nvSpPr>
        <p:spPr>
          <a:xfrm>
            <a:off x="8030200" y="4695051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.lib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5DF1E360-D952-4523-8663-205E1D896453}"/>
              </a:ext>
            </a:extLst>
          </p:cNvPr>
          <p:cNvCxnSpPr>
            <a:cxnSpLocks/>
            <a:stCxn id="59" idx="1"/>
          </p:cNvCxnSpPr>
          <p:nvPr/>
        </p:nvCxnSpPr>
        <p:spPr>
          <a:xfrm>
            <a:off x="9590601" y="2003460"/>
            <a:ext cx="639418" cy="7236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522E0E2B-5473-4543-9375-48EC12CAFACE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0422177" y="2003460"/>
            <a:ext cx="563216" cy="7236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985ADD5-191E-49C5-A928-3F6FEED36DEF}"/>
              </a:ext>
            </a:extLst>
          </p:cNvPr>
          <p:cNvSpPr txBox="1"/>
          <p:nvPr/>
        </p:nvSpPr>
        <p:spPr>
          <a:xfrm rot="18369898">
            <a:off x="10426112" y="215227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</a:t>
            </a:r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468EF38D-EF28-44F4-9BBE-CC572F1F4836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>
            <a:off x="10331068" y="3407673"/>
            <a:ext cx="0" cy="8600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D552034-59B3-4C03-89B7-5A7C168CA13C}"/>
              </a:ext>
            </a:extLst>
          </p:cNvPr>
          <p:cNvCxnSpPr>
            <a:cxnSpLocks/>
            <a:stCxn id="64" idx="1"/>
            <a:endCxn id="65" idx="3"/>
          </p:cNvCxnSpPr>
          <p:nvPr/>
        </p:nvCxnSpPr>
        <p:spPr>
          <a:xfrm>
            <a:off x="10331068" y="4943319"/>
            <a:ext cx="0" cy="548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8C4B4B0E-E2F3-49FD-A721-CC17DD9A03F2}"/>
              </a:ext>
            </a:extLst>
          </p:cNvPr>
          <p:cNvCxnSpPr>
            <a:cxnSpLocks/>
            <a:stCxn id="67" idx="1"/>
          </p:cNvCxnSpPr>
          <p:nvPr/>
        </p:nvCxnSpPr>
        <p:spPr>
          <a:xfrm>
            <a:off x="9381034" y="4928082"/>
            <a:ext cx="657963" cy="602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B37950C-FF2D-43EC-A7C8-3A23E263B1C2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>
            <a:off x="8666304" y="5032826"/>
            <a:ext cx="1346712" cy="7964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угольник: один усеченный угол 75">
            <a:extLst>
              <a:ext uri="{FF2B5EF4-FFF2-40B4-BE49-F238E27FC236}">
                <a16:creationId xmlns:a16="http://schemas.microsoft.com/office/drawing/2014/main" id="{38A4D3BE-CEB7-4F42-AEF9-9A815DC403D9}"/>
              </a:ext>
            </a:extLst>
          </p:cNvPr>
          <p:cNvSpPr/>
          <p:nvPr/>
        </p:nvSpPr>
        <p:spPr>
          <a:xfrm>
            <a:off x="8038874" y="5465264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 </a:t>
            </a:r>
            <a:r>
              <a:rPr lang="en-US" dirty="0" err="1">
                <a:solidFill>
                  <a:sysClr val="windowText" lastClr="000000"/>
                </a:solidFill>
              </a:rPr>
              <a:t>dll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04C47363-6E77-4310-A5DA-0AF595B3E68B}"/>
              </a:ext>
            </a:extLst>
          </p:cNvPr>
          <p:cNvCxnSpPr>
            <a:cxnSpLocks/>
            <a:stCxn id="76" idx="0"/>
            <a:endCxn id="65" idx="2"/>
          </p:cNvCxnSpPr>
          <p:nvPr/>
        </p:nvCxnSpPr>
        <p:spPr>
          <a:xfrm>
            <a:off x="8674978" y="5803039"/>
            <a:ext cx="1338038" cy="26210"/>
          </a:xfrm>
          <a:prstGeom prst="line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77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RIP-</a:t>
            </a:r>
            <a:r>
              <a:rPr lang="ru-RU" dirty="0"/>
              <a:t>адресация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NASM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833C4E5-3841-453F-B509-9EDDC89F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01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 умолчанию в </a:t>
            </a:r>
            <a:r>
              <a:rPr lang="en-US" sz="2000" dirty="0"/>
              <a:t>NASM </a:t>
            </a:r>
            <a:r>
              <a:rPr lang="ru-RU" sz="2000" dirty="0"/>
              <a:t>используется обычная адресация, что приемлемо для исполняемых файлов, но не для разделяемых библиотек.</a:t>
            </a:r>
          </a:p>
          <a:p>
            <a:pPr marL="0" indent="0">
              <a:buNone/>
            </a:pPr>
            <a:r>
              <a:rPr lang="ru-RU" sz="2000" dirty="0"/>
              <a:t>Включить </a:t>
            </a:r>
            <a:r>
              <a:rPr lang="en-US" sz="2000" dirty="0"/>
              <a:t>RIP</a:t>
            </a:r>
            <a:r>
              <a:rPr lang="ru-RU" sz="2000" dirty="0"/>
              <a:t>-адресацию по умолчанию можно конструкцией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/>
              <a:t>в начале файла.</a:t>
            </a:r>
          </a:p>
          <a:p>
            <a:pPr marL="0" indent="0">
              <a:buNone/>
            </a:pPr>
            <a:r>
              <a:rPr lang="ru-RU" sz="2000" dirty="0"/>
              <a:t>Явно использовать </a:t>
            </a:r>
            <a:r>
              <a:rPr lang="en-US" sz="2000" dirty="0"/>
              <a:t>RIP-</a:t>
            </a:r>
            <a:r>
              <a:rPr lang="ru-RU" sz="2000" dirty="0"/>
              <a:t>адресацию можно с помощью префикса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E11D8-1074-4E33-95F2-1860D12B7D33}"/>
              </a:ext>
            </a:extLst>
          </p:cNvPr>
          <p:cNvSpPr txBox="1"/>
          <p:nvPr/>
        </p:nvSpPr>
        <p:spPr>
          <a:xfrm>
            <a:off x="8405165" y="1938528"/>
            <a:ext cx="23903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[X]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нак умножения 5">
            <a:extLst>
              <a:ext uri="{FF2B5EF4-FFF2-40B4-BE49-F238E27FC236}">
                <a16:creationId xmlns:a16="http://schemas.microsoft.com/office/drawing/2014/main" id="{09F58CD7-7796-4C8B-9AEA-DEAD88CD2DF6}"/>
              </a:ext>
            </a:extLst>
          </p:cNvPr>
          <p:cNvSpPr/>
          <p:nvPr/>
        </p:nvSpPr>
        <p:spPr>
          <a:xfrm>
            <a:off x="7955890" y="4542666"/>
            <a:ext cx="785774" cy="656954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11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компоновка в </a:t>
            </a:r>
            <a:r>
              <a:rPr lang="en-US" dirty="0"/>
              <a:t>Windows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833C4E5-3841-453F-B509-9EDDC89F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36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Динамическая компоновка в </a:t>
            </a:r>
            <a:r>
              <a:rPr lang="en-US" sz="2000" dirty="0"/>
              <a:t>Windows </a:t>
            </a:r>
            <a:r>
              <a:rPr lang="ru-RU" sz="2000" dirty="0"/>
              <a:t>выполняется схожим образом</a:t>
            </a:r>
            <a:r>
              <a:rPr lang="en-US" sz="2000" dirty="0"/>
              <a:t>, </a:t>
            </a:r>
            <a:r>
              <a:rPr lang="ru-RU" sz="2000" dirty="0"/>
              <a:t>за исключением 3-х моментов:</a:t>
            </a:r>
          </a:p>
          <a:p>
            <a:pPr marL="457200" indent="-457200">
              <a:buAutoNum type="arabicPeriod"/>
            </a:pPr>
            <a:r>
              <a:rPr lang="ru-RU" sz="2000" dirty="0"/>
              <a:t>Другие имена секций (в частности, </a:t>
            </a:r>
            <a:r>
              <a:rPr lang="en-US" sz="2000" dirty="0"/>
              <a:t>Import Address Table </a:t>
            </a:r>
            <a:r>
              <a:rPr lang="ru-RU" sz="2000" dirty="0"/>
              <a:t>в секции </a:t>
            </a:r>
            <a:r>
              <a:rPr lang="en-US" sz="2000" dirty="0"/>
              <a:t>.</a:t>
            </a:r>
            <a:r>
              <a:rPr lang="en-US" sz="2000" dirty="0" err="1"/>
              <a:t>idata</a:t>
            </a:r>
            <a:r>
              <a:rPr lang="ru-RU" sz="2000" dirty="0"/>
              <a:t> вместо </a:t>
            </a:r>
            <a:r>
              <a:rPr lang="en-US" sz="2000" dirty="0"/>
              <a:t>.got</a:t>
            </a:r>
            <a:r>
              <a:rPr lang="ru-RU" sz="2000" dirty="0"/>
              <a:t>).</a:t>
            </a:r>
          </a:p>
          <a:p>
            <a:pPr marL="457200" indent="-457200">
              <a:buAutoNum type="arabicPeriod"/>
            </a:pPr>
            <a:r>
              <a:rPr lang="ru-RU" sz="2000" dirty="0"/>
              <a:t>Отложенная загрузка по умолчанию отключена – все библиотеки по умолчанию загружаются сразу.</a:t>
            </a:r>
          </a:p>
          <a:p>
            <a:pPr marL="457200" indent="-457200">
              <a:buAutoNum type="arabicPeriod"/>
            </a:pPr>
            <a:r>
              <a:rPr lang="ru-RU" sz="2000" dirty="0"/>
              <a:t>Использование специальных библиотек импорта при компиляции для установки связи между </a:t>
            </a:r>
            <a:r>
              <a:rPr lang="en-US" sz="2000" dirty="0"/>
              <a:t>.exe </a:t>
            </a:r>
            <a:r>
              <a:rPr lang="ru-RU" sz="2000" dirty="0"/>
              <a:t>и </a:t>
            </a:r>
            <a:r>
              <a:rPr lang="en-US" sz="2000" dirty="0"/>
              <a:t>.</a:t>
            </a:r>
            <a:r>
              <a:rPr lang="en-US" sz="2000" dirty="0" err="1"/>
              <a:t>dll</a:t>
            </a:r>
            <a:r>
              <a:rPr lang="en-US" sz="2000" dirty="0"/>
              <a:t>.</a:t>
            </a:r>
          </a:p>
          <a:p>
            <a:pPr marL="457200" indent="-457200">
              <a:buAutoNum type="arabicPeriod"/>
            </a:pPr>
            <a:r>
              <a:rPr lang="ru-RU" sz="2000" dirty="0"/>
              <a:t>Использование релокации вместо механизма </a:t>
            </a:r>
            <a:r>
              <a:rPr lang="en-US" sz="2000" dirty="0"/>
              <a:t>GOT </a:t>
            </a:r>
            <a:r>
              <a:rPr lang="ru-RU" sz="2000" dirty="0"/>
              <a:t>для адресации внутренних символов</a:t>
            </a:r>
            <a:r>
              <a:rPr lang="en-US" sz="2000" dirty="0"/>
              <a:t> (</a:t>
            </a:r>
            <a:r>
              <a:rPr lang="ru-RU" sz="2000" dirty="0"/>
              <a:t>преимущественно в х86-32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5343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поиска библиотек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833C4E5-3841-453F-B509-9EDDC89F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36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исполняемом файле обычно хранится только имя файла библиотеки и некоторые дополнительное метаданные, но не полный путь к ней.</a:t>
            </a:r>
          </a:p>
          <a:p>
            <a:pPr marL="0" indent="0">
              <a:buNone/>
            </a:pPr>
            <a:r>
              <a:rPr lang="ru-RU" sz="2000" dirty="0"/>
              <a:t>Поиск библиотеки осуществляется по правилам, установленным в ОС.</a:t>
            </a:r>
          </a:p>
          <a:p>
            <a:pPr marL="0" indent="0">
              <a:buNone/>
            </a:pPr>
            <a:r>
              <a:rPr lang="ru-RU" sz="2000" dirty="0"/>
              <a:t>Обычно список каталогов поиска включает в себя</a:t>
            </a:r>
            <a:r>
              <a:rPr lang="en-US" sz="2000" dirty="0"/>
              <a:t> </a:t>
            </a:r>
            <a:r>
              <a:rPr lang="ru-RU" sz="2000" dirty="0"/>
              <a:t>системный каталог и каталоги, перечисленные в специальной переменной (</a:t>
            </a:r>
            <a:r>
              <a:rPr lang="en-US" sz="2000" dirty="0"/>
              <a:t>PATH </a:t>
            </a:r>
            <a:r>
              <a:rPr lang="ru-RU" sz="2000" dirty="0"/>
              <a:t>на </a:t>
            </a:r>
            <a:r>
              <a:rPr lang="en-US" sz="2000" dirty="0"/>
              <a:t>Windows, LD_LIBRARY_PATH </a:t>
            </a:r>
            <a:r>
              <a:rPr lang="ru-RU" sz="2000" dirty="0"/>
              <a:t>на </a:t>
            </a:r>
            <a:r>
              <a:rPr lang="en-US" sz="2000" dirty="0"/>
              <a:t>Linux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Каталог самой программы включен в список поиска на </a:t>
            </a:r>
            <a:r>
              <a:rPr lang="en-US" sz="2000" dirty="0"/>
              <a:t>Windows, </a:t>
            </a:r>
            <a:r>
              <a:rPr lang="ru-RU" sz="2000" dirty="0"/>
              <a:t>но не на </a:t>
            </a:r>
            <a:r>
              <a:rPr lang="en-US" sz="2000" dirty="0"/>
              <a:t>Linux.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Д/З: </a:t>
            </a:r>
            <a:r>
              <a:rPr lang="ru-RU" sz="2000" dirty="0">
                <a:hlinkClick r:id="rId2"/>
              </a:rPr>
              <a:t>Порядок поиска на </a:t>
            </a:r>
            <a:r>
              <a:rPr lang="en-US" sz="2000" dirty="0">
                <a:hlinkClick r:id="rId2"/>
              </a:rPr>
              <a:t>Windows</a:t>
            </a:r>
            <a:r>
              <a:rPr lang="ru-RU" sz="2000" dirty="0"/>
              <a:t> , </a:t>
            </a:r>
            <a:r>
              <a:rPr lang="ru-RU" sz="2000" dirty="0">
                <a:hlinkClick r:id="rId3"/>
              </a:rPr>
              <a:t>Порядок поиска на </a:t>
            </a:r>
            <a:r>
              <a:rPr lang="en-US" sz="2000" dirty="0">
                <a:hlinkClick r:id="rId3"/>
              </a:rPr>
              <a:t>Linux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7444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подмены библиотеки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ru-RU" sz="1800" dirty="0"/>
              <a:t>пример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833C4E5-3841-453F-B509-9EDDC89F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368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путь к разделяемой библиотеке не был задан явно, и атакующий имеет контроль над одним из каталогов поиска (например, каталогом программы), он может поместить туда измененную библиотеку, содержащую нужный ему код – т.е. осуществить </a:t>
            </a:r>
            <a:r>
              <a:rPr lang="ru-RU" sz="2000" b="1" dirty="0"/>
              <a:t>подмену библиотеки</a:t>
            </a:r>
            <a:r>
              <a:rPr lang="en-US" sz="2000" b="1" dirty="0"/>
              <a:t> </a:t>
            </a:r>
            <a:r>
              <a:rPr lang="en-US" sz="2000" dirty="0"/>
              <a:t>(DLL hijacking).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защиты от таких атак существует ряд мер. Наиболее простым является запись полного пути библиотеки и/или предпочтительных каталогов поиска при сборке приложения.</a:t>
            </a:r>
          </a:p>
          <a:p>
            <a:pPr marL="0" indent="0">
              <a:buNone/>
            </a:pPr>
            <a:r>
              <a:rPr lang="ru-RU" sz="2000" dirty="0"/>
              <a:t>Кроме того, на </a:t>
            </a:r>
            <a:r>
              <a:rPr lang="en-US" sz="2000" dirty="0"/>
              <a:t>Linux </a:t>
            </a:r>
            <a:r>
              <a:rPr lang="ru-RU" sz="2000" dirty="0"/>
              <a:t>можно указывать</a:t>
            </a:r>
            <a:r>
              <a:rPr lang="en-US" sz="2000" dirty="0"/>
              <a:t> </a:t>
            </a:r>
            <a:r>
              <a:rPr lang="ru-RU" sz="2000" dirty="0"/>
              <a:t>библиотеки, которые загружаются в первую очередь в переменное среды </a:t>
            </a:r>
            <a:r>
              <a:rPr lang="en-US" sz="2000" dirty="0"/>
              <a:t>LD_PRELOAD (</a:t>
            </a:r>
            <a:r>
              <a:rPr lang="ru-RU" sz="2000" dirty="0"/>
              <a:t>можно использовать как для атаки, так и для защиты</a:t>
            </a:r>
            <a:r>
              <a:rPr lang="en-US" sz="2000" dirty="0"/>
              <a:t>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Кроме того, меры защиты могут быть предприняты также на уровне ОС, например путем установки более строгого порядка поиска библиотек (см. </a:t>
            </a:r>
            <a:r>
              <a:rPr lang="en-US" sz="2000" dirty="0" err="1"/>
              <a:t>KnownDlls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SafeDllSearchMode</a:t>
            </a:r>
            <a:r>
              <a:rPr lang="en-US" sz="2000" dirty="0"/>
              <a:t> </a:t>
            </a:r>
            <a:r>
              <a:rPr lang="ru-RU" sz="2000" dirty="0"/>
              <a:t>на </a:t>
            </a:r>
            <a:r>
              <a:rPr lang="en-US" sz="2000" dirty="0"/>
              <a:t>Windows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dirty="0"/>
              <a:t>Т.к. на </a:t>
            </a:r>
            <a:r>
              <a:rPr lang="en-US" sz="2000" dirty="0"/>
              <a:t>Linux </a:t>
            </a:r>
            <a:r>
              <a:rPr lang="ru-RU" sz="2000" dirty="0"/>
              <a:t>нет жесткой связи между импортируемым символом и библиотекой, можно также разместить символ с вредоносным содержимым в библиотеке, которая загружается раньше – при этом этот символ будет считаться загруженным.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747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6081979" cy="1325563"/>
          </a:xfrm>
        </p:spPr>
        <p:txBody>
          <a:bodyPr/>
          <a:lstStyle/>
          <a:p>
            <a:r>
              <a:rPr lang="ru-RU" dirty="0"/>
              <a:t>Трехфазная компиляция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962" y="1262790"/>
            <a:ext cx="6081979" cy="519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Большинство современных компиляторов состоят из 3 частей: </a:t>
            </a:r>
            <a:r>
              <a:rPr lang="ru-RU" sz="2000" dirty="0" err="1"/>
              <a:t>фронтенда</a:t>
            </a:r>
            <a:r>
              <a:rPr lang="ru-RU" sz="2000" dirty="0"/>
              <a:t>, промежуточной части и бэкенда.</a:t>
            </a:r>
          </a:p>
          <a:p>
            <a:pPr marL="0" indent="0">
              <a:buNone/>
            </a:pPr>
            <a:r>
              <a:rPr lang="ru-RU" sz="2000" b="1" dirty="0" err="1"/>
              <a:t>Фронтенд</a:t>
            </a:r>
            <a:r>
              <a:rPr lang="ru-RU" sz="2000" dirty="0"/>
              <a:t> отвечает за первичное преобразование исходного кода. На этом этапе происходит </a:t>
            </a:r>
            <a:r>
              <a:rPr lang="ru-RU" sz="2000" dirty="0" err="1"/>
              <a:t>препроцессинг</a:t>
            </a:r>
            <a:r>
              <a:rPr lang="ru-RU" sz="2000" dirty="0"/>
              <a:t>, построение дерева синтаксического разбора кода и генерация </a:t>
            </a:r>
            <a:r>
              <a:rPr lang="ru-RU" sz="2000" i="1" dirty="0"/>
              <a:t>промежуточного представления кода </a:t>
            </a:r>
            <a:r>
              <a:rPr lang="ru-RU" sz="2000" dirty="0"/>
              <a:t>(</a:t>
            </a:r>
            <a:r>
              <a:rPr lang="en-US" sz="2000" dirty="0"/>
              <a:t>Intermediate Representation, IR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Промежуточная часть </a:t>
            </a:r>
            <a:r>
              <a:rPr lang="ru-RU" sz="2000" dirty="0"/>
              <a:t> отвечает за общую оптимизацию </a:t>
            </a:r>
            <a:r>
              <a:rPr lang="en-US" sz="2000" dirty="0"/>
              <a:t>IR-</a:t>
            </a:r>
            <a:r>
              <a:rPr lang="ru-RU" sz="2000" dirty="0"/>
              <a:t>кода (например, замена </a:t>
            </a:r>
            <a:r>
              <a:rPr lang="en-US" sz="2000" dirty="0"/>
              <a:t>a*2 </a:t>
            </a:r>
            <a:r>
              <a:rPr lang="ru-RU" sz="2000" dirty="0"/>
              <a:t>на </a:t>
            </a:r>
            <a:r>
              <a:rPr lang="en-US" sz="2000" dirty="0"/>
              <a:t>a&lt;&lt;1 </a:t>
            </a:r>
            <a:r>
              <a:rPr lang="ru-RU" sz="2000" dirty="0"/>
              <a:t>или удаление недоступных участков кода).</a:t>
            </a:r>
            <a:endParaRPr lang="en-US" sz="2000" dirty="0"/>
          </a:p>
          <a:p>
            <a:pPr marL="0" indent="0">
              <a:buNone/>
            </a:pPr>
            <a:r>
              <a:rPr lang="ru-RU" sz="2000" b="1" dirty="0"/>
              <a:t>Бэкенд </a:t>
            </a:r>
            <a:r>
              <a:rPr lang="ru-RU" sz="2000" dirty="0"/>
              <a:t>отвечает за оптимизации, специфичные для данной архитектуры и итоговую трансляцию </a:t>
            </a:r>
            <a:r>
              <a:rPr lang="en-US" sz="2000" dirty="0"/>
              <a:t>IR-</a:t>
            </a:r>
            <a:r>
              <a:rPr lang="ru-RU" sz="2000" dirty="0"/>
              <a:t>кода в машинный код. На данном этапе происходит трансляция </a:t>
            </a:r>
            <a:r>
              <a:rPr lang="en-US" sz="2000" dirty="0"/>
              <a:t>IR-</a:t>
            </a:r>
            <a:r>
              <a:rPr lang="ru-RU" sz="2000" dirty="0"/>
              <a:t>кода в код на языке ассемблера и итоговое ассемблирование в машинный код.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2CC636C7-1262-4190-A53A-B104DBEC4137}"/>
              </a:ext>
            </a:extLst>
          </p:cNvPr>
          <p:cNvSpPr/>
          <p:nvPr/>
        </p:nvSpPr>
        <p:spPr>
          <a:xfrm>
            <a:off x="7424929" y="822353"/>
            <a:ext cx="4657329" cy="5011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ru-RU" sz="2000" dirty="0">
                <a:solidFill>
                  <a:sysClr val="windowText" lastClr="000000"/>
                </a:solidFill>
              </a:rPr>
              <a:t>Компиляция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30397A70-C029-45C8-A3A2-3343F47CA6C9}"/>
              </a:ext>
            </a:extLst>
          </p:cNvPr>
          <p:cNvSpPr/>
          <p:nvPr/>
        </p:nvSpPr>
        <p:spPr>
          <a:xfrm>
            <a:off x="7424929" y="822352"/>
            <a:ext cx="4254137" cy="18769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FRONT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C743A022-4A22-4A94-8F17-DF605912E040}"/>
              </a:ext>
            </a:extLst>
          </p:cNvPr>
          <p:cNvSpPr/>
          <p:nvPr/>
        </p:nvSpPr>
        <p:spPr>
          <a:xfrm>
            <a:off x="7424929" y="2699309"/>
            <a:ext cx="4254137" cy="1459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MIDDLE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AFEBB3D-2669-4903-B744-ACB8A8A414AD}"/>
              </a:ext>
            </a:extLst>
          </p:cNvPr>
          <p:cNvSpPr/>
          <p:nvPr/>
        </p:nvSpPr>
        <p:spPr>
          <a:xfrm>
            <a:off x="7424929" y="4144519"/>
            <a:ext cx="4254137" cy="16892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60" name="Прямоугольник: один усеченный угол 59">
            <a:extLst>
              <a:ext uri="{FF2B5EF4-FFF2-40B4-BE49-F238E27FC236}">
                <a16:creationId xmlns:a16="http://schemas.microsoft.com/office/drawing/2014/main" id="{2A5DC08F-EFBB-4FEB-95F3-4583C6D3EA89}"/>
              </a:ext>
            </a:extLst>
          </p:cNvPr>
          <p:cNvSpPr/>
          <p:nvPr/>
        </p:nvSpPr>
        <p:spPr>
          <a:xfrm>
            <a:off x="8507428" y="470530"/>
            <a:ext cx="636104" cy="66156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cpp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Прямоугольник: один усеченный угол 60">
            <a:extLst>
              <a:ext uri="{FF2B5EF4-FFF2-40B4-BE49-F238E27FC236}">
                <a16:creationId xmlns:a16="http://schemas.microsoft.com/office/drawing/2014/main" id="{CCA86075-43A7-4A74-9E56-048B7EA5F7B6}"/>
              </a:ext>
            </a:extLst>
          </p:cNvPr>
          <p:cNvSpPr/>
          <p:nvPr/>
        </p:nvSpPr>
        <p:spPr>
          <a:xfrm>
            <a:off x="10028313" y="158092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62" name="Прямоугольник: один усеченный угол 61">
            <a:extLst>
              <a:ext uri="{FF2B5EF4-FFF2-40B4-BE49-F238E27FC236}">
                <a16:creationId xmlns:a16="http://schemas.microsoft.com/office/drawing/2014/main" id="{9C440DD6-999D-442A-B2BD-4B30EA1D7BD9}"/>
              </a:ext>
            </a:extLst>
          </p:cNvPr>
          <p:cNvSpPr/>
          <p:nvPr/>
        </p:nvSpPr>
        <p:spPr>
          <a:xfrm>
            <a:off x="10150895" y="307317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63" name="Прямоугольник: один усеченный угол 62">
            <a:extLst>
              <a:ext uri="{FF2B5EF4-FFF2-40B4-BE49-F238E27FC236}">
                <a16:creationId xmlns:a16="http://schemas.microsoft.com/office/drawing/2014/main" id="{93FA63AA-7756-4B1F-86AB-3CC3960EE29B}"/>
              </a:ext>
            </a:extLst>
          </p:cNvPr>
          <p:cNvSpPr/>
          <p:nvPr/>
        </p:nvSpPr>
        <p:spPr>
          <a:xfrm>
            <a:off x="10273477" y="456542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64" name="Прямоугольник: один усеченный угол 63">
            <a:extLst>
              <a:ext uri="{FF2B5EF4-FFF2-40B4-BE49-F238E27FC236}">
                <a16:creationId xmlns:a16="http://schemas.microsoft.com/office/drawing/2014/main" id="{24660CD8-F532-414F-BB21-976DA092A730}"/>
              </a:ext>
            </a:extLst>
          </p:cNvPr>
          <p:cNvSpPr/>
          <p:nvPr/>
        </p:nvSpPr>
        <p:spPr>
          <a:xfrm>
            <a:off x="9431535" y="5496035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.obj</a:t>
            </a: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35292876-A4C2-4C01-8261-46BABAFBA0E3}"/>
              </a:ext>
            </a:extLst>
          </p:cNvPr>
          <p:cNvCxnSpPr>
            <a:cxnSpLocks/>
            <a:stCxn id="60" idx="1"/>
            <a:endCxn id="69" idx="2"/>
          </p:cNvCxnSpPr>
          <p:nvPr/>
        </p:nvCxnSpPr>
        <p:spPr>
          <a:xfrm>
            <a:off x="8825480" y="1132092"/>
            <a:ext cx="607807" cy="424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F0395E5A-E15F-4E94-8BAB-3654CD2870D6}"/>
              </a:ext>
            </a:extLst>
          </p:cNvPr>
          <p:cNvCxnSpPr>
            <a:cxnSpLocks/>
            <a:stCxn id="63" idx="1"/>
            <a:endCxn id="69" idx="0"/>
          </p:cNvCxnSpPr>
          <p:nvPr/>
        </p:nvCxnSpPr>
        <p:spPr>
          <a:xfrm flipH="1">
            <a:off x="10069391" y="1132092"/>
            <a:ext cx="522138" cy="424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1E6BFE1-594E-4461-AD93-83FDA4FE851A}"/>
              </a:ext>
            </a:extLst>
          </p:cNvPr>
          <p:cNvSpPr txBox="1"/>
          <p:nvPr/>
        </p:nvSpPr>
        <p:spPr>
          <a:xfrm rot="19267505">
            <a:off x="10007730" y="1258506"/>
            <a:ext cx="88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#include</a:t>
            </a: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4909CDFF-0A05-48D4-8683-E6346349BE2B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flipH="1">
            <a:off x="9749587" y="1894022"/>
            <a:ext cx="1752" cy="360201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Прямоугольник: один усеченный угол 68">
            <a:extLst>
              <a:ext uri="{FF2B5EF4-FFF2-40B4-BE49-F238E27FC236}">
                <a16:creationId xmlns:a16="http://schemas.microsoft.com/office/drawing/2014/main" id="{DA34AFD3-E8BB-4495-A0F1-95767A830FF5}"/>
              </a:ext>
            </a:extLst>
          </p:cNvPr>
          <p:cNvSpPr/>
          <p:nvPr/>
        </p:nvSpPr>
        <p:spPr>
          <a:xfrm>
            <a:off x="9433287" y="1218472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cpp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9B4B3382-8745-411C-AD18-732652D418AC}"/>
              </a:ext>
            </a:extLst>
          </p:cNvPr>
          <p:cNvSpPr/>
          <p:nvPr/>
        </p:nvSpPr>
        <p:spPr>
          <a:xfrm>
            <a:off x="9431535" y="2346960"/>
            <a:ext cx="636104" cy="73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C615109E-E34C-4A0D-811E-67EC387AA4CF}"/>
              </a:ext>
            </a:extLst>
          </p:cNvPr>
          <p:cNvSpPr/>
          <p:nvPr/>
        </p:nvSpPr>
        <p:spPr>
          <a:xfrm>
            <a:off x="8755380" y="3792170"/>
            <a:ext cx="1965960" cy="73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Optimized IR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5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10515600" cy="1325563"/>
          </a:xfrm>
        </p:spPr>
        <p:txBody>
          <a:bodyPr/>
          <a:lstStyle/>
          <a:p>
            <a:r>
              <a:rPr lang="ru-RU" dirty="0"/>
              <a:t>Компоновка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5686"/>
            <a:ext cx="54532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Компоновка – процесс формирования исполняемого файла из набора объектных файлов. </a:t>
            </a:r>
          </a:p>
          <a:p>
            <a:pPr marL="0" indent="0">
              <a:buNone/>
            </a:pPr>
            <a:r>
              <a:rPr lang="ru-RU" sz="2000" dirty="0"/>
              <a:t>В ходе компоновки производится объединение объектных файлов и определение расположения всех используемых символов.</a:t>
            </a:r>
          </a:p>
          <a:p>
            <a:pPr marL="0" indent="0">
              <a:buNone/>
            </a:pPr>
            <a:r>
              <a:rPr lang="ru-RU" sz="2000" dirty="0"/>
              <a:t>Помимо объектных файлов, компоновщик может принимать на вход статические и динамические библиотеки.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7D987D7-4778-4F49-9DFD-0C84CD52493D}"/>
              </a:ext>
            </a:extLst>
          </p:cNvPr>
          <p:cNvSpPr/>
          <p:nvPr/>
        </p:nvSpPr>
        <p:spPr>
          <a:xfrm>
            <a:off x="7961242" y="4666834"/>
            <a:ext cx="4025917" cy="1514940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ru-RU" sz="2000" b="1" dirty="0">
                <a:solidFill>
                  <a:sysClr val="windowText" lastClr="000000"/>
                </a:solidFill>
              </a:rPr>
              <a:t>Компоновка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45E1CE5-1361-4FF8-9D54-EF63ADC80491}"/>
              </a:ext>
            </a:extLst>
          </p:cNvPr>
          <p:cNvSpPr/>
          <p:nvPr/>
        </p:nvSpPr>
        <p:spPr>
          <a:xfrm>
            <a:off x="7961236" y="1572768"/>
            <a:ext cx="4025923" cy="3091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ru-RU" sz="2000" dirty="0">
                <a:solidFill>
                  <a:sysClr val="windowText" lastClr="000000"/>
                </a:solidFill>
              </a:rPr>
              <a:t>Компиляция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6" name="Прямоугольник: один усеченный угол 55">
            <a:extLst>
              <a:ext uri="{FF2B5EF4-FFF2-40B4-BE49-F238E27FC236}">
                <a16:creationId xmlns:a16="http://schemas.microsoft.com/office/drawing/2014/main" id="{38CC66A3-87DC-4C8C-9C89-496A6835BC45}"/>
              </a:ext>
            </a:extLst>
          </p:cNvPr>
          <p:cNvSpPr/>
          <p:nvPr/>
        </p:nvSpPr>
        <p:spPr>
          <a:xfrm>
            <a:off x="9272549" y="1327910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cpp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Прямоугольник: один усеченный угол 56">
            <a:extLst>
              <a:ext uri="{FF2B5EF4-FFF2-40B4-BE49-F238E27FC236}">
                <a16:creationId xmlns:a16="http://schemas.microsoft.com/office/drawing/2014/main" id="{074F5028-6A1E-48D6-9FF7-DE69CF6EBD87}"/>
              </a:ext>
            </a:extLst>
          </p:cNvPr>
          <p:cNvSpPr/>
          <p:nvPr/>
        </p:nvSpPr>
        <p:spPr>
          <a:xfrm>
            <a:off x="10422177" y="1029460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58" name="Прямоугольник: один усеченный угол 57">
            <a:extLst>
              <a:ext uri="{FF2B5EF4-FFF2-40B4-BE49-F238E27FC236}">
                <a16:creationId xmlns:a16="http://schemas.microsoft.com/office/drawing/2014/main" id="{E51932C8-769B-476C-A752-AEC36438BEBE}"/>
              </a:ext>
            </a:extLst>
          </p:cNvPr>
          <p:cNvSpPr/>
          <p:nvPr/>
        </p:nvSpPr>
        <p:spPr>
          <a:xfrm>
            <a:off x="10544759" y="1178685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59" name="Прямоугольник: один усеченный угол 58">
            <a:extLst>
              <a:ext uri="{FF2B5EF4-FFF2-40B4-BE49-F238E27FC236}">
                <a16:creationId xmlns:a16="http://schemas.microsoft.com/office/drawing/2014/main" id="{E8D56C30-E241-45D4-8141-5F2C582F12B6}"/>
              </a:ext>
            </a:extLst>
          </p:cNvPr>
          <p:cNvSpPr/>
          <p:nvPr/>
        </p:nvSpPr>
        <p:spPr>
          <a:xfrm>
            <a:off x="10667341" y="1327910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.h</a:t>
            </a:r>
          </a:p>
        </p:txBody>
      </p:sp>
      <p:sp>
        <p:nvSpPr>
          <p:cNvPr id="60" name="Прямоугольник: один усеченный угол 59">
            <a:extLst>
              <a:ext uri="{FF2B5EF4-FFF2-40B4-BE49-F238E27FC236}">
                <a16:creationId xmlns:a16="http://schemas.microsoft.com/office/drawing/2014/main" id="{DA9A199A-6212-426E-87F5-F41B561B1EED}"/>
              </a:ext>
            </a:extLst>
          </p:cNvPr>
          <p:cNvSpPr/>
          <p:nvPr/>
        </p:nvSpPr>
        <p:spPr>
          <a:xfrm>
            <a:off x="10013016" y="2732123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cpp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Прямоугольник: один усеченный угол 60">
            <a:extLst>
              <a:ext uri="{FF2B5EF4-FFF2-40B4-BE49-F238E27FC236}">
                <a16:creationId xmlns:a16="http://schemas.microsoft.com/office/drawing/2014/main" id="{525FB55E-3E6F-48AD-82E5-8F89A09ECC48}"/>
              </a:ext>
            </a:extLst>
          </p:cNvPr>
          <p:cNvSpPr/>
          <p:nvPr/>
        </p:nvSpPr>
        <p:spPr>
          <a:xfrm>
            <a:off x="10013016" y="4267769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.obj</a:t>
            </a:r>
          </a:p>
        </p:txBody>
      </p:sp>
      <p:sp>
        <p:nvSpPr>
          <p:cNvPr id="62" name="Прямоугольник: один усеченный угол 61">
            <a:extLst>
              <a:ext uri="{FF2B5EF4-FFF2-40B4-BE49-F238E27FC236}">
                <a16:creationId xmlns:a16="http://schemas.microsoft.com/office/drawing/2014/main" id="{646E331E-F079-4D78-8042-29A4E1F3FEA1}"/>
              </a:ext>
            </a:extLst>
          </p:cNvPr>
          <p:cNvSpPr/>
          <p:nvPr/>
        </p:nvSpPr>
        <p:spPr>
          <a:xfrm>
            <a:off x="10013016" y="5491474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.exe</a:t>
            </a:r>
          </a:p>
        </p:txBody>
      </p:sp>
      <p:sp>
        <p:nvSpPr>
          <p:cNvPr id="63" name="Прямоугольник: один усеченный угол 62">
            <a:extLst>
              <a:ext uri="{FF2B5EF4-FFF2-40B4-BE49-F238E27FC236}">
                <a16:creationId xmlns:a16="http://schemas.microsoft.com/office/drawing/2014/main" id="{51ADB958-63F2-4EFD-BEEA-9C05897FC5DF}"/>
              </a:ext>
            </a:extLst>
          </p:cNvPr>
          <p:cNvSpPr/>
          <p:nvPr/>
        </p:nvSpPr>
        <p:spPr>
          <a:xfrm>
            <a:off x="8984359" y="4190451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</a:t>
            </a:r>
          </a:p>
        </p:txBody>
      </p:sp>
      <p:sp>
        <p:nvSpPr>
          <p:cNvPr id="64" name="Прямоугольник: один усеченный угол 63">
            <a:extLst>
              <a:ext uri="{FF2B5EF4-FFF2-40B4-BE49-F238E27FC236}">
                <a16:creationId xmlns:a16="http://schemas.microsoft.com/office/drawing/2014/main" id="{1B7F88CF-A2FC-41D5-9E52-E5EF606E5E4C}"/>
              </a:ext>
            </a:extLst>
          </p:cNvPr>
          <p:cNvSpPr/>
          <p:nvPr/>
        </p:nvSpPr>
        <p:spPr>
          <a:xfrm>
            <a:off x="9062982" y="4252532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.obj</a:t>
            </a:r>
          </a:p>
        </p:txBody>
      </p:sp>
      <p:sp>
        <p:nvSpPr>
          <p:cNvPr id="65" name="Прямоугольник: один усеченный угол 64">
            <a:extLst>
              <a:ext uri="{FF2B5EF4-FFF2-40B4-BE49-F238E27FC236}">
                <a16:creationId xmlns:a16="http://schemas.microsoft.com/office/drawing/2014/main" id="{3E822F9C-6F4B-498C-B286-F7A8A6120606}"/>
              </a:ext>
            </a:extLst>
          </p:cNvPr>
          <p:cNvSpPr/>
          <p:nvPr/>
        </p:nvSpPr>
        <p:spPr>
          <a:xfrm>
            <a:off x="8030200" y="4695051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.lib</a:t>
            </a: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2E3055A2-7586-4C99-92C4-20414DA359D3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9590601" y="2003460"/>
            <a:ext cx="639418" cy="7236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823E303F-9EB6-446A-A4A0-AB7E61EA5BFD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10422177" y="2003460"/>
            <a:ext cx="563216" cy="7236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3A95DE9-E180-42D6-B505-C802F66E8680}"/>
              </a:ext>
            </a:extLst>
          </p:cNvPr>
          <p:cNvSpPr txBox="1"/>
          <p:nvPr/>
        </p:nvSpPr>
        <p:spPr>
          <a:xfrm rot="18369898">
            <a:off x="10426112" y="215227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E7C0F65C-7ACF-4861-BF17-16BD50B71686}"/>
              </a:ext>
            </a:extLst>
          </p:cNvPr>
          <p:cNvCxnSpPr>
            <a:cxnSpLocks/>
            <a:stCxn id="60" idx="1"/>
            <a:endCxn id="61" idx="3"/>
          </p:cNvCxnSpPr>
          <p:nvPr/>
        </p:nvCxnSpPr>
        <p:spPr>
          <a:xfrm>
            <a:off x="10331068" y="3407673"/>
            <a:ext cx="0" cy="8600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B4BB1322-9C6F-433B-B511-D65AA604C72D}"/>
              </a:ext>
            </a:extLst>
          </p:cNvPr>
          <p:cNvCxnSpPr>
            <a:cxnSpLocks/>
            <a:stCxn id="61" idx="1"/>
            <a:endCxn id="62" idx="3"/>
          </p:cNvCxnSpPr>
          <p:nvPr/>
        </p:nvCxnSpPr>
        <p:spPr>
          <a:xfrm>
            <a:off x="10331068" y="4943319"/>
            <a:ext cx="0" cy="548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C490B6B5-3312-4FB2-B0B9-E66251DC9455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9381034" y="4928082"/>
            <a:ext cx="657963" cy="602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DB807D66-6B6E-4948-B094-6E66B3CC9C39}"/>
              </a:ext>
            </a:extLst>
          </p:cNvPr>
          <p:cNvCxnSpPr>
            <a:cxnSpLocks/>
            <a:stCxn id="65" idx="0"/>
            <a:endCxn id="62" idx="2"/>
          </p:cNvCxnSpPr>
          <p:nvPr/>
        </p:nvCxnSpPr>
        <p:spPr>
          <a:xfrm>
            <a:off x="8666304" y="5032826"/>
            <a:ext cx="1346712" cy="7964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Прямоугольник: один усеченный угол 72">
            <a:extLst>
              <a:ext uri="{FF2B5EF4-FFF2-40B4-BE49-F238E27FC236}">
                <a16:creationId xmlns:a16="http://schemas.microsoft.com/office/drawing/2014/main" id="{7404CD1A-1942-4EB9-A2C9-A7B24FD9D4B5}"/>
              </a:ext>
            </a:extLst>
          </p:cNvPr>
          <p:cNvSpPr/>
          <p:nvPr/>
        </p:nvSpPr>
        <p:spPr>
          <a:xfrm>
            <a:off x="8038874" y="5465264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 </a:t>
            </a:r>
            <a:r>
              <a:rPr lang="en-US" dirty="0" err="1">
                <a:solidFill>
                  <a:sysClr val="windowText" lastClr="000000"/>
                </a:solidFill>
              </a:rPr>
              <a:t>dll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8E3C5ABF-AC38-441F-A93C-6115A9BD2B45}"/>
              </a:ext>
            </a:extLst>
          </p:cNvPr>
          <p:cNvCxnSpPr>
            <a:cxnSpLocks/>
            <a:stCxn id="73" idx="0"/>
            <a:endCxn id="62" idx="2"/>
          </p:cNvCxnSpPr>
          <p:nvPr/>
        </p:nvCxnSpPr>
        <p:spPr>
          <a:xfrm>
            <a:off x="8674978" y="5803039"/>
            <a:ext cx="1338038" cy="26210"/>
          </a:xfrm>
          <a:prstGeom prst="line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3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10515600" cy="1325563"/>
          </a:xfrm>
        </p:spPr>
        <p:txBody>
          <a:bodyPr/>
          <a:lstStyle/>
          <a:p>
            <a:r>
              <a:rPr lang="ru-RU" dirty="0"/>
              <a:t>Таблица символов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30" y="1204840"/>
            <a:ext cx="117570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Символ</a:t>
            </a:r>
            <a:r>
              <a:rPr lang="ru-RU" sz="2000" dirty="0"/>
              <a:t> – уникальное в пределах единицы компиляции имя, с которым ассоциировано некоторое значение (обычно – адрес</a:t>
            </a:r>
            <a:r>
              <a:rPr lang="en-US" sz="2000" dirty="0"/>
              <a:t> </a:t>
            </a:r>
            <a:r>
              <a:rPr lang="ru-RU" sz="2000" dirty="0"/>
              <a:t>или смещение относительно начала секции). Символы, объявленные в модуле, перечислены в </a:t>
            </a:r>
            <a:r>
              <a:rPr lang="ru-RU" sz="2000" b="1" dirty="0"/>
              <a:t>таблице символов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Символы обычно имеют тип (функция, данные или др.), область видимости (глобальный или локальный), секцию и значение (для функции – расположение в секции).</a:t>
            </a:r>
          </a:p>
          <a:p>
            <a:pPr marL="0" indent="0">
              <a:buNone/>
            </a:pPr>
            <a:r>
              <a:rPr lang="ru-RU" sz="2000" dirty="0"/>
              <a:t>Символами являются имена функций и глобальных переменных.</a:t>
            </a:r>
            <a:r>
              <a:rPr lang="en-US" sz="2000" dirty="0"/>
              <a:t> </a:t>
            </a:r>
            <a:r>
              <a:rPr lang="ru-RU" sz="2000" dirty="0"/>
              <a:t>Метки языка ассемблера тоже становятся символами. В С/С++ символы всех функций и процедур, которые не объявлены как </a:t>
            </a:r>
            <a:r>
              <a:rPr lang="en-US" sz="2000" dirty="0"/>
              <a:t>static, </a:t>
            </a:r>
            <a:r>
              <a:rPr lang="ru-RU" sz="2000" dirty="0"/>
              <a:t>являются глобальными (т.е., доступными извне). В </a:t>
            </a:r>
            <a:r>
              <a:rPr lang="en-US" sz="2000" dirty="0"/>
              <a:t>NASM </a:t>
            </a:r>
            <a:r>
              <a:rPr lang="ru-RU" sz="2000" dirty="0"/>
              <a:t>для определения глобального символа используется ключевое слово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A115CB50-A734-46EA-B35F-4D8116121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09848"/>
              </p:ext>
            </p:extLst>
          </p:nvPr>
        </p:nvGraphicFramePr>
        <p:xfrm>
          <a:off x="5773615" y="3931920"/>
          <a:ext cx="522100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820">
                  <a:extLst>
                    <a:ext uri="{9D8B030D-6E8A-4147-A177-3AD203B41FA5}">
                      <a16:colId xmlns:a16="http://schemas.microsoft.com/office/drawing/2014/main" val="1716372425"/>
                    </a:ext>
                  </a:extLst>
                </a:gridCol>
                <a:gridCol w="1001717">
                  <a:extLst>
                    <a:ext uri="{9D8B030D-6E8A-4147-A177-3AD203B41FA5}">
                      <a16:colId xmlns:a16="http://schemas.microsoft.com/office/drawing/2014/main" val="1316809299"/>
                    </a:ext>
                  </a:extLst>
                </a:gridCol>
                <a:gridCol w="1473954">
                  <a:extLst>
                    <a:ext uri="{9D8B030D-6E8A-4147-A177-3AD203B41FA5}">
                      <a16:colId xmlns:a16="http://schemas.microsoft.com/office/drawing/2014/main" val="1718837193"/>
                    </a:ext>
                  </a:extLst>
                </a:gridCol>
                <a:gridCol w="931300">
                  <a:extLst>
                    <a:ext uri="{9D8B030D-6E8A-4147-A177-3AD203B41FA5}">
                      <a16:colId xmlns:a16="http://schemas.microsoft.com/office/drawing/2014/main" val="2057634381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91400908"/>
                    </a:ext>
                  </a:extLst>
                </a:gridCol>
              </a:tblGrid>
              <a:tr h="299067">
                <a:tc gridSpan="5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Таблица символов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67443"/>
                  </a:ext>
                </a:extLst>
              </a:tr>
              <a:tr h="29906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Видимость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01098"/>
                  </a:ext>
                </a:extLst>
              </a:tr>
              <a:tr h="299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45084"/>
                  </a:ext>
                </a:extLst>
              </a:tr>
              <a:tr h="299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7566"/>
                  </a:ext>
                </a:extLst>
              </a:tr>
              <a:tr h="299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GLOBAL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???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70985"/>
                  </a:ext>
                </a:extLst>
              </a:tr>
              <a:tr h="299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GLOBAL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35464"/>
                  </a:ext>
                </a:extLst>
              </a:tr>
              <a:tr h="299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44949"/>
                  </a:ext>
                </a:extLst>
              </a:tr>
              <a:tr h="299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053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D1B538-36F8-115F-3D01-DB3D052649CB}"/>
              </a:ext>
            </a:extLst>
          </p:cNvPr>
          <p:cNvSpPr txBox="1"/>
          <p:nvPr/>
        </p:nvSpPr>
        <p:spPr>
          <a:xfrm>
            <a:off x="281616" y="4718953"/>
            <a:ext cx="581438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5;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 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9;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…*/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a);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функция без определения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 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a);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внешняя функция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 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z;       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внешняя переменная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1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942"/>
            <a:ext cx="10515600" cy="1325563"/>
          </a:xfrm>
        </p:spPr>
        <p:txBody>
          <a:bodyPr/>
          <a:lstStyle/>
          <a:p>
            <a:r>
              <a:rPr lang="ru-RU" dirty="0"/>
              <a:t>Внешние символы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5686"/>
            <a:ext cx="108222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Внешние символы </a:t>
            </a:r>
            <a:r>
              <a:rPr lang="ru-RU" sz="2000" dirty="0"/>
              <a:t>- символы, которые объявлены в текущей единице трансляции, но у которых нет определения. Внешние символы не имеют значения.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Значения внешних символов определяются во время компоновки.</a:t>
            </a:r>
          </a:p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NASM</a:t>
            </a:r>
            <a:r>
              <a:rPr lang="ru-RU" sz="2000" dirty="0"/>
              <a:t> и в С/С++ для</a:t>
            </a:r>
            <a:r>
              <a:rPr lang="en-US" sz="2000" dirty="0"/>
              <a:t> </a:t>
            </a:r>
            <a:r>
              <a:rPr lang="ru-RU" sz="2000" dirty="0"/>
              <a:t>определения внешнего символа используется ключевое слово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sz="2000" dirty="0"/>
              <a:t>.</a:t>
            </a:r>
            <a:endParaRPr lang="ru-RU" sz="2000" dirty="0"/>
          </a:p>
        </p:txBody>
      </p:sp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ED93F50A-753C-7E2C-B3C4-0F03AA8F9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74845"/>
              </p:ext>
            </p:extLst>
          </p:nvPr>
        </p:nvGraphicFramePr>
        <p:xfrm>
          <a:off x="5773615" y="3931920"/>
          <a:ext cx="522100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820">
                  <a:extLst>
                    <a:ext uri="{9D8B030D-6E8A-4147-A177-3AD203B41FA5}">
                      <a16:colId xmlns:a16="http://schemas.microsoft.com/office/drawing/2014/main" val="1716372425"/>
                    </a:ext>
                  </a:extLst>
                </a:gridCol>
                <a:gridCol w="1001717">
                  <a:extLst>
                    <a:ext uri="{9D8B030D-6E8A-4147-A177-3AD203B41FA5}">
                      <a16:colId xmlns:a16="http://schemas.microsoft.com/office/drawing/2014/main" val="1316809299"/>
                    </a:ext>
                  </a:extLst>
                </a:gridCol>
                <a:gridCol w="1473954">
                  <a:extLst>
                    <a:ext uri="{9D8B030D-6E8A-4147-A177-3AD203B41FA5}">
                      <a16:colId xmlns:a16="http://schemas.microsoft.com/office/drawing/2014/main" val="1718837193"/>
                    </a:ext>
                  </a:extLst>
                </a:gridCol>
                <a:gridCol w="931300">
                  <a:extLst>
                    <a:ext uri="{9D8B030D-6E8A-4147-A177-3AD203B41FA5}">
                      <a16:colId xmlns:a16="http://schemas.microsoft.com/office/drawing/2014/main" val="2057634381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91400908"/>
                    </a:ext>
                  </a:extLst>
                </a:gridCol>
              </a:tblGrid>
              <a:tr h="330293">
                <a:tc gridSpan="5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Таблица символов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67443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Видимость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01098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45084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7566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OBJECT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GLOBAL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???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???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70985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GLOBAL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35464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GLOBAL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???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???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44949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GLOBAL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???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???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053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511618B-BE2B-348D-6551-E32E681F8F7E}"/>
              </a:ext>
            </a:extLst>
          </p:cNvPr>
          <p:cNvSpPr txBox="1"/>
          <p:nvPr/>
        </p:nvSpPr>
        <p:spPr>
          <a:xfrm>
            <a:off x="281616" y="4217303"/>
            <a:ext cx="581438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5;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 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9;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…*/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функция без определения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 int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a);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внешняя функция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 int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z;       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внешняя переменная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1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10515600" cy="1325563"/>
          </a:xfrm>
        </p:spPr>
        <p:txBody>
          <a:bodyPr/>
          <a:lstStyle/>
          <a:p>
            <a:r>
              <a:rPr lang="ru-RU" dirty="0"/>
              <a:t>Компоновка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52" y="1474491"/>
            <a:ext cx="5621118" cy="5246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Во время компоновки все объектные файлы объединяются в один, секции с одинаковыми именами объединяются, добавляются служебные секции. </a:t>
            </a:r>
          </a:p>
          <a:p>
            <a:pPr marL="0" indent="0">
              <a:buNone/>
            </a:pPr>
            <a:r>
              <a:rPr lang="ru-RU" sz="2000" dirty="0"/>
              <a:t>При этом строится общая таблица символов, неизвестные значения в которой заполняются.</a:t>
            </a:r>
          </a:p>
          <a:p>
            <a:pPr marL="0" indent="0">
              <a:buNone/>
            </a:pPr>
            <a:r>
              <a:rPr lang="ru-RU" sz="2000" dirty="0"/>
              <a:t>Т.к. значения символов обычно являются смещениями в секциях объектных файлов, эти значения корректируются при создании итоговой таблицы.</a:t>
            </a:r>
          </a:p>
          <a:p>
            <a:pPr marL="0" indent="0">
              <a:buNone/>
            </a:pPr>
            <a:r>
              <a:rPr lang="ru-RU" sz="2000" dirty="0"/>
              <a:t>Символ должен быть определен либо в одном из объектных файлов, либо дополнительных файлах – зависимостях сборки.</a:t>
            </a:r>
          </a:p>
          <a:p>
            <a:pPr marL="0" indent="0">
              <a:buNone/>
            </a:pPr>
            <a:r>
              <a:rPr lang="ru-RU" sz="2000" i="1" dirty="0"/>
              <a:t>Если расположение хотя бы одного символа не будет определено или будет найдено более 1 значения, компоновка завершается с ошибкой.</a:t>
            </a:r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28" name="Таблица 5">
            <a:extLst>
              <a:ext uri="{FF2B5EF4-FFF2-40B4-BE49-F238E27FC236}">
                <a16:creationId xmlns:a16="http://schemas.microsoft.com/office/drawing/2014/main" id="{1E3BB949-722C-485A-B700-876068287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55610"/>
              </p:ext>
            </p:extLst>
          </p:nvPr>
        </p:nvGraphicFramePr>
        <p:xfrm>
          <a:off x="6096000" y="1743403"/>
          <a:ext cx="28033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674">
                  <a:extLst>
                    <a:ext uri="{9D8B030D-6E8A-4147-A177-3AD203B41FA5}">
                      <a16:colId xmlns:a16="http://schemas.microsoft.com/office/drawing/2014/main" val="1716372425"/>
                    </a:ext>
                  </a:extLst>
                </a:gridCol>
                <a:gridCol w="1401674">
                  <a:extLst>
                    <a:ext uri="{9D8B030D-6E8A-4147-A177-3AD203B41FA5}">
                      <a16:colId xmlns:a16="http://schemas.microsoft.com/office/drawing/2014/main" val="3391400908"/>
                    </a:ext>
                  </a:extLst>
                </a:gridCol>
              </a:tblGrid>
              <a:tr h="330293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Таблица символов</a:t>
                      </a:r>
                      <a:r>
                        <a:rPr lang="en-US" b="1" dirty="0"/>
                        <a:t> a.obj</a:t>
                      </a:r>
                      <a:endParaRPr lang="ru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67443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01098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63721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09672"/>
                  </a:ext>
                </a:extLst>
              </a:tr>
            </a:tbl>
          </a:graphicData>
        </a:graphic>
      </p:graphicFrame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C5FCE6F7-34DF-4CA0-9BCA-70F76852C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30558"/>
              </p:ext>
            </p:extLst>
          </p:nvPr>
        </p:nvGraphicFramePr>
        <p:xfrm>
          <a:off x="9095509" y="1743403"/>
          <a:ext cx="280334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674">
                  <a:extLst>
                    <a:ext uri="{9D8B030D-6E8A-4147-A177-3AD203B41FA5}">
                      <a16:colId xmlns:a16="http://schemas.microsoft.com/office/drawing/2014/main" val="1716372425"/>
                    </a:ext>
                  </a:extLst>
                </a:gridCol>
                <a:gridCol w="1401674">
                  <a:extLst>
                    <a:ext uri="{9D8B030D-6E8A-4147-A177-3AD203B41FA5}">
                      <a16:colId xmlns:a16="http://schemas.microsoft.com/office/drawing/2014/main" val="3391400908"/>
                    </a:ext>
                  </a:extLst>
                </a:gridCol>
              </a:tblGrid>
              <a:tr h="330293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Таблица символов </a:t>
                      </a:r>
                      <a:r>
                        <a:rPr lang="en-US" b="1" dirty="0"/>
                        <a:t>b.obj</a:t>
                      </a:r>
                      <a:endParaRPr lang="ru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67443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01098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63721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08102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09672"/>
                  </a:ext>
                </a:extLst>
              </a:tr>
            </a:tbl>
          </a:graphicData>
        </a:graphic>
      </p:graphicFrame>
      <p:graphicFrame>
        <p:nvGraphicFramePr>
          <p:cNvPr id="7" name="Таблица 5">
            <a:extLst>
              <a:ext uri="{FF2B5EF4-FFF2-40B4-BE49-F238E27FC236}">
                <a16:creationId xmlns:a16="http://schemas.microsoft.com/office/drawing/2014/main" id="{BCE0A19A-078B-2283-D6BF-8AF3BCBEB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40494"/>
              </p:ext>
            </p:extLst>
          </p:nvPr>
        </p:nvGraphicFramePr>
        <p:xfrm>
          <a:off x="7744691" y="4432887"/>
          <a:ext cx="280334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674">
                  <a:extLst>
                    <a:ext uri="{9D8B030D-6E8A-4147-A177-3AD203B41FA5}">
                      <a16:colId xmlns:a16="http://schemas.microsoft.com/office/drawing/2014/main" val="1716372425"/>
                    </a:ext>
                  </a:extLst>
                </a:gridCol>
                <a:gridCol w="1401674">
                  <a:extLst>
                    <a:ext uri="{9D8B030D-6E8A-4147-A177-3AD203B41FA5}">
                      <a16:colId xmlns:a16="http://schemas.microsoft.com/office/drawing/2014/main" val="3391400908"/>
                    </a:ext>
                  </a:extLst>
                </a:gridCol>
              </a:tblGrid>
              <a:tr h="330293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Таблица символов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67443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01098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63721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08102"/>
                  </a:ext>
                </a:extLst>
              </a:tr>
              <a:tr h="330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09672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7FE2A68-2ADC-19C6-A297-CE0895FA13F5}"/>
              </a:ext>
            </a:extLst>
          </p:cNvPr>
          <p:cNvCxnSpPr/>
          <p:nvPr/>
        </p:nvCxnSpPr>
        <p:spPr>
          <a:xfrm>
            <a:off x="7497674" y="3206443"/>
            <a:ext cx="1401674" cy="122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EE505AE-DC99-66AF-51E8-CA79C2A54C69}"/>
              </a:ext>
            </a:extLst>
          </p:cNvPr>
          <p:cNvCxnSpPr/>
          <p:nvPr/>
        </p:nvCxnSpPr>
        <p:spPr>
          <a:xfrm flipH="1">
            <a:off x="9386455" y="3572203"/>
            <a:ext cx="1110728" cy="86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7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97"/>
            <a:ext cx="10515600" cy="1325563"/>
          </a:xfrm>
        </p:spPr>
        <p:txBody>
          <a:bodyPr/>
          <a:lstStyle/>
          <a:p>
            <a:r>
              <a:rPr lang="ru-RU" dirty="0"/>
              <a:t>Статические и динамические библиотеки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9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5686"/>
            <a:ext cx="67889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Помимо объектных файлов самой программы, при компоновке можно указать дополнительные зависимости – статические и динамические библиотеки.</a:t>
            </a:r>
          </a:p>
          <a:p>
            <a:pPr marL="0" indent="0">
              <a:buNone/>
            </a:pPr>
            <a:r>
              <a:rPr lang="ru-RU" sz="2000" b="1" dirty="0"/>
              <a:t>Статическая библиотека </a:t>
            </a:r>
            <a:r>
              <a:rPr lang="ru-RU" sz="2000" dirty="0"/>
              <a:t>(</a:t>
            </a:r>
            <a:r>
              <a:rPr lang="en-US" sz="2000" dirty="0"/>
              <a:t>.lib, .a</a:t>
            </a:r>
            <a:r>
              <a:rPr lang="ru-RU" sz="2000" dirty="0"/>
              <a:t>)</a:t>
            </a:r>
            <a:r>
              <a:rPr lang="ru-RU" sz="2000" b="1" dirty="0"/>
              <a:t> </a:t>
            </a:r>
            <a:r>
              <a:rPr lang="ru-RU" sz="2000" dirty="0"/>
              <a:t>– архив, содержащий объектные файлы и информацию о них.</a:t>
            </a:r>
          </a:p>
          <a:p>
            <a:pPr marL="0" indent="0">
              <a:buNone/>
            </a:pPr>
            <a:r>
              <a:rPr lang="ru-RU" sz="2000" dirty="0"/>
              <a:t>Статическая библиотека становится частью исполняемого файла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b="1" dirty="0"/>
              <a:t>Динамическая библиотека/разделяемая библиотека </a:t>
            </a:r>
            <a:r>
              <a:rPr lang="en-US" sz="2000" dirty="0"/>
              <a:t>(.</a:t>
            </a:r>
            <a:r>
              <a:rPr lang="en-US" sz="2000" dirty="0" err="1"/>
              <a:t>dll</a:t>
            </a:r>
            <a:r>
              <a:rPr lang="en-US" sz="2000" dirty="0"/>
              <a:t>, .so)</a:t>
            </a:r>
            <a:r>
              <a:rPr lang="ru-RU" sz="2000" dirty="0"/>
              <a:t>– исполняемый файл, загружаемый по требованию в ходе работы программы.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Динамическая библиотека не становится частью исполняемого файла.</a:t>
            </a:r>
          </a:p>
        </p:txBody>
      </p:sp>
      <p:sp>
        <p:nvSpPr>
          <p:cNvPr id="12" name="Прямоугольник: один усеченный угол 11">
            <a:extLst>
              <a:ext uri="{FF2B5EF4-FFF2-40B4-BE49-F238E27FC236}">
                <a16:creationId xmlns:a16="http://schemas.microsoft.com/office/drawing/2014/main" id="{D83E7725-DBF2-4A36-9825-F185D59641F4}"/>
              </a:ext>
            </a:extLst>
          </p:cNvPr>
          <p:cNvSpPr/>
          <p:nvPr/>
        </p:nvSpPr>
        <p:spPr>
          <a:xfrm>
            <a:off x="9208625" y="2274334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.obj</a:t>
            </a:r>
          </a:p>
        </p:txBody>
      </p:sp>
      <p:sp>
        <p:nvSpPr>
          <p:cNvPr id="13" name="Прямоугольник: один усеченный угол 12">
            <a:extLst>
              <a:ext uri="{FF2B5EF4-FFF2-40B4-BE49-F238E27FC236}">
                <a16:creationId xmlns:a16="http://schemas.microsoft.com/office/drawing/2014/main" id="{DDC30B73-F906-4FF1-9485-C79ABBB172EE}"/>
              </a:ext>
            </a:extLst>
          </p:cNvPr>
          <p:cNvSpPr/>
          <p:nvPr/>
        </p:nvSpPr>
        <p:spPr>
          <a:xfrm>
            <a:off x="9012761" y="4364951"/>
            <a:ext cx="1029913" cy="14658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.exe</a:t>
            </a:r>
          </a:p>
        </p:txBody>
      </p:sp>
      <p:sp>
        <p:nvSpPr>
          <p:cNvPr id="14" name="Прямоугольник: один усеченный угол 13">
            <a:extLst>
              <a:ext uri="{FF2B5EF4-FFF2-40B4-BE49-F238E27FC236}">
                <a16:creationId xmlns:a16="http://schemas.microsoft.com/office/drawing/2014/main" id="{9778B622-6145-419C-90D9-FD99E4B1204D}"/>
              </a:ext>
            </a:extLst>
          </p:cNvPr>
          <p:cNvSpPr/>
          <p:nvPr/>
        </p:nvSpPr>
        <p:spPr>
          <a:xfrm>
            <a:off x="8417906" y="2274334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.lib</a:t>
            </a:r>
          </a:p>
        </p:txBody>
      </p:sp>
      <p:sp>
        <p:nvSpPr>
          <p:cNvPr id="15" name="Прямоугольник: один усеченный угол 14">
            <a:extLst>
              <a:ext uri="{FF2B5EF4-FFF2-40B4-BE49-F238E27FC236}">
                <a16:creationId xmlns:a16="http://schemas.microsoft.com/office/drawing/2014/main" id="{151705CA-A1BF-472B-9B56-368AAF317612}"/>
              </a:ext>
            </a:extLst>
          </p:cNvPr>
          <p:cNvSpPr/>
          <p:nvPr/>
        </p:nvSpPr>
        <p:spPr>
          <a:xfrm>
            <a:off x="10042674" y="2274334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dll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98C607-A2ED-4AD3-82B0-9254D6697BA8}"/>
              </a:ext>
            </a:extLst>
          </p:cNvPr>
          <p:cNvSpPr/>
          <p:nvPr/>
        </p:nvSpPr>
        <p:spPr>
          <a:xfrm>
            <a:off x="8417906" y="3255264"/>
            <a:ext cx="2217542" cy="555955"/>
          </a:xfrm>
          <a:prstGeom prst="rect">
            <a:avLst/>
          </a:prstGeom>
          <a:solidFill>
            <a:srgbClr val="FBE5D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Компоновка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35186A8-BD6A-4E1F-B9A8-D4EAF2A58BCE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8735958" y="2949884"/>
            <a:ext cx="0" cy="30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A9CBD9F-D47D-4E49-9BFF-000FEDFF0E85}"/>
              </a:ext>
            </a:extLst>
          </p:cNvPr>
          <p:cNvCxnSpPr>
            <a:cxnSpLocks/>
            <a:stCxn id="12" idx="1"/>
            <a:endCxn id="7" idx="0"/>
          </p:cNvCxnSpPr>
          <p:nvPr/>
        </p:nvCxnSpPr>
        <p:spPr>
          <a:xfrm>
            <a:off x="9526677" y="2949884"/>
            <a:ext cx="0" cy="30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75BF695-802B-4FA1-B212-917C41500234}"/>
              </a:ext>
            </a:extLst>
          </p:cNvPr>
          <p:cNvCxnSpPr>
            <a:cxnSpLocks/>
          </p:cNvCxnSpPr>
          <p:nvPr/>
        </p:nvCxnSpPr>
        <p:spPr>
          <a:xfrm>
            <a:off x="10360726" y="2949884"/>
            <a:ext cx="0" cy="30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: один усеченный угол 27">
            <a:extLst>
              <a:ext uri="{FF2B5EF4-FFF2-40B4-BE49-F238E27FC236}">
                <a16:creationId xmlns:a16="http://schemas.microsoft.com/office/drawing/2014/main" id="{5868FD76-BE63-4607-ADCA-B7EDA2CC1977}"/>
              </a:ext>
            </a:extLst>
          </p:cNvPr>
          <p:cNvSpPr/>
          <p:nvPr/>
        </p:nvSpPr>
        <p:spPr>
          <a:xfrm>
            <a:off x="9241635" y="4971077"/>
            <a:ext cx="572164" cy="29499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.lib</a:t>
            </a:r>
          </a:p>
        </p:txBody>
      </p:sp>
      <p:sp>
        <p:nvSpPr>
          <p:cNvPr id="29" name="Прямоугольник: один усеченный угол 28">
            <a:extLst>
              <a:ext uri="{FF2B5EF4-FFF2-40B4-BE49-F238E27FC236}">
                <a16:creationId xmlns:a16="http://schemas.microsoft.com/office/drawing/2014/main" id="{DD1CA020-85D2-4618-A9B9-C62480CF19ED}"/>
              </a:ext>
            </a:extLst>
          </p:cNvPr>
          <p:cNvSpPr/>
          <p:nvPr/>
        </p:nvSpPr>
        <p:spPr>
          <a:xfrm>
            <a:off x="9241635" y="5410334"/>
            <a:ext cx="572164" cy="29499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.obj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0691DAD-9651-4412-9FB2-78E93BC15F32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>
            <a:off x="9526677" y="3811219"/>
            <a:ext cx="1041" cy="55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: один усеченный угол 33">
            <a:extLst>
              <a:ext uri="{FF2B5EF4-FFF2-40B4-BE49-F238E27FC236}">
                <a16:creationId xmlns:a16="http://schemas.microsoft.com/office/drawing/2014/main" id="{34708D08-5A53-4755-9DD4-95EBCE4EDEE5}"/>
              </a:ext>
            </a:extLst>
          </p:cNvPr>
          <p:cNvSpPr/>
          <p:nvPr/>
        </p:nvSpPr>
        <p:spPr>
          <a:xfrm>
            <a:off x="10717696" y="4760112"/>
            <a:ext cx="636104" cy="67555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dll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1EF9E41-76A5-4336-BCDC-09D46CEB8202}"/>
              </a:ext>
            </a:extLst>
          </p:cNvPr>
          <p:cNvCxnSpPr>
            <a:stCxn id="13" idx="0"/>
            <a:endCxn id="34" idx="2"/>
          </p:cNvCxnSpPr>
          <p:nvPr/>
        </p:nvCxnSpPr>
        <p:spPr>
          <a:xfrm>
            <a:off x="10042674" y="5097887"/>
            <a:ext cx="67502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10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21529</TotalTime>
  <Words>3710</Words>
  <Application>Microsoft Office PowerPoint</Application>
  <PresentationFormat>Широкоэкранный</PresentationFormat>
  <Paragraphs>647</Paragraphs>
  <Slides>33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Тема Office</vt:lpstr>
      <vt:lpstr>Низкоуровневое программирование</vt:lpstr>
      <vt:lpstr>Сборка программ</vt:lpstr>
      <vt:lpstr>Компиляция</vt:lpstr>
      <vt:lpstr>Трехфазная компиляция</vt:lpstr>
      <vt:lpstr>Компоновка</vt:lpstr>
      <vt:lpstr>Таблица символов</vt:lpstr>
      <vt:lpstr>Внешние символы</vt:lpstr>
      <vt:lpstr>Компоновка</vt:lpstr>
      <vt:lpstr>Статические и динамические библиотеки</vt:lpstr>
      <vt:lpstr>Таблицы импорта</vt:lpstr>
      <vt:lpstr>Динамическая компоновка</vt:lpstr>
      <vt:lpstr>Символы и язык С</vt:lpstr>
      <vt:lpstr>Символы и язык С++</vt:lpstr>
      <vt:lpstr>Исполняемые файлы</vt:lpstr>
      <vt:lpstr>Структура исполняемого файла</vt:lpstr>
      <vt:lpstr>Заголовок исполняемого файла</vt:lpstr>
      <vt:lpstr>Таблицы символов и секций</vt:lpstr>
      <vt:lpstr>Процессы и виртуальная память</vt:lpstr>
      <vt:lpstr>Загрузка исполняемого файла</vt:lpstr>
      <vt:lpstr>Загрузка библиотек</vt:lpstr>
      <vt:lpstr>Проблема конфликта адресов</vt:lpstr>
      <vt:lpstr>Global Offset Table (ELF, UNIX-like)</vt:lpstr>
      <vt:lpstr>Отложенная и немедленная загрузка (ELF)</vt:lpstr>
      <vt:lpstr>Отложенная загрузка (ELF)</vt:lpstr>
      <vt:lpstr>Отложенная загрузка (ELF)</vt:lpstr>
      <vt:lpstr>Отложенная загрузка (ELF)</vt:lpstr>
      <vt:lpstr>Адресация внутренних символов</vt:lpstr>
      <vt:lpstr>Релокация</vt:lpstr>
      <vt:lpstr>RIP-адресация</vt:lpstr>
      <vt:lpstr>RIP-адресация в NASM</vt:lpstr>
      <vt:lpstr>Динамическая компоновка в Windows</vt:lpstr>
      <vt:lpstr>Порядок поиска библиотек</vt:lpstr>
      <vt:lpstr>Атака подмены библиотеки (пример)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261</cp:revision>
  <dcterms:created xsi:type="dcterms:W3CDTF">2021-02-27T16:04:41Z</dcterms:created>
  <dcterms:modified xsi:type="dcterms:W3CDTF">2024-10-15T11:22:21Z</dcterms:modified>
</cp:coreProperties>
</file>