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294" r:id="rId4"/>
    <p:sldId id="295" r:id="rId5"/>
    <p:sldId id="311" r:id="rId6"/>
    <p:sldId id="298" r:id="rId7"/>
    <p:sldId id="297" r:id="rId8"/>
    <p:sldId id="378" r:id="rId9"/>
    <p:sldId id="300" r:id="rId10"/>
    <p:sldId id="302" r:id="rId11"/>
    <p:sldId id="304" r:id="rId12"/>
    <p:sldId id="377" r:id="rId13"/>
    <p:sldId id="306" r:id="rId14"/>
    <p:sldId id="325" r:id="rId15"/>
    <p:sldId id="307" r:id="rId16"/>
    <p:sldId id="310" r:id="rId17"/>
    <p:sldId id="309" r:id="rId18"/>
    <p:sldId id="312" r:id="rId19"/>
    <p:sldId id="313" r:id="rId20"/>
    <p:sldId id="327" r:id="rId21"/>
    <p:sldId id="314" r:id="rId22"/>
    <p:sldId id="315" r:id="rId23"/>
    <p:sldId id="316" r:id="rId24"/>
    <p:sldId id="319" r:id="rId25"/>
    <p:sldId id="320" r:id="rId26"/>
    <p:sldId id="321" r:id="rId27"/>
    <p:sldId id="322" r:id="rId28"/>
    <p:sldId id="271" r:id="rId29"/>
    <p:sldId id="290" r:id="rId30"/>
    <p:sldId id="269" r:id="rId31"/>
    <p:sldId id="276" r:id="rId32"/>
    <p:sldId id="281" r:id="rId33"/>
    <p:sldId id="282" r:id="rId34"/>
    <p:sldId id="379" r:id="rId35"/>
    <p:sldId id="286" r:id="rId36"/>
    <p:sldId id="284" r:id="rId37"/>
    <p:sldId id="288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7B6E1"/>
    <a:srgbClr val="00729A"/>
    <a:srgbClr val="0094C8"/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23" autoAdjust="0"/>
  </p:normalViewPr>
  <p:slideViewPr>
    <p:cSldViewPr snapToGrid="0">
      <p:cViewPr varScale="1">
        <p:scale>
          <a:sx n="97" d="100"/>
          <a:sy n="97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800"/>
              <a:t>Умножение</a:t>
            </a:r>
            <a:r>
              <a:rPr lang="ru-RU" sz="2800" baseline="0"/>
              <a:t> векторов</a:t>
            </a:r>
            <a:endParaRPr lang="ru-RU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Лист1!$B$7</c:f>
              <c:strCache>
                <c:ptCount val="1"/>
                <c:pt idx="0">
                  <c:v>Scalar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Лист1!$A$8:$A$16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25000</c:v>
                </c:pt>
                <c:pt idx="6">
                  <c:v>50000</c:v>
                </c:pt>
                <c:pt idx="7">
                  <c:v>75000</c:v>
                </c:pt>
                <c:pt idx="8">
                  <c:v>100000</c:v>
                </c:pt>
              </c:numCache>
            </c:numRef>
          </c:cat>
          <c:val>
            <c:numRef>
              <c:f>Лист1!$B$8:$B$16</c:f>
              <c:numCache>
                <c:formatCode>General</c:formatCode>
                <c:ptCount val="9"/>
                <c:pt idx="0">
                  <c:v>0.36</c:v>
                </c:pt>
                <c:pt idx="1">
                  <c:v>0.5</c:v>
                </c:pt>
                <c:pt idx="2">
                  <c:v>0.97</c:v>
                </c:pt>
                <c:pt idx="3">
                  <c:v>4.8</c:v>
                </c:pt>
                <c:pt idx="4">
                  <c:v>9.6</c:v>
                </c:pt>
                <c:pt idx="5">
                  <c:v>24</c:v>
                </c:pt>
                <c:pt idx="6">
                  <c:v>48</c:v>
                </c:pt>
                <c:pt idx="7">
                  <c:v>72.400000000000006</c:v>
                </c:pt>
                <c:pt idx="8">
                  <c:v>96.2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9C-4286-B665-1FBFEC100586}"/>
            </c:ext>
          </c:extLst>
        </c:ser>
        <c:ser>
          <c:idx val="2"/>
          <c:order val="1"/>
          <c:tx>
            <c:strRef>
              <c:f>Лист1!$C$7</c:f>
              <c:strCache>
                <c:ptCount val="1"/>
                <c:pt idx="0">
                  <c:v>SSE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Лист1!$A$8:$A$16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25000</c:v>
                </c:pt>
                <c:pt idx="6">
                  <c:v>50000</c:v>
                </c:pt>
                <c:pt idx="7">
                  <c:v>75000</c:v>
                </c:pt>
                <c:pt idx="8">
                  <c:v>100000</c:v>
                </c:pt>
              </c:numCache>
            </c:numRef>
          </c:cat>
          <c:val>
            <c:numRef>
              <c:f>Лист1!$C$8:$C$16</c:f>
              <c:numCache>
                <c:formatCode>General</c:formatCode>
                <c:ptCount val="9"/>
                <c:pt idx="0">
                  <c:v>0.14000000000000001</c:v>
                </c:pt>
                <c:pt idx="1">
                  <c:v>0.16</c:v>
                </c:pt>
                <c:pt idx="2">
                  <c:v>0.17</c:v>
                </c:pt>
                <c:pt idx="3">
                  <c:v>0.9</c:v>
                </c:pt>
                <c:pt idx="4">
                  <c:v>1.7</c:v>
                </c:pt>
                <c:pt idx="5">
                  <c:v>3.8</c:v>
                </c:pt>
                <c:pt idx="6">
                  <c:v>7.9</c:v>
                </c:pt>
                <c:pt idx="7">
                  <c:v>10.9</c:v>
                </c:pt>
                <c:pt idx="8">
                  <c:v>14.3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9C-4286-B665-1FBFEC100586}"/>
            </c:ext>
          </c:extLst>
        </c:ser>
        <c:ser>
          <c:idx val="3"/>
          <c:order val="2"/>
          <c:tx>
            <c:strRef>
              <c:f>Лист1!$D$7</c:f>
              <c:strCache>
                <c:ptCount val="1"/>
                <c:pt idx="0">
                  <c:v>AVX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Лист1!$A$8:$A$16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25000</c:v>
                </c:pt>
                <c:pt idx="6">
                  <c:v>50000</c:v>
                </c:pt>
                <c:pt idx="7">
                  <c:v>75000</c:v>
                </c:pt>
                <c:pt idx="8">
                  <c:v>100000</c:v>
                </c:pt>
              </c:numCache>
            </c:numRef>
          </c:cat>
          <c:val>
            <c:numRef>
              <c:f>Лист1!$D$8:$D$16</c:f>
              <c:numCache>
                <c:formatCode>General</c:formatCode>
                <c:ptCount val="9"/>
                <c:pt idx="0">
                  <c:v>0.13</c:v>
                </c:pt>
                <c:pt idx="1">
                  <c:v>0.14000000000000001</c:v>
                </c:pt>
                <c:pt idx="2">
                  <c:v>0.15</c:v>
                </c:pt>
                <c:pt idx="3">
                  <c:v>0.9</c:v>
                </c:pt>
                <c:pt idx="4">
                  <c:v>1.1000000000000001</c:v>
                </c:pt>
                <c:pt idx="5">
                  <c:v>3.1</c:v>
                </c:pt>
                <c:pt idx="6">
                  <c:v>5.7</c:v>
                </c:pt>
                <c:pt idx="7">
                  <c:v>7.9</c:v>
                </c:pt>
                <c:pt idx="8">
                  <c:v>9.4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9C-4286-B665-1FBFEC100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809759"/>
        <c:axId val="95820319"/>
      </c:lineChart>
      <c:catAx>
        <c:axId val="95809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Размер</a:t>
                </a:r>
                <a:r>
                  <a:rPr lang="ru-RU" sz="1400" baseline="0"/>
                  <a:t> вектора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5820319"/>
        <c:crosses val="autoZero"/>
        <c:auto val="1"/>
        <c:lblAlgn val="ctr"/>
        <c:lblOffset val="100"/>
        <c:noMultiLvlLbl val="0"/>
      </c:catAx>
      <c:valAx>
        <c:axId val="9582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Время, мкс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5809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136C-4900-4139-A65E-0FFE21BA866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C656-B1C2-48D6-B4C0-50C1DF62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55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79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Изначально сравнение выполнялось инструкциями </a:t>
            </a:r>
            <a:r>
              <a:rPr lang="en-US" dirty="0" err="1"/>
              <a:t>fcom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fcomp</a:t>
            </a:r>
            <a:r>
              <a:rPr lang="ru-RU" dirty="0"/>
              <a:t>, которые выставляли флаги </a:t>
            </a:r>
            <a:r>
              <a:rPr lang="en-US" dirty="0"/>
              <a:t>C1, C2 </a:t>
            </a:r>
            <a:r>
              <a:rPr lang="ru-RU" dirty="0"/>
              <a:t>и </a:t>
            </a:r>
            <a:r>
              <a:rPr lang="en-US" dirty="0"/>
              <a:t>C3 </a:t>
            </a:r>
            <a:r>
              <a:rPr lang="ru-RU" dirty="0"/>
              <a:t>регистра состояния сопроцессора. Затем слово состояния загружалось в регистр </a:t>
            </a:r>
            <a:r>
              <a:rPr lang="en-US" dirty="0"/>
              <a:t>AX </a:t>
            </a:r>
            <a:r>
              <a:rPr lang="ru-RU" dirty="0"/>
              <a:t>инструкцией </a:t>
            </a:r>
            <a:r>
              <a:rPr lang="en-US" dirty="0"/>
              <a:t>FSTSW AX</a:t>
            </a:r>
            <a:r>
              <a:rPr lang="ru-RU" dirty="0"/>
              <a:t> и с помощью инструкции </a:t>
            </a:r>
            <a:r>
              <a:rPr lang="en-US" dirty="0"/>
              <a:t>TEST </a:t>
            </a:r>
            <a:r>
              <a:rPr lang="ru-RU" dirty="0"/>
              <a:t>проверялась нужная комбинация битов. Инструкции </a:t>
            </a:r>
            <a:r>
              <a:rPr lang="en-US" dirty="0" err="1"/>
              <a:t>fcomi</a:t>
            </a:r>
            <a:r>
              <a:rPr lang="en-US" dirty="0"/>
              <a:t>/</a:t>
            </a:r>
            <a:r>
              <a:rPr lang="en-US" dirty="0" err="1"/>
              <a:t>fcomip</a:t>
            </a:r>
            <a:r>
              <a:rPr lang="en-US" dirty="0"/>
              <a:t> </a:t>
            </a:r>
            <a:r>
              <a:rPr lang="ru-RU" dirty="0"/>
              <a:t>появились позже.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87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Флаг </a:t>
            </a:r>
            <a:r>
              <a:rPr lang="en-US" dirty="0"/>
              <a:t>FPU Busy </a:t>
            </a:r>
            <a:r>
              <a:rPr lang="ru-RU" dirty="0"/>
              <a:t>имел значение, когда </a:t>
            </a:r>
            <a:r>
              <a:rPr lang="en-US" dirty="0"/>
              <a:t>FPU </a:t>
            </a:r>
            <a:r>
              <a:rPr lang="ru-RU" dirty="0"/>
              <a:t>был отдельным устройством. Т.к. </a:t>
            </a:r>
            <a:r>
              <a:rPr lang="en-US" dirty="0"/>
              <a:t>CPU </a:t>
            </a:r>
            <a:r>
              <a:rPr lang="ru-RU" dirty="0"/>
              <a:t>и </a:t>
            </a:r>
            <a:r>
              <a:rPr lang="en-US" dirty="0"/>
              <a:t>FPU </a:t>
            </a:r>
            <a:r>
              <a:rPr lang="ru-RU" dirty="0"/>
              <a:t>могли работать несинхронно, данный флаг показывал, завершена ли предыдущая запрошенная операция.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38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FWAIT </a:t>
            </a:r>
            <a:r>
              <a:rPr lang="ru-RU" dirty="0"/>
              <a:t>использовалась ранее для синхронизации работы </a:t>
            </a:r>
            <a:r>
              <a:rPr lang="en-US" dirty="0"/>
              <a:t>CPU </a:t>
            </a:r>
            <a:r>
              <a:rPr lang="ru-RU" dirty="0"/>
              <a:t>и </a:t>
            </a:r>
            <a:r>
              <a:rPr lang="en-US" dirty="0"/>
              <a:t>FPU</a:t>
            </a:r>
            <a:r>
              <a:rPr lang="ru-RU" dirty="0"/>
              <a:t>. Сейчас, когда это физически одно устройство, единственным назначением стала проверка исключений.</a:t>
            </a:r>
          </a:p>
          <a:p>
            <a:endParaRPr lang="ru-RU" dirty="0"/>
          </a:p>
          <a:p>
            <a:r>
              <a:rPr lang="ru-RU" dirty="0"/>
              <a:t>Многие управляющие инструкции проверяют наличие ожидающих исключений перед выполнением. Часть инструкций имеет парные инструкции (отличаются префиксом </a:t>
            </a:r>
            <a:r>
              <a:rPr lang="en-US" dirty="0"/>
              <a:t>N)</a:t>
            </a:r>
            <a:r>
              <a:rPr lang="ru-RU" dirty="0"/>
              <a:t>, выполняющие требуемое действие без проверки.</a:t>
            </a:r>
          </a:p>
          <a:p>
            <a:r>
              <a:rPr lang="ru-RU" dirty="0"/>
              <a:t>Например, инструкция </a:t>
            </a:r>
            <a:r>
              <a:rPr lang="en-US" dirty="0"/>
              <a:t>FINIT </a:t>
            </a:r>
            <a:r>
              <a:rPr lang="ru-RU" dirty="0"/>
              <a:t>проверяет наличие исключений перед </a:t>
            </a:r>
            <a:r>
              <a:rPr lang="ru-RU" dirty="0" err="1"/>
              <a:t>реинициализацией</a:t>
            </a:r>
            <a:r>
              <a:rPr lang="ru-RU" dirty="0"/>
              <a:t>, а </a:t>
            </a:r>
            <a:r>
              <a:rPr lang="en-US" dirty="0"/>
              <a:t>FNINIT</a:t>
            </a:r>
            <a:r>
              <a:rPr lang="ru-RU" dirty="0"/>
              <a:t> – нет, аналогично </a:t>
            </a:r>
            <a:r>
              <a:rPr lang="en-US" dirty="0"/>
              <a:t>FSTCW/FNSTCW,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39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01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2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87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09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41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4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35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4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79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60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инструкции </a:t>
            </a:r>
            <a:r>
              <a:rPr lang="en-US" dirty="0"/>
              <a:t>SHUPS, SHUFPD </a:t>
            </a:r>
            <a:r>
              <a:rPr lang="ru-RU" dirty="0"/>
              <a:t>и </a:t>
            </a:r>
            <a:r>
              <a:rPr lang="ru-RU" dirty="0" err="1"/>
              <a:t>др</a:t>
            </a:r>
            <a:r>
              <a:rPr lang="ru-RU" dirty="0"/>
              <a:t>, которые работают чуть иначе, но в целом позволяют также переставлять элементы вектора. Как можно понять из названия, инструкции </a:t>
            </a:r>
            <a:r>
              <a:rPr lang="en-US" dirty="0"/>
              <a:t>SHUFPS/SHUFPD </a:t>
            </a:r>
            <a:r>
              <a:rPr lang="ru-RU" dirty="0"/>
              <a:t>– это инструкции, формально предназначенные для работы с векторами вещественных чисел. Зачем нужны такие инструкции-«дубликаты» – будет рассказано позже.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55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Стоит отметить, что есть инструкции обмена половин </a:t>
            </a:r>
            <a:r>
              <a:rPr lang="en-US" dirty="0"/>
              <a:t>YMM-</a:t>
            </a:r>
            <a:r>
              <a:rPr lang="ru-RU" dirty="0"/>
              <a:t>регистра, что позволяет выполнять переупорядочение элементов вектора.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98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Интересно, что поскольку целочисленная арифметика свободна от погрешностей, компиляторы вполне свободно используют векторные целочисленные инструкции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Флаги </a:t>
            </a:r>
            <a:r>
              <a:rPr lang="en-US" dirty="0"/>
              <a:t>–</a:t>
            </a:r>
            <a:r>
              <a:rPr lang="en-US" dirty="0" err="1"/>
              <a:t>ffast</a:t>
            </a:r>
            <a:r>
              <a:rPr lang="en-US" dirty="0"/>
              <a:t>-math </a:t>
            </a:r>
            <a:r>
              <a:rPr lang="ru-RU" dirty="0"/>
              <a:t>и </a:t>
            </a:r>
            <a:r>
              <a:rPr lang="en-US" dirty="0"/>
              <a:t>/</a:t>
            </a:r>
            <a:r>
              <a:rPr lang="en-US" dirty="0" err="1"/>
              <a:t>fp:fast</a:t>
            </a:r>
            <a:r>
              <a:rPr lang="en-US" dirty="0"/>
              <a:t> </a:t>
            </a:r>
            <a:r>
              <a:rPr lang="ru-RU" dirty="0"/>
              <a:t>могут слишком сильно влиять на точность вычислений. можно подобрать более подходящую комбинацию флагов компилятора, но это выходит за рамки курса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9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9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40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54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0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79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2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24B42-0E25-4A7E-B7D6-9674B89D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85556B-B022-443D-83AC-7485A88B8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99A08A-18EF-4E21-A894-034E429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8A281-9EB8-427F-B1A2-BB5CDB83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Вычисления с плавающей запятой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9546A-E21B-4819-8351-F094DB6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3C619-5DB0-420B-8DA6-C9D70844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727C8C-5D04-41CC-9119-BCAE9D98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D7C69-F24E-42E8-B75E-4AB73C8E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273778-3D61-4FF5-91E9-8EED986B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Вычисления с плавающей запятой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DDFBA-D1D6-4FBE-8BA5-EE146371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160B9B-068E-45FF-ABF1-51745612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BDE121-1D3C-4DCA-8A26-7C9E0B90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84099-E0F3-46A0-9264-BAE732E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B4418-B1EA-4AE6-AEBE-953C1C7E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Вычисления с плавающей запятой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2D353-A0CE-474D-80EB-75A67EDB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82607-438D-4515-8271-35633FBF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F9345-D2D0-4359-93FF-C2809BBC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4B98D-193A-4E7E-9BEA-6F3C2EE7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/>
            </a:lvl1pPr>
          </a:lstStyle>
          <a:p>
            <a:r>
              <a:rPr lang="ru-RU"/>
              <a:t>Вычисления с плавающей запятой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A8E53-6AB8-45F5-8458-43FBA3AB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4BB97-026A-4EB6-8279-BE4B55CA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A6FBF6-4F3F-41E8-A64F-B8A683F4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54DB5-B3D6-4EDB-9909-40D48A81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0C955-1908-48B6-9150-7193ED69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Вычисления с плавающей запятой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7563E-18B2-410D-9817-3B879AA1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6DCC4-014E-47CE-BFF3-EAE9564A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6D607-FBCA-4B15-B062-E45AA60C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B3B74-1388-436C-BC7D-DF075358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44EB42-FC5E-4732-8D39-85BD7D44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D3CDC-636C-432D-83AE-143CB5C2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Вычисления с плавающей запятой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C6E501-E3A1-4D96-B216-FC763952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AB106-F335-4889-B133-0215C057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F2971-2E9F-4E0E-810D-844904D8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F5027-2511-41F9-8706-0B42FF72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181A99-0161-4256-9FC3-ECBEBC06F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359298-1003-4941-8DDA-BB77D8FF8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6DAD6F-6ACC-4778-851E-7C2FC7C9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817DBD-1FD5-4A1F-8EEF-54F2CDFB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Вычисления с плавающей запятой</a:t>
            </a:r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A5F785-F625-4B7D-A6D0-1866E6A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D0865-6E6F-4F6C-9ADB-8490153D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807B0F-2182-4083-AEF4-15492FFA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D1E51B-05BC-4B55-9EDB-412577C2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Вычисления с плавающей запятой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EF8A98-69E1-4575-9608-425E1EF6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FF670A-5F4C-4552-80BC-36BE7A0D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FE3E8-94B9-4A2A-9DE6-43C4AB55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Вычисления с плавающей запятой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B634DB-486D-4D74-8F97-5FDA68E8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AC518-993C-4EF2-9F29-9B2181CF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D7AD4-B430-4725-AB1E-7F24CD1F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E3CAB-7D42-44CD-B5A0-13B27A56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C79307-2068-4CD8-96B1-D6EA12DD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6925D-4A53-4B35-9542-25F6E3F1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Вычисления с плавающей запятой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A61258-9615-4E73-B2A0-2BDE6E7D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4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776D7-0540-4DA6-AAE2-F391FD56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A0F336-6616-474B-A11B-02EE61C0A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FBC25-939E-4FBB-86C3-85F5F655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EB1EFF-DD78-4110-90B6-F4ECA9D8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B72029-FB69-40F6-9351-634C607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Вычисления с плавающей запятой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13307-0790-4F95-A50A-E421528D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C333E-9900-4FCD-A4BE-6E7C752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0A9C9-CCCA-434F-A14F-8416DC5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36A1B-5D5B-4687-941C-4A2CC1780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Вычисления с плавающей запятой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1CF36F-C4AB-4875-86C3-37793895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umeric/math/remaind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en.cppreference.com/w/cpp/numeric/math/fmo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ruence.com/sse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B0387-A424-4232-B826-E72B79246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Низкоуровневое программирование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0B0FE4-1541-4C22-BC3D-263F41B28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ru-RU" dirty="0"/>
              <a:t>Лекция </a:t>
            </a:r>
            <a:r>
              <a:rPr lang="en-US" dirty="0"/>
              <a:t>2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Вычисления с плавающей запятой</a:t>
            </a:r>
            <a:endParaRPr lang="en-US" dirty="0"/>
          </a:p>
          <a:p>
            <a:r>
              <a:rPr lang="ru-RU" dirty="0"/>
              <a:t>Векторные вычисления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констант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10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загрузки констант используются специальные инструкции.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BA0F1587-4952-47D0-94D6-25AB952CE3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09280"/>
                  </p:ext>
                </p:extLst>
              </p:nvPr>
            </p:nvGraphicFramePr>
            <p:xfrm>
              <a:off x="3160450" y="2378392"/>
              <a:ext cx="6600549" cy="369393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713391">
                      <a:extLst>
                        <a:ext uri="{9D8B030D-6E8A-4147-A177-3AD203B41FA5}">
                          <a16:colId xmlns:a16="http://schemas.microsoft.com/office/drawing/2014/main" val="3088764946"/>
                        </a:ext>
                      </a:extLst>
                    </a:gridCol>
                    <a:gridCol w="4887158">
                      <a:extLst>
                        <a:ext uri="{9D8B030D-6E8A-4147-A177-3AD203B41FA5}">
                          <a16:colId xmlns:a16="http://schemas.microsoft.com/office/drawing/2014/main" val="2504915077"/>
                        </a:ext>
                      </a:extLst>
                    </a:gridCol>
                  </a:tblGrid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</a:rPr>
                            <a:t>TOP--; ST0 = 1.0;</a:t>
                          </a:r>
                          <a:endParaRPr lang="en-US" sz="20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8333861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FLDL2T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effectLst/>
                            </a:rPr>
                            <a:t>TOP--; ST0</a:t>
                          </a:r>
                          <a:r>
                            <a:rPr lang="en-US" sz="2000" baseline="0" dirty="0">
                              <a:effectLst/>
                            </a:rPr>
                            <a:t> </a:t>
                          </a:r>
                          <a:r>
                            <a:rPr lang="en-US" sz="2000" dirty="0">
                              <a:effectLst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b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b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2000" dirty="0">
                              <a:effectLst/>
                            </a:rPr>
                            <a:t>;</a:t>
                          </a:r>
                          <a:endParaRPr lang="en-US" sz="20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341946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FLDL2E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effectLst/>
                            </a:rPr>
                            <a:t>TOP--; ST0 =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b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b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2000" dirty="0">
                              <a:effectLst/>
                            </a:rPr>
                            <a:t>;</a:t>
                          </a:r>
                          <a:endParaRPr lang="en-US" sz="20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647887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effectLst/>
                            </a:rPr>
                            <a:t>TOP--; ST0 = </a:t>
                          </a:r>
                          <a:r>
                            <a:rPr lang="el-GR" sz="2000" dirty="0">
                              <a:effectLst/>
                            </a:rPr>
                            <a:t>π</a:t>
                          </a:r>
                          <a:r>
                            <a:rPr lang="en-US" sz="2000" dirty="0">
                              <a:effectLst/>
                            </a:rPr>
                            <a:t>;</a:t>
                          </a:r>
                          <a:endParaRPr lang="en-US" sz="20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2501969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FLDLG2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effectLst/>
                            </a:rPr>
                            <a:t>TOP--; ST0 =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b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b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2000" dirty="0">
                              <a:effectLst/>
                            </a:rPr>
                            <a:t>;</a:t>
                          </a:r>
                          <a:endParaRPr lang="en-US" sz="20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860128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FLDLN2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effectLst/>
                            </a:rPr>
                            <a:t>TOP--; ST0 =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20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2000" i="0" dirty="0">
                              <a:effectLst/>
                              <a:latin typeface="+mn-lt"/>
                            </a:rPr>
                            <a:t>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2943174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effectLst/>
                            </a:rPr>
                            <a:t>TOP--; ST0 =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smtClean="0">
                                  <a:effectLst/>
                                  <a:latin typeface="Cambria Math" panose="02040503050406030204" pitchFamily="18" charset="0"/>
                                </a:rPr>
                                <m:t>+0.0</m:t>
                              </m:r>
                            </m:oMath>
                          </a14:m>
                          <a:r>
                            <a:rPr lang="en-US" sz="2000" dirty="0">
                              <a:effectLst/>
                            </a:rPr>
                            <a:t>;</a:t>
                          </a:r>
                          <a:endParaRPr lang="en-US" sz="20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8555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BA0F1587-4952-47D0-94D6-25AB952CE3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09280"/>
                  </p:ext>
                </p:extLst>
              </p:nvPr>
            </p:nvGraphicFramePr>
            <p:xfrm>
              <a:off x="3160450" y="2378392"/>
              <a:ext cx="6600549" cy="369393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713391">
                      <a:extLst>
                        <a:ext uri="{9D8B030D-6E8A-4147-A177-3AD203B41FA5}">
                          <a16:colId xmlns:a16="http://schemas.microsoft.com/office/drawing/2014/main" val="3088764946"/>
                        </a:ext>
                      </a:extLst>
                    </a:gridCol>
                    <a:gridCol w="4887158">
                      <a:extLst>
                        <a:ext uri="{9D8B030D-6E8A-4147-A177-3AD203B41FA5}">
                          <a16:colId xmlns:a16="http://schemas.microsoft.com/office/drawing/2014/main" val="2504915077"/>
                        </a:ext>
                      </a:extLst>
                    </a:gridCol>
                  </a:tblGrid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</a:rPr>
                            <a:t>TOP--; ST0 = 1.0;</a:t>
                          </a:r>
                          <a:endParaRPr lang="en-US" sz="20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8333861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FLDL2T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18" t="-106977" r="-249" b="-5069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341946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FLDL2E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18" t="-204598" r="-249" b="-40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9647887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effectLst/>
                            </a:rPr>
                            <a:t>TOP--; ST0 = </a:t>
                          </a:r>
                          <a:r>
                            <a:rPr lang="el-GR" sz="2000" dirty="0">
                              <a:effectLst/>
                            </a:rPr>
                            <a:t>π</a:t>
                          </a:r>
                          <a:r>
                            <a:rPr lang="en-US" sz="2000" dirty="0">
                              <a:effectLst/>
                            </a:rPr>
                            <a:t>;</a:t>
                          </a:r>
                          <a:endParaRPr lang="en-US" sz="20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2501969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FLDLG2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18" t="-404598" r="-249" b="-20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860128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FLDLN2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18" t="-510465" r="-249" b="-103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2943174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18" t="-603448" r="-249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5554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498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операции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11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46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Арифметические операции выполняются инструкциями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fsubr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fmul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fdivr</a:t>
            </a:r>
            <a:r>
              <a:rPr lang="en-US" sz="2000" dirty="0"/>
              <a:t>.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r>
              <a:rPr lang="ru-RU" sz="2000" dirty="0"/>
              <a:t>Данные инструкции принимают от 0 до 2 операндов.</a:t>
            </a:r>
            <a:r>
              <a:rPr lang="en-US" sz="2000" dirty="0"/>
              <a:t> </a:t>
            </a:r>
            <a:r>
              <a:rPr lang="ru-RU" sz="2000" dirty="0"/>
              <a:t>При этом, если операнды являются регистрами – то </a:t>
            </a:r>
            <a:r>
              <a:rPr lang="ru-RU" sz="2000" b="1" dirty="0"/>
              <a:t>один из них обязан быть </a:t>
            </a:r>
            <a:r>
              <a:rPr lang="en-US" sz="2000" b="1" dirty="0"/>
              <a:t>ST0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Инструкции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fsubp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fsubrp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fmulp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fdivp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fdivrp</a:t>
            </a:r>
            <a:r>
              <a:rPr lang="en-US" sz="2000" dirty="0"/>
              <a:t> </a:t>
            </a:r>
            <a:r>
              <a:rPr lang="ru-RU" sz="2000" dirty="0"/>
              <a:t>действуют аналогично обычным арифметическим операциям, однако они </a:t>
            </a:r>
            <a:r>
              <a:rPr lang="ru-RU" sz="2000" b="1" dirty="0"/>
              <a:t>дополнительно выталкивают значение с вершины стека</a:t>
            </a:r>
            <a:r>
              <a:rPr lang="ru-RU" sz="2000" dirty="0"/>
              <a:t>. Операндами могут быть только регистры сопроцессора.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Инструкции без операндов (например,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</a:t>
            </a:r>
            <a:r>
              <a:rPr lang="en-US" sz="2000" dirty="0"/>
              <a:t> </a:t>
            </a:r>
            <a:r>
              <a:rPr lang="ru-RU" sz="2000" dirty="0"/>
              <a:t>и</a:t>
            </a:r>
            <a:r>
              <a:rPr lang="en-US" sz="2000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являются синонимами в языке ассемблера </a:t>
            </a:r>
            <a:r>
              <a:rPr lang="en-US" sz="2000" dirty="0"/>
              <a:t>NASM</a:t>
            </a:r>
            <a:r>
              <a:rPr lang="ru-RU" sz="2000" dirty="0"/>
              <a:t> и всегда</a:t>
            </a:r>
            <a:r>
              <a:rPr lang="en-US" sz="2000" dirty="0"/>
              <a:t> 1)</a:t>
            </a:r>
            <a:r>
              <a:rPr lang="ru-RU" sz="2000" dirty="0"/>
              <a:t>используют </a:t>
            </a:r>
            <a:r>
              <a:rPr lang="en-US" sz="2000" dirty="0"/>
              <a:t>ST1 </a:t>
            </a:r>
            <a:r>
              <a:rPr lang="ru-RU" sz="2000" dirty="0"/>
              <a:t>и </a:t>
            </a:r>
            <a:r>
              <a:rPr lang="en-US" sz="2000" dirty="0"/>
              <a:t>ST0 </a:t>
            </a:r>
            <a:r>
              <a:rPr lang="ru-RU" sz="2000" dirty="0"/>
              <a:t>в качестве операндов 2) выталкивают значение с вершины.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9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операции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12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9" name="Таблица 6">
            <a:extLst>
              <a:ext uri="{FF2B5EF4-FFF2-40B4-BE49-F238E27FC236}">
                <a16:creationId xmlns:a16="http://schemas.microsoft.com/office/drawing/2014/main" id="{CB12F64A-B022-4C18-A100-977DFB8E4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662425"/>
              </p:ext>
            </p:extLst>
          </p:nvPr>
        </p:nvGraphicFramePr>
        <p:xfrm>
          <a:off x="738115" y="1690688"/>
          <a:ext cx="5832630" cy="451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5748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346882">
                  <a:extLst>
                    <a:ext uri="{9D8B030D-6E8A-4147-A177-3AD203B41FA5}">
                      <a16:colId xmlns:a16="http://schemas.microsoft.com/office/drawing/2014/main" val="2783746667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fadd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ST1 += ST0; TOP++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35693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fsub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tbyte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ST0 -= *(long double*)RBX</a:t>
                      </a:r>
                      <a:endParaRPr lang="ru-RU" sz="2000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44909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fmul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 *= ST5;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1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fdiv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st1, </a:t>
                      </a:r>
                      <a:r>
                        <a:rPr lang="en-US" sz="20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ST1 /= ST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5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fadd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st0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 += ST7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8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fdiv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st0, st1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fdiv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st0, st1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 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/=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 = ST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1/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431"/>
                  </a:ext>
                </a:extLst>
              </a:tr>
            </a:tbl>
          </a:graphicData>
        </a:graphic>
      </p:graphicFrame>
      <p:graphicFrame>
        <p:nvGraphicFramePr>
          <p:cNvPr id="8" name="Таблица 6">
            <a:extLst>
              <a:ext uri="{FF2B5EF4-FFF2-40B4-BE49-F238E27FC236}">
                <a16:creationId xmlns:a16="http://schemas.microsoft.com/office/drawing/2014/main" id="{2E7038C8-BA4F-A659-222E-225E21D00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43940"/>
              </p:ext>
            </p:extLst>
          </p:nvPr>
        </p:nvGraphicFramePr>
        <p:xfrm>
          <a:off x="6922173" y="1622426"/>
          <a:ext cx="5131293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9625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2811668">
                  <a:extLst>
                    <a:ext uri="{9D8B030D-6E8A-4147-A177-3AD203B41FA5}">
                      <a16:colId xmlns:a16="http://schemas.microsoft.com/office/drawing/2014/main" val="2783746667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faddp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ST1 += ST0;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TOP++;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fmulp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ST5 *= ST0;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TOP++;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1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fdivp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st1, st0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ST1 /= ST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TOP++;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5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fsub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ST1-=ST0;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TOP++;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5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fsubr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ST1=ST0-ST1;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TOP++;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38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95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Тригонометрические функции, квадратный корень и логарифм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13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9" name="Таблица 6">
            <a:extLst>
              <a:ext uri="{FF2B5EF4-FFF2-40B4-BE49-F238E27FC236}">
                <a16:creationId xmlns:a16="http://schemas.microsoft.com/office/drawing/2014/main" id="{CB12F64A-B022-4C18-A100-977DFB8E4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88130"/>
              </p:ext>
            </p:extLst>
          </p:nvPr>
        </p:nvGraphicFramePr>
        <p:xfrm>
          <a:off x="981332" y="1707039"/>
          <a:ext cx="4218710" cy="463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7171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2731539">
                  <a:extLst>
                    <a:ext uri="{9D8B030D-6E8A-4147-A177-3AD203B41FA5}">
                      <a16:colId xmlns:a16="http://schemas.microsoft.com/office/drawing/2014/main" val="2783746667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fsin</a:t>
                      </a:r>
                      <a:b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fcos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 = sin(ST0)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 = cos(ST0)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fptan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TOP--;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ST1 = tan(ST0);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ST0 = 1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1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fpatan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ST1 = arctan(ST1/ST0);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TOP++;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5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fsincos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 = sin(ST0);c = cos(ST0);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TOP--;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 = c; ST1 = 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578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6">
                <a:extLst>
                  <a:ext uri="{FF2B5EF4-FFF2-40B4-BE49-F238E27FC236}">
                    <a16:creationId xmlns:a16="http://schemas.microsoft.com/office/drawing/2014/main" id="{C0C104BF-3590-B381-CB0B-7DE9826A4D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9865163"/>
                  </p:ext>
                </p:extLst>
              </p:nvPr>
            </p:nvGraphicFramePr>
            <p:xfrm>
              <a:off x="6751732" y="1707039"/>
              <a:ext cx="4218710" cy="32315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98867">
                      <a:extLst>
                        <a:ext uri="{9D8B030D-6E8A-4147-A177-3AD203B41FA5}">
                          <a16:colId xmlns:a16="http://schemas.microsoft.com/office/drawing/2014/main" val="2210322176"/>
                        </a:ext>
                      </a:extLst>
                    </a:gridCol>
                    <a:gridCol w="2719843">
                      <a:extLst>
                        <a:ext uri="{9D8B030D-6E8A-4147-A177-3AD203B41FA5}">
                          <a16:colId xmlns:a16="http://schemas.microsoft.com/office/drawing/2014/main" val="2783746667"/>
                        </a:ext>
                      </a:extLst>
                    </a:gridCol>
                  </a:tblGrid>
                  <a:tr h="1742527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fsqrt</a:t>
                          </a:r>
                          <a:endParaRPr lang="en-US" sz="2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>
                              <a:latin typeface="+mn-lt"/>
                              <a:cs typeface="Courier New" panose="02070309020205020404" pitchFamily="49" charset="0"/>
                            </a:rPr>
                            <a:t>ST0 = sqrt(ST0)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sz="2000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9610876"/>
                      </a:ext>
                    </a:extLst>
                  </a:tr>
                  <a:tr h="1489015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fyl2x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>
                              <a:latin typeface="+mn-lt"/>
                              <a:cs typeface="Courier New" panose="02070309020205020404" pitchFamily="49" charset="0"/>
                            </a:rPr>
                            <a:t>ST1 = ST1*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ST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0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2000" dirty="0">
                              <a:latin typeface="+mn-lt"/>
                              <a:cs typeface="Courier New" panose="02070309020205020404" pitchFamily="49" charset="0"/>
                            </a:rPr>
                            <a:t>;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>
                              <a:latin typeface="+mn-lt"/>
                              <a:cs typeface="Courier New" panose="02070309020205020404" pitchFamily="49" charset="0"/>
                            </a:rPr>
                            <a:t>TOP++;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3214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6">
                <a:extLst>
                  <a:ext uri="{FF2B5EF4-FFF2-40B4-BE49-F238E27FC236}">
                    <a16:creationId xmlns:a16="http://schemas.microsoft.com/office/drawing/2014/main" id="{C0C104BF-3590-B381-CB0B-7DE9826A4D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9865163"/>
                  </p:ext>
                </p:extLst>
              </p:nvPr>
            </p:nvGraphicFramePr>
            <p:xfrm>
              <a:off x="6751732" y="1707039"/>
              <a:ext cx="4218710" cy="32315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98867">
                      <a:extLst>
                        <a:ext uri="{9D8B030D-6E8A-4147-A177-3AD203B41FA5}">
                          <a16:colId xmlns:a16="http://schemas.microsoft.com/office/drawing/2014/main" val="2210322176"/>
                        </a:ext>
                      </a:extLst>
                    </a:gridCol>
                    <a:gridCol w="2719843">
                      <a:extLst>
                        <a:ext uri="{9D8B030D-6E8A-4147-A177-3AD203B41FA5}">
                          <a16:colId xmlns:a16="http://schemas.microsoft.com/office/drawing/2014/main" val="2783746667"/>
                        </a:ext>
                      </a:extLst>
                    </a:gridCol>
                  </a:tblGrid>
                  <a:tr h="1742527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fsqrt</a:t>
                          </a:r>
                          <a:endParaRPr lang="en-US" sz="2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>
                              <a:latin typeface="+mn-lt"/>
                              <a:cs typeface="Courier New" panose="02070309020205020404" pitchFamily="49" charset="0"/>
                            </a:rPr>
                            <a:t>ST0 = sqrt(ST0)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sz="2000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9610876"/>
                      </a:ext>
                    </a:extLst>
                  </a:tr>
                  <a:tr h="1489015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fyl2x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5034" t="-1187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2143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2761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Остаток от деления </a:t>
            </a:r>
            <a:r>
              <a:rPr lang="ru-RU" sz="1600" dirty="0"/>
              <a:t>(пример)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Объект 2">
                <a:extLst>
                  <a:ext uri="{FF2B5EF4-FFF2-40B4-BE49-F238E27FC236}">
                    <a16:creationId xmlns:a16="http://schemas.microsoft.com/office/drawing/2014/main" id="{A3586453-235F-4183-A8D4-C14ABC916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58981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Вещественный остаток от деления вычисляется инструкциями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fprem</a:t>
                </a:r>
                <a:r>
                  <a:rPr lang="en-US" sz="2000" dirty="0"/>
                  <a:t> </a:t>
                </a:r>
                <a:r>
                  <a:rPr lang="ru-RU" sz="2000" dirty="0"/>
                  <a:t>и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fprem1</a:t>
                </a:r>
                <a:r>
                  <a:rPr lang="en-US" sz="2000" dirty="0"/>
                  <a:t> (Partial </a:t>
                </a:r>
                <a:r>
                  <a:rPr lang="en-US" sz="2000" dirty="0" err="1"/>
                  <a:t>REMainder</a:t>
                </a:r>
                <a:r>
                  <a:rPr lang="en-US" sz="2000" dirty="0"/>
                  <a:t>).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fprem</a:t>
                </a:r>
                <a:r>
                  <a:rPr lang="ru-RU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sz="2000" dirty="0"/>
                  <a:t> </a:t>
                </a:r>
                <a:r>
                  <a:rPr lang="ru-RU" sz="2000" dirty="0"/>
                  <a:t>функционирует аналогично </a:t>
                </a:r>
                <a:r>
                  <a:rPr lang="en-US" sz="2000" dirty="0">
                    <a:latin typeface="Consolas" panose="020B0609020204030204" pitchFamily="49" charset="0"/>
                    <a:hlinkClick r:id="rId3"/>
                  </a:rPr>
                  <a:t>std::remainder</a:t>
                </a:r>
                <a:r>
                  <a:rPr lang="en-US" sz="2000" dirty="0">
                    <a:latin typeface="Consolas" panose="020B0609020204030204" pitchFamily="49" charset="0"/>
                  </a:rPr>
                  <a:t>()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fprem</a:t>
                </a:r>
                <a:r>
                  <a:rPr lang="ru-RU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dirty="0"/>
                  <a:t> </a:t>
                </a:r>
                <a:r>
                  <a:rPr lang="ru-RU" sz="2000" dirty="0"/>
                  <a:t>функционирует аналогично </a:t>
                </a:r>
                <a:r>
                  <a:rPr lang="en-US" sz="2000" dirty="0">
                    <a:latin typeface="Consolas" panose="020B0609020204030204" pitchFamily="49" charset="0"/>
                    <a:hlinkClick r:id="rId4"/>
                  </a:rPr>
                  <a:t>std::</a:t>
                </a:r>
                <a:r>
                  <a:rPr lang="en-US" sz="2000" dirty="0" err="1">
                    <a:latin typeface="Consolas" panose="020B0609020204030204" pitchFamily="49" charset="0"/>
                    <a:hlinkClick r:id="rId4"/>
                  </a:rPr>
                  <a:t>fmod</a:t>
                </a:r>
                <a:r>
                  <a:rPr lang="en-US" sz="2000" dirty="0">
                    <a:latin typeface="Consolas" panose="020B0609020204030204" pitchFamily="49" charset="0"/>
                  </a:rPr>
                  <a:t>()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ru-RU" sz="2000" dirty="0"/>
                  <a:t>Разница в значениях </a:t>
                </a:r>
                <a:r>
                  <a:rPr lang="en-US" sz="2000" dirty="0"/>
                  <a:t>ST0 </a:t>
                </a:r>
                <a:r>
                  <a:rPr lang="ru-RU" sz="2000" dirty="0"/>
                  <a:t>и </a:t>
                </a:r>
                <a:r>
                  <a:rPr lang="en-US" sz="2000" dirty="0"/>
                  <a:t>ST1 </a:t>
                </a:r>
                <a:r>
                  <a:rPr lang="ru-RU" sz="2000" dirty="0"/>
                  <a:t>не должна превышать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</m:oMath>
                </a14:m>
                <a:r>
                  <a:rPr lang="ru-RU" sz="2000" dirty="0"/>
                  <a:t>, иначе результатом инструкции является частичный остаток</a:t>
                </a:r>
                <a:r>
                  <a:rPr lang="en-US" sz="2000" dirty="0"/>
                  <a:t> (</a:t>
                </a:r>
                <a:r>
                  <a:rPr lang="ru-RU" sz="2000" dirty="0"/>
                  <a:t>при этом флаг </a:t>
                </a:r>
                <a:r>
                  <a:rPr lang="en-US" sz="2000" dirty="0"/>
                  <a:t>C2 </a:t>
                </a:r>
                <a:r>
                  <a:rPr lang="ru-RU" sz="2000" dirty="0"/>
                  <a:t>регистра состояния равен 1</a:t>
                </a:r>
                <a:r>
                  <a:rPr lang="en-US" sz="2000" dirty="0"/>
                  <a:t>)</a:t>
                </a:r>
                <a:r>
                  <a:rPr lang="ru-RU" sz="2000" dirty="0"/>
                  <a:t>. Как следствие, </a:t>
                </a:r>
                <a:r>
                  <a:rPr lang="ru-RU" sz="2000" i="1" dirty="0"/>
                  <a:t>остаток от деления должен вычисляться в цикле</a:t>
                </a:r>
                <a:r>
                  <a:rPr lang="ru-RU" sz="2000" dirty="0"/>
                  <a:t>, если нет гарантии, что данное условие выполняется.</a:t>
                </a:r>
                <a:endParaRPr lang="en-US" sz="2000" dirty="0"/>
              </a:p>
            </p:txBody>
          </p:sp>
        </mc:Choice>
        <mc:Fallback xmlns="">
          <p:sp>
            <p:nvSpPr>
              <p:cNvPr id="36" name="Объект 2">
                <a:extLst>
                  <a:ext uri="{FF2B5EF4-FFF2-40B4-BE49-F238E27FC236}">
                    <a16:creationId xmlns:a16="http://schemas.microsoft.com/office/drawing/2014/main" id="{A3586453-235F-4183-A8D4-C14ABC916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589818" cy="4351338"/>
              </a:xfrm>
              <a:blipFill>
                <a:blip r:embed="rId5"/>
                <a:stretch>
                  <a:fillRect l="-781" t="-1401" r="-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E70AA-93EE-36CA-0D32-B75E3E14DA07}"/>
              </a:ext>
            </a:extLst>
          </p:cNvPr>
          <p:cNvSpPr txBox="1"/>
          <p:nvPr/>
        </p:nvSpPr>
        <p:spPr>
          <a:xfrm>
            <a:off x="969818" y="5569527"/>
            <a:ext cx="438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Д/З: отличие </a:t>
            </a:r>
            <a:r>
              <a:rPr lang="en-US" dirty="0"/>
              <a:t>std::remainder() </a:t>
            </a:r>
            <a:r>
              <a:rPr lang="ru-RU" dirty="0"/>
              <a:t>от </a:t>
            </a:r>
            <a:r>
              <a:rPr lang="en-US" dirty="0"/>
              <a:t>std::</a:t>
            </a:r>
            <a:r>
              <a:rPr lang="en-US" dirty="0" err="1"/>
              <a:t>fmod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030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Возведение в степень</a:t>
            </a:r>
            <a:r>
              <a:rPr lang="en-US" dirty="0"/>
              <a:t> 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(см. раздел 2.10 указаний к ЛР2)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15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44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возведения в дробную степень 2 используется инструкция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f2xm1</a:t>
            </a:r>
            <a:r>
              <a:rPr lang="en-US" sz="2000" dirty="0"/>
              <a:t>.</a:t>
            </a:r>
            <a:r>
              <a:rPr lang="ru-RU" sz="2000" dirty="0"/>
              <a:t> Данная инструкция требует </a:t>
            </a:r>
            <a:r>
              <a:rPr lang="en-US" sz="2000" dirty="0"/>
              <a:t>|ST0|&lt;1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Для возведения в целую степень 2 используется 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fscale</a:t>
            </a:r>
            <a:r>
              <a:rPr lang="ru-RU" sz="2000" dirty="0">
                <a:cs typeface="Courier New" panose="02070309020205020404" pitchFamily="49" charset="0"/>
              </a:rPr>
              <a:t>. </a:t>
            </a:r>
            <a:r>
              <a:rPr lang="ru-RU" sz="2000" i="1" dirty="0">
                <a:cs typeface="Courier New" panose="02070309020205020404" pitchFamily="49" charset="0"/>
              </a:rPr>
              <a:t>Данная инструкция игнорирует дробную часть числа.</a:t>
            </a: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Отделить целую и дробную части можно инструкцией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fprem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6">
                <a:extLst>
                  <a:ext uri="{FF2B5EF4-FFF2-40B4-BE49-F238E27FC236}">
                    <a16:creationId xmlns:a16="http://schemas.microsoft.com/office/drawing/2014/main" id="{CB12F64A-B022-4C18-A100-977DFB8E40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1262930"/>
                  </p:ext>
                </p:extLst>
              </p:nvPr>
            </p:nvGraphicFramePr>
            <p:xfrm>
              <a:off x="5832629" y="1884594"/>
              <a:ext cx="5832630" cy="25654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36668">
                      <a:extLst>
                        <a:ext uri="{9D8B030D-6E8A-4147-A177-3AD203B41FA5}">
                          <a16:colId xmlns:a16="http://schemas.microsoft.com/office/drawing/2014/main" val="2210322176"/>
                        </a:ext>
                      </a:extLst>
                    </a:gridCol>
                    <a:gridCol w="3195962">
                      <a:extLst>
                        <a:ext uri="{9D8B030D-6E8A-4147-A177-3AD203B41FA5}">
                          <a16:colId xmlns:a16="http://schemas.microsoft.com/office/drawing/2014/main" val="2783746667"/>
                        </a:ext>
                      </a:extLst>
                    </a:gridCol>
                  </a:tblGrid>
                  <a:tr h="1625931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f2xm1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>
                              <a:latin typeface="+mn-lt"/>
                              <a:cs typeface="Courier New" panose="02070309020205020404" pitchFamily="49" charset="0"/>
                            </a:rPr>
                            <a:t>ST0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ST</m:t>
                                  </m:r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000" dirty="0">
                              <a:latin typeface="+mn-lt"/>
                              <a:cs typeface="Courier New" panose="02070309020205020404" pitchFamily="49" charset="0"/>
                            </a:rPr>
                            <a:t>-1, |ST0|&lt;1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sz="2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2752234"/>
                      </a:ext>
                    </a:extLst>
                  </a:tr>
                  <a:tr h="939555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fscale</a:t>
                          </a:r>
                          <a:endParaRPr lang="en-US" sz="2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>
                              <a:latin typeface="+mn-lt"/>
                              <a:cs typeface="Courier New" panose="02070309020205020404" pitchFamily="49" charset="0"/>
                            </a:rPr>
                            <a:t>ST0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ST</m:t>
                                  </m:r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0∗2</m:t>
                                  </m:r>
                                </m:e>
                                <m:sup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[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ST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1]</m:t>
                                  </m:r>
                                </m:sup>
                              </m:sSup>
                            </m:oMath>
                          </a14:m>
                          <a:endParaRPr lang="en-US" sz="2000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144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6">
                <a:extLst>
                  <a:ext uri="{FF2B5EF4-FFF2-40B4-BE49-F238E27FC236}">
                    <a16:creationId xmlns:a16="http://schemas.microsoft.com/office/drawing/2014/main" id="{CB12F64A-B022-4C18-A100-977DFB8E40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1262930"/>
                  </p:ext>
                </p:extLst>
              </p:nvPr>
            </p:nvGraphicFramePr>
            <p:xfrm>
              <a:off x="5832629" y="1884594"/>
              <a:ext cx="5832630" cy="25654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36668">
                      <a:extLst>
                        <a:ext uri="{9D8B030D-6E8A-4147-A177-3AD203B41FA5}">
                          <a16:colId xmlns:a16="http://schemas.microsoft.com/office/drawing/2014/main" val="2210322176"/>
                        </a:ext>
                      </a:extLst>
                    </a:gridCol>
                    <a:gridCol w="3195962">
                      <a:extLst>
                        <a:ext uri="{9D8B030D-6E8A-4147-A177-3AD203B41FA5}">
                          <a16:colId xmlns:a16="http://schemas.microsoft.com/office/drawing/2014/main" val="2783746667"/>
                        </a:ext>
                      </a:extLst>
                    </a:gridCol>
                  </a:tblGrid>
                  <a:tr h="1625931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f2xm1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82476" t="-1498" b="-576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2752234"/>
                      </a:ext>
                    </a:extLst>
                  </a:tr>
                  <a:tr h="939555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fscale</a:t>
                          </a:r>
                          <a:endParaRPr lang="en-US" sz="2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82476" t="-175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144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071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16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996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установки флагов регистра </a:t>
            </a:r>
            <a:r>
              <a:rPr lang="en-US" sz="2000" dirty="0"/>
              <a:t>FLAGS </a:t>
            </a:r>
            <a:r>
              <a:rPr lang="ru-RU" sz="2000" dirty="0"/>
              <a:t>используются инструкции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fcomi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fcomip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fucomu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fucomip</a:t>
            </a:r>
            <a:r>
              <a:rPr lang="en-US" sz="2000" dirty="0"/>
              <a:t>.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fcomip</a:t>
            </a:r>
            <a:r>
              <a:rPr lang="ru-RU" sz="2000" dirty="0"/>
              <a:t> после выполнения сравнения выталкивает значение из вершины стека.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Отличие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fcomi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fucomi</a:t>
            </a:r>
            <a:r>
              <a:rPr lang="ru-RU" sz="2000" dirty="0"/>
              <a:t> в то, что первая инструкция генерирует исключение при попытке сравнения </a:t>
            </a:r>
            <a:r>
              <a:rPr lang="en-US" sz="2000" dirty="0" err="1"/>
              <a:t>NaN</a:t>
            </a:r>
            <a:r>
              <a:rPr lang="ru-RU" sz="2000" dirty="0"/>
              <a:t>, а вторая - нет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Таблица 7">
            <a:extLst>
              <a:ext uri="{FF2B5EF4-FFF2-40B4-BE49-F238E27FC236}">
                <a16:creationId xmlns:a16="http://schemas.microsoft.com/office/drawing/2014/main" id="{E957BEC9-02B3-4C6F-96A7-8DCF9C3BF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396895"/>
              </p:ext>
            </p:extLst>
          </p:nvPr>
        </p:nvGraphicFramePr>
        <p:xfrm>
          <a:off x="6096000" y="3918586"/>
          <a:ext cx="516128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55457592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668566373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406126252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762091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Результат сравнения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ZF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PF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CF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3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ST0 &gt; ARG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5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ST0 &lt; ARG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8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ST0 == ARG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4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ST0 is </a:t>
                      </a:r>
                      <a:r>
                        <a:rPr lang="en-US" dirty="0" err="1"/>
                        <a:t>NaN</a:t>
                      </a:r>
                      <a:r>
                        <a:rPr lang="en-US" dirty="0"/>
                        <a:t> ||</a:t>
                      </a:r>
                      <a:br>
                        <a:rPr lang="en-US" dirty="0"/>
                      </a:br>
                      <a:r>
                        <a:rPr lang="en-US" dirty="0"/>
                        <a:t>ARG is </a:t>
                      </a:r>
                      <a:r>
                        <a:rPr lang="en-US" dirty="0" err="1"/>
                        <a:t>NaN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64247"/>
                  </a:ext>
                </a:extLst>
              </a:tr>
            </a:tbl>
          </a:graphicData>
        </a:graphic>
      </p:graphicFrame>
      <p:graphicFrame>
        <p:nvGraphicFramePr>
          <p:cNvPr id="11" name="Таблица 6">
            <a:extLst>
              <a:ext uri="{FF2B5EF4-FFF2-40B4-BE49-F238E27FC236}">
                <a16:creationId xmlns:a16="http://schemas.microsoft.com/office/drawing/2014/main" id="{468D8523-72D2-4EA7-9D2F-875C91874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96479"/>
              </p:ext>
            </p:extLst>
          </p:nvPr>
        </p:nvGraphicFramePr>
        <p:xfrm>
          <a:off x="5847869" y="1718469"/>
          <a:ext cx="583263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6668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195962">
                  <a:extLst>
                    <a:ext uri="{9D8B030D-6E8A-4147-A177-3AD203B41FA5}">
                      <a16:colId xmlns:a16="http://schemas.microsoft.com/office/drawing/2014/main" val="2783746667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fcomi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compare(ST0, ST1)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fcomip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compare(ST0, ST3)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1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09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87E7FF-39B0-7A7B-F145-8D8577A2B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066" y="1754188"/>
            <a:ext cx="5574934" cy="37949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 состояния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17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19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Регистр состояния </a:t>
            </a:r>
            <a:r>
              <a:rPr lang="ru-RU" sz="2000" dirty="0"/>
              <a:t>содержит слово состояния сопроцессора. Отдельные биты слова являются флагами. Среди значимых флагов находятся </a:t>
            </a:r>
            <a:r>
              <a:rPr lang="ru-RU" sz="2000" b="1" dirty="0"/>
              <a:t>С0-С3</a:t>
            </a:r>
            <a:r>
              <a:rPr lang="ru-RU" sz="2000" dirty="0"/>
              <a:t>, которые хранят результаты сравнения, а в случае аппаратного исключения – уточняющие данные</a:t>
            </a:r>
            <a:r>
              <a:rPr lang="en-US" sz="2000" dirty="0"/>
              <a:t>; </a:t>
            </a:r>
            <a:r>
              <a:rPr lang="en-US" sz="2000" b="1" dirty="0"/>
              <a:t>TOP</a:t>
            </a:r>
            <a:r>
              <a:rPr lang="en-US" sz="2000" dirty="0"/>
              <a:t>, </a:t>
            </a:r>
            <a:r>
              <a:rPr lang="ru-RU" sz="2000" dirty="0"/>
              <a:t>являющийся указателем на текущую вершину стека.</a:t>
            </a:r>
          </a:p>
          <a:p>
            <a:pPr marL="0" indent="0">
              <a:buNone/>
            </a:pPr>
            <a:r>
              <a:rPr lang="ru-RU" sz="2000" dirty="0"/>
              <a:t>Флаги 0-</a:t>
            </a:r>
            <a:r>
              <a:rPr lang="en-US" sz="2000" dirty="0"/>
              <a:t>7</a:t>
            </a:r>
            <a:r>
              <a:rPr lang="ru-RU" sz="2000" dirty="0"/>
              <a:t> являются флагами исключений.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Выгрузка слова состояния (в ОЗУ или в регистр </a:t>
            </a:r>
            <a:r>
              <a:rPr lang="en-US" sz="2000" dirty="0"/>
              <a:t>AX)</a:t>
            </a:r>
            <a:r>
              <a:rPr lang="ru-RU" sz="2000" dirty="0"/>
              <a:t> осуществляется инструкцией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fstsw</a:t>
            </a:r>
            <a:r>
              <a:rPr lang="ru-RU" sz="2000" dirty="0"/>
              <a:t>. Затем слово состояния анализируется обычными инструкциями ЦП. 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0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7E7F4C-2124-4A0D-B889-5BE06E014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066" y="1754188"/>
            <a:ext cx="5574934" cy="37949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сопроцессора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(пример)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18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788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случае появления ошибки при вычислениях сопроцессор сигнализирует об этом процессору, который бросает </a:t>
            </a:r>
            <a:r>
              <a:rPr lang="ru-RU" sz="2000" i="1" dirty="0"/>
              <a:t>аппаратное</a:t>
            </a:r>
            <a:r>
              <a:rPr lang="ru-RU" sz="2000" dirty="0"/>
              <a:t> исключение 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Причину исключения можно узнать, анализируя  соответствующие флаги регистра состояния.</a:t>
            </a:r>
          </a:p>
          <a:p>
            <a:pPr marL="0" indent="0">
              <a:buNone/>
            </a:pPr>
            <a:r>
              <a:rPr lang="ru-RU" sz="2000" dirty="0"/>
              <a:t>Как аппаратные исключения обрабатываются – будет рассмотрено позже. Обычно аппаратное исключение приводит к аварийному завершению программы.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Исторически, аппаратные исключения генерируются при начале выполнения инструкции, следующей за «виновной». Для проверки наличия немаскированных исключений используется 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fwait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59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Управляющий регистр и маска исключений</a:t>
            </a:r>
            <a:br>
              <a:rPr lang="ru-RU" dirty="0"/>
            </a:br>
            <a:r>
              <a:rPr lang="ru-RU" sz="1600" dirty="0"/>
              <a:t>(см. пример и приложение Б ЛР2)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19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6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Исключения определенного типа могут быть явно запрещены (маскированы) путем установки флагов</a:t>
            </a:r>
            <a:r>
              <a:rPr lang="ru-RU" sz="2000" b="1" dirty="0"/>
              <a:t> управляющего регистра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этом случае аппаратные исключения не будут возникать, но биты в слове состояния будут выставляться.</a:t>
            </a:r>
          </a:p>
          <a:p>
            <a:pPr marL="0" indent="0">
              <a:buNone/>
            </a:pPr>
            <a:r>
              <a:rPr lang="ru-RU" sz="2000" dirty="0"/>
              <a:t>В управляющем регистре можно также выбрать </a:t>
            </a:r>
            <a:r>
              <a:rPr lang="ru-RU" sz="2000" b="1" dirty="0"/>
              <a:t>точность вычислений </a:t>
            </a:r>
            <a:r>
              <a:rPr lang="ru-RU" sz="2000" dirty="0"/>
              <a:t>и </a:t>
            </a:r>
            <a:r>
              <a:rPr lang="ru-RU" sz="2000" b="1" dirty="0"/>
              <a:t>метод округления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Для того, чтобы изменить флаги, слово управления следует выгрузить в память инструкцией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fstcw</a:t>
            </a:r>
            <a:r>
              <a:rPr lang="ru-RU" sz="2000" dirty="0"/>
              <a:t>, изменить его, и загрузить обратно инструкцией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fldcw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B0152E-13D3-4BD5-B4E5-CC046D410F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9" r="13429" b="13437"/>
          <a:stretch/>
        </p:blipFill>
        <p:spPr bwMode="auto">
          <a:xfrm>
            <a:off x="6695721" y="1825625"/>
            <a:ext cx="5109210" cy="39408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6389AD8-F3BB-3245-F3AC-A1E5B982CFAE}"/>
              </a:ext>
            </a:extLst>
          </p:cNvPr>
          <p:cNvSpPr/>
          <p:nvPr/>
        </p:nvSpPr>
        <p:spPr>
          <a:xfrm>
            <a:off x="7993626" y="1927122"/>
            <a:ext cx="3991897" cy="431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4DB433-3D86-3454-CC89-4BA9E1752826}"/>
              </a:ext>
            </a:extLst>
          </p:cNvPr>
          <p:cNvSpPr/>
          <p:nvPr/>
        </p:nvSpPr>
        <p:spPr>
          <a:xfrm>
            <a:off x="7798287" y="2120572"/>
            <a:ext cx="812314" cy="986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71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0D95454-001E-4DA4-9DD0-0AD83F76A88F}"/>
              </a:ext>
            </a:extLst>
          </p:cNvPr>
          <p:cNvSpPr/>
          <p:nvPr/>
        </p:nvSpPr>
        <p:spPr>
          <a:xfrm>
            <a:off x="9876003" y="1677804"/>
            <a:ext cx="1980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МАНТИССА</a:t>
            </a:r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Числа с плавающей запятой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5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Формат чисел с плавающей запятой определяется стандартом </a:t>
            </a:r>
            <a:r>
              <a:rPr lang="en-US" sz="2000" dirty="0"/>
              <a:t>IEEE-754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Первоначально, стандарт определял два основных типа чисел – числа одинарной точности и числа двойной точности размером 32 и 64 бит соответственно.</a:t>
            </a:r>
          </a:p>
          <a:p>
            <a:pPr marL="0" indent="0">
              <a:buNone/>
            </a:pPr>
            <a:r>
              <a:rPr lang="ru-RU" sz="2000" dirty="0"/>
              <a:t>Помимо формата чисел, стандарт определяет также правила округления</a:t>
            </a:r>
            <a:r>
              <a:rPr lang="en-US" sz="2000" dirty="0"/>
              <a:t> </a:t>
            </a:r>
            <a:r>
              <a:rPr lang="ru-RU" sz="2000" dirty="0"/>
              <a:t>и сравнения, реакцию на запрещенные операции.</a:t>
            </a:r>
            <a:endParaRPr lang="en-US" sz="2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CC524C1-EDCC-4FF7-A6AE-29F533E3AD20}"/>
              </a:ext>
            </a:extLst>
          </p:cNvPr>
          <p:cNvSpPr/>
          <p:nvPr/>
        </p:nvSpPr>
        <p:spPr>
          <a:xfrm>
            <a:off x="8974647" y="1677803"/>
            <a:ext cx="180678" cy="35998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±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0451012-2536-4F52-9863-AD6505830D95}"/>
              </a:ext>
            </a:extLst>
          </p:cNvPr>
          <p:cNvSpPr/>
          <p:nvPr/>
        </p:nvSpPr>
        <p:spPr>
          <a:xfrm>
            <a:off x="8255324" y="2800405"/>
            <a:ext cx="3600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МАНТИССА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E3FEE6-9F31-4331-9E6B-14E20556F03C}"/>
              </a:ext>
            </a:extLst>
          </p:cNvPr>
          <p:cNvSpPr/>
          <p:nvPr/>
        </p:nvSpPr>
        <p:spPr>
          <a:xfrm>
            <a:off x="9156003" y="1677803"/>
            <a:ext cx="72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C76B1D7-F04C-4D79-BCCE-32ACC7419978}"/>
              </a:ext>
            </a:extLst>
          </p:cNvPr>
          <p:cNvSpPr/>
          <p:nvPr/>
        </p:nvSpPr>
        <p:spPr>
          <a:xfrm>
            <a:off x="6095323" y="2800406"/>
            <a:ext cx="180001" cy="36512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±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D12F605-1B2B-4AEF-A818-B547B442B62A}"/>
              </a:ext>
            </a:extLst>
          </p:cNvPr>
          <p:cNvSpPr/>
          <p:nvPr/>
        </p:nvSpPr>
        <p:spPr>
          <a:xfrm>
            <a:off x="6275324" y="2800404"/>
            <a:ext cx="198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</a:t>
            </a:r>
          </a:p>
        </p:txBody>
      </p:sp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B8502DC1-B38E-4B6F-8B7B-77EE9BE355A8}"/>
              </a:ext>
            </a:extLst>
          </p:cNvPr>
          <p:cNvSpPr/>
          <p:nvPr/>
        </p:nvSpPr>
        <p:spPr>
          <a:xfrm rot="16200000">
            <a:off x="8982077" y="1504551"/>
            <a:ext cx="166499" cy="18000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авая фигурная скобка 15">
            <a:extLst>
              <a:ext uri="{FF2B5EF4-FFF2-40B4-BE49-F238E27FC236}">
                <a16:creationId xmlns:a16="http://schemas.microsoft.com/office/drawing/2014/main" id="{3E00823A-AFE4-42BC-BB10-C86DF778AE51}"/>
              </a:ext>
            </a:extLst>
          </p:cNvPr>
          <p:cNvSpPr/>
          <p:nvPr/>
        </p:nvSpPr>
        <p:spPr>
          <a:xfrm rot="16200000">
            <a:off x="9432074" y="1234549"/>
            <a:ext cx="166501" cy="7199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авая фигурная скобка 16">
            <a:extLst>
              <a:ext uri="{FF2B5EF4-FFF2-40B4-BE49-F238E27FC236}">
                <a16:creationId xmlns:a16="http://schemas.microsoft.com/office/drawing/2014/main" id="{07BA3423-00ED-45E3-9D36-A78980CAA1D6}"/>
              </a:ext>
            </a:extLst>
          </p:cNvPr>
          <p:cNvSpPr/>
          <p:nvPr/>
        </p:nvSpPr>
        <p:spPr>
          <a:xfrm rot="16200000">
            <a:off x="10782074" y="604549"/>
            <a:ext cx="166499" cy="198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авая фигурная скобка 17">
            <a:extLst>
              <a:ext uri="{FF2B5EF4-FFF2-40B4-BE49-F238E27FC236}">
                <a16:creationId xmlns:a16="http://schemas.microsoft.com/office/drawing/2014/main" id="{EB589320-B7FF-480D-BF24-905268C1BCA9}"/>
              </a:ext>
            </a:extLst>
          </p:cNvPr>
          <p:cNvSpPr/>
          <p:nvPr/>
        </p:nvSpPr>
        <p:spPr>
          <a:xfrm rot="16200000">
            <a:off x="6103040" y="2620710"/>
            <a:ext cx="166499" cy="18000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Правая фигурная скобка 18">
            <a:extLst>
              <a:ext uri="{FF2B5EF4-FFF2-40B4-BE49-F238E27FC236}">
                <a16:creationId xmlns:a16="http://schemas.microsoft.com/office/drawing/2014/main" id="{FD1512FC-2F41-4AA7-8B42-C253E6E37C9A}"/>
              </a:ext>
            </a:extLst>
          </p:cNvPr>
          <p:cNvSpPr/>
          <p:nvPr/>
        </p:nvSpPr>
        <p:spPr>
          <a:xfrm rot="16200000">
            <a:off x="7178854" y="1723931"/>
            <a:ext cx="172942" cy="19799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авая фигурная скобка 19">
            <a:extLst>
              <a:ext uri="{FF2B5EF4-FFF2-40B4-BE49-F238E27FC236}">
                <a16:creationId xmlns:a16="http://schemas.microsoft.com/office/drawing/2014/main" id="{390667D7-B1C4-4868-BD0F-610D6D2655D8}"/>
              </a:ext>
            </a:extLst>
          </p:cNvPr>
          <p:cNvSpPr/>
          <p:nvPr/>
        </p:nvSpPr>
        <p:spPr>
          <a:xfrm rot="16200000">
            <a:off x="9974957" y="907826"/>
            <a:ext cx="160057" cy="359932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25713-982C-4D72-9A2A-5A4E02C06178}"/>
              </a:ext>
            </a:extLst>
          </p:cNvPr>
          <p:cNvSpPr txBox="1"/>
          <p:nvPr/>
        </p:nvSpPr>
        <p:spPr>
          <a:xfrm>
            <a:off x="6034964" y="2301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187E69-733F-41B6-94EE-A77D71E02CD3}"/>
              </a:ext>
            </a:extLst>
          </p:cNvPr>
          <p:cNvSpPr txBox="1"/>
          <p:nvPr/>
        </p:nvSpPr>
        <p:spPr>
          <a:xfrm>
            <a:off x="8918134" y="11513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0FC95B-08D7-4401-8AC2-C2527849ECEF}"/>
              </a:ext>
            </a:extLst>
          </p:cNvPr>
          <p:cNvSpPr txBox="1"/>
          <p:nvPr/>
        </p:nvSpPr>
        <p:spPr>
          <a:xfrm>
            <a:off x="9364482" y="11513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7E7253-1C0D-412D-B51C-191129D80706}"/>
              </a:ext>
            </a:extLst>
          </p:cNvPr>
          <p:cNvSpPr txBox="1"/>
          <p:nvPr/>
        </p:nvSpPr>
        <p:spPr>
          <a:xfrm>
            <a:off x="10655971" y="1151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9AA47B-2E4F-470E-A200-279968C68736}"/>
              </a:ext>
            </a:extLst>
          </p:cNvPr>
          <p:cNvSpPr txBox="1"/>
          <p:nvPr/>
        </p:nvSpPr>
        <p:spPr>
          <a:xfrm>
            <a:off x="7061816" y="2301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6B3D86-6643-4992-9E3B-65217FC3AE48}"/>
              </a:ext>
            </a:extLst>
          </p:cNvPr>
          <p:cNvSpPr txBox="1"/>
          <p:nvPr/>
        </p:nvSpPr>
        <p:spPr>
          <a:xfrm>
            <a:off x="9854649" y="23066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1814E2-37EF-C44D-1875-81083E4B5757}"/>
                  </a:ext>
                </a:extLst>
              </p:cNvPr>
              <p:cNvSpPr txBox="1"/>
              <p:nvPr/>
            </p:nvSpPr>
            <p:spPr>
              <a:xfrm>
                <a:off x="5644017" y="3957811"/>
                <a:ext cx="7440929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1814E2-37EF-C44D-1875-81083E4B5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017" y="3957811"/>
                <a:ext cx="7440929" cy="378245"/>
              </a:xfrm>
              <a:prstGeom prst="rect">
                <a:avLst/>
              </a:prstGeom>
              <a:blipFill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849B11E6-2AA3-21E0-0C11-ED2107C29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019151"/>
              </p:ext>
            </p:extLst>
          </p:nvPr>
        </p:nvGraphicFramePr>
        <p:xfrm>
          <a:off x="7502462" y="4805327"/>
          <a:ext cx="3434715" cy="87941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4235628729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1460127480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1110603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</a:pPr>
                      <a:r>
                        <a:rPr lang="ru-RU" sz="1400" b="1" dirty="0">
                          <a:effectLst/>
                        </a:rPr>
                        <a:t>Точность числа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M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</a:pPr>
                      <a:r>
                        <a:rPr lang="ru-RU" sz="1400" b="1" dirty="0" err="1">
                          <a:effectLst/>
                        </a:rPr>
                        <a:t>bias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58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Одинарная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127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2740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Двойная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1023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368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723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Округление </a:t>
            </a:r>
            <a:r>
              <a:rPr lang="en-US" sz="1800" dirty="0"/>
              <a:t>(</a:t>
            </a:r>
            <a:r>
              <a:rPr lang="ru-RU" sz="1800" dirty="0"/>
              <a:t>см. приложение </a:t>
            </a:r>
            <a:r>
              <a:rPr lang="en-US" sz="1800" dirty="0"/>
              <a:t>A</a:t>
            </a:r>
            <a:r>
              <a:rPr lang="ru-RU" sz="1800" dirty="0"/>
              <a:t> ЛР2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20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61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Поскольку в ходе вычислений с плавающей запятой неизбежно возникают автоматические округления в младшем разряде, а также явные округления до целого числа, в стандарте IEEE-754 определены 4 возможных режима округления.</a:t>
            </a:r>
          </a:p>
          <a:p>
            <a:pPr marL="0" indent="0">
              <a:buNone/>
            </a:pPr>
            <a:r>
              <a:rPr lang="ru-RU" sz="2000" dirty="0"/>
              <a:t>Код режима указывается в поле </a:t>
            </a:r>
            <a:r>
              <a:rPr lang="en-US" sz="2000" dirty="0"/>
              <a:t>RC </a:t>
            </a:r>
            <a:r>
              <a:rPr lang="ru-RU" sz="2000" dirty="0"/>
              <a:t>управляющего регистра.</a:t>
            </a:r>
            <a:endParaRPr lang="en-US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B0152E-13D3-4BD5-B4E5-CC046D410F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2" t="3470" r="13429" b="56126"/>
          <a:stretch/>
        </p:blipFill>
        <p:spPr bwMode="auto">
          <a:xfrm>
            <a:off x="1123409" y="3871160"/>
            <a:ext cx="4472542" cy="19973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C352E40-8411-4636-9170-324174EB7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975492"/>
              </p:ext>
            </p:extLst>
          </p:nvPr>
        </p:nvGraphicFramePr>
        <p:xfrm>
          <a:off x="6596050" y="4179620"/>
          <a:ext cx="4612970" cy="199734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06485">
                  <a:extLst>
                    <a:ext uri="{9D8B030D-6E8A-4147-A177-3AD203B41FA5}">
                      <a16:colId xmlns:a16="http://schemas.microsoft.com/office/drawing/2014/main" val="4180449491"/>
                    </a:ext>
                  </a:extLst>
                </a:gridCol>
                <a:gridCol w="2306485">
                  <a:extLst>
                    <a:ext uri="{9D8B030D-6E8A-4147-A177-3AD203B41FA5}">
                      <a16:colId xmlns:a16="http://schemas.microsoft.com/office/drawing/2014/main" val="397719150"/>
                    </a:ext>
                  </a:extLst>
                </a:gridCol>
              </a:tblGrid>
              <a:tr h="33004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800" b="1" dirty="0">
                          <a:effectLst/>
                        </a:rPr>
                        <a:t>Режим округления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800" b="1" dirty="0">
                          <a:effectLst/>
                        </a:rPr>
                        <a:t>Код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0621497"/>
                  </a:ext>
                </a:extLst>
              </a:tr>
              <a:tr h="67717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800" dirty="0">
                          <a:effectLst/>
                        </a:rPr>
                        <a:t>К ближайшему целому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800" dirty="0">
                          <a:effectLst/>
                        </a:rPr>
                        <a:t>00</a:t>
                      </a:r>
                      <a:r>
                        <a:rPr lang="ru-RU" sz="1800" baseline="-250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9628460"/>
                  </a:ext>
                </a:extLst>
              </a:tr>
              <a:tr h="33004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800" dirty="0">
                          <a:effectLst/>
                        </a:rPr>
                        <a:t>Вниз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800" dirty="0">
                          <a:effectLst/>
                        </a:rPr>
                        <a:t>01</a:t>
                      </a:r>
                      <a:r>
                        <a:rPr lang="ru-RU" sz="1800" baseline="-250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9708534"/>
                  </a:ext>
                </a:extLst>
              </a:tr>
              <a:tr h="33004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800" dirty="0">
                          <a:effectLst/>
                        </a:rPr>
                        <a:t>Вверх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r>
                        <a:rPr lang="ru-RU" sz="1800" baseline="-250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7556407"/>
                  </a:ext>
                </a:extLst>
              </a:tr>
              <a:tr h="33004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800" dirty="0">
                          <a:effectLst/>
                        </a:rPr>
                        <a:t>К нулю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r>
                        <a:rPr lang="ru-RU" sz="1800" dirty="0">
                          <a:effectLst/>
                        </a:rPr>
                        <a:t>1</a:t>
                      </a:r>
                      <a:r>
                        <a:rPr lang="ru-RU" sz="1800" baseline="-250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1990378"/>
                  </a:ext>
                </a:extLst>
              </a:tr>
            </a:tbl>
          </a:graphicData>
        </a:graphic>
      </p:graphicFrame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85F1DB9-D253-D4FB-DD41-708B57968775}"/>
              </a:ext>
            </a:extLst>
          </p:cNvPr>
          <p:cNvCxnSpPr/>
          <p:nvPr/>
        </p:nvCxnSpPr>
        <p:spPr>
          <a:xfrm flipH="1">
            <a:off x="3014662" y="4143900"/>
            <a:ext cx="25169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4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 инструкций </a:t>
            </a:r>
            <a:r>
              <a:rPr lang="en-US" dirty="0"/>
              <a:t>SSE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21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Хотя математический сопроцессор есть во всех современных </a:t>
            </a:r>
            <a:r>
              <a:rPr lang="en-US" sz="2000" dirty="0"/>
              <a:t>x86</a:t>
            </a:r>
            <a:r>
              <a:rPr lang="ru-RU" sz="2000" dirty="0"/>
              <a:t>-процессорах, вычисления с плавающей запятой используется более простой и современных подход.</a:t>
            </a:r>
          </a:p>
          <a:p>
            <a:pPr marL="0" indent="0">
              <a:buNone/>
            </a:pPr>
            <a:r>
              <a:rPr lang="ru-RU" sz="2000" dirty="0"/>
              <a:t>В </a:t>
            </a:r>
            <a:r>
              <a:rPr lang="en-US" sz="2000" dirty="0"/>
              <a:t>1999 </a:t>
            </a:r>
            <a:r>
              <a:rPr lang="ru-RU" sz="2000" dirty="0"/>
              <a:t>году был внедрен набор инструкций </a:t>
            </a:r>
            <a:r>
              <a:rPr lang="en-US" sz="2000" b="1" dirty="0"/>
              <a:t>SSE</a:t>
            </a:r>
            <a:r>
              <a:rPr lang="ru-RU" sz="2000" dirty="0"/>
              <a:t>. В настоящее время большинство процессоров х86 как минимум</a:t>
            </a:r>
            <a:r>
              <a:rPr lang="en-US" sz="2000" dirty="0"/>
              <a:t> </a:t>
            </a:r>
            <a:r>
              <a:rPr lang="ru-RU" sz="2000" dirty="0"/>
              <a:t>имеют набор </a:t>
            </a:r>
            <a:r>
              <a:rPr lang="en-US" sz="2000" dirty="0"/>
              <a:t>SSE3.</a:t>
            </a:r>
          </a:p>
          <a:p>
            <a:pPr marL="0" indent="0">
              <a:buNone/>
            </a:pPr>
            <a:r>
              <a:rPr lang="en-US" sz="2000" dirty="0"/>
              <a:t>SSE </a:t>
            </a:r>
            <a:r>
              <a:rPr lang="ru-RU" sz="2000" dirty="0"/>
              <a:t>– это набор инструкций для векторных вычислений. Тем не менее, его можно использовать и для обычных вычислений с плавающей запятой.</a:t>
            </a:r>
          </a:p>
          <a:p>
            <a:pPr marL="0" indent="0">
              <a:buNone/>
            </a:pPr>
            <a:r>
              <a:rPr lang="ru-RU" sz="2000" dirty="0"/>
              <a:t>В процессоре с поддержкой </a:t>
            </a:r>
            <a:r>
              <a:rPr lang="en-US" sz="2000" dirty="0"/>
              <a:t>SSE3 </a:t>
            </a:r>
            <a:r>
              <a:rPr lang="ru-RU" sz="2000" dirty="0"/>
              <a:t> есть 16 регистров </a:t>
            </a:r>
            <a:r>
              <a:rPr lang="en-US" sz="2000" b="1" dirty="0"/>
              <a:t>XMM0-XMM15</a:t>
            </a:r>
            <a:r>
              <a:rPr lang="en-US" sz="2000" dirty="0"/>
              <a:t>, </a:t>
            </a:r>
            <a:r>
              <a:rPr lang="ru-RU" sz="2000" dirty="0"/>
              <a:t>которые независимы друг от друга (подобно </a:t>
            </a:r>
            <a:r>
              <a:rPr lang="en-US" sz="2000" dirty="0"/>
              <a:t>RAX, RBX, R8 </a:t>
            </a:r>
            <a:r>
              <a:rPr lang="ru-RU" sz="2000" dirty="0"/>
              <a:t>и др.).</a:t>
            </a:r>
            <a:endParaRPr lang="en-US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7F1A9B2-A16F-66E8-4DBC-7E2B89C7B4E5}"/>
              </a:ext>
            </a:extLst>
          </p:cNvPr>
          <p:cNvSpPr/>
          <p:nvPr/>
        </p:nvSpPr>
        <p:spPr>
          <a:xfrm>
            <a:off x="2794069" y="4881953"/>
            <a:ext cx="5760000" cy="370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XMM0</a:t>
            </a:r>
          </a:p>
        </p:txBody>
      </p:sp>
      <p:graphicFrame>
        <p:nvGraphicFramePr>
          <p:cNvPr id="7" name="Таблица 11">
            <a:extLst>
              <a:ext uri="{FF2B5EF4-FFF2-40B4-BE49-F238E27FC236}">
                <a16:creationId xmlns:a16="http://schemas.microsoft.com/office/drawing/2014/main" id="{1E3B09CE-2276-64D1-2D67-4088E27D5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406621"/>
              </p:ext>
            </p:extLst>
          </p:nvPr>
        </p:nvGraphicFramePr>
        <p:xfrm>
          <a:off x="2794069" y="5320131"/>
          <a:ext cx="57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graphicFrame>
        <p:nvGraphicFramePr>
          <p:cNvPr id="8" name="Таблица 11">
            <a:extLst>
              <a:ext uri="{FF2B5EF4-FFF2-40B4-BE49-F238E27FC236}">
                <a16:creationId xmlns:a16="http://schemas.microsoft.com/office/drawing/2014/main" id="{9765A799-E567-910D-CBCA-DCD7722E6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85175"/>
              </p:ext>
            </p:extLst>
          </p:nvPr>
        </p:nvGraphicFramePr>
        <p:xfrm>
          <a:off x="2794069" y="5736728"/>
          <a:ext cx="57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616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Загрузка/выгрузка данных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22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90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загрузки данных в регистр и выгрузки данных из него используются инструкции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movss</a:t>
            </a:r>
            <a:r>
              <a:rPr lang="en-US" sz="2000" dirty="0"/>
              <a:t> </a:t>
            </a:r>
            <a:r>
              <a:rPr lang="ru-RU" sz="2000" dirty="0"/>
              <a:t> (</a:t>
            </a:r>
            <a:r>
              <a:rPr lang="en-US" sz="2000" b="1" dirty="0"/>
              <a:t>mov</a:t>
            </a:r>
            <a:r>
              <a:rPr lang="en-US" sz="2000" dirty="0"/>
              <a:t>e </a:t>
            </a:r>
            <a:r>
              <a:rPr lang="en-US" sz="2000" b="1" dirty="0"/>
              <a:t>s</a:t>
            </a:r>
            <a:r>
              <a:rPr lang="en-US" sz="2000" dirty="0"/>
              <a:t>calar </a:t>
            </a:r>
            <a:r>
              <a:rPr lang="en-US" sz="2000" b="1" dirty="0"/>
              <a:t>s</a:t>
            </a:r>
            <a:r>
              <a:rPr lang="en-US" sz="2000" dirty="0"/>
              <a:t>ingle</a:t>
            </a:r>
            <a:r>
              <a:rPr lang="ru-RU" sz="2000" dirty="0"/>
              <a:t>)и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movsd</a:t>
            </a:r>
            <a:r>
              <a:rPr lang="en-US" sz="2000" dirty="0"/>
              <a:t> (</a:t>
            </a:r>
            <a:r>
              <a:rPr lang="en-US" sz="2000" b="1" dirty="0"/>
              <a:t>mov</a:t>
            </a:r>
            <a:r>
              <a:rPr lang="en-US" sz="2000" dirty="0"/>
              <a:t>e </a:t>
            </a:r>
            <a:r>
              <a:rPr lang="en-US" sz="2000" b="1" dirty="0"/>
              <a:t>s</a:t>
            </a:r>
            <a:r>
              <a:rPr lang="en-US" sz="2000" dirty="0"/>
              <a:t>calar </a:t>
            </a:r>
            <a:r>
              <a:rPr lang="en-US" sz="2000" b="1" dirty="0"/>
              <a:t>d</a:t>
            </a:r>
            <a:r>
              <a:rPr lang="en-US" sz="2000" dirty="0"/>
              <a:t>ouble)</a:t>
            </a:r>
            <a:r>
              <a:rPr lang="ru-RU" sz="2000" dirty="0"/>
              <a:t>, загружающие в регистр число одинарной или двойной точности из памяти или другого регистра </a:t>
            </a:r>
            <a:r>
              <a:rPr lang="en-US" sz="2000" dirty="0"/>
              <a:t>XMM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en-US" sz="2000" i="1" dirty="0"/>
              <a:t>A</a:t>
            </a:r>
            <a:r>
              <a:rPr lang="ru-RU" sz="2000" i="1" dirty="0" err="1"/>
              <a:t>втоматического</a:t>
            </a:r>
            <a:r>
              <a:rPr lang="ru-RU" sz="2000" i="1" dirty="0"/>
              <a:t> приведения типов в этом случае не происходит</a:t>
            </a:r>
            <a:r>
              <a:rPr lang="en-US" sz="2000" i="1" dirty="0"/>
              <a:t>.</a:t>
            </a:r>
            <a:endParaRPr lang="ru-RU" sz="2000" i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7F0B077-97B2-4D29-A395-F3BD0DF96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140062"/>
              </p:ext>
            </p:extLst>
          </p:nvPr>
        </p:nvGraphicFramePr>
        <p:xfrm>
          <a:off x="6302891" y="1898174"/>
          <a:ext cx="5832630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6668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195962">
                  <a:extLst>
                    <a:ext uri="{9D8B030D-6E8A-4147-A177-3AD203B41FA5}">
                      <a16:colId xmlns:a16="http://schemas.microsoft.com/office/drawing/2014/main" val="2783746667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movss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xmm0,[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XMM0 = *(float*)RBX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],xmm0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*(double*)RBX = XMM0</a:t>
                      </a:r>
                      <a:endParaRPr lang="ru-RU" sz="2000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1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movss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xmm0,xmm1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XMM0 = XMM1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5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47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типов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23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85"/>
            <a:ext cx="108270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Приведение между целыми числами и числами с плавающей запятой осуществляется инструкциями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cvtss2si/cvtsd2si </a:t>
            </a:r>
            <a:r>
              <a:rPr lang="ru-RU" sz="2000" dirty="0"/>
              <a:t>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cvtsi2ss/cvtsi2sd</a:t>
            </a:r>
            <a:r>
              <a:rPr lang="en-US" sz="2000" dirty="0"/>
              <a:t>. </a:t>
            </a:r>
            <a:r>
              <a:rPr lang="ru-RU" sz="2000" dirty="0"/>
              <a:t>Режим округления задается в регистре </a:t>
            </a:r>
            <a:r>
              <a:rPr lang="en-US" sz="2000" dirty="0"/>
              <a:t>MXCSR.</a:t>
            </a:r>
          </a:p>
          <a:p>
            <a:pPr marL="0" indent="0">
              <a:buNone/>
            </a:pPr>
            <a:r>
              <a:rPr lang="ru-RU" sz="2000" dirty="0"/>
              <a:t>Приведение </a:t>
            </a:r>
            <a:r>
              <a:rPr lang="en-US" sz="2000" dirty="0"/>
              <a:t>float </a:t>
            </a:r>
            <a:r>
              <a:rPr lang="ru-RU" sz="2000" dirty="0"/>
              <a:t>к </a:t>
            </a:r>
            <a:r>
              <a:rPr lang="en-US" sz="2000" dirty="0"/>
              <a:t>double </a:t>
            </a:r>
            <a:r>
              <a:rPr lang="ru-RU" sz="2000" dirty="0"/>
              <a:t>осуществляется инструкцией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cvtss2sd</a:t>
            </a:r>
            <a:r>
              <a:rPr lang="ru-RU" sz="2000" dirty="0"/>
              <a:t>.</a:t>
            </a:r>
            <a:r>
              <a:rPr lang="en-US" sz="2000" dirty="0"/>
              <a:t> </a:t>
            </a:r>
            <a:r>
              <a:rPr lang="ru-RU" sz="2000" dirty="0"/>
              <a:t>Приемником всегда должен быть </a:t>
            </a:r>
            <a:r>
              <a:rPr lang="en-US" sz="2000" dirty="0"/>
              <a:t>XMM-</a:t>
            </a:r>
            <a:r>
              <a:rPr lang="ru-RU" sz="2000" dirty="0"/>
              <a:t>регистр. Обратное преобразование осуществляется инструкцией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cvtsd2ss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Приемником для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cvtss2si/cvtsd2si</a:t>
            </a:r>
            <a:r>
              <a:rPr lang="ru-RU" sz="2000" dirty="0">
                <a:cs typeface="Courier New" panose="02070309020205020404" pitchFamily="49" charset="0"/>
              </a:rPr>
              <a:t> может быть только </a:t>
            </a:r>
            <a:r>
              <a:rPr lang="ru-RU" sz="2000" b="1" dirty="0">
                <a:cs typeface="Courier New" panose="02070309020205020404" pitchFamily="49" charset="0"/>
              </a:rPr>
              <a:t>регистр общего назначения</a:t>
            </a:r>
            <a:r>
              <a:rPr lang="ru-RU" sz="2000" dirty="0">
                <a:cs typeface="Courier New" panose="02070309020205020404" pitchFamily="49" charset="0"/>
              </a:rPr>
              <a:t>, а для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cvtsi2ss/cvtsi2sd/cvtss2sd/cvtsd2ss</a:t>
            </a:r>
            <a:r>
              <a:rPr lang="ru-RU" sz="2000" dirty="0">
                <a:cs typeface="Courier New" panose="02070309020205020404" pitchFamily="49" charset="0"/>
              </a:rPr>
              <a:t> – только </a:t>
            </a:r>
            <a:r>
              <a:rPr lang="en-US" sz="2000" b="1" dirty="0">
                <a:cs typeface="Courier New" panose="02070309020205020404" pitchFamily="49" charset="0"/>
              </a:rPr>
              <a:t>XMM</a:t>
            </a:r>
            <a:r>
              <a:rPr lang="ru-RU" sz="2000" b="1" dirty="0">
                <a:cs typeface="Courier New" panose="02070309020205020404" pitchFamily="49" charset="0"/>
              </a:rPr>
              <a:t>-регистр</a:t>
            </a:r>
            <a:endParaRPr lang="ru-RU" sz="20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7F0B077-97B2-4D29-A395-F3BD0DF96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75896"/>
              </p:ext>
            </p:extLst>
          </p:nvPr>
        </p:nvGraphicFramePr>
        <p:xfrm>
          <a:off x="2059822" y="4218624"/>
          <a:ext cx="7800104" cy="1970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9811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370293">
                  <a:extLst>
                    <a:ext uri="{9D8B030D-6E8A-4147-A177-3AD203B41FA5}">
                      <a16:colId xmlns:a16="http://schemas.microsoft.com/office/drawing/2014/main" val="2783746667"/>
                    </a:ext>
                  </a:extLst>
                </a:gridCol>
              </a:tblGrid>
              <a:tr h="54477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cvtsi2ss xmm0,dword[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XMM0 = (float)*(int*)RBX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53150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cvtsd2si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xmm0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RAX = 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long </a:t>
                      </a:r>
                      <a:r>
                        <a:rPr lang="en-US" sz="2000" dirty="0" err="1">
                          <a:latin typeface="+mn-lt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XMM0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14332"/>
                  </a:ext>
                </a:extLst>
              </a:tr>
              <a:tr h="49830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cvtss2sd xmm0,[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XMM0 = (double)*(float*)RBX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5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cvtsd2ss xmm0,xmm1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XMM0 = (float)XMM1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398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533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операции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24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85"/>
            <a:ext cx="108270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Математические операции выполняются инструкциями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rcpsX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rsqrtsX</a:t>
            </a:r>
            <a:r>
              <a:rPr lang="ru-RU" sz="2000" dirty="0">
                <a:cs typeface="Courier New" panose="02070309020205020404" pitchFamily="49" charset="0"/>
              </a:rPr>
              <a:t>, где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cs typeface="Courier New" panose="02070309020205020404" pitchFamily="49" charset="0"/>
              </a:rPr>
              <a:t> –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ru-RU" sz="2000" dirty="0">
                <a:cs typeface="Courier New" panose="02070309020205020404" pitchFamily="49" charset="0"/>
              </a:rPr>
              <a:t>или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Смысл первых 5 инструкций очевиден из названия. 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rcpsX</a:t>
            </a:r>
            <a:r>
              <a:rPr lang="ru-RU" sz="2000" dirty="0">
                <a:cs typeface="Courier New" panose="02070309020205020404" pitchFamily="49" charset="0"/>
              </a:rPr>
              <a:t> вычисляет 1/</a:t>
            </a:r>
            <a:r>
              <a:rPr lang="en-US" sz="2000" dirty="0" err="1">
                <a:cs typeface="Courier New" panose="02070309020205020404" pitchFamily="49" charset="0"/>
              </a:rPr>
              <a:t>arg</a:t>
            </a:r>
            <a:r>
              <a:rPr lang="ru-RU" sz="2000" dirty="0">
                <a:cs typeface="Courier New" panose="02070309020205020404" pitchFamily="49" charset="0"/>
              </a:rPr>
              <a:t>. 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rsqrtsX</a:t>
            </a:r>
            <a:r>
              <a:rPr lang="ru-RU" sz="2000" dirty="0">
                <a:cs typeface="Courier New" panose="02070309020205020404" pitchFamily="49" charset="0"/>
              </a:rPr>
              <a:t> вычисляет 1/</a:t>
            </a:r>
            <a:r>
              <a:rPr lang="en-US" sz="2000" dirty="0">
                <a:cs typeface="Courier New" panose="02070309020205020404" pitchFamily="49" charset="0"/>
              </a:rPr>
              <a:t>sqrt(</a:t>
            </a:r>
            <a:r>
              <a:rPr lang="en-US" sz="2000" dirty="0" err="1">
                <a:cs typeface="Courier New" panose="02070309020205020404" pitchFamily="49" charset="0"/>
              </a:rPr>
              <a:t>arg</a:t>
            </a:r>
            <a:r>
              <a:rPr lang="en-US" sz="2000" dirty="0">
                <a:cs typeface="Courier New" panose="02070309020205020404" pitchFamily="49" charset="0"/>
              </a:rPr>
              <a:t>).</a:t>
            </a:r>
            <a:endParaRPr lang="ru-RU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7F0B077-97B2-4D29-A395-F3BD0DF96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635425"/>
              </p:ext>
            </p:extLst>
          </p:nvPr>
        </p:nvGraphicFramePr>
        <p:xfrm>
          <a:off x="3015449" y="3922685"/>
          <a:ext cx="7433570" cy="107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381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4073189">
                  <a:extLst>
                    <a:ext uri="{9D8B030D-6E8A-4147-A177-3AD203B41FA5}">
                      <a16:colId xmlns:a16="http://schemas.microsoft.com/office/drawing/2014/main" val="2783746667"/>
                    </a:ext>
                  </a:extLst>
                </a:gridCol>
              </a:tblGrid>
              <a:tr h="54477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addss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xmm0,[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XMM0 += *(float*)RBX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53150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xmm1, xmm2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XXMM1 -= XMM2;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1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54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  <a:r>
              <a:rPr lang="en-US" dirty="0"/>
              <a:t>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25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84"/>
            <a:ext cx="10827059" cy="4832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Сравнение чисел с плавающей точкой осуществляется инструкциями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(==),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(&lt;),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(&lt;=),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neq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(!=),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(&gt;=),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nle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(&gt;),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оба результата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не-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и не-бесконечность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Результат сравнения записывается в регистр-приемник. Если сравнение вычисляется в </a:t>
            </a:r>
            <a:r>
              <a:rPr lang="en-US" sz="2000" dirty="0">
                <a:cs typeface="Courier New" panose="02070309020205020404" pitchFamily="49" charset="0"/>
              </a:rPr>
              <a:t>False</a:t>
            </a:r>
            <a:r>
              <a:rPr lang="en-US" sz="2000" b="1" dirty="0">
                <a:cs typeface="Courier New" panose="02070309020205020404" pitchFamily="49" charset="0"/>
              </a:rPr>
              <a:t>, </a:t>
            </a:r>
            <a:r>
              <a:rPr lang="ru-RU" sz="2000" dirty="0">
                <a:cs typeface="Courier New" panose="02070309020205020404" pitchFamily="49" charset="0"/>
              </a:rPr>
              <a:t>приемник = 0, если в  </a:t>
            </a:r>
            <a:r>
              <a:rPr lang="en-US" sz="2000" dirty="0">
                <a:cs typeface="Courier New" panose="02070309020205020404" pitchFamily="49" charset="0"/>
              </a:rPr>
              <a:t>True, </a:t>
            </a:r>
            <a:r>
              <a:rPr lang="ru-RU" sz="2000" dirty="0">
                <a:cs typeface="Courier New" panose="02070309020205020404" pitchFamily="49" charset="0"/>
              </a:rPr>
              <a:t>то приемник= </a:t>
            </a:r>
            <a:r>
              <a:rPr lang="en-US" sz="2000" dirty="0">
                <a:cs typeface="Courier New" panose="02070309020205020404" pitchFamily="49" charset="0"/>
              </a:rPr>
              <a:t>0xFF..FF.</a:t>
            </a:r>
            <a:endParaRPr lang="ru-RU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Если сравнение необходимо для дальнейшего выполнения условного перехода, то следует использовать инструкции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>
                <a:cs typeface="Courier New" panose="02070309020205020404" pitchFamily="49" charset="0"/>
              </a:rPr>
              <a:t> или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ucomis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>
                <a:cs typeface="Courier New" panose="02070309020205020404" pitchFamily="49" charset="0"/>
              </a:rPr>
              <a:t>. Инструкция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ucomis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>
                <a:cs typeface="Courier New" panose="02070309020205020404" pitchFamily="49" charset="0"/>
              </a:rPr>
              <a:t> используется, если </a:t>
            </a:r>
            <a:r>
              <a:rPr lang="ru-RU" sz="2000" dirty="0" err="1">
                <a:cs typeface="Courier New" panose="02070309020205020404" pitchFamily="49" charset="0"/>
              </a:rPr>
              <a:t>NaN</a:t>
            </a:r>
            <a:r>
              <a:rPr lang="ru-RU" sz="2000" dirty="0">
                <a:cs typeface="Courier New" panose="02070309020205020404" pitchFamily="49" charset="0"/>
              </a:rPr>
              <a:t> является допустимым значением.</a:t>
            </a: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Инструкции сравнивают операнды и выставляют флаги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ZF</a:t>
            </a:r>
            <a:r>
              <a:rPr lang="ru-RU" sz="2000" dirty="0">
                <a:cs typeface="Courier New" panose="02070309020205020404" pitchFamily="49" charset="0"/>
              </a:rPr>
              <a:t>,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ru-RU" sz="2000" dirty="0">
                <a:cs typeface="Courier New" panose="02070309020205020404" pitchFamily="49" charset="0"/>
              </a:rPr>
              <a:t> и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PF</a:t>
            </a:r>
            <a:r>
              <a:rPr lang="ru-RU" sz="2000" dirty="0">
                <a:cs typeface="Courier New" panose="02070309020205020404" pitchFamily="49" charset="0"/>
              </a:rPr>
              <a:t> регистра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ru-RU" sz="2000" dirty="0">
                <a:cs typeface="Courier New" panose="02070309020205020404" pitchFamily="49" charset="0"/>
              </a:rPr>
              <a:t>. </a:t>
            </a:r>
            <a:r>
              <a:rPr lang="en-US" sz="2000" dirty="0">
                <a:cs typeface="Courier New" panose="02070309020205020404" pitchFamily="49" charset="0"/>
              </a:rPr>
              <a:t>(</a:t>
            </a:r>
            <a:r>
              <a:rPr lang="ru-RU" sz="2000" dirty="0">
                <a:cs typeface="Courier New" panose="02070309020205020404" pitchFamily="49" charset="0"/>
              </a:rPr>
              <a:t>флаги те же, что для </a:t>
            </a:r>
            <a:r>
              <a:rPr lang="en-US" sz="2000" dirty="0">
                <a:cs typeface="Courier New" panose="02070309020205020404" pitchFamily="49" charset="0"/>
              </a:rPr>
              <a:t>FPU)</a:t>
            </a:r>
            <a:r>
              <a:rPr lang="ru-RU" sz="2000" dirty="0">
                <a:cs typeface="Courier New" panose="02070309020205020404" pitchFamily="49" charset="0"/>
              </a:rPr>
              <a:t>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7F0B077-97B2-4D29-A395-F3BD0DF96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41507"/>
              </p:ext>
            </p:extLst>
          </p:nvPr>
        </p:nvGraphicFramePr>
        <p:xfrm>
          <a:off x="1924213" y="3244765"/>
          <a:ext cx="9090826" cy="107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9552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4981274">
                  <a:extLst>
                    <a:ext uri="{9D8B030D-6E8A-4147-A177-3AD203B41FA5}">
                      <a16:colId xmlns:a16="http://schemas.microsoft.com/office/drawing/2014/main" val="2783746667"/>
                    </a:ext>
                  </a:extLst>
                </a:gridCol>
              </a:tblGrid>
              <a:tr h="54477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cmp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ss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XMM1, XMM2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XMM1 = XMM1==XMM2 ? 0xF…F :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53150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cmp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nlt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sd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XMM1,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XMM1 = XMM1&gt;*(double*)RBX ? 0xF…F :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1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847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минимума/максимума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26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85"/>
            <a:ext cx="108270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Иногда сравнение нужно только для определения наибольшего из 2 чисел. Вместо сравнения в комбинации с условным переходом, можно использовать инструкции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maxsX</a:t>
            </a:r>
            <a:r>
              <a:rPr lang="en-US" dirty="0">
                <a:cs typeface="Courier New" panose="02070309020205020404" pitchFamily="49" charset="0"/>
              </a:rPr>
              <a:t>.</a:t>
            </a:r>
            <a:endParaRPr lang="ru-RU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7F0B077-97B2-4D29-A395-F3BD0DF96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426993"/>
              </p:ext>
            </p:extLst>
          </p:nvPr>
        </p:nvGraphicFramePr>
        <p:xfrm>
          <a:off x="2581108" y="3429000"/>
          <a:ext cx="7895207" cy="1546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5352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4509855">
                  <a:extLst>
                    <a:ext uri="{9D8B030D-6E8A-4147-A177-3AD203B41FA5}">
                      <a16:colId xmlns:a16="http://schemas.microsoft.com/office/drawing/2014/main" val="2783746667"/>
                    </a:ext>
                  </a:extLst>
                </a:gridCol>
              </a:tblGrid>
              <a:tr h="78296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minss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XMM1, XMM2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XMM1 = XMM1&lt;XMM2 ? XMM1 : XMM2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76389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maxsd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XMM1,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XMM1 = XMM1&gt;*RBX? XMM1 : *RBX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1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62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 состояния и исключения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(пример)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27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4512"/>
            <a:ext cx="106195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При возникновении ошибок во время вычислений, возникает аппаратное исключение. Тип исключения можно узнать, анализируя флаги регистра </a:t>
            </a:r>
            <a:r>
              <a:rPr lang="en-US" sz="2000" dirty="0">
                <a:cs typeface="Courier New" panose="02070309020205020404" pitchFamily="49" charset="0"/>
              </a:rPr>
              <a:t>MXCSR.</a:t>
            </a:r>
            <a:r>
              <a:rPr lang="ru-RU" sz="2000" dirty="0">
                <a:cs typeface="Courier New" panose="02070309020205020404" pitchFamily="49" charset="0"/>
              </a:rPr>
              <a:t> Здесь же можно отключить возникновение исключений и выбрать режим округления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A24549-59EB-4F26-B3C1-D38D2DA9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23" y="2637933"/>
            <a:ext cx="7176185" cy="422006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B89FFEF-B20E-C857-6168-130C08C6E9F2}"/>
              </a:ext>
            </a:extLst>
          </p:cNvPr>
          <p:cNvSpPr txBox="1">
            <a:spLocks/>
          </p:cNvSpPr>
          <p:nvPr/>
        </p:nvSpPr>
        <p:spPr>
          <a:xfrm>
            <a:off x="8173005" y="2572297"/>
            <a:ext cx="36183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cs typeface="Courier New" panose="02070309020205020404" pitchFamily="49" charset="0"/>
              </a:rPr>
              <a:t>Сохранение регистра </a:t>
            </a:r>
            <a:r>
              <a:rPr lang="en-US" sz="2000" dirty="0">
                <a:cs typeface="Courier New" panose="02070309020205020404" pitchFamily="49" charset="0"/>
              </a:rPr>
              <a:t>MXCSR </a:t>
            </a:r>
            <a:r>
              <a:rPr lang="ru-RU" sz="2000" dirty="0">
                <a:cs typeface="Courier New" panose="02070309020205020404" pitchFamily="49" charset="0"/>
              </a:rPr>
              <a:t>в память осуществляется инструкцией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stmxcsr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cs typeface="Courier New" panose="02070309020205020404" pitchFamily="49" charset="0"/>
              </a:rPr>
              <a:t>Загрузка содержимого регистра из памяти осуществляется инструкцией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ldmxcsr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  <a:endParaRPr lang="ru-RU" sz="2000" dirty="0">
              <a:cs typeface="Courier New" panose="020703090202050204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79FDFCE-DB35-AB53-B8C8-2779DE293315}"/>
              </a:ext>
            </a:extLst>
          </p:cNvPr>
          <p:cNvSpPr/>
          <p:nvPr/>
        </p:nvSpPr>
        <p:spPr>
          <a:xfrm>
            <a:off x="6289957" y="2949677"/>
            <a:ext cx="176981" cy="5899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DAZ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1431137-7EF1-B126-11CF-9F8B84C6C39D}"/>
              </a:ext>
            </a:extLst>
          </p:cNvPr>
          <p:cNvSpPr/>
          <p:nvPr/>
        </p:nvSpPr>
        <p:spPr>
          <a:xfrm>
            <a:off x="2895301" y="5626792"/>
            <a:ext cx="2841522" cy="13784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Режим «</a:t>
            </a:r>
            <a:r>
              <a:rPr lang="ru-RU" sz="1400" dirty="0" err="1">
                <a:solidFill>
                  <a:schemeClr val="tx1"/>
                </a:solidFill>
              </a:rPr>
              <a:t>денормализованные</a:t>
            </a:r>
            <a:r>
              <a:rPr lang="ru-RU" sz="1400" dirty="0">
                <a:solidFill>
                  <a:schemeClr val="tx1"/>
                </a:solidFill>
              </a:rPr>
              <a:t>=0»</a:t>
            </a:r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A45385AA-3203-8416-AA94-24FE702E3702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4979585" y="4296852"/>
            <a:ext cx="2156103" cy="64162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043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8F447-5275-440F-B211-F1BC46EA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1F3F3-9BE7-4932-B80C-9DA06683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25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поэлементной обработки лучше всего подходит парадигма </a:t>
            </a:r>
            <a:r>
              <a:rPr lang="en-US" sz="2000" dirty="0"/>
              <a:t>SIMD (</a:t>
            </a:r>
            <a:r>
              <a:rPr lang="en-US" sz="2000" b="1" dirty="0"/>
              <a:t>Single Instruction  Multiple Data</a:t>
            </a:r>
            <a:r>
              <a:rPr lang="en-US" sz="2000" dirty="0"/>
              <a:t>, </a:t>
            </a:r>
            <a:r>
              <a:rPr lang="ru-RU" sz="2000" dirty="0"/>
              <a:t>одна команда/много данных</a:t>
            </a:r>
            <a:r>
              <a:rPr lang="en-US" sz="2000" dirty="0"/>
              <a:t>)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В случае </a:t>
            </a:r>
            <a:r>
              <a:rPr lang="en-US" sz="2000" dirty="0"/>
              <a:t>SIMD </a:t>
            </a:r>
            <a:r>
              <a:rPr lang="ru-RU" sz="2000" dirty="0"/>
              <a:t>активно используются векторные операции и специальные векторные регистры. </a:t>
            </a:r>
          </a:p>
          <a:p>
            <a:pPr marL="0" indent="0">
              <a:buNone/>
            </a:pPr>
            <a:r>
              <a:rPr lang="ru-RU" sz="2000" dirty="0"/>
              <a:t>В векторный регистр сначала загружается несколько элементов массива, а затем исполняется инструкция. При этом </a:t>
            </a:r>
            <a:r>
              <a:rPr lang="ru-RU" sz="2000" i="1"/>
              <a:t>1 инструкцией </a:t>
            </a:r>
            <a:r>
              <a:rPr lang="ru-RU" sz="2000" dirty="0"/>
              <a:t>обрабатывается несколько элементов</a:t>
            </a:r>
            <a:r>
              <a:rPr lang="en-US" sz="2000" b="1" dirty="0"/>
              <a:t>.</a:t>
            </a:r>
            <a:endParaRPr lang="ru-RU" sz="2000" b="1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4E0DE2-09AD-4C8E-B7FA-A0618F0A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Таблица 17">
            <a:extLst>
              <a:ext uri="{FF2B5EF4-FFF2-40B4-BE49-F238E27FC236}">
                <a16:creationId xmlns:a16="http://schemas.microsoft.com/office/drawing/2014/main" id="{797B2F80-495D-49A2-B457-6F637D452624}"/>
              </a:ext>
            </a:extLst>
          </p:cNvPr>
          <p:cNvGraphicFramePr>
            <a:graphicFrameLocks noGrp="1"/>
          </p:cNvGraphicFramePr>
          <p:nvPr/>
        </p:nvGraphicFramePr>
        <p:xfrm>
          <a:off x="7156173" y="1870075"/>
          <a:ext cx="4724903" cy="409192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789977">
                  <a:extLst>
                    <a:ext uri="{9D8B030D-6E8A-4147-A177-3AD203B41FA5}">
                      <a16:colId xmlns:a16="http://schemas.microsoft.com/office/drawing/2014/main" val="54906525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5505817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27236881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264114361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262357570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445694027"/>
                    </a:ext>
                  </a:extLst>
                </a:gridCol>
              </a:tblGrid>
              <a:tr h="409192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187198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1C33DFB-764E-4E88-97B0-5B052B6DD400}"/>
              </a:ext>
            </a:extLst>
          </p:cNvPr>
          <p:cNvCxnSpPr>
            <a:cxnSpLocks/>
          </p:cNvCxnSpPr>
          <p:nvPr/>
        </p:nvCxnSpPr>
        <p:spPr>
          <a:xfrm>
            <a:off x="7533861" y="2279267"/>
            <a:ext cx="0" cy="33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9BFC3C-8669-4A51-9541-FD6F2AAA5072}"/>
              </a:ext>
            </a:extLst>
          </p:cNvPr>
          <p:cNvSpPr/>
          <p:nvPr/>
        </p:nvSpPr>
        <p:spPr>
          <a:xfrm>
            <a:off x="7161146" y="2613991"/>
            <a:ext cx="745430" cy="26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graphicFrame>
        <p:nvGraphicFramePr>
          <p:cNvPr id="11" name="Таблица 17">
            <a:extLst>
              <a:ext uri="{FF2B5EF4-FFF2-40B4-BE49-F238E27FC236}">
                <a16:creationId xmlns:a16="http://schemas.microsoft.com/office/drawing/2014/main" id="{7D0FD15D-90F7-4A8A-9094-A486D75017A8}"/>
              </a:ext>
            </a:extLst>
          </p:cNvPr>
          <p:cNvGraphicFramePr>
            <a:graphicFrameLocks noGrp="1"/>
          </p:cNvGraphicFramePr>
          <p:nvPr/>
        </p:nvGraphicFramePr>
        <p:xfrm>
          <a:off x="7156173" y="3195638"/>
          <a:ext cx="4724903" cy="409192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789977">
                  <a:extLst>
                    <a:ext uri="{9D8B030D-6E8A-4147-A177-3AD203B41FA5}">
                      <a16:colId xmlns:a16="http://schemas.microsoft.com/office/drawing/2014/main" val="54906525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5505817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27236881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264114361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262357570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445694027"/>
                    </a:ext>
                  </a:extLst>
                </a:gridCol>
              </a:tblGrid>
              <a:tr h="409192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187198"/>
                  </a:ext>
                </a:extLst>
              </a:tr>
            </a:tbl>
          </a:graphicData>
        </a:graphic>
      </p:graphicFrame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FD8B710-827F-4173-B4F6-F99293D387FD}"/>
              </a:ext>
            </a:extLst>
          </p:cNvPr>
          <p:cNvCxnSpPr>
            <a:cxnSpLocks/>
          </p:cNvCxnSpPr>
          <p:nvPr/>
        </p:nvCxnSpPr>
        <p:spPr>
          <a:xfrm>
            <a:off x="7533861" y="2879756"/>
            <a:ext cx="0" cy="33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Таблица 17">
            <a:extLst>
              <a:ext uri="{FF2B5EF4-FFF2-40B4-BE49-F238E27FC236}">
                <a16:creationId xmlns:a16="http://schemas.microsoft.com/office/drawing/2014/main" id="{0F2E8189-81E2-4BFF-8D92-D710E48CFF85}"/>
              </a:ext>
            </a:extLst>
          </p:cNvPr>
          <p:cNvGraphicFramePr>
            <a:graphicFrameLocks noGrp="1"/>
          </p:cNvGraphicFramePr>
          <p:nvPr/>
        </p:nvGraphicFramePr>
        <p:xfrm>
          <a:off x="7156173" y="4112009"/>
          <a:ext cx="4724903" cy="409192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789977">
                  <a:extLst>
                    <a:ext uri="{9D8B030D-6E8A-4147-A177-3AD203B41FA5}">
                      <a16:colId xmlns:a16="http://schemas.microsoft.com/office/drawing/2014/main" val="54906525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5505817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27236881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264114361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262357570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445694027"/>
                    </a:ext>
                  </a:extLst>
                </a:gridCol>
              </a:tblGrid>
              <a:tr h="409192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187198"/>
                  </a:ext>
                </a:extLst>
              </a:tr>
            </a:tbl>
          </a:graphicData>
        </a:graphic>
      </p:graphicFrame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B9D1F8F-E342-44CC-9B81-7DB504B911EE}"/>
              </a:ext>
            </a:extLst>
          </p:cNvPr>
          <p:cNvCxnSpPr>
            <a:cxnSpLocks/>
          </p:cNvCxnSpPr>
          <p:nvPr/>
        </p:nvCxnSpPr>
        <p:spPr>
          <a:xfrm>
            <a:off x="7533861" y="4521201"/>
            <a:ext cx="0" cy="33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A772C03-D974-4094-92E6-1D60AFF60D68}"/>
              </a:ext>
            </a:extLst>
          </p:cNvPr>
          <p:cNvSpPr/>
          <p:nvPr/>
        </p:nvSpPr>
        <p:spPr>
          <a:xfrm>
            <a:off x="7161146" y="4855925"/>
            <a:ext cx="3145732" cy="2469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graphicFrame>
        <p:nvGraphicFramePr>
          <p:cNvPr id="16" name="Таблица 17">
            <a:extLst>
              <a:ext uri="{FF2B5EF4-FFF2-40B4-BE49-F238E27FC236}">
                <a16:creationId xmlns:a16="http://schemas.microsoft.com/office/drawing/2014/main" id="{D12B8868-FA72-41B7-91F5-D09BDEED99B7}"/>
              </a:ext>
            </a:extLst>
          </p:cNvPr>
          <p:cNvGraphicFramePr>
            <a:graphicFrameLocks noGrp="1"/>
          </p:cNvGraphicFramePr>
          <p:nvPr/>
        </p:nvGraphicFramePr>
        <p:xfrm>
          <a:off x="7156173" y="5437572"/>
          <a:ext cx="4724903" cy="409192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789977">
                  <a:extLst>
                    <a:ext uri="{9D8B030D-6E8A-4147-A177-3AD203B41FA5}">
                      <a16:colId xmlns:a16="http://schemas.microsoft.com/office/drawing/2014/main" val="54906525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5505817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27236881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264114361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262357570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445694027"/>
                    </a:ext>
                  </a:extLst>
                </a:gridCol>
              </a:tblGrid>
              <a:tr h="409192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187198"/>
                  </a:ext>
                </a:extLst>
              </a:tr>
            </a:tbl>
          </a:graphicData>
        </a:graphic>
      </p:graphicFrame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83F796C-33BA-45D7-81FC-61F9875E5724}"/>
              </a:ext>
            </a:extLst>
          </p:cNvPr>
          <p:cNvCxnSpPr>
            <a:cxnSpLocks/>
          </p:cNvCxnSpPr>
          <p:nvPr/>
        </p:nvCxnSpPr>
        <p:spPr>
          <a:xfrm>
            <a:off x="8342244" y="4521201"/>
            <a:ext cx="0" cy="33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FB73D77-1134-4D3B-A651-1BDD683586B6}"/>
              </a:ext>
            </a:extLst>
          </p:cNvPr>
          <p:cNvCxnSpPr>
            <a:cxnSpLocks/>
          </p:cNvCxnSpPr>
          <p:nvPr/>
        </p:nvCxnSpPr>
        <p:spPr>
          <a:xfrm>
            <a:off x="9127435" y="4521201"/>
            <a:ext cx="0" cy="33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7107441-1BE8-47A9-B8E7-DAFADF1AA6A9}"/>
              </a:ext>
            </a:extLst>
          </p:cNvPr>
          <p:cNvCxnSpPr>
            <a:cxnSpLocks/>
          </p:cNvCxnSpPr>
          <p:nvPr/>
        </p:nvCxnSpPr>
        <p:spPr>
          <a:xfrm>
            <a:off x="9935818" y="4521201"/>
            <a:ext cx="0" cy="33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46C191A-14E4-4145-9AD7-55F7741E88B6}"/>
              </a:ext>
            </a:extLst>
          </p:cNvPr>
          <p:cNvCxnSpPr>
            <a:cxnSpLocks/>
          </p:cNvCxnSpPr>
          <p:nvPr/>
        </p:nvCxnSpPr>
        <p:spPr>
          <a:xfrm>
            <a:off x="7533861" y="5102848"/>
            <a:ext cx="0" cy="33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45AD7F4-A3B4-4117-8925-C177EE7BD1FE}"/>
              </a:ext>
            </a:extLst>
          </p:cNvPr>
          <p:cNvCxnSpPr>
            <a:cxnSpLocks/>
          </p:cNvCxnSpPr>
          <p:nvPr/>
        </p:nvCxnSpPr>
        <p:spPr>
          <a:xfrm>
            <a:off x="8342244" y="5102848"/>
            <a:ext cx="0" cy="33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01A40CB-856D-47D9-AD8B-F69D2E8970E9}"/>
              </a:ext>
            </a:extLst>
          </p:cNvPr>
          <p:cNvCxnSpPr>
            <a:cxnSpLocks/>
          </p:cNvCxnSpPr>
          <p:nvPr/>
        </p:nvCxnSpPr>
        <p:spPr>
          <a:xfrm>
            <a:off x="9127435" y="5102848"/>
            <a:ext cx="0" cy="33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F1EE8A9-7E4B-4BE9-9A99-31B2E2B78EA5}"/>
              </a:ext>
            </a:extLst>
          </p:cNvPr>
          <p:cNvCxnSpPr>
            <a:cxnSpLocks/>
          </p:cNvCxnSpPr>
          <p:nvPr/>
        </p:nvCxnSpPr>
        <p:spPr>
          <a:xfrm>
            <a:off x="9935818" y="5102848"/>
            <a:ext cx="0" cy="33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223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8F447-5275-440F-B211-F1BC46EA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4E0DE2-09AD-4C8E-B7FA-A0618F0A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163C7E2B-796C-47E7-27F8-3AB31B5AA7E0}"/>
              </a:ext>
            </a:extLst>
          </p:cNvPr>
          <p:cNvGraphicFramePr>
            <a:graphicFrameLocks/>
          </p:cNvGraphicFramePr>
          <p:nvPr/>
        </p:nvGraphicFramePr>
        <p:xfrm>
          <a:off x="2088300" y="1627214"/>
          <a:ext cx="8343900" cy="4665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004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значения</a:t>
            </a:r>
            <a:r>
              <a:rPr lang="en-US" dirty="0"/>
              <a:t> </a:t>
            </a:r>
            <a:r>
              <a:rPr lang="en-US" sz="1600" dirty="0"/>
              <a:t>(</a:t>
            </a:r>
            <a:r>
              <a:rPr lang="ru-RU" sz="1600" dirty="0"/>
              <a:t>пример</a:t>
            </a:r>
            <a:r>
              <a:rPr lang="en-US" sz="1600" dirty="0"/>
              <a:t>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79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Помимо самого порядка чисел, формат определяет также специальные значения</a:t>
            </a:r>
            <a:r>
              <a:rPr lang="en-US" sz="2000" dirty="0"/>
              <a:t>: </a:t>
            </a:r>
            <a:r>
              <a:rPr lang="en-US" sz="2000" dirty="0" err="1"/>
              <a:t>NaN</a:t>
            </a:r>
            <a:r>
              <a:rPr lang="ru-RU" sz="2000" dirty="0"/>
              <a:t> и</a:t>
            </a:r>
            <a:r>
              <a:rPr lang="en-US" sz="2000" dirty="0"/>
              <a:t> ± ∞.</a:t>
            </a:r>
            <a:endParaRPr lang="ru-RU" sz="2000" dirty="0"/>
          </a:p>
          <a:p>
            <a:pPr marL="0" indent="0">
              <a:buNone/>
            </a:pPr>
            <a:r>
              <a:rPr lang="en-US" sz="2000" b="1" dirty="0" err="1"/>
              <a:t>NaN</a:t>
            </a:r>
            <a:r>
              <a:rPr lang="en-US" sz="2000" dirty="0"/>
              <a:t> (</a:t>
            </a:r>
            <a:r>
              <a:rPr lang="en-US" sz="2000" b="1" dirty="0"/>
              <a:t>N</a:t>
            </a:r>
            <a:r>
              <a:rPr lang="en-US" sz="2000" dirty="0"/>
              <a:t>ot </a:t>
            </a:r>
            <a:r>
              <a:rPr lang="en-US" sz="2000" b="1" dirty="0"/>
              <a:t>a</a:t>
            </a:r>
            <a:r>
              <a:rPr lang="en-US" sz="2000" dirty="0"/>
              <a:t> </a:t>
            </a:r>
            <a:r>
              <a:rPr lang="en-US" sz="2000" b="1" dirty="0"/>
              <a:t>N</a:t>
            </a:r>
            <a:r>
              <a:rPr lang="en-US" sz="2000" dirty="0"/>
              <a:t>umber) </a:t>
            </a:r>
            <a:r>
              <a:rPr lang="ru-RU" sz="2000" dirty="0"/>
              <a:t>– это результат запрещенной операции: деления на 0, ситуации неопределенности (0/0, </a:t>
            </a:r>
            <a:r>
              <a:rPr lang="en-US" sz="2000" dirty="0"/>
              <a:t>Inf/Inf, Inf*0</a:t>
            </a:r>
            <a:r>
              <a:rPr lang="ru-RU" sz="2000" dirty="0"/>
              <a:t>) и пр. Данное число не равно никакому другому числу, а результат любой операции над </a:t>
            </a:r>
            <a:r>
              <a:rPr lang="en-US" sz="2000" dirty="0" err="1"/>
              <a:t>NaN</a:t>
            </a:r>
            <a:r>
              <a:rPr lang="en-US" sz="2000" dirty="0"/>
              <a:t> </a:t>
            </a:r>
            <a:r>
              <a:rPr lang="ru-RU" sz="2000" dirty="0"/>
              <a:t>равен </a:t>
            </a:r>
            <a:r>
              <a:rPr lang="en-US" sz="2000" dirty="0" err="1"/>
              <a:t>NaN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Различают сигнальные </a:t>
            </a:r>
            <a:r>
              <a:rPr lang="en-US" sz="2000" dirty="0" err="1"/>
              <a:t>NaN</a:t>
            </a:r>
            <a:r>
              <a:rPr lang="en-US" sz="2000" dirty="0"/>
              <a:t> (</a:t>
            </a:r>
            <a:r>
              <a:rPr lang="en-US" sz="2000" b="1" dirty="0" err="1"/>
              <a:t>sNaN</a:t>
            </a:r>
            <a:r>
              <a:rPr lang="en-US" sz="2000" dirty="0"/>
              <a:t>)</a:t>
            </a:r>
            <a:r>
              <a:rPr lang="ru-RU" sz="2000" dirty="0"/>
              <a:t>, и </a:t>
            </a:r>
            <a:r>
              <a:rPr lang="en-US" sz="2000" dirty="0"/>
              <a:t>“</a:t>
            </a:r>
            <a:r>
              <a:rPr lang="ru-RU" sz="2000" dirty="0"/>
              <a:t>тихие</a:t>
            </a:r>
            <a:r>
              <a:rPr lang="en-US" sz="2000" dirty="0"/>
              <a:t>”</a:t>
            </a:r>
            <a:r>
              <a:rPr lang="ru-RU" sz="2000" dirty="0"/>
              <a:t> </a:t>
            </a:r>
            <a:r>
              <a:rPr lang="en-US" sz="2000" dirty="0" err="1"/>
              <a:t>NaN</a:t>
            </a:r>
            <a:r>
              <a:rPr lang="en-US" sz="2000" dirty="0"/>
              <a:t> (quiet </a:t>
            </a:r>
            <a:r>
              <a:rPr lang="en-US" sz="2000" dirty="0" err="1"/>
              <a:t>NaN</a:t>
            </a:r>
            <a:r>
              <a:rPr lang="en-US" sz="2000" dirty="0"/>
              <a:t>, </a:t>
            </a:r>
            <a:r>
              <a:rPr lang="en-US" sz="2000" b="1" dirty="0" err="1"/>
              <a:t>qNAN</a:t>
            </a:r>
            <a:r>
              <a:rPr lang="en-US" sz="2000" dirty="0"/>
              <a:t>). </a:t>
            </a:r>
            <a:r>
              <a:rPr lang="ru-RU" sz="2000" dirty="0"/>
              <a:t>Возникновение сигнального </a:t>
            </a:r>
            <a:r>
              <a:rPr lang="en-US" sz="2000" dirty="0" err="1"/>
              <a:t>NaN</a:t>
            </a:r>
            <a:r>
              <a:rPr lang="en-US" sz="2000" dirty="0"/>
              <a:t> </a:t>
            </a:r>
            <a:r>
              <a:rPr lang="ru-RU" sz="2000" dirty="0"/>
              <a:t>возбуждает аппаратное исключение.</a:t>
            </a:r>
            <a:endParaRPr lang="en-US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4E5F42D-25F8-4E79-8A8F-41BB2268F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177481"/>
              </p:ext>
            </p:extLst>
          </p:nvPr>
        </p:nvGraphicFramePr>
        <p:xfrm>
          <a:off x="7036171" y="1443561"/>
          <a:ext cx="4869676" cy="476908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36126">
                  <a:extLst>
                    <a:ext uri="{9D8B030D-6E8A-4147-A177-3AD203B41FA5}">
                      <a16:colId xmlns:a16="http://schemas.microsoft.com/office/drawing/2014/main" val="3410170993"/>
                    </a:ext>
                  </a:extLst>
                </a:gridCol>
                <a:gridCol w="1349338">
                  <a:extLst>
                    <a:ext uri="{9D8B030D-6E8A-4147-A177-3AD203B41FA5}">
                      <a16:colId xmlns:a16="http://schemas.microsoft.com/office/drawing/2014/main" val="190471125"/>
                    </a:ext>
                  </a:extLst>
                </a:gridCol>
                <a:gridCol w="1484212">
                  <a:extLst>
                    <a:ext uri="{9D8B030D-6E8A-4147-A177-3AD203B41FA5}">
                      <a16:colId xmlns:a16="http://schemas.microsoft.com/office/drawing/2014/main" val="1325712535"/>
                    </a:ext>
                  </a:extLst>
                </a:gridCol>
              </a:tblGrid>
              <a:tr h="38902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600" b="1" dirty="0">
                          <a:effectLst/>
                        </a:rPr>
                        <a:t>Тип числа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600" b="1" dirty="0">
                          <a:effectLst/>
                        </a:rPr>
                        <a:t>Экспонента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600" b="1" dirty="0">
                          <a:effectLst/>
                        </a:rPr>
                        <a:t>Мантисса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7888212"/>
                  </a:ext>
                </a:extLst>
              </a:tr>
              <a:tr h="79820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6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</a:rPr>
                        <a:t>0</a:t>
                      </a:r>
                      <a:r>
                        <a:rPr lang="en-US" sz="1600" dirty="0">
                          <a:effectLst/>
                        </a:rPr>
                        <a:t>0</a:t>
                      </a:r>
                      <a:r>
                        <a:rPr lang="ru-RU" sz="1600" dirty="0">
                          <a:effectLst/>
                        </a:rPr>
                        <a:t>…00</a:t>
                      </a:r>
                      <a:r>
                        <a:rPr lang="ru-RU" sz="1600" baseline="-250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600" dirty="0">
                          <a:effectLst/>
                        </a:rPr>
                        <a:t>0</a:t>
                      </a:r>
                      <a:r>
                        <a:rPr lang="en-US" sz="1600" dirty="0">
                          <a:effectLst/>
                        </a:rPr>
                        <a:t>0</a:t>
                      </a:r>
                      <a:r>
                        <a:rPr lang="ru-RU" sz="1600" dirty="0">
                          <a:effectLst/>
                        </a:rPr>
                        <a:t>…0</a:t>
                      </a:r>
                      <a:r>
                        <a:rPr lang="en-US" sz="1600" dirty="0">
                          <a:effectLst/>
                        </a:rPr>
                        <a:t>0</a:t>
                      </a:r>
                      <a:r>
                        <a:rPr lang="ru-RU" sz="1600" baseline="-250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4556238"/>
                  </a:ext>
                </a:extLst>
              </a:tr>
              <a:tr h="798205">
                <a:tc>
                  <a:txBody>
                    <a:bodyPr/>
                    <a:lstStyle/>
                    <a:p>
                      <a:pPr marL="0" indent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Денормализованное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indent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00…00</a:t>
                      </a:r>
                      <a:r>
                        <a:rPr lang="ru-RU" sz="1600" b="0" i="0" u="none" strike="noStrike" kern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indent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00…01</a:t>
                      </a:r>
                      <a:r>
                        <a:rPr lang="ru-RU" sz="1600" b="0" i="0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b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11…11</a:t>
                      </a:r>
                      <a:r>
                        <a:rPr lang="ru-RU" sz="1600" b="0" i="0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val="1575137057"/>
                  </a:ext>
                </a:extLst>
              </a:tr>
              <a:tr h="798205">
                <a:tc>
                  <a:txBody>
                    <a:bodyPr/>
                    <a:lstStyle/>
                    <a:p>
                      <a:pPr marL="0" indent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Нормализованное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indent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00…01</a:t>
                      </a:r>
                      <a:r>
                        <a:rPr lang="ru-RU" sz="1600" b="0" i="0" u="none" strike="noStrike" kern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ru-RU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br>
                        <a:rPr lang="ru-RU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 </a:t>
                      </a:r>
                      <a:br>
                        <a:rPr lang="ru-RU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11…10</a:t>
                      </a:r>
                      <a:r>
                        <a:rPr lang="ru-RU" sz="1600" b="0" i="0" u="none" strike="noStrike" kern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indent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00…00</a:t>
                      </a:r>
                      <a:r>
                        <a:rPr lang="ru-RU" sz="1600" b="0" i="0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b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11…11</a:t>
                      </a:r>
                      <a:r>
                        <a:rPr lang="ru-RU" sz="1600" b="0" i="0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val="2494822050"/>
                  </a:ext>
                </a:extLst>
              </a:tr>
              <a:tr h="38902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600" dirty="0">
                          <a:effectLst/>
                        </a:rPr>
                        <a:t>Бесконечность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11…1</a:t>
                      </a:r>
                      <a:r>
                        <a:rPr lang="ru-RU" sz="1600" dirty="0">
                          <a:effectLst/>
                        </a:rPr>
                        <a:t>1</a:t>
                      </a:r>
                      <a:r>
                        <a:rPr lang="ru-RU" sz="1600" baseline="-250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600" dirty="0">
                          <a:effectLst/>
                        </a:rPr>
                        <a:t>0</a:t>
                      </a:r>
                      <a:r>
                        <a:rPr lang="en-US" sz="1600" dirty="0">
                          <a:effectLst/>
                        </a:rPr>
                        <a:t>0</a:t>
                      </a:r>
                      <a:r>
                        <a:rPr lang="ru-RU" sz="1600" dirty="0">
                          <a:effectLst/>
                        </a:rPr>
                        <a:t>…00</a:t>
                      </a:r>
                      <a:r>
                        <a:rPr lang="ru-RU" sz="1600" baseline="-250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6862262"/>
                  </a:ext>
                </a:extLst>
              </a:tr>
              <a:tr h="79820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en-US" sz="1600" dirty="0" err="1">
                          <a:effectLst/>
                        </a:rPr>
                        <a:t>sNaN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11…1</a:t>
                      </a:r>
                      <a:r>
                        <a:rPr lang="ru-RU" sz="1600" dirty="0">
                          <a:effectLst/>
                        </a:rPr>
                        <a:t>1</a:t>
                      </a:r>
                      <a:r>
                        <a:rPr lang="ru-RU" sz="1600" baseline="-250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600" dirty="0">
                          <a:effectLst/>
                        </a:rPr>
                        <a:t>0</a:t>
                      </a:r>
                      <a:r>
                        <a:rPr lang="en-US" sz="1600" dirty="0">
                          <a:effectLst/>
                        </a:rPr>
                        <a:t>0</a:t>
                      </a:r>
                      <a:r>
                        <a:rPr lang="ru-RU" sz="1600" dirty="0">
                          <a:effectLst/>
                        </a:rPr>
                        <a:t>…01</a:t>
                      </a:r>
                      <a:r>
                        <a:rPr lang="ru-RU" sz="1600" baseline="-25000" dirty="0">
                          <a:effectLst/>
                        </a:rPr>
                        <a:t>2</a:t>
                      </a:r>
                      <a:endParaRPr lang="en-US" sz="1600" baseline="-25000" dirty="0">
                        <a:effectLst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en-US" sz="1600" baseline="-25000" dirty="0">
                          <a:effectLst/>
                        </a:rPr>
                        <a:t>…</a:t>
                      </a:r>
                      <a:br>
                        <a:rPr lang="en-US" sz="1600" baseline="-25000" dirty="0">
                          <a:effectLst/>
                        </a:rPr>
                      </a:br>
                      <a:r>
                        <a:rPr lang="ru-RU" sz="1600" baseline="-250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01…11</a:t>
                      </a:r>
                      <a:r>
                        <a:rPr lang="ru-RU" sz="1600" baseline="-250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3207023"/>
                  </a:ext>
                </a:extLst>
              </a:tr>
              <a:tr h="79820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en-US" sz="1600" dirty="0" err="1">
                          <a:effectLst/>
                        </a:rPr>
                        <a:t>qNaN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11…1</a:t>
                      </a:r>
                      <a:r>
                        <a:rPr lang="ru-RU" sz="1600" dirty="0">
                          <a:effectLst/>
                        </a:rPr>
                        <a:t>1</a:t>
                      </a:r>
                      <a:r>
                        <a:rPr lang="ru-RU" sz="1600" baseline="-250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600" dirty="0">
                          <a:effectLst/>
                        </a:rPr>
                        <a:t>1</a:t>
                      </a:r>
                      <a:r>
                        <a:rPr lang="en-US" sz="1600" dirty="0">
                          <a:effectLst/>
                        </a:rPr>
                        <a:t>0</a:t>
                      </a:r>
                      <a:r>
                        <a:rPr lang="ru-RU" sz="1600" dirty="0">
                          <a:effectLst/>
                        </a:rPr>
                        <a:t>…0</a:t>
                      </a:r>
                      <a:r>
                        <a:rPr lang="en-US" sz="1600" dirty="0">
                          <a:effectLst/>
                        </a:rPr>
                        <a:t>0</a:t>
                      </a:r>
                      <a:r>
                        <a:rPr lang="ru-RU" sz="1600" baseline="-25000" dirty="0">
                          <a:effectLst/>
                        </a:rPr>
                        <a:t>2</a:t>
                      </a:r>
                      <a:br>
                        <a:rPr lang="en-US" sz="1600" baseline="-25000" dirty="0">
                          <a:effectLst/>
                        </a:rPr>
                      </a:br>
                      <a:r>
                        <a:rPr lang="en-US" sz="1600" baseline="-25000" dirty="0">
                          <a:effectLst/>
                        </a:rPr>
                        <a:t>…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11…11</a:t>
                      </a:r>
                      <a:r>
                        <a:rPr lang="ru-RU" sz="1600" baseline="-250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2799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82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8F447-5275-440F-B211-F1BC46EA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</a:t>
            </a:r>
            <a:r>
              <a:rPr lang="ru-RU" dirty="0"/>
              <a:t>-расширения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4E0DE2-09AD-4C8E-B7FA-A0618F0A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9A46744-E458-4ABB-9CD0-39D58AD3C429}"/>
              </a:ext>
            </a:extLst>
          </p:cNvPr>
          <p:cNvSpPr/>
          <p:nvPr/>
        </p:nvSpPr>
        <p:spPr>
          <a:xfrm>
            <a:off x="7890600" y="2245848"/>
            <a:ext cx="3600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ST0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9D6124DE-FCD4-42DE-9EAE-6D6CCC8E926C}"/>
              </a:ext>
            </a:extLst>
          </p:cNvPr>
          <p:cNvSpPr/>
          <p:nvPr/>
        </p:nvSpPr>
        <p:spPr>
          <a:xfrm>
            <a:off x="8610600" y="2266410"/>
            <a:ext cx="2880000" cy="3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MMX0</a:t>
            </a:r>
          </a:p>
        </p:txBody>
      </p:sp>
      <p:sp>
        <p:nvSpPr>
          <p:cNvPr id="59" name="Левая фигурная скобка 58">
            <a:extLst>
              <a:ext uri="{FF2B5EF4-FFF2-40B4-BE49-F238E27FC236}">
                <a16:creationId xmlns:a16="http://schemas.microsoft.com/office/drawing/2014/main" id="{6B968203-9700-43B8-96F2-5BC575CF0320}"/>
              </a:ext>
            </a:extLst>
          </p:cNvPr>
          <p:cNvSpPr/>
          <p:nvPr/>
        </p:nvSpPr>
        <p:spPr>
          <a:xfrm rot="5400000">
            <a:off x="9837240" y="599184"/>
            <a:ext cx="426720" cy="2880000"/>
          </a:xfrm>
          <a:prstGeom prst="leftBrace">
            <a:avLst>
              <a:gd name="adj1" fmla="val 8333"/>
              <a:gd name="adj2" fmla="val 502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3DA36B-1C19-4EC6-AAB6-C78726589ACA}"/>
              </a:ext>
            </a:extLst>
          </p:cNvPr>
          <p:cNvSpPr txBox="1"/>
          <p:nvPr/>
        </p:nvSpPr>
        <p:spPr>
          <a:xfrm>
            <a:off x="9590377" y="153823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</a:t>
            </a:r>
            <a:r>
              <a:rPr lang="ru-RU" dirty="0"/>
              <a:t>бита</a:t>
            </a:r>
            <a:endParaRPr lang="en-US" dirty="0"/>
          </a:p>
        </p:txBody>
      </p:sp>
      <p:graphicFrame>
        <p:nvGraphicFramePr>
          <p:cNvPr id="16" name="Таблица 7">
            <a:extLst>
              <a:ext uri="{FF2B5EF4-FFF2-40B4-BE49-F238E27FC236}">
                <a16:creationId xmlns:a16="http://schemas.microsoft.com/office/drawing/2014/main" id="{0FE85601-4618-BC78-098B-1B191C920273}"/>
              </a:ext>
            </a:extLst>
          </p:cNvPr>
          <p:cNvGraphicFramePr>
            <a:graphicFrameLocks noGrp="1"/>
          </p:cNvGraphicFramePr>
          <p:nvPr/>
        </p:nvGraphicFramePr>
        <p:xfrm>
          <a:off x="8610600" y="2659793"/>
          <a:ext cx="2880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9583465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961079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837265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441643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05787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83759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545522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0896185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100" dirty="0"/>
                        <a:t>byte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byte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byte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byte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byte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byte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byte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byte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40144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7A905B54-6E72-1DCD-2D9F-EF4F16589DDE}"/>
              </a:ext>
            </a:extLst>
          </p:cNvPr>
          <p:cNvGraphicFramePr>
            <a:graphicFrameLocks noGrp="1"/>
          </p:cNvGraphicFramePr>
          <p:nvPr/>
        </p:nvGraphicFramePr>
        <p:xfrm>
          <a:off x="8610600" y="3105593"/>
          <a:ext cx="288000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9583465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61079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8372658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4416435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40144"/>
                  </a:ext>
                </a:extLst>
              </a:tr>
            </a:tbl>
          </a:graphicData>
        </a:graphic>
      </p:graphicFrame>
      <p:graphicFrame>
        <p:nvGraphicFramePr>
          <p:cNvPr id="18" name="Таблица 7">
            <a:extLst>
              <a:ext uri="{FF2B5EF4-FFF2-40B4-BE49-F238E27FC236}">
                <a16:creationId xmlns:a16="http://schemas.microsoft.com/office/drawing/2014/main" id="{90C0004F-AB06-41C6-1B66-4DCAE7975040}"/>
              </a:ext>
            </a:extLst>
          </p:cNvPr>
          <p:cNvGraphicFramePr>
            <a:graphicFrameLocks noGrp="1"/>
          </p:cNvGraphicFramePr>
          <p:nvPr/>
        </p:nvGraphicFramePr>
        <p:xfrm>
          <a:off x="8610600" y="3468265"/>
          <a:ext cx="288000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95834653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0961079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dword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dword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40144"/>
                  </a:ext>
                </a:extLst>
              </a:tr>
            </a:tbl>
          </a:graphicData>
        </a:graphic>
      </p:graphicFrame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87DC641-7CA1-F846-4E3A-A50D78AB1055}"/>
              </a:ext>
            </a:extLst>
          </p:cNvPr>
          <p:cNvSpPr/>
          <p:nvPr/>
        </p:nvSpPr>
        <p:spPr>
          <a:xfrm>
            <a:off x="8610600" y="3830931"/>
            <a:ext cx="2880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qword</a:t>
            </a:r>
          </a:p>
        </p:txBody>
      </p:sp>
      <p:graphicFrame>
        <p:nvGraphicFramePr>
          <p:cNvPr id="20" name="Таблица 7">
            <a:extLst>
              <a:ext uri="{FF2B5EF4-FFF2-40B4-BE49-F238E27FC236}">
                <a16:creationId xmlns:a16="http://schemas.microsoft.com/office/drawing/2014/main" id="{48DF4B0F-BCEF-44DA-8A83-83822E2AB019}"/>
              </a:ext>
            </a:extLst>
          </p:cNvPr>
          <p:cNvGraphicFramePr>
            <a:graphicFrameLocks noGrp="1"/>
          </p:cNvGraphicFramePr>
          <p:nvPr/>
        </p:nvGraphicFramePr>
        <p:xfrm>
          <a:off x="8610600" y="4206909"/>
          <a:ext cx="288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95834653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0961079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800" dirty="0"/>
                        <a:t>float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float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40144"/>
                  </a:ext>
                </a:extLst>
              </a:tr>
            </a:tbl>
          </a:graphicData>
        </a:graphic>
      </p:graphicFrame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2765655-E2B8-4804-E947-1AF9F74879BC}"/>
              </a:ext>
            </a:extLst>
          </p:cNvPr>
          <p:cNvSpPr/>
          <p:nvPr/>
        </p:nvSpPr>
        <p:spPr>
          <a:xfrm>
            <a:off x="8610600" y="4597289"/>
            <a:ext cx="2880000" cy="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double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0CBC6889-B067-1DCF-24AD-40946A28FDAD}"/>
              </a:ext>
            </a:extLst>
          </p:cNvPr>
          <p:cNvCxnSpPr>
            <a:cxnSpLocks/>
          </p:cNvCxnSpPr>
          <p:nvPr/>
        </p:nvCxnSpPr>
        <p:spPr>
          <a:xfrm>
            <a:off x="900545" y="1794164"/>
            <a:ext cx="0" cy="456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67A87EA-75D8-3DCA-A6B4-8E3222B429FC}"/>
              </a:ext>
            </a:extLst>
          </p:cNvPr>
          <p:cNvSpPr txBox="1"/>
          <p:nvPr/>
        </p:nvSpPr>
        <p:spPr>
          <a:xfrm>
            <a:off x="1039090" y="1800835"/>
            <a:ext cx="656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1997 – MMX (Intel). </a:t>
            </a:r>
            <a:r>
              <a:rPr lang="ru-RU" dirty="0"/>
              <a:t>Векторные целочисленные операции в регистрах </a:t>
            </a:r>
            <a:r>
              <a:rPr lang="en-US" dirty="0"/>
              <a:t>FPU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6EF38-42BD-D49E-C0A7-A9D0953345F7}"/>
              </a:ext>
            </a:extLst>
          </p:cNvPr>
          <p:cNvSpPr txBox="1"/>
          <p:nvPr/>
        </p:nvSpPr>
        <p:spPr>
          <a:xfrm>
            <a:off x="1039090" y="3260891"/>
            <a:ext cx="602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</a:t>
            </a:r>
            <a:r>
              <a:rPr lang="ru-RU" dirty="0"/>
              <a:t>8</a:t>
            </a:r>
            <a:r>
              <a:rPr lang="en-US" dirty="0"/>
              <a:t> – </a:t>
            </a:r>
            <a:r>
              <a:rPr lang="ru-RU" dirty="0"/>
              <a:t>3</a:t>
            </a:r>
            <a:r>
              <a:rPr lang="en-US" dirty="0" err="1"/>
              <a:t>DNow</a:t>
            </a:r>
            <a:r>
              <a:rPr lang="en-US" dirty="0"/>
              <a:t> (AMD). </a:t>
            </a:r>
            <a:r>
              <a:rPr lang="ru-RU" dirty="0"/>
              <a:t>Векторные вещественные операции в регистрах </a:t>
            </a:r>
            <a:r>
              <a:rPr lang="en-US" dirty="0"/>
              <a:t>FPU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181FDC-7841-83D7-D132-AC50202F10E8}"/>
              </a:ext>
            </a:extLst>
          </p:cNvPr>
          <p:cNvSpPr txBox="1"/>
          <p:nvPr/>
        </p:nvSpPr>
        <p:spPr>
          <a:xfrm>
            <a:off x="1039089" y="4953541"/>
            <a:ext cx="602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</a:t>
            </a:r>
            <a:r>
              <a:rPr lang="ru-RU" dirty="0"/>
              <a:t>9</a:t>
            </a:r>
            <a:r>
              <a:rPr lang="en-US" dirty="0"/>
              <a:t> – SSE (Intel). </a:t>
            </a:r>
            <a:r>
              <a:rPr lang="ru-RU" dirty="0"/>
              <a:t>Векторные вещественные операции в новом наборе регистров (</a:t>
            </a:r>
            <a:r>
              <a:rPr lang="en-US" dirty="0"/>
              <a:t>XMM</a:t>
            </a:r>
            <a:r>
              <a:rPr lang="ru-RU" dirty="0"/>
              <a:t>0-7)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9CE2D5FF-AA94-4215-B2C4-F92205392073}"/>
              </a:ext>
            </a:extLst>
          </p:cNvPr>
          <p:cNvSpPr/>
          <p:nvPr/>
        </p:nvSpPr>
        <p:spPr>
          <a:xfrm>
            <a:off x="5730600" y="5792711"/>
            <a:ext cx="5760000" cy="370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XMM0</a:t>
            </a:r>
          </a:p>
        </p:txBody>
      </p:sp>
    </p:spTree>
    <p:extLst>
      <p:ext uri="{BB962C8B-B14F-4D97-AF65-F5344CB8AC3E}">
        <p14:creationId xmlns:p14="http://schemas.microsoft.com/office/powerpoint/2010/main" val="678828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8F447-5275-440F-B211-F1BC46EA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</a:t>
            </a:r>
            <a:r>
              <a:rPr lang="ru-RU" dirty="0"/>
              <a:t>-расширения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4E0DE2-09AD-4C8E-B7FA-A0618F0A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7F6E74A-DB3C-4794-8D02-CC417EE5FB8A}"/>
              </a:ext>
            </a:extLst>
          </p:cNvPr>
          <p:cNvSpPr/>
          <p:nvPr/>
        </p:nvSpPr>
        <p:spPr>
          <a:xfrm>
            <a:off x="6223904" y="2931709"/>
            <a:ext cx="5760000" cy="370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XMM0</a:t>
            </a:r>
          </a:p>
        </p:txBody>
      </p:sp>
      <p:graphicFrame>
        <p:nvGraphicFramePr>
          <p:cNvPr id="15" name="Таблица 11">
            <a:extLst>
              <a:ext uri="{FF2B5EF4-FFF2-40B4-BE49-F238E27FC236}">
                <a16:creationId xmlns:a16="http://schemas.microsoft.com/office/drawing/2014/main" id="{ACEBE029-1BC4-4FC1-B6C4-CA94A3AC691B}"/>
              </a:ext>
            </a:extLst>
          </p:cNvPr>
          <p:cNvGraphicFramePr>
            <a:graphicFrameLocks noGrp="1"/>
          </p:cNvGraphicFramePr>
          <p:nvPr/>
        </p:nvGraphicFramePr>
        <p:xfrm>
          <a:off x="6223904" y="3369887"/>
          <a:ext cx="57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graphicFrame>
        <p:nvGraphicFramePr>
          <p:cNvPr id="16" name="Таблица 11">
            <a:extLst>
              <a:ext uri="{FF2B5EF4-FFF2-40B4-BE49-F238E27FC236}">
                <a16:creationId xmlns:a16="http://schemas.microsoft.com/office/drawing/2014/main" id="{A3110051-2C09-4562-8461-B0E3CA0B6172}"/>
              </a:ext>
            </a:extLst>
          </p:cNvPr>
          <p:cNvGraphicFramePr>
            <a:graphicFrameLocks noGrp="1"/>
          </p:cNvGraphicFramePr>
          <p:nvPr/>
        </p:nvGraphicFramePr>
        <p:xfrm>
          <a:off x="6223904" y="3786484"/>
          <a:ext cx="57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graphicFrame>
        <p:nvGraphicFramePr>
          <p:cNvPr id="9" name="Таблица 11">
            <a:extLst>
              <a:ext uri="{FF2B5EF4-FFF2-40B4-BE49-F238E27FC236}">
                <a16:creationId xmlns:a16="http://schemas.microsoft.com/office/drawing/2014/main" id="{7846AC91-6818-0C9D-1B12-B37F08D02374}"/>
              </a:ext>
            </a:extLst>
          </p:cNvPr>
          <p:cNvGraphicFramePr>
            <a:graphicFrameLocks noGrp="1"/>
          </p:cNvGraphicFramePr>
          <p:nvPr/>
        </p:nvGraphicFramePr>
        <p:xfrm>
          <a:off x="6223904" y="4185543"/>
          <a:ext cx="576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574055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373023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9626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42763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69065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836579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51855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2473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663643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09728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0161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3071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D856EE8F-57A3-9ACC-D73A-ED04B5F7958B}"/>
              </a:ext>
            </a:extLst>
          </p:cNvPr>
          <p:cNvGraphicFramePr>
            <a:graphicFrameLocks noGrp="1"/>
          </p:cNvGraphicFramePr>
          <p:nvPr/>
        </p:nvGraphicFramePr>
        <p:xfrm>
          <a:off x="6223904" y="4632901"/>
          <a:ext cx="57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574055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373023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496267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4276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graphicFrame>
        <p:nvGraphicFramePr>
          <p:cNvPr id="14" name="Таблица 11">
            <a:extLst>
              <a:ext uri="{FF2B5EF4-FFF2-40B4-BE49-F238E27FC236}">
                <a16:creationId xmlns:a16="http://schemas.microsoft.com/office/drawing/2014/main" id="{8286EC83-EF4C-F724-277D-A81CEEBF5639}"/>
              </a:ext>
            </a:extLst>
          </p:cNvPr>
          <p:cNvGraphicFramePr>
            <a:graphicFrameLocks noGrp="1"/>
          </p:cNvGraphicFramePr>
          <p:nvPr/>
        </p:nvGraphicFramePr>
        <p:xfrm>
          <a:off x="6223904" y="5046777"/>
          <a:ext cx="57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dword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dword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dword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dword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graphicFrame>
        <p:nvGraphicFramePr>
          <p:cNvPr id="17" name="Таблица 11">
            <a:extLst>
              <a:ext uri="{FF2B5EF4-FFF2-40B4-BE49-F238E27FC236}">
                <a16:creationId xmlns:a16="http://schemas.microsoft.com/office/drawing/2014/main" id="{D1DBB1B6-25D7-E15D-E440-0BB39983CEED}"/>
              </a:ext>
            </a:extLst>
          </p:cNvPr>
          <p:cNvGraphicFramePr>
            <a:graphicFrameLocks noGrp="1"/>
          </p:cNvGraphicFramePr>
          <p:nvPr/>
        </p:nvGraphicFramePr>
        <p:xfrm>
          <a:off x="6223904" y="5460653"/>
          <a:ext cx="57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BAF9CEF-AF8D-7B5F-26E8-A5BBAF9697C7}"/>
              </a:ext>
            </a:extLst>
          </p:cNvPr>
          <p:cNvSpPr/>
          <p:nvPr/>
        </p:nvSpPr>
        <p:spPr>
          <a:xfrm>
            <a:off x="463904" y="5939753"/>
            <a:ext cx="11520000" cy="37080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YMM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76B9DD4-7A10-3AD9-2246-89FCF41D4098}"/>
              </a:ext>
            </a:extLst>
          </p:cNvPr>
          <p:cNvCxnSpPr>
            <a:cxnSpLocks/>
          </p:cNvCxnSpPr>
          <p:nvPr/>
        </p:nvCxnSpPr>
        <p:spPr>
          <a:xfrm>
            <a:off x="561109" y="1147907"/>
            <a:ext cx="0" cy="456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5A1071-E530-8269-5B41-5C1249942BE4}"/>
              </a:ext>
            </a:extLst>
          </p:cNvPr>
          <p:cNvSpPr txBox="1"/>
          <p:nvPr/>
        </p:nvSpPr>
        <p:spPr>
          <a:xfrm>
            <a:off x="561109" y="1367522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</a:t>
            </a:r>
            <a:r>
              <a:rPr lang="ru-RU" dirty="0"/>
              <a:t>9</a:t>
            </a:r>
            <a:r>
              <a:rPr lang="en-US" dirty="0"/>
              <a:t> – SSE (Intel). </a:t>
            </a:r>
            <a:r>
              <a:rPr lang="ru-RU" dirty="0"/>
              <a:t>Векторные вещественные операции в новом наборе регистров (</a:t>
            </a:r>
            <a:r>
              <a:rPr lang="en-US" dirty="0"/>
              <a:t>XMM</a:t>
            </a:r>
            <a:r>
              <a:rPr lang="ru-RU" dirty="0"/>
              <a:t>0-7)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6B84E5-CFBD-75AA-1101-BAD9F644B232}"/>
              </a:ext>
            </a:extLst>
          </p:cNvPr>
          <p:cNvSpPr txBox="1"/>
          <p:nvPr/>
        </p:nvSpPr>
        <p:spPr>
          <a:xfrm>
            <a:off x="561109" y="2083768"/>
            <a:ext cx="574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2003 –  (AMD)</a:t>
            </a:r>
            <a:r>
              <a:rPr lang="ru-RU" dirty="0"/>
              <a:t>Удвоение набора </a:t>
            </a:r>
            <a:r>
              <a:rPr lang="en-US" dirty="0"/>
              <a:t>XMM</a:t>
            </a:r>
            <a:r>
              <a:rPr lang="ru-RU" dirty="0"/>
              <a:t>-регистров с 8 до 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95B3A-3430-4C69-E043-693F2C8566EE}"/>
              </a:ext>
            </a:extLst>
          </p:cNvPr>
          <p:cNvSpPr txBox="1"/>
          <p:nvPr/>
        </p:nvSpPr>
        <p:spPr>
          <a:xfrm>
            <a:off x="561110" y="2646918"/>
            <a:ext cx="5417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– AVX (Intel). </a:t>
            </a:r>
            <a:r>
              <a:rPr lang="ru-RU" dirty="0"/>
              <a:t>Расширение регистров </a:t>
            </a:r>
            <a:br>
              <a:rPr lang="ru-RU" dirty="0"/>
            </a:br>
            <a:r>
              <a:rPr lang="ru-RU" dirty="0"/>
              <a:t>с 128 до 256 бит (</a:t>
            </a:r>
            <a:r>
              <a:rPr lang="en-US" dirty="0"/>
              <a:t>XMM-&gt;YMM</a:t>
            </a:r>
            <a:r>
              <a:rPr lang="ru-RU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900E69-8AE3-65D0-B18E-F8823E21454B}"/>
              </a:ext>
            </a:extLst>
          </p:cNvPr>
          <p:cNvSpPr txBox="1"/>
          <p:nvPr/>
        </p:nvSpPr>
        <p:spPr>
          <a:xfrm>
            <a:off x="609601" y="4526877"/>
            <a:ext cx="5417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2015 – AVX-512 (Intel). </a:t>
            </a:r>
            <a:r>
              <a:rPr lang="ru-RU" dirty="0"/>
              <a:t>Расширение регистров </a:t>
            </a:r>
            <a:br>
              <a:rPr lang="ru-RU" dirty="0"/>
            </a:br>
            <a:r>
              <a:rPr lang="ru-RU" dirty="0"/>
              <a:t>с </a:t>
            </a:r>
            <a:r>
              <a:rPr lang="en-US" dirty="0"/>
              <a:t>256</a:t>
            </a:r>
            <a:r>
              <a:rPr lang="ru-RU" dirty="0"/>
              <a:t> до </a:t>
            </a:r>
            <a:r>
              <a:rPr lang="en-US" dirty="0"/>
              <a:t>512</a:t>
            </a:r>
            <a:r>
              <a:rPr lang="ru-RU" dirty="0"/>
              <a:t> бит (</a:t>
            </a:r>
            <a:r>
              <a:rPr lang="en-US" dirty="0"/>
              <a:t>YMM-&gt;ZMM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удвоение количества регистров</a:t>
            </a:r>
          </a:p>
        </p:txBody>
      </p:sp>
    </p:spTree>
    <p:extLst>
      <p:ext uri="{BB962C8B-B14F-4D97-AF65-F5344CB8AC3E}">
        <p14:creationId xmlns:p14="http://schemas.microsoft.com/office/powerpoint/2010/main" val="4179807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8F447-5275-440F-B211-F1BC46EA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Инструкции </a:t>
            </a:r>
            <a:r>
              <a:rPr lang="en-US" dirty="0"/>
              <a:t>SSE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1F3F3-9BE7-4932-B80C-9DA06683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8117"/>
            <a:ext cx="10398761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Инструкции </a:t>
            </a:r>
            <a:r>
              <a:rPr lang="en-US" sz="2000" dirty="0"/>
              <a:t>SSE </a:t>
            </a:r>
            <a:r>
              <a:rPr lang="ru-RU" sz="2000" dirty="0"/>
              <a:t>используют обычный </a:t>
            </a:r>
            <a:r>
              <a:rPr lang="ru-RU" sz="2000" dirty="0" err="1"/>
              <a:t>двухоперандных</a:t>
            </a:r>
            <a:r>
              <a:rPr lang="ru-RU" sz="2000" dirty="0"/>
              <a:t> синтаксис </a:t>
            </a:r>
            <a:r>
              <a:rPr lang="en-US" sz="2000" dirty="0"/>
              <a:t>(a+=b)</a:t>
            </a:r>
            <a:br>
              <a:rPr lang="en-US" sz="2000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/>
              <a:t>. 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Инструкции из скалярного поднабора имеют </a:t>
            </a:r>
            <a:r>
              <a:rPr lang="ru-RU" sz="2000" b="1" dirty="0"/>
              <a:t>суффикс</a:t>
            </a:r>
            <a:r>
              <a:rPr lang="ru-RU" sz="2000" dirty="0"/>
              <a:t> </a:t>
            </a:r>
            <a:r>
              <a:rPr lang="en-US" sz="2000" b="1" dirty="0"/>
              <a:t>s* </a:t>
            </a:r>
            <a:r>
              <a:rPr lang="en-US" sz="2000" dirty="0"/>
              <a:t>(</a:t>
            </a:r>
            <a:r>
              <a:rPr lang="en-US" sz="2000" b="1" dirty="0"/>
              <a:t>s</a:t>
            </a:r>
            <a:r>
              <a:rPr lang="en-US" sz="2000" dirty="0"/>
              <a:t>calar): 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S, MOV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D, 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S, SUB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Векторные </a:t>
            </a:r>
            <a:r>
              <a:rPr lang="ru-RU" sz="2000" i="1" dirty="0"/>
              <a:t>вещественные</a:t>
            </a:r>
            <a:r>
              <a:rPr lang="ru-RU" sz="2000" dirty="0"/>
              <a:t> инструкции имеют </a:t>
            </a:r>
            <a:r>
              <a:rPr lang="ru-RU" sz="2000" b="1" dirty="0"/>
              <a:t>суффикс</a:t>
            </a:r>
            <a:r>
              <a:rPr lang="ru-RU" sz="2000" dirty="0"/>
              <a:t> </a:t>
            </a:r>
            <a:r>
              <a:rPr lang="en-US" sz="2000" b="1" dirty="0"/>
              <a:t>p*</a:t>
            </a:r>
            <a:r>
              <a:rPr lang="ru-RU" sz="2000" b="1" dirty="0"/>
              <a:t> </a:t>
            </a:r>
            <a:r>
              <a:rPr lang="ru-RU" sz="2000" dirty="0"/>
              <a:t>(</a:t>
            </a:r>
            <a:r>
              <a:rPr lang="en-US" sz="2000" b="1" dirty="0"/>
              <a:t>p</a:t>
            </a:r>
            <a:r>
              <a:rPr lang="en-US" sz="2000" dirty="0"/>
              <a:t>acked</a:t>
            </a:r>
            <a:r>
              <a:rPr lang="ru-RU" sz="2000" dirty="0"/>
              <a:t>)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S, MOV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D, 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S, SUBPD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/>
              <a:t>Векторные </a:t>
            </a:r>
            <a:r>
              <a:rPr lang="ru-RU" sz="2000" i="1" dirty="0"/>
              <a:t>целочисленные </a:t>
            </a:r>
            <a:r>
              <a:rPr lang="ru-RU" sz="2000" dirty="0"/>
              <a:t>инструкции имеют </a:t>
            </a:r>
            <a:r>
              <a:rPr lang="ru-RU" sz="2000" b="1" dirty="0"/>
              <a:t>префикс</a:t>
            </a:r>
            <a:r>
              <a:rPr lang="ru-RU" sz="2000" dirty="0"/>
              <a:t> </a:t>
            </a:r>
            <a:r>
              <a:rPr lang="en-US" sz="2000" b="1" dirty="0"/>
              <a:t>p*</a:t>
            </a:r>
            <a:r>
              <a:rPr lang="ru-RU" sz="2000" b="1" dirty="0"/>
              <a:t> </a:t>
            </a:r>
            <a:r>
              <a:rPr lang="ru-RU" sz="2000" dirty="0"/>
              <a:t>(</a:t>
            </a:r>
            <a:r>
              <a:rPr lang="en-US" sz="2000" b="1" dirty="0"/>
              <a:t>p</a:t>
            </a:r>
            <a:r>
              <a:rPr lang="en-US" sz="2000" dirty="0"/>
              <a:t>acked</a:t>
            </a:r>
            <a:r>
              <a:rPr lang="ru-RU" sz="2000" dirty="0"/>
              <a:t>)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ru-RU" sz="2000" dirty="0"/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ADDB,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SUBW,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SIGND,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MULQ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endParaRPr lang="ru-RU" sz="2000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4E0DE2-09AD-4C8E-B7FA-A0618F0A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05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8F447-5275-440F-B211-F1BC46EA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 запись 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1F3F3-9BE7-4932-B80C-9DA06683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23305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Если адрес в памяти гарантированно выровнен по границе 16 байт (т.е. его адрес делится на 16), то для чтения/записи используется 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sz="2000" dirty="0"/>
              <a:t>. Иначе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sz="2000" dirty="0"/>
              <a:t>. Использование неверной инструкции может привести к аппаратному исключению.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Для чтения/записи отдельных элементов используются инструкции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pextr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/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pinsr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/>
              <a:t>.</a:t>
            </a:r>
            <a:r>
              <a:rPr lang="ru-RU" sz="2000" dirty="0"/>
              <a:t> Данные инструкции являются </a:t>
            </a:r>
            <a:r>
              <a:rPr lang="ru-RU" sz="2000" i="1" dirty="0" err="1"/>
              <a:t>трехоперандными</a:t>
            </a:r>
            <a:r>
              <a:rPr lang="ru-RU" sz="2000" dirty="0"/>
              <a:t>. Первый операнд является приемником, второй – источником, третий – индексом элемента.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4E0DE2-09AD-4C8E-B7FA-A0618F0A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FD1DE-D547-4C52-8768-80319AD1F3AA}"/>
              </a:ext>
            </a:extLst>
          </p:cNvPr>
          <p:cNvSpPr txBox="1"/>
          <p:nvPr/>
        </p:nvSpPr>
        <p:spPr>
          <a:xfrm>
            <a:off x="7481011" y="1825625"/>
            <a:ext cx="4643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xmm0, 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xmm1, 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movups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xmm1, xmm0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pextr</a:t>
            </a:r>
            <a:r>
              <a:rPr lang="en-US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al, xmm15, 15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pinsr</a:t>
            </a:r>
            <a:r>
              <a:rPr lang="en-US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xmm10, 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], 7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pextr</a:t>
            </a:r>
            <a:r>
              <a:rPr lang="en-US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xmm5, 3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pinsr</a:t>
            </a:r>
            <a:r>
              <a:rPr lang="en-US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xmm0,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1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Таблица 11">
            <a:extLst>
              <a:ext uri="{FF2B5EF4-FFF2-40B4-BE49-F238E27FC236}">
                <a16:creationId xmlns:a16="http://schemas.microsoft.com/office/drawing/2014/main" id="{092E969F-F700-45CB-BF1F-1DA1D457EB9F}"/>
              </a:ext>
            </a:extLst>
          </p:cNvPr>
          <p:cNvGraphicFramePr>
            <a:graphicFrameLocks noGrp="1"/>
          </p:cNvGraphicFramePr>
          <p:nvPr/>
        </p:nvGraphicFramePr>
        <p:xfrm>
          <a:off x="7574890" y="5094264"/>
          <a:ext cx="2688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84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672084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672084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672084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graphicFrame>
        <p:nvGraphicFramePr>
          <p:cNvPr id="9" name="Таблица 11">
            <a:extLst>
              <a:ext uri="{FF2B5EF4-FFF2-40B4-BE49-F238E27FC236}">
                <a16:creationId xmlns:a16="http://schemas.microsoft.com/office/drawing/2014/main" id="{ACFBEDE7-F4DF-458C-BE8F-39D8654043A9}"/>
              </a:ext>
            </a:extLst>
          </p:cNvPr>
          <p:cNvGraphicFramePr>
            <a:graphicFrameLocks noGrp="1"/>
          </p:cNvGraphicFramePr>
          <p:nvPr/>
        </p:nvGraphicFramePr>
        <p:xfrm>
          <a:off x="8246974" y="5998555"/>
          <a:ext cx="6720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84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941184C-E28E-46E0-B573-C00599A1B736}"/>
              </a:ext>
            </a:extLst>
          </p:cNvPr>
          <p:cNvCxnSpPr>
            <a:cxnSpLocks/>
          </p:cNvCxnSpPr>
          <p:nvPr/>
        </p:nvCxnSpPr>
        <p:spPr>
          <a:xfrm>
            <a:off x="8610600" y="5465104"/>
            <a:ext cx="0" cy="51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DA9CF3-EA52-4A91-9467-3234F1CC7130}"/>
              </a:ext>
            </a:extLst>
          </p:cNvPr>
          <p:cNvSpPr txBox="1"/>
          <p:nvPr/>
        </p:nvSpPr>
        <p:spPr>
          <a:xfrm>
            <a:off x="9098279" y="5606873"/>
            <a:ext cx="29352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PEXTRD EAX, XMM1,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F9164-3AFA-4F81-A84B-1CA8CD59CE06}"/>
              </a:ext>
            </a:extLst>
          </p:cNvPr>
          <p:cNvSpPr txBox="1"/>
          <p:nvPr/>
        </p:nvSpPr>
        <p:spPr>
          <a:xfrm>
            <a:off x="10279380" y="5114638"/>
            <a:ext cx="949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endParaRPr lang="ru-RU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D3519-EED8-4D5D-B6C7-E8AA205257E8}"/>
              </a:ext>
            </a:extLst>
          </p:cNvPr>
          <p:cNvSpPr txBox="1"/>
          <p:nvPr/>
        </p:nvSpPr>
        <p:spPr>
          <a:xfrm>
            <a:off x="8896045" y="5999309"/>
            <a:ext cx="949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57897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Таблица 11">
            <a:extLst>
              <a:ext uri="{FF2B5EF4-FFF2-40B4-BE49-F238E27FC236}">
                <a16:creationId xmlns:a16="http://schemas.microsoft.com/office/drawing/2014/main" id="{2A16F22B-9107-1633-32BF-E829F0D9E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888035"/>
              </p:ext>
            </p:extLst>
          </p:nvPr>
        </p:nvGraphicFramePr>
        <p:xfrm>
          <a:off x="5201837" y="5624830"/>
          <a:ext cx="3359468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74055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730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9626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4276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69065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3657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851855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5247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63643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09728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161403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1953071250"/>
                    </a:ext>
                  </a:extLst>
                </a:gridCol>
              </a:tblGrid>
              <a:tr h="337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CA38B-9B89-38DA-128F-FE9053AB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Переупорядочение элементов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87B8E-3F69-8607-4DE3-0F9B9FDC9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76" y="1749287"/>
            <a:ext cx="5841206" cy="4743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Переупорядочение байтов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pshufb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xmm-dest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&gt;,&lt;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xmm-idx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Переупорядочение </a:t>
            </a:r>
            <a:r>
              <a:rPr lang="en-US" sz="2000" dirty="0"/>
              <a:t>DWORD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pshufd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&lt;number&gt;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Побайтовый сдвиг </a:t>
            </a:r>
            <a:r>
              <a:rPr lang="en-US" sz="2000" dirty="0"/>
              <a:t>XMM-</a:t>
            </a:r>
            <a:r>
              <a:rPr lang="ru-RU" sz="2000" dirty="0"/>
              <a:t>регистра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psrldq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pslldq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&lt;number&gt;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D938DA-4473-5BC1-E6ED-1FEB48BD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Таблица 11">
            <a:extLst>
              <a:ext uri="{FF2B5EF4-FFF2-40B4-BE49-F238E27FC236}">
                <a16:creationId xmlns:a16="http://schemas.microsoft.com/office/drawing/2014/main" id="{A723E053-3183-3CD8-E31B-2D5652904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07998"/>
              </p:ext>
            </p:extLst>
          </p:nvPr>
        </p:nvGraphicFramePr>
        <p:xfrm>
          <a:off x="5201837" y="1791491"/>
          <a:ext cx="3359468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74055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730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9626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4276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69065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3657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851855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5247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63643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09728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161403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1953071250"/>
                    </a:ext>
                  </a:extLst>
                </a:gridCol>
              </a:tblGrid>
              <a:tr h="337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graphicFrame>
        <p:nvGraphicFramePr>
          <p:cNvPr id="7" name="Таблица 11">
            <a:extLst>
              <a:ext uri="{FF2B5EF4-FFF2-40B4-BE49-F238E27FC236}">
                <a16:creationId xmlns:a16="http://schemas.microsoft.com/office/drawing/2014/main" id="{F311E144-AA33-6BDD-90EB-C757D1BB3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18327"/>
              </p:ext>
            </p:extLst>
          </p:nvPr>
        </p:nvGraphicFramePr>
        <p:xfrm>
          <a:off x="8754662" y="1791491"/>
          <a:ext cx="3359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74055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730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9626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4276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69065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3657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851855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5247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63643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09728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1614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3071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graphicFrame>
        <p:nvGraphicFramePr>
          <p:cNvPr id="20" name="Таблица 11">
            <a:extLst>
              <a:ext uri="{FF2B5EF4-FFF2-40B4-BE49-F238E27FC236}">
                <a16:creationId xmlns:a16="http://schemas.microsoft.com/office/drawing/2014/main" id="{739AF126-E44C-BA39-0533-769BF8F43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934872"/>
              </p:ext>
            </p:extLst>
          </p:nvPr>
        </p:nvGraphicFramePr>
        <p:xfrm>
          <a:off x="5201837" y="2436806"/>
          <a:ext cx="3359468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74055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730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9626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4276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69065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3657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851855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5247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63643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09728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161403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1953071250"/>
                    </a:ext>
                  </a:extLst>
                </a:gridCol>
              </a:tblGrid>
              <a:tr h="337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215AF677-FA9A-6C80-B9C9-0A0D237E8B3B}"/>
              </a:ext>
            </a:extLst>
          </p:cNvPr>
          <p:cNvCxnSpPr>
            <a:cxnSpLocks/>
          </p:cNvCxnSpPr>
          <p:nvPr/>
        </p:nvCxnSpPr>
        <p:spPr>
          <a:xfrm>
            <a:off x="8451056" y="2157251"/>
            <a:ext cx="0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1EDA74A-1E53-7B4A-55F7-86273CCAF792}"/>
              </a:ext>
            </a:extLst>
          </p:cNvPr>
          <p:cNvCxnSpPr>
            <a:cxnSpLocks/>
          </p:cNvCxnSpPr>
          <p:nvPr/>
        </p:nvCxnSpPr>
        <p:spPr>
          <a:xfrm>
            <a:off x="8001000" y="2157251"/>
            <a:ext cx="221456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1BF465E6-0C35-FEF7-CDF8-68C537779300}"/>
              </a:ext>
            </a:extLst>
          </p:cNvPr>
          <p:cNvCxnSpPr>
            <a:cxnSpLocks/>
          </p:cNvCxnSpPr>
          <p:nvPr/>
        </p:nvCxnSpPr>
        <p:spPr>
          <a:xfrm>
            <a:off x="7606306" y="2157251"/>
            <a:ext cx="394694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5EECE4E-119D-4AFF-4B6F-26898D824208}"/>
              </a:ext>
            </a:extLst>
          </p:cNvPr>
          <p:cNvCxnSpPr>
            <a:cxnSpLocks/>
          </p:cNvCxnSpPr>
          <p:nvPr/>
        </p:nvCxnSpPr>
        <p:spPr>
          <a:xfrm>
            <a:off x="7187712" y="2157251"/>
            <a:ext cx="598976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4ACE2612-A8BE-FC1E-4F23-48EA49AD5932}"/>
              </a:ext>
            </a:extLst>
          </p:cNvPr>
          <p:cNvCxnSpPr>
            <a:cxnSpLocks/>
          </p:cNvCxnSpPr>
          <p:nvPr/>
        </p:nvCxnSpPr>
        <p:spPr>
          <a:xfrm>
            <a:off x="6750173" y="2157251"/>
            <a:ext cx="856133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65655BC-1718-8433-3C46-307CE22275B6}"/>
              </a:ext>
            </a:extLst>
          </p:cNvPr>
          <p:cNvCxnSpPr>
            <a:cxnSpLocks/>
          </p:cNvCxnSpPr>
          <p:nvPr/>
        </p:nvCxnSpPr>
        <p:spPr>
          <a:xfrm>
            <a:off x="6336506" y="2157251"/>
            <a:ext cx="1057275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CF2D933-344A-49B6-1D73-0899502A5344}"/>
              </a:ext>
            </a:extLst>
          </p:cNvPr>
          <p:cNvCxnSpPr>
            <a:cxnSpLocks/>
          </p:cNvCxnSpPr>
          <p:nvPr/>
        </p:nvCxnSpPr>
        <p:spPr>
          <a:xfrm>
            <a:off x="5929313" y="2157251"/>
            <a:ext cx="1245034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DA79E1B-E6A6-8CB8-13FC-F7E5C6AD0BA1}"/>
              </a:ext>
            </a:extLst>
          </p:cNvPr>
          <p:cNvCxnSpPr>
            <a:cxnSpLocks/>
          </p:cNvCxnSpPr>
          <p:nvPr/>
        </p:nvCxnSpPr>
        <p:spPr>
          <a:xfrm>
            <a:off x="5499635" y="2157251"/>
            <a:ext cx="1507695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B3D68BB-9A38-624C-CDDF-1B48C8402953}"/>
              </a:ext>
            </a:extLst>
          </p:cNvPr>
          <p:cNvCxnSpPr>
            <a:cxnSpLocks/>
          </p:cNvCxnSpPr>
          <p:nvPr/>
        </p:nvCxnSpPr>
        <p:spPr>
          <a:xfrm flipH="1">
            <a:off x="6750173" y="2157251"/>
            <a:ext cx="1472283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36AFA43A-5E5F-C976-410B-AED6C0363C0E}"/>
              </a:ext>
            </a:extLst>
          </p:cNvPr>
          <p:cNvCxnSpPr>
            <a:cxnSpLocks/>
          </p:cNvCxnSpPr>
          <p:nvPr/>
        </p:nvCxnSpPr>
        <p:spPr>
          <a:xfrm flipH="1">
            <a:off x="6534884" y="2157251"/>
            <a:ext cx="1266090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84E247CE-C8FE-AF0B-DE54-913869F14EF8}"/>
              </a:ext>
            </a:extLst>
          </p:cNvPr>
          <p:cNvCxnSpPr>
            <a:cxnSpLocks/>
          </p:cNvCxnSpPr>
          <p:nvPr/>
        </p:nvCxnSpPr>
        <p:spPr>
          <a:xfrm flipH="1">
            <a:off x="6336506" y="2157251"/>
            <a:ext cx="1048344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DF0187EC-93C8-A25C-E654-92C151DCFE1E}"/>
              </a:ext>
            </a:extLst>
          </p:cNvPr>
          <p:cNvCxnSpPr>
            <a:cxnSpLocks/>
          </p:cNvCxnSpPr>
          <p:nvPr/>
        </p:nvCxnSpPr>
        <p:spPr>
          <a:xfrm flipH="1">
            <a:off x="6115050" y="2157251"/>
            <a:ext cx="851238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DA79CAF-9AF3-E038-A787-4A11F6B31A6C}"/>
              </a:ext>
            </a:extLst>
          </p:cNvPr>
          <p:cNvCxnSpPr>
            <a:cxnSpLocks/>
          </p:cNvCxnSpPr>
          <p:nvPr/>
        </p:nvCxnSpPr>
        <p:spPr>
          <a:xfrm flipH="1">
            <a:off x="5915027" y="2157251"/>
            <a:ext cx="641789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C1B19580-7067-C0ED-F3EC-3AE25C12F488}"/>
              </a:ext>
            </a:extLst>
          </p:cNvPr>
          <p:cNvCxnSpPr>
            <a:cxnSpLocks/>
          </p:cNvCxnSpPr>
          <p:nvPr/>
        </p:nvCxnSpPr>
        <p:spPr>
          <a:xfrm flipH="1">
            <a:off x="5716788" y="2157251"/>
            <a:ext cx="426361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56E14609-B662-A654-EBE1-02EEEEAC3ABF}"/>
              </a:ext>
            </a:extLst>
          </p:cNvPr>
          <p:cNvCxnSpPr>
            <a:cxnSpLocks/>
          </p:cNvCxnSpPr>
          <p:nvPr/>
        </p:nvCxnSpPr>
        <p:spPr>
          <a:xfrm flipH="1">
            <a:off x="5494151" y="2157251"/>
            <a:ext cx="227519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E1646EF1-3C4F-21C4-3AC2-1CD3AAE7BAC6}"/>
              </a:ext>
            </a:extLst>
          </p:cNvPr>
          <p:cNvCxnSpPr>
            <a:cxnSpLocks/>
          </p:cNvCxnSpPr>
          <p:nvPr/>
        </p:nvCxnSpPr>
        <p:spPr>
          <a:xfrm>
            <a:off x="5306278" y="2157251"/>
            <a:ext cx="0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91B5193-1A5B-83D6-EFFE-765B971EB3E1}"/>
              </a:ext>
            </a:extLst>
          </p:cNvPr>
          <p:cNvSpPr txBox="1"/>
          <p:nvPr/>
        </p:nvSpPr>
        <p:spPr>
          <a:xfrm>
            <a:off x="7393781" y="1290949"/>
            <a:ext cx="2980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hufb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xmm0, xmm1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B96DE0-D3C1-3AB2-9BD5-2953223709F2}"/>
              </a:ext>
            </a:extLst>
          </p:cNvPr>
          <p:cNvSpPr txBox="1"/>
          <p:nvPr/>
        </p:nvSpPr>
        <p:spPr>
          <a:xfrm>
            <a:off x="6468322" y="1493121"/>
            <a:ext cx="930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95C011-2A6B-643A-6703-F7A28DD82F4D}"/>
              </a:ext>
            </a:extLst>
          </p:cNvPr>
          <p:cNvSpPr txBox="1"/>
          <p:nvPr/>
        </p:nvSpPr>
        <p:spPr>
          <a:xfrm>
            <a:off x="10101530" y="1486037"/>
            <a:ext cx="930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endParaRPr lang="ru-RU" dirty="0"/>
          </a:p>
        </p:txBody>
      </p:sp>
      <p:graphicFrame>
        <p:nvGraphicFramePr>
          <p:cNvPr id="76" name="Таблица 11">
            <a:extLst>
              <a:ext uri="{FF2B5EF4-FFF2-40B4-BE49-F238E27FC236}">
                <a16:creationId xmlns:a16="http://schemas.microsoft.com/office/drawing/2014/main" id="{68F0A94A-1594-71AC-105B-185441873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360695"/>
              </p:ext>
            </p:extLst>
          </p:nvPr>
        </p:nvGraphicFramePr>
        <p:xfrm>
          <a:off x="5201837" y="3684356"/>
          <a:ext cx="3359468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9867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839867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839867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839867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</a:tblGrid>
              <a:tr h="337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graphicFrame>
        <p:nvGraphicFramePr>
          <p:cNvPr id="77" name="Таблица 11">
            <a:extLst>
              <a:ext uri="{FF2B5EF4-FFF2-40B4-BE49-F238E27FC236}">
                <a16:creationId xmlns:a16="http://schemas.microsoft.com/office/drawing/2014/main" id="{AD7FC5A6-F307-3913-01E1-B3C4FDF97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79476"/>
              </p:ext>
            </p:extLst>
          </p:nvPr>
        </p:nvGraphicFramePr>
        <p:xfrm>
          <a:off x="5201837" y="4378565"/>
          <a:ext cx="3359468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9867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839867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839867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839867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</a:tblGrid>
              <a:tr h="337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375759BA-6840-A3B9-4E6A-F815AB44BC08}"/>
              </a:ext>
            </a:extLst>
          </p:cNvPr>
          <p:cNvSpPr txBox="1"/>
          <p:nvPr/>
        </p:nvSpPr>
        <p:spPr>
          <a:xfrm>
            <a:off x="7401519" y="3295188"/>
            <a:ext cx="2580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xmm0,0xE8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FA6612F-5131-D0D6-3677-A21F9A988C40}"/>
              </a:ext>
            </a:extLst>
          </p:cNvPr>
          <p:cNvSpPr txBox="1"/>
          <p:nvPr/>
        </p:nvSpPr>
        <p:spPr>
          <a:xfrm>
            <a:off x="9343989" y="3635664"/>
            <a:ext cx="2445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0xE8 = 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dirty="0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highlight>
                  <a:srgbClr val="00808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ru-RU" dirty="0">
              <a:highlight>
                <a:srgbClr val="008080"/>
              </a:highlight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3F0E4EA2-3860-8911-E65A-5A8686980957}"/>
              </a:ext>
            </a:extLst>
          </p:cNvPr>
          <p:cNvCxnSpPr/>
          <p:nvPr/>
        </p:nvCxnSpPr>
        <p:spPr>
          <a:xfrm>
            <a:off x="8111728" y="4050116"/>
            <a:ext cx="0" cy="32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E7AF2682-E9E3-F8E7-AC6F-C3940ADE15C2}"/>
              </a:ext>
            </a:extLst>
          </p:cNvPr>
          <p:cNvCxnSpPr>
            <a:cxnSpLocks/>
          </p:cNvCxnSpPr>
          <p:nvPr/>
        </p:nvCxnSpPr>
        <p:spPr>
          <a:xfrm flipH="1">
            <a:off x="6463307" y="4035828"/>
            <a:ext cx="796308" cy="32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5E8F128B-0242-402D-C0F3-6E63E3F86402}"/>
              </a:ext>
            </a:extLst>
          </p:cNvPr>
          <p:cNvCxnSpPr/>
          <p:nvPr/>
        </p:nvCxnSpPr>
        <p:spPr>
          <a:xfrm>
            <a:off x="5607910" y="4050116"/>
            <a:ext cx="0" cy="32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CC0FB48E-9C9E-7F43-A2B0-3662457B78BE}"/>
              </a:ext>
            </a:extLst>
          </p:cNvPr>
          <p:cNvCxnSpPr/>
          <p:nvPr/>
        </p:nvCxnSpPr>
        <p:spPr>
          <a:xfrm>
            <a:off x="6463307" y="4035828"/>
            <a:ext cx="844749" cy="32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812004B-C50D-4708-EFBC-EFF94F63E472}"/>
              </a:ext>
            </a:extLst>
          </p:cNvPr>
          <p:cNvSpPr txBox="1"/>
          <p:nvPr/>
        </p:nvSpPr>
        <p:spPr>
          <a:xfrm>
            <a:off x="5647878" y="5322668"/>
            <a:ext cx="2414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xmm11, 3</a:t>
            </a:r>
          </a:p>
        </p:txBody>
      </p: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BBA6DB5A-2579-C1DF-5290-EE08A8B1DC1A}"/>
              </a:ext>
            </a:extLst>
          </p:cNvPr>
          <p:cNvCxnSpPr>
            <a:cxnSpLocks/>
          </p:cNvCxnSpPr>
          <p:nvPr/>
        </p:nvCxnSpPr>
        <p:spPr>
          <a:xfrm>
            <a:off x="5245676" y="5807710"/>
            <a:ext cx="3258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8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8F447-5275-440F-B211-F1BC46EA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типов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1F3F3-9BE7-4932-B80C-9DA06683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62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Инструкции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pmovsx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ru-RU" sz="2000" dirty="0">
                <a:cs typeface="Courier New" panose="02070309020205020404" pitchFamily="49" charset="0"/>
              </a:rPr>
              <a:t>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pmovzx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ru-RU" sz="2000" dirty="0">
                <a:cs typeface="Courier New" panose="02070309020205020404" pitchFamily="49" charset="0"/>
              </a:rPr>
              <a:t>используются для преобразования типов.</a:t>
            </a: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Инструкции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CVT*</a:t>
            </a:r>
            <a:r>
              <a:rPr lang="ru-RU" sz="2000" dirty="0">
                <a:cs typeface="Courier New" panose="02070309020205020404" pitchFamily="49" charset="0"/>
              </a:rPr>
              <a:t> проводят преобразования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int&lt;-&gt;float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int&lt;-&gt;double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br>
              <a:rPr lang="ru-RU" sz="2000" dirty="0">
                <a:cs typeface="Courier New" panose="020703090202050204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float&lt;-&gt;double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Инструкции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pmovsx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ru-RU" sz="2000" dirty="0">
                <a:cs typeface="Courier New" panose="02070309020205020404" pitchFamily="49" charset="0"/>
              </a:rPr>
              <a:t>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pmovzx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sz="2000" dirty="0">
                <a:cs typeface="Courier New" panose="02070309020205020404" pitchFamily="49" charset="0"/>
              </a:rPr>
              <a:t> используются для расширения целочисленных типов.</a:t>
            </a: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Если число элементов в регистре после преобразования меньше, чем до преобразования, то преобразуются </a:t>
            </a:r>
            <a:r>
              <a:rPr lang="ru-RU" sz="2000" i="1" dirty="0">
                <a:cs typeface="Courier New" panose="02070309020205020404" pitchFamily="49" charset="0"/>
              </a:rPr>
              <a:t>только младшие элементы</a:t>
            </a:r>
            <a:r>
              <a:rPr lang="ru-RU" sz="200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4E0DE2-09AD-4C8E-B7FA-A0618F0A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FD1DE-D547-4C52-8768-80319AD1F3AA}"/>
              </a:ext>
            </a:extLst>
          </p:cNvPr>
          <p:cNvSpPr txBox="1"/>
          <p:nvPr/>
        </p:nvSpPr>
        <p:spPr>
          <a:xfrm>
            <a:off x="7183120" y="1612265"/>
            <a:ext cx="4261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cvtdq2ps xmm0, xmm1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cvtdq2pd xmm1, xmm2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pmovsxbw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xmm0, xmm1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pmovzxwd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xmm1, xmm2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pmovsxdq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xmm2, xmm3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Таблица 11">
            <a:extLst>
              <a:ext uri="{FF2B5EF4-FFF2-40B4-BE49-F238E27FC236}">
                <a16:creationId xmlns:a16="http://schemas.microsoft.com/office/drawing/2014/main" id="{991A0ED5-3A81-4B8A-804D-435EF6FCE973}"/>
              </a:ext>
            </a:extLst>
          </p:cNvPr>
          <p:cNvGraphicFramePr>
            <a:graphicFrameLocks noGrp="1"/>
          </p:cNvGraphicFramePr>
          <p:nvPr/>
        </p:nvGraphicFramePr>
        <p:xfrm>
          <a:off x="7924799" y="4288413"/>
          <a:ext cx="2715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873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graphicFrame>
        <p:nvGraphicFramePr>
          <p:cNvPr id="9" name="Таблица 11">
            <a:extLst>
              <a:ext uri="{FF2B5EF4-FFF2-40B4-BE49-F238E27FC236}">
                <a16:creationId xmlns:a16="http://schemas.microsoft.com/office/drawing/2014/main" id="{E7CEA66F-05B0-4C07-BEC6-AE07D5433600}"/>
              </a:ext>
            </a:extLst>
          </p:cNvPr>
          <p:cNvGraphicFramePr>
            <a:graphicFrameLocks noGrp="1"/>
          </p:cNvGraphicFramePr>
          <p:nvPr/>
        </p:nvGraphicFramePr>
        <p:xfrm>
          <a:off x="7924797" y="5710397"/>
          <a:ext cx="27154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47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1357747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DC031A4-93B9-4835-824A-85ACA91D7865}"/>
              </a:ext>
            </a:extLst>
          </p:cNvPr>
          <p:cNvSpPr txBox="1"/>
          <p:nvPr/>
        </p:nvSpPr>
        <p:spPr>
          <a:xfrm>
            <a:off x="6494495" y="4737777"/>
            <a:ext cx="2844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cvtps2pd xmm1, xmm1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B813CBD-CCD5-48C6-A86E-819D339B1B47}"/>
              </a:ext>
            </a:extLst>
          </p:cNvPr>
          <p:cNvCxnSpPr/>
          <p:nvPr/>
        </p:nvCxnSpPr>
        <p:spPr>
          <a:xfrm flipH="1">
            <a:off x="8610600" y="4659253"/>
            <a:ext cx="1021773" cy="97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6252815-7DC6-401A-9E88-AE8DF527033C}"/>
              </a:ext>
            </a:extLst>
          </p:cNvPr>
          <p:cNvCxnSpPr>
            <a:cxnSpLocks/>
          </p:cNvCxnSpPr>
          <p:nvPr/>
        </p:nvCxnSpPr>
        <p:spPr>
          <a:xfrm flipH="1">
            <a:off x="10068791" y="4659253"/>
            <a:ext cx="173179" cy="97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564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8F447-5275-440F-B211-F1BC46EA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1F3F3-9BE7-4932-B80C-9DA06683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484"/>
            <a:ext cx="11017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Набор </a:t>
            </a:r>
            <a:r>
              <a:rPr lang="en-US" sz="2000" dirty="0"/>
              <a:t>AVX </a:t>
            </a:r>
            <a:r>
              <a:rPr lang="ru-RU" sz="2000" dirty="0"/>
              <a:t>принес </a:t>
            </a:r>
            <a:r>
              <a:rPr lang="en-US" sz="2000" dirty="0"/>
              <a:t>3</a:t>
            </a:r>
            <a:r>
              <a:rPr lang="ru-RU" sz="2000" dirty="0"/>
              <a:t> главных новшества – </a:t>
            </a:r>
            <a:r>
              <a:rPr lang="ru-RU" sz="2000" b="1" dirty="0"/>
              <a:t>расширенные векторные регистры</a:t>
            </a:r>
            <a:r>
              <a:rPr lang="ru-RU" sz="2000" dirty="0"/>
              <a:t>, новый </a:t>
            </a:r>
            <a:r>
              <a:rPr lang="ru-RU" sz="2000" b="1" dirty="0" err="1"/>
              <a:t>трехоперандный</a:t>
            </a:r>
            <a:r>
              <a:rPr lang="ru-RU" sz="2000" b="1" dirty="0"/>
              <a:t> синтаксис </a:t>
            </a:r>
            <a:r>
              <a:rPr lang="ru-RU" sz="2000" dirty="0"/>
              <a:t>и </a:t>
            </a:r>
            <a:r>
              <a:rPr lang="ru-RU" sz="2000" b="1" dirty="0"/>
              <a:t>снятие ограничения на выравнивание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XMM</a:t>
            </a:r>
            <a:r>
              <a:rPr lang="ru-RU" sz="2000" dirty="0"/>
              <a:t>-регистры являются младшими частями</a:t>
            </a:r>
            <a:r>
              <a:rPr lang="en-US" sz="2000" dirty="0"/>
              <a:t> </a:t>
            </a:r>
            <a:r>
              <a:rPr lang="ru-RU" sz="2000" dirty="0"/>
              <a:t>новых </a:t>
            </a:r>
            <a:r>
              <a:rPr lang="en-US" sz="2000" dirty="0"/>
              <a:t>YMM</a:t>
            </a:r>
            <a:r>
              <a:rPr lang="ru-RU" sz="2000" dirty="0"/>
              <a:t>-регистров.</a:t>
            </a:r>
          </a:p>
          <a:p>
            <a:pPr marL="0" indent="0">
              <a:buNone/>
            </a:pPr>
            <a:r>
              <a:rPr lang="ru-RU" sz="2000" dirty="0"/>
              <a:t>При этом, </a:t>
            </a:r>
            <a:r>
              <a:rPr lang="en-US" sz="2000" dirty="0"/>
              <a:t>YMM</a:t>
            </a:r>
            <a:r>
              <a:rPr lang="ru-RU" sz="2000" dirty="0"/>
              <a:t>-регистр скорее стоит рассматривать, как 2 почти независимых 128-битных регистра. Например, нельзя сдвинуть весь </a:t>
            </a:r>
            <a:r>
              <a:rPr lang="en-US" sz="2000" dirty="0"/>
              <a:t>YMM-</a:t>
            </a:r>
            <a:r>
              <a:rPr lang="ru-RU" sz="2000" dirty="0"/>
              <a:t>регистр – можно только одновременно сдвинуть его старшую/младшую половины или поменять местами половинки целиком. Сделано это для упрощения схемотехники ЦП.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4E0DE2-09AD-4C8E-B7FA-A0618F0A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4FB3AB-3FD4-42BD-A03C-7527C4D90305}"/>
              </a:ext>
            </a:extLst>
          </p:cNvPr>
          <p:cNvSpPr/>
          <p:nvPr/>
        </p:nvSpPr>
        <p:spPr>
          <a:xfrm>
            <a:off x="3851564" y="4724685"/>
            <a:ext cx="5760000" cy="370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YMM0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A0BF69D-AF50-47BF-8B0F-29238B93C182}"/>
              </a:ext>
            </a:extLst>
          </p:cNvPr>
          <p:cNvSpPr/>
          <p:nvPr/>
        </p:nvSpPr>
        <p:spPr>
          <a:xfrm>
            <a:off x="6731564" y="4748085"/>
            <a:ext cx="2880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XMM0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40628-C63C-3A99-97B2-D76C65B05E1D}"/>
              </a:ext>
            </a:extLst>
          </p:cNvPr>
          <p:cNvSpPr txBox="1"/>
          <p:nvPr/>
        </p:nvSpPr>
        <p:spPr>
          <a:xfrm>
            <a:off x="5269547" y="5251472"/>
            <a:ext cx="4342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VPSRLDQ YMM0, YMM0, 1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34C98B-A756-38F9-E7D0-42000406F28E}"/>
              </a:ext>
            </a:extLst>
          </p:cNvPr>
          <p:cNvSpPr/>
          <p:nvPr/>
        </p:nvSpPr>
        <p:spPr>
          <a:xfrm>
            <a:off x="6709547" y="5675617"/>
            <a:ext cx="2880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XMM0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C420146-236B-0011-C4D4-9B367E5E3193}"/>
              </a:ext>
            </a:extLst>
          </p:cNvPr>
          <p:cNvSpPr/>
          <p:nvPr/>
        </p:nvSpPr>
        <p:spPr>
          <a:xfrm>
            <a:off x="3829547" y="5675617"/>
            <a:ext cx="2880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XMM0’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D8E4E20-D264-15C7-20C7-F7E6F38CEB7E}"/>
              </a:ext>
            </a:extLst>
          </p:cNvPr>
          <p:cNvCxnSpPr/>
          <p:nvPr/>
        </p:nvCxnSpPr>
        <p:spPr>
          <a:xfrm>
            <a:off x="4814277" y="5837617"/>
            <a:ext cx="1610139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F103D54-60F1-6B7E-A85C-E96E6E747044}"/>
              </a:ext>
            </a:extLst>
          </p:cNvPr>
          <p:cNvCxnSpPr/>
          <p:nvPr/>
        </p:nvCxnSpPr>
        <p:spPr>
          <a:xfrm>
            <a:off x="7822520" y="5817330"/>
            <a:ext cx="1610139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214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8F447-5275-440F-B211-F1BC46EA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384"/>
            <a:ext cx="10515600" cy="1325563"/>
          </a:xfrm>
        </p:spPr>
        <p:txBody>
          <a:bodyPr/>
          <a:lstStyle/>
          <a:p>
            <a:r>
              <a:rPr lang="en-US" dirty="0"/>
              <a:t>AVX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1F3F3-9BE7-4932-B80C-9DA06683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1157000" cy="2627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</a:t>
            </a:r>
            <a:r>
              <a:rPr lang="en-US" sz="2000" dirty="0"/>
              <a:t>AVX </a:t>
            </a:r>
            <a:r>
              <a:rPr lang="ru-RU" sz="2000" dirty="0"/>
              <a:t>были перенесены все инструкции набора </a:t>
            </a:r>
            <a:r>
              <a:rPr lang="en-US" sz="2000" dirty="0"/>
              <a:t>SSE</a:t>
            </a:r>
            <a:r>
              <a:rPr lang="ru-RU" sz="2000" dirty="0"/>
              <a:t>, при этом к инструкции добавился </a:t>
            </a:r>
            <a:r>
              <a:rPr lang="ru-RU" sz="2000" b="1" dirty="0"/>
              <a:t>префикс </a:t>
            </a:r>
            <a:r>
              <a:rPr lang="en-US" sz="2000" b="1" dirty="0"/>
              <a:t>v</a:t>
            </a:r>
            <a:r>
              <a:rPr lang="en-US" sz="2000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ADDPS -&gt; 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ADDPS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При этом обновленные инструкции используют </a:t>
            </a:r>
            <a:r>
              <a:rPr lang="ru-RU" sz="2000" dirty="0" err="1"/>
              <a:t>трехоперандный</a:t>
            </a:r>
            <a:r>
              <a:rPr lang="ru-RU" sz="2000" dirty="0"/>
              <a:t> синтаксис</a:t>
            </a:r>
            <a:r>
              <a:rPr lang="en-US" sz="2000" dirty="0"/>
              <a:t> (a = </a:t>
            </a:r>
            <a:r>
              <a:rPr lang="en-US" sz="2000" dirty="0" err="1"/>
              <a:t>b+c</a:t>
            </a:r>
            <a:r>
              <a:rPr lang="en-US" sz="2000" dirty="0"/>
              <a:t>)</a:t>
            </a:r>
            <a:r>
              <a:rPr lang="ru-RU" sz="2000" dirty="0"/>
              <a:t> и при работе с </a:t>
            </a:r>
            <a:r>
              <a:rPr lang="en-US" sz="2000" dirty="0"/>
              <a:t>XMM</a:t>
            </a:r>
            <a:r>
              <a:rPr lang="ru-RU" sz="2000" dirty="0"/>
              <a:t>-регистрами обнуляют старшую половину </a:t>
            </a:r>
            <a:r>
              <a:rPr lang="en-US" sz="2000" dirty="0"/>
              <a:t>YMM</a:t>
            </a:r>
            <a:r>
              <a:rPr lang="ru-RU" sz="2000" dirty="0"/>
              <a:t> регистра-приемника.</a:t>
            </a:r>
          </a:p>
          <a:p>
            <a:pPr marL="0" indent="0">
              <a:buNone/>
            </a:pPr>
            <a:r>
              <a:rPr lang="ru-RU" sz="2000" dirty="0"/>
              <a:t>Кроме того, в новых инструкциях арифметики убрано ограничение на выравнивание адреса (если один из аргументов является адресным выражением).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4E0DE2-09AD-4C8E-B7FA-A0618F0A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04777-EA46-3F32-B169-61D53412E8B8}"/>
              </a:ext>
            </a:extLst>
          </p:cNvPr>
          <p:cNvSpPr txBox="1"/>
          <p:nvPr/>
        </p:nvSpPr>
        <p:spPr>
          <a:xfrm>
            <a:off x="3561034" y="3488191"/>
            <a:ext cx="476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a[:4] = c[:4]</a:t>
            </a:r>
            <a:r>
              <a:rPr lang="ru-RU" sz="2000" dirty="0"/>
              <a:t>-</a:t>
            </a:r>
            <a:r>
              <a:rPr lang="en-US" sz="2000" dirty="0"/>
              <a:t>d[:4];    b[:4] = c[:4]+f[:4]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40826-274D-7606-813F-41A6A8103EBF}"/>
              </a:ext>
            </a:extLst>
          </p:cNvPr>
          <p:cNvSpPr txBox="1"/>
          <p:nvPr/>
        </p:nvSpPr>
        <p:spPr>
          <a:xfrm>
            <a:off x="8321039" y="4052802"/>
            <a:ext cx="38709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AVX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– без разницы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vmovups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xmm0, [c]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vsubps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xmm1, xmm0, [d]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vaddps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xmm2, xmm0, [f]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vmovups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[a], xmm1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vmovups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[b], xmm2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B8959B-6818-5F1A-1708-E07607E20CA4}"/>
              </a:ext>
            </a:extLst>
          </p:cNvPr>
          <p:cNvSpPr txBox="1"/>
          <p:nvPr/>
        </p:nvSpPr>
        <p:spPr>
          <a:xfrm>
            <a:off x="164535" y="4076187"/>
            <a:ext cx="44303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если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a,b,c,d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не выровнены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movups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xmm0, [c]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movups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xmm1, [d]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movups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xmm2, [f]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xmm2, xmm0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xmm0, xmm1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movups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[a], xmm0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movups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[b], xmm2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2D5CD-7D36-2B44-13C5-EE213779F9B9}"/>
              </a:ext>
            </a:extLst>
          </p:cNvPr>
          <p:cNvSpPr txBox="1"/>
          <p:nvPr/>
        </p:nvSpPr>
        <p:spPr>
          <a:xfrm>
            <a:off x="4776083" y="4036362"/>
            <a:ext cx="30373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выровнены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movaps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xmm0, [c]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xmm1, xmm0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xmm0, [d]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xmm1, [f]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movaps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[a], xmm0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movaps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[b], xmm1</a:t>
            </a:r>
          </a:p>
        </p:txBody>
      </p:sp>
    </p:spTree>
    <p:extLst>
      <p:ext uri="{BB962C8B-B14F-4D97-AF65-F5344CB8AC3E}">
        <p14:creationId xmlns:p14="http://schemas.microsoft.com/office/powerpoint/2010/main" val="1439039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8F447-5275-440F-B211-F1BC46EA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Компиляторы и векторные инструкции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(пример)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1F3F3-9BE7-4932-B80C-9DA06683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18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Современные компиляторы по умолчанию не используют векторные инструкции при вещественных вычислениях, т.к. вещественные операции </a:t>
            </a:r>
            <a:r>
              <a:rPr lang="ru-RU" sz="2000" i="1" dirty="0" err="1"/>
              <a:t>неассоциативны</a:t>
            </a:r>
            <a:r>
              <a:rPr lang="ru-RU" sz="2000" dirty="0"/>
              <a:t>. Для того, чтобы разрешить компилятору векторизацию вещественной арифметики, приходится указывать специальные флаги (</a:t>
            </a:r>
            <a:r>
              <a:rPr lang="en-US" sz="2000" i="1" dirty="0"/>
              <a:t>--</a:t>
            </a:r>
            <a:r>
              <a:rPr lang="en-US" sz="2000" i="1" dirty="0" err="1"/>
              <a:t>ffast</a:t>
            </a:r>
            <a:r>
              <a:rPr lang="en-US" sz="2000" i="1" dirty="0"/>
              <a:t>-math </a:t>
            </a:r>
            <a:r>
              <a:rPr lang="ru-RU" sz="2000" dirty="0"/>
              <a:t>для </a:t>
            </a:r>
            <a:r>
              <a:rPr lang="en-US" sz="2000" dirty="0"/>
              <a:t>GCC/Clang, </a:t>
            </a:r>
            <a:r>
              <a:rPr lang="en-US" sz="2000" i="1" dirty="0"/>
              <a:t>/</a:t>
            </a:r>
            <a:r>
              <a:rPr lang="en-US" sz="2000" i="1" dirty="0" err="1"/>
              <a:t>fp:fast</a:t>
            </a:r>
            <a:r>
              <a:rPr lang="en-US" sz="2000" i="1" dirty="0"/>
              <a:t> </a:t>
            </a:r>
            <a:r>
              <a:rPr lang="ru-RU" sz="2000" dirty="0"/>
              <a:t>для </a:t>
            </a:r>
            <a:r>
              <a:rPr lang="en-US" sz="2000" dirty="0"/>
              <a:t>MSVC</a:t>
            </a:r>
            <a:r>
              <a:rPr lang="ru-RU" sz="2000" dirty="0"/>
              <a:t>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Кроме того, по умолчанию компиляторы при сборке используют только </a:t>
            </a:r>
            <a:r>
              <a:rPr lang="en-US" sz="2000" dirty="0"/>
              <a:t>SSE-</a:t>
            </a:r>
            <a:r>
              <a:rPr lang="ru-RU" sz="2000" dirty="0"/>
              <a:t>инструкции (т.к. они гарантированно поддерживаются всеми ЦП </a:t>
            </a:r>
            <a:r>
              <a:rPr lang="en-US" sz="2000" dirty="0"/>
              <a:t>x86-64 </a:t>
            </a:r>
            <a:r>
              <a:rPr lang="ru-RU" sz="2000" dirty="0"/>
              <a:t>). При сборке необходимо явно указывать, что инструкции более новых наборов использовать допустимо (например,</a:t>
            </a:r>
            <a:r>
              <a:rPr lang="en-US" sz="2000" dirty="0"/>
              <a:t>  </a:t>
            </a:r>
            <a:r>
              <a:rPr lang="en-US" sz="2000" i="1" dirty="0"/>
              <a:t>-mavx2 </a:t>
            </a:r>
            <a:r>
              <a:rPr lang="ru-RU" sz="2000" dirty="0"/>
              <a:t>для </a:t>
            </a:r>
            <a:r>
              <a:rPr lang="en-US" sz="2000" dirty="0"/>
              <a:t>GCC</a:t>
            </a:r>
            <a:r>
              <a:rPr lang="ru-RU" sz="2000" dirty="0"/>
              <a:t>, </a:t>
            </a:r>
            <a:r>
              <a:rPr lang="en-US" sz="2000" i="1" dirty="0"/>
              <a:t>/arch:AVX2</a:t>
            </a:r>
            <a:r>
              <a:rPr lang="en-US" sz="2000" dirty="0"/>
              <a:t> </a:t>
            </a:r>
            <a:r>
              <a:rPr lang="ru-RU" sz="2000" dirty="0"/>
              <a:t>для </a:t>
            </a:r>
            <a:r>
              <a:rPr lang="en-US" sz="2000" dirty="0"/>
              <a:t>MSVC </a:t>
            </a:r>
            <a:r>
              <a:rPr lang="ru-RU" sz="2000" dirty="0"/>
              <a:t>).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Гарантированным способом задействования векторных инструкций является задействование т.н. </a:t>
            </a:r>
            <a:r>
              <a:rPr lang="en-US" sz="2000" dirty="0"/>
              <a:t>intrinsic-</a:t>
            </a:r>
            <a:r>
              <a:rPr lang="ru-RU" sz="2000" dirty="0"/>
              <a:t>функций из заголовочного файла </a:t>
            </a:r>
            <a:r>
              <a:rPr lang="en-US" sz="2000" dirty="0"/>
              <a:t>&lt;</a:t>
            </a:r>
            <a:r>
              <a:rPr lang="en-US" sz="2000" dirty="0" err="1"/>
              <a:t>immintrin.h</a:t>
            </a:r>
            <a:r>
              <a:rPr lang="en-US" sz="2000" dirty="0"/>
              <a:t>&gt;</a:t>
            </a:r>
            <a:r>
              <a:rPr lang="ru-RU" sz="2000" dirty="0"/>
              <a:t>. Такие функции компилируются в 1 конкретную инструкцию, компилятор только занимается выбором регистров и загрузкой/выгрузкой данных.</a:t>
            </a:r>
          </a:p>
          <a:p>
            <a:pPr marL="0" indent="0">
              <a:buNone/>
            </a:pPr>
            <a:r>
              <a:rPr lang="ru-RU" sz="2000" dirty="0">
                <a:hlinkClick r:id="rId3"/>
              </a:rPr>
              <a:t>Список </a:t>
            </a:r>
            <a:r>
              <a:rPr lang="en-US" sz="2000" dirty="0" err="1">
                <a:hlinkClick r:id="rId3"/>
              </a:rPr>
              <a:t>intrinsics</a:t>
            </a:r>
            <a:r>
              <a:rPr lang="en-US" sz="2000" dirty="0">
                <a:hlinkClick r:id="rId3"/>
              </a:rPr>
              <a:t> </a:t>
            </a:r>
            <a:r>
              <a:rPr lang="ru-RU" sz="2000" dirty="0">
                <a:hlinkClick r:id="rId3"/>
              </a:rPr>
              <a:t>и соответствующих им инструкций с описанием.</a:t>
            </a: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4E0DE2-09AD-4C8E-B7FA-A0618F0A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5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Сопроцессор х87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847850"/>
            <a:ext cx="61098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Процессор </a:t>
            </a:r>
            <a:r>
              <a:rPr lang="en-US" sz="2000" dirty="0"/>
              <a:t>Intel 8086 </a:t>
            </a:r>
            <a:r>
              <a:rPr lang="ru-RU" sz="2000" dirty="0"/>
              <a:t>не мог самостоятельно выполнять вычисления с плавающей запятой – для этого требовался отдельный сопроцессор</a:t>
            </a:r>
            <a:r>
              <a:rPr lang="en-US" sz="2000" dirty="0"/>
              <a:t> (</a:t>
            </a:r>
            <a:r>
              <a:rPr lang="en-US" sz="2000" b="1" dirty="0"/>
              <a:t>FPU</a:t>
            </a:r>
            <a:r>
              <a:rPr lang="en-US" sz="2000" dirty="0"/>
              <a:t>, </a:t>
            </a:r>
            <a:r>
              <a:rPr lang="en-US" sz="2000" b="1" dirty="0"/>
              <a:t>f</a:t>
            </a:r>
            <a:r>
              <a:rPr lang="en-US" sz="2000" dirty="0"/>
              <a:t>loating </a:t>
            </a:r>
            <a:r>
              <a:rPr lang="en-US" sz="2000" b="1" dirty="0"/>
              <a:t>p</a:t>
            </a:r>
            <a:r>
              <a:rPr lang="en-US" sz="2000" dirty="0"/>
              <a:t>oint </a:t>
            </a:r>
            <a:r>
              <a:rPr lang="en-US" sz="2000" b="1" dirty="0"/>
              <a:t>u</a:t>
            </a:r>
            <a:r>
              <a:rPr lang="en-US" sz="2000" dirty="0"/>
              <a:t>nit)</a:t>
            </a:r>
            <a:r>
              <a:rPr lang="ru-RU" sz="2000" dirty="0"/>
              <a:t>.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Выпускаемый </a:t>
            </a:r>
            <a:r>
              <a:rPr lang="en-US" sz="2000" dirty="0"/>
              <a:t>Intel </a:t>
            </a:r>
            <a:r>
              <a:rPr lang="ru-RU" sz="2000" dirty="0"/>
              <a:t>сопроцессор имел маркировку 80</a:t>
            </a:r>
            <a:r>
              <a:rPr lang="ru-RU" sz="2000" u="sng" dirty="0"/>
              <a:t>87</a:t>
            </a:r>
            <a:r>
              <a:rPr lang="ru-RU" sz="2000" dirty="0"/>
              <a:t>. В отсутствие сопроцессора операции с плавающей точкой </a:t>
            </a:r>
            <a:r>
              <a:rPr lang="ru-RU" sz="2000" dirty="0" err="1"/>
              <a:t>программно</a:t>
            </a:r>
            <a:r>
              <a:rPr lang="ru-RU" sz="2000" dirty="0"/>
              <a:t> эмулировались</a:t>
            </a:r>
            <a:r>
              <a:rPr lang="en-US" sz="2000" dirty="0"/>
              <a:t>, </a:t>
            </a:r>
            <a:r>
              <a:rPr lang="ru-RU" sz="2000" dirty="0"/>
              <a:t>что влекло огромную потерю производительности.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Набор регистров сопроцессора состоит из </a:t>
            </a:r>
            <a:r>
              <a:rPr lang="ru-RU" sz="2000" b="1" dirty="0"/>
              <a:t>8 регистров данных</a:t>
            </a:r>
            <a:r>
              <a:rPr lang="ru-RU" sz="2000" dirty="0"/>
              <a:t>, </a:t>
            </a:r>
            <a:r>
              <a:rPr lang="ru-RU" sz="2000" b="1" dirty="0"/>
              <a:t>регистра</a:t>
            </a:r>
            <a:r>
              <a:rPr lang="ru-RU" sz="2000" dirty="0"/>
              <a:t> </a:t>
            </a:r>
            <a:r>
              <a:rPr lang="ru-RU" sz="2000" b="1" dirty="0"/>
              <a:t>флагов</a:t>
            </a:r>
            <a:r>
              <a:rPr lang="ru-RU" sz="2000" dirty="0"/>
              <a:t>, </a:t>
            </a:r>
            <a:r>
              <a:rPr lang="ru-RU" sz="2000" b="1" dirty="0"/>
              <a:t>регистра</a:t>
            </a:r>
            <a:r>
              <a:rPr lang="ru-RU" sz="2000" dirty="0"/>
              <a:t> </a:t>
            </a:r>
            <a:r>
              <a:rPr lang="ru-RU" sz="2000" b="1" dirty="0"/>
              <a:t>состояния</a:t>
            </a:r>
            <a:r>
              <a:rPr lang="ru-RU" sz="2000" dirty="0"/>
              <a:t>, </a:t>
            </a:r>
            <a:r>
              <a:rPr lang="ru-RU" sz="2000" b="1" dirty="0"/>
              <a:t>регистра</a:t>
            </a:r>
            <a:r>
              <a:rPr lang="ru-RU" sz="2000" dirty="0"/>
              <a:t> </a:t>
            </a:r>
            <a:r>
              <a:rPr lang="ru-RU" sz="2000" b="1" dirty="0"/>
              <a:t>тэгов</a:t>
            </a:r>
            <a:r>
              <a:rPr lang="ru-RU" sz="2000" dirty="0"/>
              <a:t>, а также 3 служебных регистров, хранящих последний </a:t>
            </a:r>
            <a:r>
              <a:rPr lang="ru-RU" sz="2000" dirty="0" err="1"/>
              <a:t>опкод</a:t>
            </a:r>
            <a:r>
              <a:rPr lang="ru-RU" sz="2000" dirty="0"/>
              <a:t>, указатель на последние инструкцию и данные.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026" name="Picture 2" descr="List Of Software That Utilizes The Intel 8087 Math Co-Processor / FPU -  ctrl.alt.rees">
            <a:extLst>
              <a:ext uri="{FF2B5EF4-FFF2-40B4-BE49-F238E27FC236}">
                <a16:creationId xmlns:a16="http://schemas.microsoft.com/office/drawing/2014/main" id="{2A9D835D-C134-4EBC-AFE5-69EF264D9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64" y="230188"/>
            <a:ext cx="1977736" cy="11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membering… Maths Coprocessor | 7Review">
            <a:extLst>
              <a:ext uri="{FF2B5EF4-FFF2-40B4-BE49-F238E27FC236}">
                <a16:creationId xmlns:a16="http://schemas.microsoft.com/office/drawing/2014/main" id="{D7D176DB-14F4-4513-B134-C24F933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247" y="230188"/>
            <a:ext cx="1981270" cy="11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F5BB41-C468-A821-4373-179578388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459" y="1825625"/>
            <a:ext cx="5585541" cy="413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7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и сохранение состояния сопроцессора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723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</a:t>
            </a:r>
            <a:r>
              <a:rPr lang="ru-RU" dirty="0" err="1"/>
              <a:t>реинициализации</a:t>
            </a:r>
            <a:r>
              <a:rPr lang="ru-RU" dirty="0"/>
              <a:t> состояния сопроцессора (сброса всех значений и состояния), используется инструкция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fninit</a:t>
            </a:r>
            <a:r>
              <a:rPr lang="en-US" dirty="0"/>
              <a:t>. </a:t>
            </a:r>
            <a:r>
              <a:rPr lang="ru-RU" dirty="0"/>
              <a:t>По умолчанию после </a:t>
            </a:r>
            <a:r>
              <a:rPr lang="ru-RU" dirty="0" err="1"/>
              <a:t>реинициализации</a:t>
            </a:r>
            <a:r>
              <a:rPr lang="ru-RU" dirty="0"/>
              <a:t> все исключения маскированы (см. далее).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Сохранение полного состояния сопроцессора (108 байт) осуществляется инструкцией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fsave</a:t>
            </a:r>
            <a:r>
              <a:rPr lang="ru-RU" dirty="0"/>
              <a:t>. 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Загрузка состояния осуществляется инструкцией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frstor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14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 </a:t>
            </a:r>
            <a:r>
              <a:rPr lang="en-US" dirty="0"/>
              <a:t>FPU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6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25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 умолчанию, операции в </a:t>
            </a:r>
            <a:r>
              <a:rPr lang="en-US" sz="2000" dirty="0"/>
              <a:t>FPU </a:t>
            </a:r>
            <a:r>
              <a:rPr lang="ru-RU" sz="2000" dirty="0"/>
              <a:t>осуществляются с </a:t>
            </a:r>
            <a:r>
              <a:rPr lang="ru-RU" sz="2000" b="1" dirty="0"/>
              <a:t>расширенной точностью </a:t>
            </a:r>
            <a:r>
              <a:rPr lang="ru-RU" sz="2000" dirty="0"/>
              <a:t>– 80 бит вместо 64. Соответствующий тип в языке </a:t>
            </a:r>
            <a:r>
              <a:rPr lang="en-US" sz="2000" dirty="0"/>
              <a:t>C –</a:t>
            </a:r>
            <a:r>
              <a:rPr lang="ru-RU" sz="2000" dirty="0"/>
              <a:t> </a:t>
            </a:r>
            <a:r>
              <a:rPr lang="en-US" sz="2000" dirty="0">
                <a:latin typeface="Consolas" panose="020B0609020204030204" pitchFamily="49" charset="0"/>
              </a:rPr>
              <a:t>long double</a:t>
            </a:r>
            <a:r>
              <a:rPr lang="ru-RU" sz="2000" b="1" dirty="0"/>
              <a:t> </a:t>
            </a:r>
            <a:r>
              <a:rPr lang="ru-RU" sz="2000" dirty="0"/>
              <a:t>(игнорируется некоторыми компиляторами).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Можно переключить </a:t>
            </a:r>
            <a:r>
              <a:rPr lang="en-US" sz="2000" dirty="0"/>
              <a:t>FPU </a:t>
            </a:r>
            <a:r>
              <a:rPr lang="ru-RU" sz="2000" dirty="0"/>
              <a:t>в режим вычислений с одинарной и двойной точности для строгого соответствия с </a:t>
            </a:r>
            <a:r>
              <a:rPr lang="en-US" sz="2000" dirty="0"/>
              <a:t>IEEE-754 (</a:t>
            </a:r>
            <a:r>
              <a:rPr lang="ru-RU" sz="2000" dirty="0"/>
              <a:t>см. поле </a:t>
            </a:r>
            <a:r>
              <a:rPr lang="en-US" sz="2000" dirty="0"/>
              <a:t>PC </a:t>
            </a:r>
            <a:r>
              <a:rPr lang="ru-RU" sz="2000" dirty="0"/>
              <a:t>регистра управления</a:t>
            </a:r>
            <a:r>
              <a:rPr lang="en-US" sz="2000" dirty="0"/>
              <a:t>).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Операции с целыми числами </a:t>
            </a:r>
            <a:r>
              <a:rPr lang="en-US" sz="2000" dirty="0"/>
              <a:t>FPU </a:t>
            </a:r>
            <a:r>
              <a:rPr lang="ru-RU" sz="2000" dirty="0"/>
              <a:t>не осуществляет </a:t>
            </a:r>
            <a:r>
              <a:rPr lang="en-US" sz="2000" dirty="0"/>
              <a:t> (</a:t>
            </a:r>
            <a:r>
              <a:rPr lang="ru-RU" sz="2000" dirty="0"/>
              <a:t>хотя мантисса занимает 64 бита – достаточно для точного представления </a:t>
            </a:r>
            <a:r>
              <a:rPr lang="en-US" sz="2000" dirty="0"/>
              <a:t>long long)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b="1" dirty="0"/>
              <a:t>Приведение типов </a:t>
            </a:r>
            <a:r>
              <a:rPr lang="ru-RU" sz="2000" dirty="0"/>
              <a:t>и расширение/уменьшение точности производятся </a:t>
            </a:r>
            <a:r>
              <a:rPr lang="ru-RU" sz="2000" b="1" dirty="0"/>
              <a:t>автоматически</a:t>
            </a:r>
            <a:r>
              <a:rPr lang="ru-RU" sz="2000" dirty="0"/>
              <a:t> при загрузке/выгрузке данных с </a:t>
            </a:r>
            <a:r>
              <a:rPr lang="en-US" sz="2000" dirty="0"/>
              <a:t>FPU.</a:t>
            </a:r>
            <a:endParaRPr lang="ru-RU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3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</a:t>
            </a:r>
            <a:r>
              <a:rPr lang="en-US" dirty="0"/>
              <a:t>FPU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7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5383" cy="4558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Регистры данных не являются независимыми друг от друга – они организованы в </a:t>
            </a:r>
            <a:r>
              <a:rPr lang="ru-RU" sz="2000" b="1" dirty="0"/>
              <a:t>стек</a:t>
            </a:r>
            <a:r>
              <a:rPr lang="ru-RU" sz="2000" dirty="0"/>
              <a:t>.  Номер регистра, являющегося текущей вершиной стека, хранится в поле </a:t>
            </a:r>
            <a:r>
              <a:rPr lang="en-US" sz="2000" dirty="0"/>
              <a:t>TOP </a:t>
            </a:r>
            <a:r>
              <a:rPr lang="ru-RU" sz="2000" dirty="0"/>
              <a:t> регистра состояния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Состояние каждого регистра хранится в </a:t>
            </a:r>
            <a:r>
              <a:rPr lang="ru-RU" sz="2000" b="1" dirty="0"/>
              <a:t>регистре тегов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ru-RU" sz="2000" u="sng" dirty="0"/>
              <a:t>Загрузка данных и их выгрузка из стека производятся с вершины стека.</a:t>
            </a:r>
            <a:endParaRPr lang="en-US" sz="2000" u="sng" dirty="0"/>
          </a:p>
          <a:p>
            <a:pPr marL="0" indent="0">
              <a:buNone/>
            </a:pPr>
            <a:r>
              <a:rPr lang="ru-RU" sz="2000" dirty="0"/>
              <a:t>Адресация регистров осуществляется относительно </a:t>
            </a:r>
            <a:r>
              <a:rPr lang="ru-RU" sz="2000" u="sng" dirty="0"/>
              <a:t>текущей</a:t>
            </a:r>
            <a:r>
              <a:rPr lang="ru-RU" sz="2000" dirty="0"/>
              <a:t> вершины</a:t>
            </a:r>
            <a:r>
              <a:rPr lang="en-US" sz="2000" dirty="0"/>
              <a:t>: </a:t>
            </a:r>
            <a:r>
              <a:rPr lang="en-US" sz="2000" b="1" dirty="0"/>
              <a:t>ST0</a:t>
            </a:r>
            <a:r>
              <a:rPr lang="en-US" sz="2000" dirty="0"/>
              <a:t> – </a:t>
            </a:r>
            <a:r>
              <a:rPr lang="ru-RU" sz="2000" dirty="0"/>
              <a:t>вершина стека, </a:t>
            </a:r>
            <a:r>
              <a:rPr lang="en-US" sz="2000" b="1" dirty="0"/>
              <a:t>ST1</a:t>
            </a:r>
            <a:r>
              <a:rPr lang="en-US" sz="2000" dirty="0"/>
              <a:t> – </a:t>
            </a:r>
            <a:r>
              <a:rPr lang="ru-RU" sz="2000" dirty="0"/>
              <a:t>след. элемент стека и т.д.</a:t>
            </a:r>
          </a:p>
          <a:p>
            <a:pPr marL="0" indent="0">
              <a:buNone/>
            </a:pPr>
            <a:r>
              <a:rPr lang="ru-RU" sz="2000" dirty="0"/>
              <a:t>Попытка доступа к регистру, который не обозначен, как занятый, ведет к аппаратному исключению (см. далее).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28724-F752-420A-B52F-BE0CFB56ED53}"/>
              </a:ext>
            </a:extLst>
          </p:cNvPr>
          <p:cNvSpPr txBox="1"/>
          <p:nvPr/>
        </p:nvSpPr>
        <p:spPr>
          <a:xfrm>
            <a:off x="7960442" y="5492056"/>
            <a:ext cx="23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Стек </a:t>
            </a:r>
            <a:r>
              <a:rPr lang="en-US" dirty="0"/>
              <a:t>FPU </a:t>
            </a:r>
            <a:r>
              <a:rPr lang="ru-RU" dirty="0"/>
              <a:t>растет вниз!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BE6678-4FAD-4919-B3E2-AFED7C8A7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583" y="1571166"/>
            <a:ext cx="5417363" cy="3606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689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Загрузка/выгрузка вещественных чисел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8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2" y="1801813"/>
            <a:ext cx="5825838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Помещение данных в стек осуществляется инструкцией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cs typeface="Courier New" panose="02070309020205020404" pitchFamily="49" charset="0"/>
              </a:rPr>
              <a:t>(</a:t>
            </a:r>
            <a:r>
              <a:rPr lang="en-US" sz="2000" b="1" dirty="0">
                <a:cs typeface="Courier New" panose="02070309020205020404" pitchFamily="49" charset="0"/>
              </a:rPr>
              <a:t>F</a:t>
            </a:r>
            <a:r>
              <a:rPr lang="en-US" sz="2000" dirty="0">
                <a:cs typeface="Courier New" panose="02070309020205020404" pitchFamily="49" charset="0"/>
              </a:rPr>
              <a:t>PU </a:t>
            </a:r>
            <a:r>
              <a:rPr lang="en-US" sz="2000" b="1" dirty="0">
                <a:cs typeface="Courier New" panose="02070309020205020404" pitchFamily="49" charset="0"/>
              </a:rPr>
              <a:t>l</a:t>
            </a:r>
            <a:r>
              <a:rPr lang="en-US" sz="2000" dirty="0">
                <a:cs typeface="Courier New" panose="02070309020205020404" pitchFamily="49" charset="0"/>
              </a:rPr>
              <a:t>oa</a:t>
            </a:r>
            <a:r>
              <a:rPr lang="en-US" sz="2000" b="1" dirty="0">
                <a:cs typeface="Courier New" panose="02070309020205020404" pitchFamily="49" charset="0"/>
              </a:rPr>
              <a:t>d</a:t>
            </a:r>
            <a:r>
              <a:rPr lang="en-US" sz="2000" dirty="0">
                <a:cs typeface="Courier New" panose="02070309020205020404" pitchFamily="49" charset="0"/>
              </a:rPr>
              <a:t>)</a:t>
            </a:r>
            <a:r>
              <a:rPr lang="en-US" sz="2000" dirty="0"/>
              <a:t>.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Выгрузка данных производится инструкциями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fstp</a:t>
            </a:r>
            <a:r>
              <a:rPr lang="ru-RU" sz="2000" dirty="0"/>
              <a:t>.</a:t>
            </a:r>
            <a:r>
              <a:rPr lang="en-US" sz="2000" dirty="0"/>
              <a:t>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fstp</a:t>
            </a:r>
            <a:r>
              <a:rPr lang="ru-RU" sz="2000" dirty="0">
                <a:cs typeface="Courier New" panose="02070309020205020404" pitchFamily="49" charset="0"/>
              </a:rPr>
              <a:t> (</a:t>
            </a:r>
            <a:r>
              <a:rPr lang="en-US" sz="2000" b="1" dirty="0">
                <a:cs typeface="Courier New" panose="02070309020205020404" pitchFamily="49" charset="0"/>
              </a:rPr>
              <a:t>F</a:t>
            </a:r>
            <a:r>
              <a:rPr lang="en-US" sz="2000" dirty="0">
                <a:cs typeface="Courier New" panose="02070309020205020404" pitchFamily="49" charset="0"/>
              </a:rPr>
              <a:t>PU </a:t>
            </a:r>
            <a:r>
              <a:rPr lang="en-US" sz="2000" b="1" dirty="0">
                <a:cs typeface="Courier New" panose="02070309020205020404" pitchFamily="49" charset="0"/>
              </a:rPr>
              <a:t>st</a:t>
            </a:r>
            <a:r>
              <a:rPr lang="en-US" sz="2000" dirty="0">
                <a:cs typeface="Courier New" panose="02070309020205020404" pitchFamily="49" charset="0"/>
              </a:rPr>
              <a:t>ore + </a:t>
            </a:r>
            <a:r>
              <a:rPr lang="en-US" sz="2000" b="1" dirty="0">
                <a:cs typeface="Courier New" panose="02070309020205020404" pitchFamily="49" charset="0"/>
              </a:rPr>
              <a:t>p</a:t>
            </a:r>
            <a:r>
              <a:rPr lang="en-US" sz="2000" dirty="0">
                <a:cs typeface="Courier New" panose="02070309020205020404" pitchFamily="49" charset="0"/>
              </a:rPr>
              <a:t>op)</a:t>
            </a:r>
            <a:r>
              <a:rPr lang="ru-RU" sz="2000" dirty="0"/>
              <a:t> дополнительно удаляет </a:t>
            </a:r>
            <a:r>
              <a:rPr lang="ru-RU" sz="2000" dirty="0" err="1"/>
              <a:t>знаение</a:t>
            </a:r>
            <a:r>
              <a:rPr lang="ru-RU" sz="2000" dirty="0"/>
              <a:t> из вершины стека.</a:t>
            </a:r>
          </a:p>
          <a:p>
            <a:pPr marL="0" indent="0">
              <a:buNone/>
            </a:pPr>
            <a:r>
              <a:rPr lang="ru-RU" sz="2000" dirty="0"/>
              <a:t>Тип загружаемого значения определяется операндом (</a:t>
            </a:r>
            <a:r>
              <a:rPr lang="en-US" sz="2000" dirty="0" err="1"/>
              <a:t>dword</a:t>
            </a:r>
            <a:r>
              <a:rPr lang="en-US" sz="2000" dirty="0"/>
              <a:t> </a:t>
            </a:r>
            <a:r>
              <a:rPr lang="ru-RU" sz="2000" dirty="0"/>
              <a:t>– </a:t>
            </a:r>
            <a:r>
              <a:rPr lang="en-US" sz="2000" dirty="0"/>
              <a:t>float, qword </a:t>
            </a:r>
            <a:r>
              <a:rPr lang="ru-RU" sz="2000" dirty="0"/>
              <a:t>– </a:t>
            </a:r>
            <a:r>
              <a:rPr lang="en-US" sz="2000" dirty="0"/>
              <a:t>double, </a:t>
            </a:r>
            <a:r>
              <a:rPr lang="en-US" sz="2000" dirty="0" err="1"/>
              <a:t>tbyte</a:t>
            </a:r>
            <a:r>
              <a:rPr lang="en-US" sz="2000" dirty="0"/>
              <a:t> </a:t>
            </a:r>
            <a:r>
              <a:rPr lang="ru-RU" sz="2000" dirty="0"/>
              <a:t>– </a:t>
            </a:r>
            <a:r>
              <a:rPr lang="en-US" sz="2000" dirty="0"/>
              <a:t>long double</a:t>
            </a:r>
            <a:r>
              <a:rPr lang="ru-RU" sz="2000" dirty="0"/>
              <a:t>).</a:t>
            </a:r>
          </a:p>
          <a:p>
            <a:pPr marL="0" indent="0">
              <a:buNone/>
            </a:pPr>
            <a:r>
              <a:rPr lang="ru-RU" sz="2000" dirty="0"/>
              <a:t>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</a:t>
            </a:r>
            <a:r>
              <a:rPr lang="en-US" sz="2000" dirty="0"/>
              <a:t> </a:t>
            </a:r>
            <a:r>
              <a:rPr lang="ru-RU" sz="2000" dirty="0"/>
              <a:t>может также дублировать данные из одного регистра в другой.</a:t>
            </a:r>
          </a:p>
          <a:p>
            <a:pPr marL="0" indent="0">
              <a:buNone/>
            </a:pPr>
            <a:r>
              <a:rPr lang="ru-RU" sz="2000" dirty="0"/>
              <a:t>Для обмена данных между регистрами используется 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fxch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8" name="Таблица 6">
            <a:extLst>
              <a:ext uri="{FF2B5EF4-FFF2-40B4-BE49-F238E27FC236}">
                <a16:creationId xmlns:a16="http://schemas.microsoft.com/office/drawing/2014/main" id="{1CBE9506-C1FD-406B-B20C-920F71D8E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456653"/>
              </p:ext>
            </p:extLst>
          </p:nvPr>
        </p:nvGraphicFramePr>
        <p:xfrm>
          <a:off x="6371303" y="1825625"/>
          <a:ext cx="5938461" cy="441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865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175596">
                  <a:extLst>
                    <a:ext uri="{9D8B030D-6E8A-4147-A177-3AD203B41FA5}">
                      <a16:colId xmlns:a16="http://schemas.microsoft.com/office/drawing/2014/main" val="2783746667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qword[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TOP--;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 (стек растет вниз)</a:t>
                      </a: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 = *(double*)RBX;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35693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TOP--;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 = ST5;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dword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*(float*)RBX=(float)ST0;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TOP++;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ST5=ST0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TOP++;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8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fxch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st1, st2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swap(ST1 , ST2)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99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74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целых чисел к вещественным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9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5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Загрузка целых чисел осуществляется инструкцией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</a:t>
            </a:r>
            <a:r>
              <a:rPr lang="en-US" sz="2000" dirty="0"/>
              <a:t>. </a:t>
            </a:r>
            <a:r>
              <a:rPr lang="ru-RU" sz="2000" dirty="0"/>
              <a:t>Данная инструкция также принимает 1 операнд – адрес в памяти. Операнд автоматически приводится к числу расширенной точности.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Инструкции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fist/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fistp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r>
              <a:rPr lang="ru-RU" sz="2000" dirty="0"/>
              <a:t>выполняют выгрузку значения с приведением к целому.</a:t>
            </a:r>
          </a:p>
          <a:p>
            <a:pPr marL="0" indent="0">
              <a:buNone/>
            </a:pPr>
            <a:r>
              <a:rPr lang="ru-RU" sz="2000" dirty="0"/>
              <a:t>Режим округления (вверх, вниз, до ближайшего, к 0) определяется кодом режима округления в управляющем регистре </a:t>
            </a:r>
            <a:r>
              <a:rPr lang="en-US" sz="2000" dirty="0"/>
              <a:t>(</a:t>
            </a:r>
            <a:r>
              <a:rPr lang="ru-RU" sz="2000" dirty="0"/>
              <a:t>поле </a:t>
            </a:r>
            <a:r>
              <a:rPr lang="en-US" sz="2000" dirty="0"/>
              <a:t>RC</a:t>
            </a:r>
            <a:r>
              <a:rPr lang="ru-RU" sz="2000" dirty="0"/>
              <a:t>, см. далее).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8" name="Таблица 6">
            <a:extLst>
              <a:ext uri="{FF2B5EF4-FFF2-40B4-BE49-F238E27FC236}">
                <a16:creationId xmlns:a16="http://schemas.microsoft.com/office/drawing/2014/main" id="{1CBE9506-C1FD-406B-B20C-920F71D8E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240043"/>
              </p:ext>
            </p:extLst>
          </p:nvPr>
        </p:nvGraphicFramePr>
        <p:xfrm>
          <a:off x="5726097" y="2305081"/>
          <a:ext cx="5967139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502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312637">
                  <a:extLst>
                    <a:ext uri="{9D8B030D-6E8A-4147-A177-3AD203B41FA5}">
                      <a16:colId xmlns:a16="http://schemas.microsoft.com/office/drawing/2014/main" val="2783746667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dword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TOP--;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 = *(int*)RBX;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35693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qword[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TOP--;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 = *(long long*)RBX;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35693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fist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dword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*(</a:t>
                      </a:r>
                      <a:r>
                        <a:rPr lang="en-US" sz="2000" dirty="0" err="1">
                          <a:latin typeface="+mn-lt"/>
                          <a:cs typeface="Courier New" panose="02070309020205020404" pitchFamily="49" charset="0"/>
                        </a:rPr>
                        <a:t>dword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*)RBX=(int)ST0 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988"/>
                  </a:ext>
                </a:extLst>
              </a:tr>
              <a:tr h="35693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fistp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dword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*(</a:t>
                      </a:r>
                      <a:r>
                        <a:rPr lang="en-US" sz="2000" dirty="0" err="1">
                          <a:latin typeface="+mn-lt"/>
                          <a:cs typeface="Courier New" panose="02070309020205020404" pitchFamily="49" charset="0"/>
                        </a:rPr>
                        <a:t>dword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*)RBX=(int)ST0 ;</a:t>
                      </a:r>
                      <a:endParaRPr lang="ru-RU" sz="2000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TOP++;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96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905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12003</TotalTime>
  <Words>3941</Words>
  <Application>Microsoft Office PowerPoint</Application>
  <PresentationFormat>Широкоэкранный</PresentationFormat>
  <Paragraphs>609</Paragraphs>
  <Slides>38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Тема Office</vt:lpstr>
      <vt:lpstr>Низкоуровневое программирование</vt:lpstr>
      <vt:lpstr>Числа с плавающей запятой</vt:lpstr>
      <vt:lpstr>Специальные значения (пример)</vt:lpstr>
      <vt:lpstr>Сопроцессор х87</vt:lpstr>
      <vt:lpstr>Инициализация и сохранение состояния сопроцессора</vt:lpstr>
      <vt:lpstr>Типы данных FPU</vt:lpstr>
      <vt:lpstr>Стек FPU</vt:lpstr>
      <vt:lpstr>Загрузка/выгрузка вещественных чисел</vt:lpstr>
      <vt:lpstr>Приведение целых чисел к вещественным</vt:lpstr>
      <vt:lpstr>Загрузка констант</vt:lpstr>
      <vt:lpstr>Арифметические операции</vt:lpstr>
      <vt:lpstr>Арифметические операции</vt:lpstr>
      <vt:lpstr>Тригонометрические функции, квадратный корень и логарифм</vt:lpstr>
      <vt:lpstr>Остаток от деления (пример)</vt:lpstr>
      <vt:lpstr>Возведение в степень (см. раздел 2.10 указаний к ЛР2)</vt:lpstr>
      <vt:lpstr>Сравнение</vt:lpstr>
      <vt:lpstr>Регистр состояния</vt:lpstr>
      <vt:lpstr>Исключения сопроцессора (пример)</vt:lpstr>
      <vt:lpstr>Управляющий регистр и маска исключений (см. пример и приложение Б ЛР2)</vt:lpstr>
      <vt:lpstr>Округление (см. приложение A ЛР2)</vt:lpstr>
      <vt:lpstr>Набор инструкций SSE</vt:lpstr>
      <vt:lpstr>Загрузка/выгрузка данных</vt:lpstr>
      <vt:lpstr>Приведение типов</vt:lpstr>
      <vt:lpstr>Математические операции</vt:lpstr>
      <vt:lpstr>Сравнение </vt:lpstr>
      <vt:lpstr>Выбор минимума/максимума</vt:lpstr>
      <vt:lpstr>Регистр состояния и исключения (пример)</vt:lpstr>
      <vt:lpstr>SIMD</vt:lpstr>
      <vt:lpstr>SIMD</vt:lpstr>
      <vt:lpstr>SIMD-расширения</vt:lpstr>
      <vt:lpstr>SIMD-расширения</vt:lpstr>
      <vt:lpstr>Инструкции SSE</vt:lpstr>
      <vt:lpstr>Чтение и запись </vt:lpstr>
      <vt:lpstr>Переупорядочение элементов</vt:lpstr>
      <vt:lpstr>Приведение типов</vt:lpstr>
      <vt:lpstr>AVX</vt:lpstr>
      <vt:lpstr>AVX</vt:lpstr>
      <vt:lpstr>Компиляторы и векторные инструкции (пример)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Низкоуровневое программирование</dc:title>
  <dc:creator>Алексей Борисов</dc:creator>
  <cp:lastModifiedBy>Alexey</cp:lastModifiedBy>
  <cp:revision>188</cp:revision>
  <dcterms:created xsi:type="dcterms:W3CDTF">2021-02-27T16:04:41Z</dcterms:created>
  <dcterms:modified xsi:type="dcterms:W3CDTF">2024-09-17T21:17:53Z</dcterms:modified>
</cp:coreProperties>
</file>