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56" r:id="rId5"/>
    <p:sldId id="267" r:id="rId6"/>
    <p:sldId id="257" r:id="rId7"/>
    <p:sldId id="258" r:id="rId8"/>
    <p:sldId id="260" r:id="rId9"/>
    <p:sldId id="261" r:id="rId10"/>
    <p:sldId id="262" r:id="rId11"/>
    <p:sldId id="263" r:id="rId12"/>
    <p:sldId id="264" r:id="rId13"/>
    <p:sldId id="265" r:id="rId14"/>
    <p:sldId id="266" r:id="rId15"/>
    <p:sldId id="268" r:id="rId16"/>
    <p:sldId id="269" r:id="rId17"/>
    <p:sldId id="270" r:id="rId18"/>
    <p:sldId id="27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0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F1ACB-B9CB-4FE3-B617-86CECC4D142D}" type="datetimeFigureOut">
              <a:rPr lang="ru-RU" smtClean="0"/>
              <a:t>18.10.2022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80F96-73F5-4B05-B13E-D0A40D1BBDDD}" type="slidenum">
              <a:rPr lang="ru-RU" smtClean="0"/>
              <a:t>‹#›</a:t>
            </a:fld>
            <a:endParaRPr lang="ru-RU"/>
          </a:p>
        </p:txBody>
      </p:sp>
    </p:spTree>
    <p:extLst>
      <p:ext uri="{BB962C8B-B14F-4D97-AF65-F5344CB8AC3E}">
        <p14:creationId xmlns:p14="http://schemas.microsoft.com/office/powerpoint/2010/main" val="207977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3480F96-73F5-4B05-B13E-D0A40D1BBDDD}" type="slidenum">
              <a:rPr lang="ru-RU" smtClean="0"/>
              <a:t>7</a:t>
            </a:fld>
            <a:endParaRPr lang="ru-RU"/>
          </a:p>
        </p:txBody>
      </p:sp>
    </p:spTree>
    <p:extLst>
      <p:ext uri="{BB962C8B-B14F-4D97-AF65-F5344CB8AC3E}">
        <p14:creationId xmlns:p14="http://schemas.microsoft.com/office/powerpoint/2010/main" val="190547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1CA276A-C73D-4996-9138-53D31BB4D769}" type="datetime1">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7300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1F9CCC3-EEA9-40BB-9461-07354B623232}" type="datetime1">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74039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E82D17-E5B2-4806-BF44-7A21AADB5D6F}" type="datetime1">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24220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9AAA7E2-CA18-4681-8150-6424B42F73A4}" type="datetime1">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335470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6EC779A-D728-463A-B47B-CB3BCCCFDFA2}" type="datetime1">
              <a:rPr lang="ru-RU" smtClean="0"/>
              <a:t>18.10.2022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03322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FFEEA9B-6B3C-46B3-B73A-30A304A2E26D}" type="datetime1">
              <a:rPr lang="ru-RU" smtClean="0"/>
              <a:t>18.10.2022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8676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C50C8C0-005F-4633-A9F1-61A6F677982C}" type="datetime1">
              <a:rPr lang="ru-RU" smtClean="0"/>
              <a:t>18.10.2022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435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441E66D-CEA0-46B6-9ADC-6F33FBEE2094}" type="datetime1">
              <a:rPr lang="ru-RU" smtClean="0"/>
              <a:t>18.10.2022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1833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EAB4B-B17B-48CD-BC11-39F9CE4F1813}" type="datetime1">
              <a:rPr lang="ru-RU" smtClean="0"/>
              <a:t>18.10.2022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44689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C7C706-6DFC-4911-8E5D-7DB4C35E7739}" type="datetime1">
              <a:rPr lang="ru-RU" smtClean="0"/>
              <a:t>18.10.2022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6032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6B4DA80-8675-469F-8AAC-2BF9122DCEA7}" type="datetime1">
              <a:rPr lang="ru-RU" smtClean="0"/>
              <a:t>18.10.2022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4499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B34FC-C829-4A17-80CB-2BB23D982800}" type="datetime1">
              <a:rPr lang="ru-RU" smtClean="0"/>
              <a:t>18.10.2022</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8E1EF-28A3-48B0-A2E7-28A1554736A7}" type="slidenum">
              <a:rPr lang="ru-RU" smtClean="0"/>
              <a:t>‹#›</a:t>
            </a:fld>
            <a:endParaRPr lang="ru-RU"/>
          </a:p>
        </p:txBody>
      </p:sp>
    </p:spTree>
    <p:extLst>
      <p:ext uri="{BB962C8B-B14F-4D97-AF65-F5344CB8AC3E}">
        <p14:creationId xmlns:p14="http://schemas.microsoft.com/office/powerpoint/2010/main" val="3687577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858000"/>
          </a:xfrm>
          <a:prstGeom prst="rect">
            <a:avLst/>
          </a:prstGeom>
          <a:solidFill>
            <a:srgbClr val="2565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 name="Рисунок 3"/>
          <p:cNvPicPr>
            <a:picLocks noChangeAspect="1"/>
          </p:cNvPicPr>
          <p:nvPr/>
        </p:nvPicPr>
        <p:blipFill rotWithShape="1">
          <a:blip r:embed="rId2" cstate="print">
            <a:extLst>
              <a:ext uri="{28A0092B-C50C-407E-A947-70E740481C1C}">
                <a14:useLocalDpi xmlns:a14="http://schemas.microsoft.com/office/drawing/2010/main" val="0"/>
              </a:ext>
            </a:extLst>
          </a:blip>
          <a:srcRect t="80000"/>
          <a:stretch/>
        </p:blipFill>
        <p:spPr>
          <a:xfrm>
            <a:off x="1108364" y="376454"/>
            <a:ext cx="3131127" cy="1088021"/>
          </a:xfrm>
          <a:prstGeom prst="rect">
            <a:avLst/>
          </a:prstGeom>
        </p:spPr>
      </p:pic>
      <p:sp>
        <p:nvSpPr>
          <p:cNvPr id="5" name="TextBox 4"/>
          <p:cNvSpPr txBox="1"/>
          <p:nvPr/>
        </p:nvSpPr>
        <p:spPr>
          <a:xfrm>
            <a:off x="1108364" y="2021037"/>
            <a:ext cx="7176654" cy="2585323"/>
          </a:xfrm>
          <a:prstGeom prst="rect">
            <a:avLst/>
          </a:prstGeom>
          <a:noFill/>
        </p:spPr>
        <p:txBody>
          <a:bodyPr wrap="square" rtlCol="0">
            <a:spAutoFit/>
          </a:bodyPr>
          <a:lstStyle/>
          <a:p>
            <a:r>
              <a:rPr lang="ru-RU" sz="5400" b="1" dirty="0">
                <a:solidFill>
                  <a:schemeClr val="bg1"/>
                </a:solidFill>
                <a:latin typeface="Book Antiqua" panose="02040602050305030304" pitchFamily="18" charset="0"/>
              </a:rPr>
              <a:t>Сетевые системы большой размерности</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420" y="593244"/>
            <a:ext cx="6068580" cy="6364237"/>
          </a:xfrm>
          <a:prstGeom prst="rect">
            <a:avLst/>
          </a:prstGeom>
        </p:spPr>
      </p:pic>
      <p:sp>
        <p:nvSpPr>
          <p:cNvPr id="7" name="Прямоугольник 6"/>
          <p:cNvSpPr/>
          <p:nvPr/>
        </p:nvSpPr>
        <p:spPr>
          <a:xfrm>
            <a:off x="1108364" y="4772279"/>
            <a:ext cx="5514109"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Номер слайда 2">
            <a:extLst>
              <a:ext uri="{FF2B5EF4-FFF2-40B4-BE49-F238E27FC236}">
                <a16:creationId xmlns:a16="http://schemas.microsoft.com/office/drawing/2014/main" id="{D6AF64B1-61AC-465A-9E67-FFD9CF32603A}"/>
              </a:ext>
            </a:extLst>
          </p:cNvPr>
          <p:cNvSpPr>
            <a:spLocks noGrp="1"/>
          </p:cNvSpPr>
          <p:nvPr>
            <p:ph type="sldNum" sz="quarter" idx="12"/>
          </p:nvPr>
        </p:nvSpPr>
        <p:spPr/>
        <p:txBody>
          <a:bodyPr/>
          <a:lstStyle/>
          <a:p>
            <a:fld id="{08D8E1EF-28A3-48B0-A2E7-28A1554736A7}" type="slidenum">
              <a:rPr lang="ru-RU" smtClean="0"/>
              <a:t>1</a:t>
            </a:fld>
            <a:endParaRPr lang="ru-RU" dirty="0"/>
          </a:p>
        </p:txBody>
      </p:sp>
    </p:spTree>
    <p:extLst>
      <p:ext uri="{BB962C8B-B14F-4D97-AF65-F5344CB8AC3E}">
        <p14:creationId xmlns:p14="http://schemas.microsoft.com/office/powerpoint/2010/main" val="383807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212035"/>
            <a:ext cx="5389418" cy="827056"/>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101691" y="302397"/>
            <a:ext cx="5186035" cy="646331"/>
          </a:xfrm>
          <a:prstGeom prst="rect">
            <a:avLst/>
          </a:prstGeom>
          <a:noFill/>
        </p:spPr>
        <p:txBody>
          <a:bodyPr wrap="none" rtlCol="0">
            <a:spAutoFit/>
          </a:bodyPr>
          <a:lstStyle/>
          <a:p>
            <a:r>
              <a:rPr lang="ru-RU" b="1" dirty="0">
                <a:solidFill>
                  <a:schemeClr val="bg1"/>
                </a:solidFill>
                <a:latin typeface="Book Antiqua" panose="02040602050305030304" pitchFamily="18" charset="0"/>
              </a:rPr>
              <a:t>О наследственных свойствах динамических </a:t>
            </a:r>
            <a:endParaRPr lang="en-US" b="1" dirty="0">
              <a:solidFill>
                <a:schemeClr val="bg1"/>
              </a:solidFill>
              <a:latin typeface="Book Antiqua" panose="02040602050305030304" pitchFamily="18" charset="0"/>
            </a:endParaRPr>
          </a:p>
          <a:p>
            <a:r>
              <a:rPr lang="ru-RU" b="1" dirty="0">
                <a:solidFill>
                  <a:schemeClr val="bg1"/>
                </a:solidFill>
                <a:latin typeface="Book Antiqua" panose="02040602050305030304" pitchFamily="18" charset="0"/>
              </a:rPr>
              <a:t>графах</a:t>
            </a:r>
          </a:p>
        </p:txBody>
      </p:sp>
      <p:sp>
        <p:nvSpPr>
          <p:cNvPr id="8" name="TextBox 7">
            <a:extLst>
              <a:ext uri="{FF2B5EF4-FFF2-40B4-BE49-F238E27FC236}">
                <a16:creationId xmlns:a16="http://schemas.microsoft.com/office/drawing/2014/main" id="{3EB9F1CE-1105-42D6-8D7E-D9D934FB12C3}"/>
              </a:ext>
            </a:extLst>
          </p:cNvPr>
          <p:cNvSpPr txBox="1"/>
          <p:nvPr/>
        </p:nvSpPr>
        <p:spPr>
          <a:xfrm>
            <a:off x="212036" y="1228858"/>
            <a:ext cx="8720350" cy="4666021"/>
          </a:xfrm>
          <a:prstGeom prst="rect">
            <a:avLst/>
          </a:prstGeom>
          <a:noFill/>
        </p:spPr>
        <p:txBody>
          <a:bodyPr wrap="square">
            <a:spAutoFit/>
          </a:bodyPr>
          <a:lstStyle/>
          <a:p>
            <a:pPr algn="just">
              <a:lnSpc>
                <a:spcPct val="150000"/>
              </a:lnSpc>
            </a:pPr>
            <a:r>
              <a:rPr lang="ru-RU" sz="1400" dirty="0">
                <a:latin typeface="Times New Roman" panose="02020603050405020304" pitchFamily="18" charset="0"/>
                <a:cs typeface="Times New Roman" panose="02020603050405020304" pitchFamily="18" charset="0"/>
              </a:rPr>
              <a:t>Если в классической теории графов ключевой экстремальной задачей является поиск подграфа (или остова) с заданными характеристиками (например, поиск дерева минимального веса), то для динамической теории графов основная задача – установление связи между решениями экстремаль-ной задачи на различных «классических» («стационарных») графах, составляющих динамических граф. Если решения на различных графах сопоставимы по заданным критериям, то можно говорить о свойстве наследственности в классе динамических графов, объединенных общими правилами перехода в образующих их последовательностях графах. Логичным продолжением этой задачи становится задача установление формализованной связи между свойством наследственности и операциями перехода в траектории, образующими динамический граф. В случае установления такой связи можно говорить о программируемой самоорганизации, т.е. получении гарантированных наследственных структурных свойств и характеристик динамических графов.</a:t>
            </a:r>
          </a:p>
          <a:p>
            <a:pPr algn="just">
              <a:lnSpc>
                <a:spcPct val="150000"/>
              </a:lnSpc>
            </a:pPr>
            <a:r>
              <a:rPr lang="ru-RU" sz="1400" dirty="0">
                <a:latin typeface="Times New Roman" panose="02020603050405020304" pitchFamily="18" charset="0"/>
                <a:cs typeface="Times New Roman" panose="02020603050405020304" pitchFamily="18" charset="0"/>
              </a:rPr>
              <a:t>Напомним, что эксцентриситетом произвольной фиксированной вершины графа называется максимальное из расстояний до всех остальных вершин графа. Наибольший из эксцентриситетов графа равен диаметру графа (по определению). Все вершины графа, эксцентриситеты которых равны диаметру графа, называются периферийными</a:t>
            </a:r>
            <a:r>
              <a:rPr lang="ru-RU" dirty="0"/>
              <a:t>.</a:t>
            </a:r>
          </a:p>
        </p:txBody>
      </p:sp>
      <p:sp>
        <p:nvSpPr>
          <p:cNvPr id="2" name="Номер слайда 1">
            <a:extLst>
              <a:ext uri="{FF2B5EF4-FFF2-40B4-BE49-F238E27FC236}">
                <a16:creationId xmlns:a16="http://schemas.microsoft.com/office/drawing/2014/main" id="{9CD5C1B3-009F-4D0B-AB95-FA743512FAF3}"/>
              </a:ext>
            </a:extLst>
          </p:cNvPr>
          <p:cNvSpPr>
            <a:spLocks noGrp="1"/>
          </p:cNvSpPr>
          <p:nvPr>
            <p:ph type="sldNum" sz="quarter" idx="12"/>
          </p:nvPr>
        </p:nvSpPr>
        <p:spPr/>
        <p:txBody>
          <a:bodyPr/>
          <a:lstStyle/>
          <a:p>
            <a:fld id="{08D8E1EF-28A3-48B0-A2E7-28A1554736A7}" type="slidenum">
              <a:rPr lang="ru-RU" smtClean="0"/>
              <a:t>10</a:t>
            </a:fld>
            <a:endParaRPr lang="ru-RU"/>
          </a:p>
        </p:txBody>
      </p:sp>
    </p:spTree>
    <p:extLst>
      <p:ext uri="{BB962C8B-B14F-4D97-AF65-F5344CB8AC3E}">
        <p14:creationId xmlns:p14="http://schemas.microsoft.com/office/powerpoint/2010/main" val="261670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291548"/>
            <a:ext cx="5389418" cy="747543"/>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101691" y="291548"/>
            <a:ext cx="5186035" cy="646331"/>
          </a:xfrm>
          <a:prstGeom prst="rect">
            <a:avLst/>
          </a:prstGeom>
          <a:noFill/>
        </p:spPr>
        <p:txBody>
          <a:bodyPr wrap="none" rtlCol="0">
            <a:spAutoFit/>
          </a:bodyPr>
          <a:lstStyle/>
          <a:p>
            <a:r>
              <a:rPr lang="ru-RU" b="1" dirty="0">
                <a:solidFill>
                  <a:schemeClr val="bg1"/>
                </a:solidFill>
                <a:latin typeface="Book Antiqua" panose="02040602050305030304" pitchFamily="18" charset="0"/>
              </a:rPr>
              <a:t>О наследственных свойствах динамических </a:t>
            </a:r>
          </a:p>
          <a:p>
            <a:r>
              <a:rPr lang="ru-RU" b="1" dirty="0">
                <a:solidFill>
                  <a:schemeClr val="bg1"/>
                </a:solidFill>
                <a:latin typeface="Book Antiqua" panose="02040602050305030304" pitchFamily="18" charset="0"/>
              </a:rPr>
              <a:t>графах</a:t>
            </a:r>
          </a:p>
        </p:txBody>
      </p:sp>
      <p:sp>
        <p:nvSpPr>
          <p:cNvPr id="8" name="TextBox 7">
            <a:extLst>
              <a:ext uri="{FF2B5EF4-FFF2-40B4-BE49-F238E27FC236}">
                <a16:creationId xmlns:a16="http://schemas.microsoft.com/office/drawing/2014/main" id="{11E24962-D354-4E1D-9762-08876F56440A}"/>
              </a:ext>
            </a:extLst>
          </p:cNvPr>
          <p:cNvSpPr txBox="1"/>
          <p:nvPr/>
        </p:nvSpPr>
        <p:spPr>
          <a:xfrm>
            <a:off x="172278" y="1291222"/>
            <a:ext cx="8760107" cy="5547481"/>
          </a:xfrm>
          <a:prstGeom prst="rect">
            <a:avLst/>
          </a:prstGeom>
          <a:noFill/>
        </p:spPr>
        <p:txBody>
          <a:bodyPr wrap="square">
            <a:spAutoFit/>
          </a:bodyPr>
          <a:lstStyle/>
          <a:p>
            <a:pPr algn="just">
              <a:lnSpc>
                <a:spcPct val="150000"/>
              </a:lnSpc>
            </a:pPr>
            <a:r>
              <a:rPr lang="ru-RU" sz="1400" dirty="0">
                <a:latin typeface="Times New Roman" panose="02020603050405020304" pitchFamily="18" charset="0"/>
                <a:cs typeface="Times New Roman" panose="02020603050405020304" pitchFamily="18" charset="0"/>
              </a:rPr>
              <a:t>Лемма 1. Для динамического графа  , операция перехода ϕ(</a:t>
            </a:r>
            <a:r>
              <a:rPr lang="ru-RU" sz="1400" dirty="0" err="1">
                <a:latin typeface="Times New Roman" panose="02020603050405020304" pitchFamily="18" charset="0"/>
                <a:cs typeface="Times New Roman" panose="02020603050405020304" pitchFamily="18" charset="0"/>
              </a:rPr>
              <a:t>G</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)=G(</a:t>
            </a:r>
            <a:r>
              <a:rPr lang="ru-RU" sz="1400" baseline="-3000" dirty="0">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+1), </a:t>
            </a:r>
            <a:r>
              <a:rPr lang="ru-RU" sz="1400" baseline="-3000" dirty="0">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=1,2,...,L..., которого в траектории определена как присоединение единственной вершины к любой </a:t>
            </a:r>
            <a:r>
              <a:rPr lang="ru-RU" sz="1400" dirty="0" err="1">
                <a:latin typeface="Times New Roman" panose="02020603050405020304" pitchFamily="18" charset="0"/>
                <a:cs typeface="Times New Roman" panose="02020603050405020304" pitchFamily="18" charset="0"/>
              </a:rPr>
              <a:t>непериферийной</a:t>
            </a:r>
            <a:r>
              <a:rPr lang="ru-RU" sz="1400" dirty="0">
                <a:latin typeface="Times New Roman" panose="02020603050405020304" pitchFamily="18" charset="0"/>
                <a:cs typeface="Times New Roman" panose="02020603050405020304" pitchFamily="18" charset="0"/>
              </a:rPr>
              <a:t> вершине графа </a:t>
            </a:r>
            <a:r>
              <a:rPr lang="ru-RU" sz="1400" dirty="0" err="1">
                <a:latin typeface="Times New Roman" panose="02020603050405020304" pitchFamily="18" charset="0"/>
                <a:cs typeface="Times New Roman" panose="02020603050405020304" pitchFamily="18" charset="0"/>
              </a:rPr>
              <a:t>G</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 диаметр d(</a:t>
            </a:r>
            <a:r>
              <a:rPr lang="ru-RU" sz="1400" dirty="0" err="1">
                <a:latin typeface="Times New Roman" panose="02020603050405020304" pitchFamily="18" charset="0"/>
                <a:cs typeface="Times New Roman" panose="02020603050405020304" pitchFamily="18" charset="0"/>
              </a:rPr>
              <a:t>G</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)=d(G</a:t>
            </a:r>
            <a:r>
              <a:rPr lang="ru-RU" sz="1400" baseline="-30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остается неизменным, если в G</a:t>
            </a:r>
            <a:r>
              <a:rPr lang="ru-RU" sz="1400" baseline="-30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есть хотя бы одна </a:t>
            </a:r>
            <a:r>
              <a:rPr lang="ru-RU" sz="1400" dirty="0" err="1">
                <a:latin typeface="Times New Roman" panose="02020603050405020304" pitchFamily="18" charset="0"/>
                <a:cs typeface="Times New Roman" panose="02020603050405020304" pitchFamily="18" charset="0"/>
              </a:rPr>
              <a:t>непериферийная</a:t>
            </a:r>
            <a:r>
              <a:rPr lang="ru-RU" sz="1400" dirty="0">
                <a:latin typeface="Times New Roman" panose="02020603050405020304" pitchFamily="18" charset="0"/>
                <a:cs typeface="Times New Roman" panose="02020603050405020304" pitchFamily="18" charset="0"/>
              </a:rPr>
              <a:t> вершина.</a:t>
            </a:r>
          </a:p>
          <a:p>
            <a:pPr algn="just">
              <a:lnSpc>
                <a:spcPct val="150000"/>
              </a:lnSpc>
            </a:pPr>
            <a:r>
              <a:rPr lang="ru-RU" sz="1400" dirty="0">
                <a:latin typeface="Times New Roman" panose="02020603050405020304" pitchFamily="18" charset="0"/>
                <a:cs typeface="Times New Roman" panose="02020603050405020304" pitchFamily="18" charset="0"/>
              </a:rPr>
              <a:t>Следствие 1.1. Для динамического дерева  , операция перехода ϕ(</a:t>
            </a:r>
            <a:r>
              <a:rPr lang="ru-RU" sz="1400" dirty="0" err="1">
                <a:latin typeface="Times New Roman" panose="02020603050405020304" pitchFamily="18" charset="0"/>
                <a:cs typeface="Times New Roman" panose="02020603050405020304" pitchFamily="18" charset="0"/>
              </a:rPr>
              <a:t>D</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)=D(l+1), </a:t>
            </a:r>
            <a:r>
              <a:rPr lang="ru-RU" sz="1400" baseline="-3000" dirty="0">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=1,2,...,L..., которого в траектории определена как присоединение единственной вершины к любой </a:t>
            </a:r>
            <a:r>
              <a:rPr lang="ru-RU" sz="1400" dirty="0" err="1">
                <a:latin typeface="Times New Roman" panose="02020603050405020304" pitchFamily="18" charset="0"/>
                <a:cs typeface="Times New Roman" panose="02020603050405020304" pitchFamily="18" charset="0"/>
              </a:rPr>
              <a:t>невисячей</a:t>
            </a:r>
            <a:r>
              <a:rPr lang="ru-RU" sz="1400" dirty="0">
                <a:latin typeface="Times New Roman" panose="02020603050405020304" pitchFamily="18" charset="0"/>
                <a:cs typeface="Times New Roman" panose="02020603050405020304" pitchFamily="18" charset="0"/>
              </a:rPr>
              <a:t> вершине дерева </a:t>
            </a:r>
            <a:r>
              <a:rPr lang="ru-RU" sz="1400" dirty="0" err="1">
                <a:latin typeface="Times New Roman" panose="02020603050405020304" pitchFamily="18" charset="0"/>
                <a:cs typeface="Times New Roman" panose="02020603050405020304" pitchFamily="18" charset="0"/>
              </a:rPr>
              <a:t>D</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 диаметр d(</a:t>
            </a:r>
            <a:r>
              <a:rPr lang="ru-RU" sz="1400" dirty="0" err="1">
                <a:latin typeface="Times New Roman" panose="02020603050405020304" pitchFamily="18" charset="0"/>
                <a:cs typeface="Times New Roman" panose="02020603050405020304" pitchFamily="18" charset="0"/>
              </a:rPr>
              <a:t>D</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)=d(D</a:t>
            </a:r>
            <a:r>
              <a:rPr lang="ru-RU" sz="1400" baseline="-30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остается неизменным.</a:t>
            </a:r>
          </a:p>
          <a:p>
            <a:pPr algn="just">
              <a:lnSpc>
                <a:spcPct val="150000"/>
              </a:lnSpc>
            </a:pPr>
            <a:r>
              <a:rPr lang="ru-RU" sz="1400" dirty="0">
                <a:latin typeface="Times New Roman" panose="02020603050405020304" pitchFamily="18" charset="0"/>
                <a:cs typeface="Times New Roman" panose="02020603050405020304" pitchFamily="18" charset="0"/>
              </a:rPr>
              <a:t>Примечание 1.1. Граф G</a:t>
            </a:r>
            <a:r>
              <a:rPr lang="ru-RU" sz="1400" baseline="-30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в траектории динамического графа   может быть таковым, что все его вершины будут периферийными. Примером такого графа является полный граф, в котором каждая вершина соединяется с каждой. В такой ситуации применение операции из леммы 1 невозможно.</a:t>
            </a:r>
          </a:p>
          <a:p>
            <a:pPr algn="just">
              <a:lnSpc>
                <a:spcPct val="150000"/>
              </a:lnSpc>
            </a:pPr>
            <a:r>
              <a:rPr lang="ru-RU" sz="1400" dirty="0">
                <a:latin typeface="Times New Roman" panose="02020603050405020304" pitchFamily="18" charset="0"/>
                <a:cs typeface="Times New Roman" panose="02020603050405020304" pitchFamily="18" charset="0"/>
              </a:rPr>
              <a:t>Теорема 1. Для динамического графа  , операция перехода ϕ(</a:t>
            </a:r>
            <a:r>
              <a:rPr lang="ru-RU" sz="1400" dirty="0" err="1">
                <a:latin typeface="Times New Roman" panose="02020603050405020304" pitchFamily="18" charset="0"/>
                <a:cs typeface="Times New Roman" panose="02020603050405020304" pitchFamily="18" charset="0"/>
              </a:rPr>
              <a:t>G</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)=G(</a:t>
            </a:r>
            <a:r>
              <a:rPr lang="ru-RU" sz="1400" baseline="-3000" dirty="0">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+1), </a:t>
            </a:r>
            <a:r>
              <a:rPr lang="ru-RU" sz="1400" baseline="-3000" dirty="0">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=1,2,...,L..., которого в траектории определена как присоединение новой вершины к любому количеству </a:t>
            </a:r>
            <a:r>
              <a:rPr lang="ru-RU" sz="1400" dirty="0" err="1">
                <a:latin typeface="Times New Roman" panose="02020603050405020304" pitchFamily="18" charset="0"/>
                <a:cs typeface="Times New Roman" panose="02020603050405020304" pitchFamily="18" charset="0"/>
              </a:rPr>
              <a:t>непериферийных</a:t>
            </a:r>
            <a:r>
              <a:rPr lang="ru-RU" sz="1400" dirty="0">
                <a:latin typeface="Times New Roman" panose="02020603050405020304" pitchFamily="18" charset="0"/>
                <a:cs typeface="Times New Roman" panose="02020603050405020304" pitchFamily="18" charset="0"/>
              </a:rPr>
              <a:t> вершин графа </a:t>
            </a:r>
            <a:r>
              <a:rPr lang="ru-RU" sz="1400" dirty="0" err="1">
                <a:latin typeface="Times New Roman" panose="02020603050405020304" pitchFamily="18" charset="0"/>
                <a:cs typeface="Times New Roman" panose="02020603050405020304" pitchFamily="18" charset="0"/>
              </a:rPr>
              <a:t>G</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 диаметр d(</a:t>
            </a:r>
            <a:r>
              <a:rPr lang="ru-RU" sz="1400" dirty="0" err="1">
                <a:latin typeface="Times New Roman" panose="02020603050405020304" pitchFamily="18" charset="0"/>
                <a:cs typeface="Times New Roman" panose="02020603050405020304" pitchFamily="18" charset="0"/>
              </a:rPr>
              <a:t>G</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)≤d(G</a:t>
            </a:r>
            <a:r>
              <a:rPr lang="ru-RU" sz="1400" baseline="-30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не увеличивается, если в G</a:t>
            </a:r>
            <a:r>
              <a:rPr lang="ru-RU" sz="1400" baseline="-3000" dirty="0">
                <a:latin typeface="Times New Roman" panose="02020603050405020304" pitchFamily="18" charset="0"/>
                <a:cs typeface="Times New Roman" panose="02020603050405020304" pitchFamily="18" charset="0"/>
              </a:rPr>
              <a:t>1</a:t>
            </a:r>
            <a:r>
              <a:rPr lang="ru-RU" sz="1400" dirty="0">
                <a:latin typeface="Times New Roman" panose="02020603050405020304" pitchFamily="18" charset="0"/>
                <a:cs typeface="Times New Roman" panose="02020603050405020304" pitchFamily="18" charset="0"/>
              </a:rPr>
              <a:t> есть хотя бы она </a:t>
            </a:r>
            <a:r>
              <a:rPr lang="ru-RU" sz="1400" dirty="0" err="1">
                <a:latin typeface="Times New Roman" panose="02020603050405020304" pitchFamily="18" charset="0"/>
                <a:cs typeface="Times New Roman" panose="02020603050405020304" pitchFamily="18" charset="0"/>
              </a:rPr>
              <a:t>непериферийная</a:t>
            </a:r>
            <a:r>
              <a:rPr lang="ru-RU" sz="1400" dirty="0">
                <a:latin typeface="Times New Roman" panose="02020603050405020304" pitchFamily="18" charset="0"/>
                <a:cs typeface="Times New Roman" panose="02020603050405020304" pitchFamily="18" charset="0"/>
              </a:rPr>
              <a:t> вершина. Теорему 1 можно рассмотреть как абстрактное объяснение известной гипотезы Стэнли </a:t>
            </a:r>
            <a:r>
              <a:rPr lang="ru-RU" sz="1400" dirty="0" err="1">
                <a:latin typeface="Times New Roman" panose="02020603050405020304" pitchFamily="18" charset="0"/>
                <a:cs typeface="Times New Roman" panose="02020603050405020304" pitchFamily="18" charset="0"/>
              </a:rPr>
              <a:t>Милгрема</a:t>
            </a:r>
            <a:r>
              <a:rPr lang="ru-RU" sz="1400" dirty="0">
                <a:latin typeface="Times New Roman" panose="02020603050405020304" pitchFamily="18" charset="0"/>
                <a:cs typeface="Times New Roman" panose="02020603050405020304" pitchFamily="18" charset="0"/>
              </a:rPr>
              <a:t> о «шести рукопожатиях». Суть этой гипотезы заключается в том, что два жителя Земли опосредованно связаны между собой не более чем шестью знакомствами. Эта гипотеза была экспериментально подтверждена для различных социальных сетей, т.е. для различных сообществ людей. Структура связей таких сообществ представляется в виде графа, а изменение структуры можно описать простыми теоретико-</a:t>
            </a:r>
            <a:r>
              <a:rPr lang="ru-RU" sz="1400" dirty="0" err="1">
                <a:latin typeface="Times New Roman" panose="02020603050405020304" pitchFamily="18" charset="0"/>
                <a:cs typeface="Times New Roman" panose="02020603050405020304" pitchFamily="18" charset="0"/>
              </a:rPr>
              <a:t>графовыми</a:t>
            </a:r>
            <a:r>
              <a:rPr lang="ru-RU" sz="1400" dirty="0">
                <a:latin typeface="Times New Roman" panose="02020603050405020304" pitchFamily="18" charset="0"/>
                <a:cs typeface="Times New Roman" panose="02020603050405020304" pitchFamily="18" charset="0"/>
              </a:rPr>
              <a:t> операциями. </a:t>
            </a:r>
          </a:p>
        </p:txBody>
      </p:sp>
      <p:sp>
        <p:nvSpPr>
          <p:cNvPr id="2" name="Номер слайда 1">
            <a:extLst>
              <a:ext uri="{FF2B5EF4-FFF2-40B4-BE49-F238E27FC236}">
                <a16:creationId xmlns:a16="http://schemas.microsoft.com/office/drawing/2014/main" id="{B49A4B78-F0EB-4D37-9D71-B853E349E6EE}"/>
              </a:ext>
            </a:extLst>
          </p:cNvPr>
          <p:cNvSpPr>
            <a:spLocks noGrp="1"/>
          </p:cNvSpPr>
          <p:nvPr>
            <p:ph type="sldNum" sz="quarter" idx="12"/>
          </p:nvPr>
        </p:nvSpPr>
        <p:spPr/>
        <p:txBody>
          <a:bodyPr/>
          <a:lstStyle/>
          <a:p>
            <a:fld id="{08D8E1EF-28A3-48B0-A2E7-28A1554736A7}" type="slidenum">
              <a:rPr lang="ru-RU" smtClean="0"/>
              <a:t>11</a:t>
            </a:fld>
            <a:endParaRPr lang="ru-RU"/>
          </a:p>
        </p:txBody>
      </p:sp>
    </p:spTree>
    <p:extLst>
      <p:ext uri="{BB962C8B-B14F-4D97-AF65-F5344CB8AC3E}">
        <p14:creationId xmlns:p14="http://schemas.microsoft.com/office/powerpoint/2010/main" val="37337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251791"/>
            <a:ext cx="5389418" cy="787300"/>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0" y="322275"/>
            <a:ext cx="5102926" cy="646331"/>
          </a:xfrm>
          <a:prstGeom prst="rect">
            <a:avLst/>
          </a:prstGeom>
          <a:noFill/>
        </p:spPr>
        <p:txBody>
          <a:bodyPr wrap="square" rtlCol="0">
            <a:spAutoFit/>
          </a:bodyPr>
          <a:lstStyle/>
          <a:p>
            <a:r>
              <a:rPr lang="ru-RU" b="1" dirty="0">
                <a:solidFill>
                  <a:schemeClr val="bg1"/>
                </a:solidFill>
                <a:latin typeface="Book Antiqua" panose="02040602050305030304" pitchFamily="18" charset="0"/>
              </a:rPr>
              <a:t>О наследственных свойствах</a:t>
            </a:r>
            <a:r>
              <a:rPr lang="en-US" b="1" dirty="0">
                <a:solidFill>
                  <a:schemeClr val="bg1"/>
                </a:solidFill>
                <a:latin typeface="Book Antiqua" panose="02040602050305030304" pitchFamily="18" charset="0"/>
              </a:rPr>
              <a:t> </a:t>
            </a:r>
            <a:r>
              <a:rPr lang="ru-RU" b="1" dirty="0">
                <a:solidFill>
                  <a:schemeClr val="bg1"/>
                </a:solidFill>
                <a:latin typeface="Book Antiqua" panose="02040602050305030304" pitchFamily="18" charset="0"/>
              </a:rPr>
              <a:t>динамических </a:t>
            </a:r>
          </a:p>
          <a:p>
            <a:r>
              <a:rPr lang="ru-RU" b="1" dirty="0">
                <a:solidFill>
                  <a:schemeClr val="bg1"/>
                </a:solidFill>
                <a:latin typeface="Book Antiqua" panose="02040602050305030304" pitchFamily="18" charset="0"/>
              </a:rPr>
              <a:t>графах</a:t>
            </a:r>
          </a:p>
        </p:txBody>
      </p:sp>
      <p:sp>
        <p:nvSpPr>
          <p:cNvPr id="8" name="TextBox 7">
            <a:extLst>
              <a:ext uri="{FF2B5EF4-FFF2-40B4-BE49-F238E27FC236}">
                <a16:creationId xmlns:a16="http://schemas.microsoft.com/office/drawing/2014/main" id="{9DE61D6E-66D2-49ED-B25D-80226CCBB3AC}"/>
              </a:ext>
            </a:extLst>
          </p:cNvPr>
          <p:cNvSpPr txBox="1"/>
          <p:nvPr/>
        </p:nvSpPr>
        <p:spPr>
          <a:xfrm>
            <a:off x="212035" y="1242900"/>
            <a:ext cx="8720350" cy="3285323"/>
          </a:xfrm>
          <a:prstGeom prst="rect">
            <a:avLst/>
          </a:prstGeom>
          <a:noFill/>
        </p:spPr>
        <p:txBody>
          <a:bodyPr wrap="square">
            <a:spAutoFit/>
          </a:bodyPr>
          <a:lstStyle/>
          <a:p>
            <a:pPr algn="just">
              <a:lnSpc>
                <a:spcPct val="150000"/>
              </a:lnSpc>
            </a:pPr>
            <a:r>
              <a:rPr lang="ru-RU" sz="1400" dirty="0">
                <a:latin typeface="Times New Roman" panose="02020603050405020304" pitchFamily="18" charset="0"/>
                <a:cs typeface="Times New Roman" panose="02020603050405020304" pitchFamily="18" charset="0"/>
              </a:rPr>
              <a:t>Таким образом, модель роста социальных сетей может быть представлена в виде динамического графа. На настоящий момент не существует строгого аналитического обоснования гипотезы «шести рукопожатий». С точки зрения теории графов, граф социальной сети – это граф, значительная часть расстояний между его вершинами находятся около шести. Свойство «шести рукопожатий» социальной сети сохраняется при ее формирования и эволюции. Поэтому и динамический граф, моделирующий социальную сеть, также сохраняет это свойство в траектории. В идеализированном, упрощенном представлении динамический граф социальной сети должен сохранять свой диаметр в ближайшей окрестности шести. Или упрощая далее, динамический граф должен сохранять свой диаметр в траектории неизменным. Теорема 1 предлагает простой механизм, гарантирующий сохранение изначального диаметра, но не объясняет, почему гипотеза Стэнли </a:t>
            </a:r>
            <a:r>
              <a:rPr lang="ru-RU" sz="1400" dirty="0" err="1">
                <a:latin typeface="Times New Roman" panose="02020603050405020304" pitchFamily="18" charset="0"/>
                <a:cs typeface="Times New Roman" panose="02020603050405020304" pitchFamily="18" charset="0"/>
              </a:rPr>
              <a:t>Милгрема</a:t>
            </a:r>
            <a:r>
              <a:rPr lang="ru-RU" sz="1400" dirty="0">
                <a:latin typeface="Times New Roman" panose="02020603050405020304" pitchFamily="18" charset="0"/>
                <a:cs typeface="Times New Roman" panose="02020603050405020304" pitchFamily="18" charset="0"/>
              </a:rPr>
              <a:t> основана именно на «шести рукопожатиях».</a:t>
            </a:r>
          </a:p>
        </p:txBody>
      </p:sp>
      <p:sp>
        <p:nvSpPr>
          <p:cNvPr id="2" name="Номер слайда 1">
            <a:extLst>
              <a:ext uri="{FF2B5EF4-FFF2-40B4-BE49-F238E27FC236}">
                <a16:creationId xmlns:a16="http://schemas.microsoft.com/office/drawing/2014/main" id="{E5DE0C7A-1062-48B9-830D-1D396FF72A7C}"/>
              </a:ext>
            </a:extLst>
          </p:cNvPr>
          <p:cNvSpPr>
            <a:spLocks noGrp="1"/>
          </p:cNvSpPr>
          <p:nvPr>
            <p:ph type="sldNum" sz="quarter" idx="12"/>
          </p:nvPr>
        </p:nvSpPr>
        <p:spPr/>
        <p:txBody>
          <a:bodyPr/>
          <a:lstStyle/>
          <a:p>
            <a:fld id="{08D8E1EF-28A3-48B0-A2E7-28A1554736A7}" type="slidenum">
              <a:rPr lang="ru-RU" smtClean="0"/>
              <a:t>12</a:t>
            </a:fld>
            <a:endParaRPr lang="ru-RU"/>
          </a:p>
        </p:txBody>
      </p:sp>
    </p:spTree>
    <p:extLst>
      <p:ext uri="{BB962C8B-B14F-4D97-AF65-F5344CB8AC3E}">
        <p14:creationId xmlns:p14="http://schemas.microsoft.com/office/powerpoint/2010/main" val="68211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145774"/>
            <a:ext cx="5804452" cy="893317"/>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371062" y="269266"/>
            <a:ext cx="4697272" cy="646331"/>
          </a:xfrm>
          <a:prstGeom prst="rect">
            <a:avLst/>
          </a:prstGeom>
          <a:noFill/>
        </p:spPr>
        <p:txBody>
          <a:bodyPr wrap="square" rtlCol="0">
            <a:spAutoFit/>
          </a:bodyPr>
          <a:lstStyle/>
          <a:p>
            <a:r>
              <a:rPr lang="ru-RU" b="1" dirty="0">
                <a:solidFill>
                  <a:schemeClr val="bg1"/>
                </a:solidFill>
                <a:latin typeface="Book Antiqua" panose="02040602050305030304" pitchFamily="18" charset="0"/>
              </a:rPr>
              <a:t>Некоторые инженерные приложения динамической теории графов</a:t>
            </a:r>
          </a:p>
        </p:txBody>
      </p:sp>
      <p:sp>
        <p:nvSpPr>
          <p:cNvPr id="8" name="TextBox 7">
            <a:extLst>
              <a:ext uri="{FF2B5EF4-FFF2-40B4-BE49-F238E27FC236}">
                <a16:creationId xmlns:a16="http://schemas.microsoft.com/office/drawing/2014/main" id="{ACD50CE3-7C29-40F5-B4B6-45C5BE302EC2}"/>
              </a:ext>
            </a:extLst>
          </p:cNvPr>
          <p:cNvSpPr txBox="1"/>
          <p:nvPr/>
        </p:nvSpPr>
        <p:spPr>
          <a:xfrm>
            <a:off x="172277" y="1162583"/>
            <a:ext cx="8760107" cy="5547481"/>
          </a:xfrm>
          <a:prstGeom prst="rect">
            <a:avLst/>
          </a:prstGeom>
          <a:noFill/>
        </p:spPr>
        <p:txBody>
          <a:bodyPr wrap="square">
            <a:spAutoFit/>
          </a:bodyPr>
          <a:lstStyle/>
          <a:p>
            <a:pPr algn="just">
              <a:lnSpc>
                <a:spcPct val="150000"/>
              </a:lnSpc>
            </a:pPr>
            <a:r>
              <a:rPr lang="ru-RU" sz="1400" dirty="0">
                <a:latin typeface="Times New Roman" panose="02020603050405020304" pitchFamily="18" charset="0"/>
                <a:cs typeface="Times New Roman" panose="02020603050405020304" pitchFamily="18" charset="0"/>
              </a:rPr>
              <a:t>Идеология и методы динамической теории графов особенно полезны при конструировании командно-информационного взаимодействия подвижных абонентов в сетевых системах. Сетевые системы следует понимать как технические системы, в основе функционирования которых лежат сети. В этом смысле сетевые системы – в большей степени инженерное понятие, чем строгое математическое.</a:t>
            </a:r>
          </a:p>
          <a:p>
            <a:pPr algn="just">
              <a:lnSpc>
                <a:spcPct val="150000"/>
              </a:lnSpc>
            </a:pPr>
            <a:r>
              <a:rPr lang="ru-RU" sz="1400" dirty="0">
                <a:latin typeface="Times New Roman" panose="02020603050405020304" pitchFamily="18" charset="0"/>
                <a:cs typeface="Times New Roman" panose="02020603050405020304" pitchFamily="18" charset="0"/>
              </a:rPr>
              <a:t>История развития беспроводных сетей показывает, что область приме-нения этого класса телекоммуникационных технологий расширяется. В настоящее беспроводные сети превосходят проводные аналоги в безопасности, стоимости, устойчивости, функциональности, комфортности применения. Тем не менее, спектр задач, связанный с новыми приложениями беспроводных технологий и беспроводных сетей, устойчиво расширяется. Здесь следует очертить две основных области приложения беспроводных сетей – теле-коммуникации и мониторинг. В «больших» системах беспроводные сети могут выполнять одновременно и функции передачи информации, и функции мониторинга. </a:t>
            </a:r>
          </a:p>
          <a:p>
            <a:pPr algn="just">
              <a:lnSpc>
                <a:spcPct val="150000"/>
              </a:lnSpc>
            </a:pPr>
            <a:r>
              <a:rPr lang="ru-RU" sz="1400" dirty="0">
                <a:latin typeface="Times New Roman" panose="02020603050405020304" pitchFamily="18" charset="0"/>
                <a:cs typeface="Times New Roman" panose="02020603050405020304" pitchFamily="18" charset="0"/>
              </a:rPr>
              <a:t>Особый интерес представляют сети с подвижными абонентами (датчика-ми, сенсорами). Обеспечение качественной связи в таких сетях – чрезвычайно актуальная задача. Решение этой задачи повысит связность и скорость пере-дачи информации между мобильными абонентами, сократит затраты на наземный сегмент сети за счет маршрутизации и ретрансляции между подвижными узлами. Трудоемкость этой задачи растет с увеличение количества абонентов сети. При этом очевиден тот факт, что наибольшей эффективности работы систем можно добиться при помощи скоординированных действий абонентов сети. </a:t>
            </a:r>
          </a:p>
        </p:txBody>
      </p:sp>
      <p:sp>
        <p:nvSpPr>
          <p:cNvPr id="2" name="Номер слайда 1">
            <a:extLst>
              <a:ext uri="{FF2B5EF4-FFF2-40B4-BE49-F238E27FC236}">
                <a16:creationId xmlns:a16="http://schemas.microsoft.com/office/drawing/2014/main" id="{820D8B29-9531-45A7-9130-EECC857E04D7}"/>
              </a:ext>
            </a:extLst>
          </p:cNvPr>
          <p:cNvSpPr>
            <a:spLocks noGrp="1"/>
          </p:cNvSpPr>
          <p:nvPr>
            <p:ph type="sldNum" sz="quarter" idx="12"/>
          </p:nvPr>
        </p:nvSpPr>
        <p:spPr/>
        <p:txBody>
          <a:bodyPr/>
          <a:lstStyle/>
          <a:p>
            <a:fld id="{08D8E1EF-28A3-48B0-A2E7-28A1554736A7}" type="slidenum">
              <a:rPr lang="ru-RU" smtClean="0"/>
              <a:t>13</a:t>
            </a:fld>
            <a:endParaRPr lang="ru-RU"/>
          </a:p>
        </p:txBody>
      </p:sp>
    </p:spTree>
    <p:extLst>
      <p:ext uri="{BB962C8B-B14F-4D97-AF65-F5344CB8AC3E}">
        <p14:creationId xmlns:p14="http://schemas.microsoft.com/office/powerpoint/2010/main" val="47347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212035"/>
            <a:ext cx="5632174" cy="827056"/>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211195" y="268818"/>
            <a:ext cx="5241235" cy="646331"/>
          </a:xfrm>
          <a:prstGeom prst="rect">
            <a:avLst/>
          </a:prstGeom>
          <a:noFill/>
        </p:spPr>
        <p:txBody>
          <a:bodyPr wrap="square" rtlCol="0">
            <a:spAutoFit/>
          </a:bodyPr>
          <a:lstStyle/>
          <a:p>
            <a:r>
              <a:rPr lang="ru-RU" b="1" dirty="0">
                <a:solidFill>
                  <a:schemeClr val="bg1"/>
                </a:solidFill>
                <a:latin typeface="Book Antiqua" panose="02040602050305030304" pitchFamily="18" charset="0"/>
              </a:rPr>
              <a:t>Некоторые инженерные приложения динамической теории графов</a:t>
            </a:r>
          </a:p>
        </p:txBody>
      </p:sp>
      <p:sp>
        <p:nvSpPr>
          <p:cNvPr id="8" name="TextBox 7">
            <a:extLst>
              <a:ext uri="{FF2B5EF4-FFF2-40B4-BE49-F238E27FC236}">
                <a16:creationId xmlns:a16="http://schemas.microsoft.com/office/drawing/2014/main" id="{D062DF5E-B329-4FB6-B879-C8A1EE2032DF}"/>
              </a:ext>
            </a:extLst>
          </p:cNvPr>
          <p:cNvSpPr txBox="1"/>
          <p:nvPr/>
        </p:nvSpPr>
        <p:spPr>
          <a:xfrm>
            <a:off x="251792" y="1232452"/>
            <a:ext cx="8680593" cy="3108543"/>
          </a:xfrm>
          <a:prstGeom prst="rect">
            <a:avLst/>
          </a:prstGeom>
          <a:noFill/>
        </p:spPr>
        <p:txBody>
          <a:bodyPr wrap="square">
            <a:spAutoFit/>
          </a:bodyPr>
          <a:lstStyle/>
          <a:p>
            <a:pPr algn="just"/>
            <a:r>
              <a:rPr lang="ru-RU" sz="1400" dirty="0">
                <a:latin typeface="Times New Roman" panose="02020603050405020304" pitchFamily="18" charset="0"/>
                <a:cs typeface="Times New Roman" panose="02020603050405020304" pitchFamily="18" charset="0"/>
              </a:rPr>
              <a:t>В последнее десятилетие в трудах зарубежных и отечественных теоретиков все чаще можно встретить разработки в областях, связанных с совершенно новой концепцией организации действий стай и ко-манд. Вместе с тем подавляющая часть существующих алгоритмов сетевого взаимодействия имеют очень ограниченную область приложения, по сути, представляя собой конкретные инженерные решения. Зарождающаяся динамическая теория графов может стать теоретической базой для конструирования алгоритмов командно-информационного взаимодействия подвижных абонентов в сетевых системах. Топология сети подвижных абонентов не может быть строго фиксированной. Более того, топология вынуждена претерпевать изменения в силу различных обстоятельств, например, увеличения количества абонентов в сети. Поскольку передача информации в сети зависит от длины цепочки абонентов, то разумно при увеличении числа абонентов в сети не допускать увеличения его диаметра при присоединении каждого нового абонента. Это можно сделать, следуя алгоритму, сконструированному в самом тривиальном случае согласно требованиям леммы 1</a:t>
            </a:r>
            <a:endParaRPr lang="en-US" sz="1400" dirty="0">
              <a:latin typeface="Times New Roman" panose="02020603050405020304" pitchFamily="18" charset="0"/>
              <a:cs typeface="Times New Roman" panose="02020603050405020304" pitchFamily="18" charset="0"/>
            </a:endParaRPr>
          </a:p>
          <a:p>
            <a:pPr algn="just"/>
            <a:r>
              <a:rPr lang="ru-RU" sz="1400" dirty="0">
                <a:latin typeface="Times New Roman" panose="02020603050405020304" pitchFamily="18" charset="0"/>
                <a:cs typeface="Times New Roman" panose="02020603050405020304" pitchFamily="18" charset="0"/>
              </a:rPr>
              <a:t>Рис. 1. Траектория </a:t>
            </a:r>
            <a:r>
              <a:rPr lang="ru-RU" sz="1400" dirty="0" err="1">
                <a:latin typeface="Times New Roman" panose="02020603050405020304" pitchFamily="18" charset="0"/>
                <a:cs typeface="Times New Roman" panose="02020603050405020304" pitchFamily="18" charset="0"/>
              </a:rPr>
              <a:t>предфрактального</a:t>
            </a:r>
            <a:r>
              <a:rPr lang="ru-RU" sz="1400" dirty="0">
                <a:latin typeface="Times New Roman" panose="02020603050405020304" pitchFamily="18" charset="0"/>
                <a:cs typeface="Times New Roman" panose="02020603050405020304" pitchFamily="18" charset="0"/>
              </a:rPr>
              <a:t> графа, порожденного множеством полных затравок с упорядоченным возрастанием</a:t>
            </a:r>
          </a:p>
        </p:txBody>
      </p:sp>
      <p:sp>
        <p:nvSpPr>
          <p:cNvPr id="2" name="Номер слайда 1">
            <a:extLst>
              <a:ext uri="{FF2B5EF4-FFF2-40B4-BE49-F238E27FC236}">
                <a16:creationId xmlns:a16="http://schemas.microsoft.com/office/drawing/2014/main" id="{9B1AC675-944A-438D-9A89-4808EE669044}"/>
              </a:ext>
            </a:extLst>
          </p:cNvPr>
          <p:cNvSpPr>
            <a:spLocks noGrp="1"/>
          </p:cNvSpPr>
          <p:nvPr>
            <p:ph type="sldNum" sz="quarter" idx="12"/>
          </p:nvPr>
        </p:nvSpPr>
        <p:spPr/>
        <p:txBody>
          <a:bodyPr/>
          <a:lstStyle/>
          <a:p>
            <a:fld id="{08D8E1EF-28A3-48B0-A2E7-28A1554736A7}" type="slidenum">
              <a:rPr lang="ru-RU" smtClean="0"/>
              <a:t>14</a:t>
            </a:fld>
            <a:endParaRPr lang="ru-RU"/>
          </a:p>
        </p:txBody>
      </p:sp>
    </p:spTree>
    <p:extLst>
      <p:ext uri="{BB962C8B-B14F-4D97-AF65-F5344CB8AC3E}">
        <p14:creationId xmlns:p14="http://schemas.microsoft.com/office/powerpoint/2010/main" val="208446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pic>
        <p:nvPicPr>
          <p:cNvPr id="2" name="Рисунок 1">
            <a:extLst>
              <a:ext uri="{FF2B5EF4-FFF2-40B4-BE49-F238E27FC236}">
                <a16:creationId xmlns:a16="http://schemas.microsoft.com/office/drawing/2014/main" id="{0F8C06F9-C851-435A-A5EB-895B4E824E78}"/>
              </a:ext>
            </a:extLst>
          </p:cNvPr>
          <p:cNvPicPr>
            <a:picLocks noChangeAspect="1"/>
          </p:cNvPicPr>
          <p:nvPr/>
        </p:nvPicPr>
        <p:blipFill>
          <a:blip r:embed="rId3"/>
          <a:stretch>
            <a:fillRect/>
          </a:stretch>
        </p:blipFill>
        <p:spPr>
          <a:xfrm>
            <a:off x="2622722" y="1330089"/>
            <a:ext cx="3645556" cy="4567128"/>
          </a:xfrm>
          <a:prstGeom prst="rect">
            <a:avLst/>
          </a:prstGeom>
        </p:spPr>
      </p:pic>
      <p:sp>
        <p:nvSpPr>
          <p:cNvPr id="8" name="TextBox 7">
            <a:extLst>
              <a:ext uri="{FF2B5EF4-FFF2-40B4-BE49-F238E27FC236}">
                <a16:creationId xmlns:a16="http://schemas.microsoft.com/office/drawing/2014/main" id="{ED3BC2E2-DCCF-4325-B0F0-8C32BCA67971}"/>
              </a:ext>
            </a:extLst>
          </p:cNvPr>
          <p:cNvSpPr txBox="1"/>
          <p:nvPr/>
        </p:nvSpPr>
        <p:spPr>
          <a:xfrm>
            <a:off x="675861" y="5926605"/>
            <a:ext cx="8256524" cy="523220"/>
          </a:xfrm>
          <a:prstGeom prst="rect">
            <a:avLst/>
          </a:prstGeom>
          <a:noFill/>
        </p:spPr>
        <p:txBody>
          <a:bodyPr wrap="square">
            <a:spAutoFit/>
          </a:bodyPr>
          <a:lstStyle/>
          <a:p>
            <a:pPr algn="ctr"/>
            <a:r>
              <a:rPr lang="ru-RU" sz="1400" dirty="0">
                <a:latin typeface="Times New Roman" panose="02020603050405020304" pitchFamily="18" charset="0"/>
                <a:cs typeface="Times New Roman" panose="02020603050405020304" pitchFamily="18" charset="0"/>
              </a:rPr>
              <a:t>Рис. 1. Траектория </a:t>
            </a:r>
            <a:r>
              <a:rPr lang="ru-RU" sz="1400" dirty="0" err="1">
                <a:latin typeface="Times New Roman" panose="02020603050405020304" pitchFamily="18" charset="0"/>
                <a:cs typeface="Times New Roman" panose="02020603050405020304" pitchFamily="18" charset="0"/>
              </a:rPr>
              <a:t>предфрактального</a:t>
            </a:r>
            <a:r>
              <a:rPr lang="ru-RU" sz="1400" dirty="0">
                <a:latin typeface="Times New Roman" panose="02020603050405020304" pitchFamily="18" charset="0"/>
                <a:cs typeface="Times New Roman" panose="02020603050405020304" pitchFamily="18" charset="0"/>
              </a:rPr>
              <a:t> графа, порожденного множеством полных затравок с упорядоченным возрастанием</a:t>
            </a:r>
          </a:p>
        </p:txBody>
      </p:sp>
      <p:sp>
        <p:nvSpPr>
          <p:cNvPr id="3" name="Номер слайда 2">
            <a:extLst>
              <a:ext uri="{FF2B5EF4-FFF2-40B4-BE49-F238E27FC236}">
                <a16:creationId xmlns:a16="http://schemas.microsoft.com/office/drawing/2014/main" id="{DF5886F7-C6E8-4F68-9009-6C3935D37DDA}"/>
              </a:ext>
            </a:extLst>
          </p:cNvPr>
          <p:cNvSpPr>
            <a:spLocks noGrp="1"/>
          </p:cNvSpPr>
          <p:nvPr>
            <p:ph type="sldNum" sz="quarter" idx="12"/>
          </p:nvPr>
        </p:nvSpPr>
        <p:spPr/>
        <p:txBody>
          <a:bodyPr/>
          <a:lstStyle/>
          <a:p>
            <a:fld id="{08D8E1EF-28A3-48B0-A2E7-28A1554736A7}" type="slidenum">
              <a:rPr lang="ru-RU" smtClean="0"/>
              <a:t>15</a:t>
            </a:fld>
            <a:endParaRPr lang="ru-RU"/>
          </a:p>
        </p:txBody>
      </p:sp>
    </p:spTree>
    <p:extLst>
      <p:ext uri="{BB962C8B-B14F-4D97-AF65-F5344CB8AC3E}">
        <p14:creationId xmlns:p14="http://schemas.microsoft.com/office/powerpoint/2010/main" val="312245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2382982" y="577334"/>
            <a:ext cx="1311578"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Введение </a:t>
            </a:r>
          </a:p>
        </p:txBody>
      </p:sp>
      <p:sp>
        <p:nvSpPr>
          <p:cNvPr id="8" name="TextBox 7">
            <a:extLst>
              <a:ext uri="{FF2B5EF4-FFF2-40B4-BE49-F238E27FC236}">
                <a16:creationId xmlns:a16="http://schemas.microsoft.com/office/drawing/2014/main" id="{6B08BA55-6153-4F87-81C5-630A89EBD2A2}"/>
              </a:ext>
            </a:extLst>
          </p:cNvPr>
          <p:cNvSpPr txBox="1"/>
          <p:nvPr/>
        </p:nvSpPr>
        <p:spPr>
          <a:xfrm>
            <a:off x="211615" y="1649211"/>
            <a:ext cx="8720770" cy="3931654"/>
          </a:xfrm>
          <a:prstGeom prst="rect">
            <a:avLst/>
          </a:prstGeom>
          <a:noFill/>
        </p:spPr>
        <p:txBody>
          <a:bodyPr wrap="square">
            <a:spAutoFit/>
          </a:bodyPr>
          <a:lstStyle/>
          <a:p>
            <a:pPr algn="just">
              <a:lnSpc>
                <a:spcPct val="150000"/>
              </a:lnSpc>
            </a:pPr>
            <a:r>
              <a:rPr lang="ru-RU" sz="1400" dirty="0">
                <a:effectLst/>
                <a:latin typeface="Times New Roman" panose="02020603050405020304" pitchFamily="18" charset="0"/>
                <a:ea typeface="Times New Roman" panose="02020603050405020304" pitchFamily="18" charset="0"/>
              </a:rPr>
              <a:t>В настоящее время быстро меняются методы вычислительной математики, применимые для анализа классических моделей математических моделей – уравнений в частных производных. Это диктуется необходимостью повысить точность расчетов в технологических задачах и появлением новых поколений вычислительной техники.</a:t>
            </a:r>
          </a:p>
          <a:p>
            <a:pPr algn="just">
              <a:lnSpc>
                <a:spcPct val="150000"/>
              </a:lnSpc>
            </a:pPr>
            <a:r>
              <a:rPr lang="ru-RU" sz="1400" dirty="0">
                <a:effectLst/>
                <a:latin typeface="Times New Roman" panose="02020603050405020304" pitchFamily="18" charset="0"/>
                <a:ea typeface="Times New Roman" panose="02020603050405020304" pitchFamily="18" charset="0"/>
              </a:rPr>
              <a:t>Однако не менее важным представляется и другой процесс – появление новых типов математических моделей и связанных с ними вычислительных проблем. Это, в свою очередь, обусловлено расширением области приложения математических методов в различных научных дисциплинах и изменением точки зрения на ранее </a:t>
            </a:r>
            <a:r>
              <a:rPr lang="ru-RU" sz="1400" dirty="0" err="1">
                <a:effectLst/>
                <a:latin typeface="Times New Roman" panose="02020603050405020304" pitchFamily="18" charset="0"/>
                <a:ea typeface="Times New Roman" panose="02020603050405020304" pitchFamily="18" charset="0"/>
              </a:rPr>
              <a:t>изучавшиеся</a:t>
            </a:r>
            <a:r>
              <a:rPr lang="ru-RU" sz="1400" dirty="0">
                <a:effectLst/>
                <a:latin typeface="Times New Roman" panose="02020603050405020304" pitchFamily="18" charset="0"/>
                <a:ea typeface="Times New Roman" panose="02020603050405020304" pitchFamily="18" charset="0"/>
              </a:rPr>
              <a:t> объекты.</a:t>
            </a:r>
          </a:p>
          <a:p>
            <a:pPr algn="just">
              <a:lnSpc>
                <a:spcPct val="150000"/>
              </a:lnSpc>
            </a:pPr>
            <a:r>
              <a:rPr lang="ru-RU" sz="1400" dirty="0">
                <a:effectLst/>
                <a:latin typeface="Times New Roman" panose="02020603050405020304" pitchFamily="18" charset="0"/>
                <a:ea typeface="Times New Roman" panose="02020603050405020304" pitchFamily="18" charset="0"/>
              </a:rPr>
              <a:t>Оба взаимосвязанных процесса наглядно показывает научное творчество крупного научного специалиста в области вычислительной математики и математического моделирования профессора А.П. Фаворского.</a:t>
            </a:r>
          </a:p>
          <a:p>
            <a:pPr algn="just">
              <a:lnSpc>
                <a:spcPct val="150000"/>
              </a:lnSpc>
            </a:pPr>
            <a:r>
              <a:rPr lang="ru-RU" sz="1400" dirty="0">
                <a:effectLst/>
                <a:latin typeface="Times New Roman" panose="02020603050405020304" pitchFamily="18" charset="0"/>
                <a:ea typeface="Times New Roman" panose="02020603050405020304" pitchFamily="18" charset="0"/>
              </a:rPr>
              <a:t>В центре внимания научной школы академиков А.Н. Тихонова и А.А. Самарского, к которой он принадлежал, были динамические системы:</a:t>
            </a:r>
          </a:p>
        </p:txBody>
      </p:sp>
      <p:sp>
        <p:nvSpPr>
          <p:cNvPr id="2" name="Номер слайда 1">
            <a:extLst>
              <a:ext uri="{FF2B5EF4-FFF2-40B4-BE49-F238E27FC236}">
                <a16:creationId xmlns:a16="http://schemas.microsoft.com/office/drawing/2014/main" id="{E5E8FA12-DAEA-4601-BD56-837AF64AAD86}"/>
              </a:ext>
            </a:extLst>
          </p:cNvPr>
          <p:cNvSpPr>
            <a:spLocks noGrp="1"/>
          </p:cNvSpPr>
          <p:nvPr>
            <p:ph type="sldNum" sz="quarter" idx="12"/>
          </p:nvPr>
        </p:nvSpPr>
        <p:spPr/>
        <p:txBody>
          <a:bodyPr/>
          <a:lstStyle/>
          <a:p>
            <a:fld id="{08D8E1EF-28A3-48B0-A2E7-28A1554736A7}" type="slidenum">
              <a:rPr lang="ru-RU" smtClean="0"/>
              <a:t>2</a:t>
            </a:fld>
            <a:endParaRPr lang="ru-RU"/>
          </a:p>
        </p:txBody>
      </p:sp>
    </p:spTree>
    <p:extLst>
      <p:ext uri="{BB962C8B-B14F-4D97-AF65-F5344CB8AC3E}">
        <p14:creationId xmlns:p14="http://schemas.microsoft.com/office/powerpoint/2010/main" val="25869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5" name="Рисунок 4"/>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18" name="TextBox 17">
            <a:extLst>
              <a:ext uri="{FF2B5EF4-FFF2-40B4-BE49-F238E27FC236}">
                <a16:creationId xmlns:a16="http://schemas.microsoft.com/office/drawing/2014/main" id="{AAF5122E-3D60-469F-8AB0-15B19EF85775}"/>
              </a:ext>
            </a:extLst>
          </p:cNvPr>
          <p:cNvSpPr txBox="1"/>
          <p:nvPr/>
        </p:nvSpPr>
        <p:spPr>
          <a:xfrm>
            <a:off x="2382982" y="577334"/>
            <a:ext cx="1311578"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Введение </a:t>
            </a:r>
          </a:p>
        </p:txBody>
      </p:sp>
      <p:sp>
        <p:nvSpPr>
          <p:cNvPr id="26" name="Rectangle 11">
            <a:extLst>
              <a:ext uri="{FF2B5EF4-FFF2-40B4-BE49-F238E27FC236}">
                <a16:creationId xmlns:a16="http://schemas.microsoft.com/office/drawing/2014/main" id="{F07A164C-51B2-42E1-9902-F6960FCDEA08}"/>
              </a:ext>
            </a:extLst>
          </p:cNvPr>
          <p:cNvSpPr>
            <a:spLocks noChangeArrowheads="1"/>
          </p:cNvSpPr>
          <p:nvPr/>
        </p:nvSpPr>
        <p:spPr bwMode="auto">
          <a:xfrm>
            <a:off x="874643" y="151074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mc:AlternateContent xmlns:mc="http://schemas.openxmlformats.org/markup-compatibility/2006" xmlns:a14="http://schemas.microsoft.com/office/drawing/2010/main">
        <mc:Choice Requires="a14">
          <p:sp>
            <p:nvSpPr>
              <p:cNvPr id="27" name="Объект 26">
                <a:extLst>
                  <a:ext uri="{FF2B5EF4-FFF2-40B4-BE49-F238E27FC236}">
                    <a16:creationId xmlns:a16="http://schemas.microsoft.com/office/drawing/2014/main" id="{FC2548EF-7A5C-49C7-B4F9-59AD6A579536}"/>
                  </a:ext>
                </a:extLst>
              </p:cNvPr>
              <p:cNvSpPr txBox="1"/>
              <p:nvPr/>
            </p:nvSpPr>
            <p:spPr bwMode="auto">
              <a:xfrm>
                <a:off x="874713" y="1736725"/>
                <a:ext cx="3489897" cy="150495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ru-RU" i="1" smtClean="0">
                              <a:solidFill>
                                <a:srgbClr val="000000"/>
                              </a:solidFill>
                              <a:latin typeface="Cambria Math" panose="02040503050406030204" pitchFamily="18" charset="0"/>
                            </a:rPr>
                          </m:ctrlPr>
                        </m:fPr>
                        <m:num>
                          <m:r>
                            <a:rPr lang="ru-RU" i="1">
                              <a:solidFill>
                                <a:srgbClr val="000000"/>
                              </a:solidFill>
                              <a:latin typeface="Cambria Math" panose="02040503050406030204" pitchFamily="18" charset="0"/>
                            </a:rPr>
                            <m:t>𝑑</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1</m:t>
                              </m:r>
                            </m:sub>
                          </m:sSub>
                        </m:num>
                        <m:den>
                          <m:r>
                            <a:rPr lang="ru-RU" i="1">
                              <a:solidFill>
                                <a:srgbClr val="000000"/>
                              </a:solidFill>
                              <a:latin typeface="Cambria Math" panose="02040503050406030204" pitchFamily="18" charset="0"/>
                            </a:rPr>
                            <m:t>𝑑𝑡</m:t>
                          </m:r>
                        </m:den>
                      </m:f>
                      <m:r>
                        <a:rPr lang="ru-RU" i="1">
                          <a:solidFill>
                            <a:srgbClr val="000000"/>
                          </a:solidFill>
                          <a:latin typeface="Cambria Math" panose="02040503050406030204" pitchFamily="18" charset="0"/>
                        </a:rPr>
                        <m:t>=</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𝑓</m:t>
                          </m:r>
                        </m:e>
                        <m:sub>
                          <m:r>
                            <a:rPr lang="ru-RU" i="1">
                              <a:solidFill>
                                <a:srgbClr val="000000"/>
                              </a:solidFill>
                              <a:latin typeface="Cambria Math" panose="02040503050406030204" pitchFamily="18" charset="0"/>
                            </a:rPr>
                            <m:t>1</m:t>
                          </m:r>
                        </m:sub>
                      </m:sSub>
                      <m:r>
                        <a:rPr lang="ru-RU" i="1">
                          <a:solidFill>
                            <a:srgbClr val="000000"/>
                          </a:solidFill>
                          <a:latin typeface="Cambria Math" panose="02040503050406030204" pitchFamily="18" charset="0"/>
                        </a:rPr>
                        <m:t>(</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1</m:t>
                          </m:r>
                        </m:sub>
                      </m:sSub>
                      <m:r>
                        <a:rPr lang="ru-RU" i="1">
                          <a:solidFill>
                            <a:srgbClr val="000000"/>
                          </a:solidFill>
                          <a:latin typeface="Cambria Math" panose="02040503050406030204" pitchFamily="18" charset="0"/>
                        </a:rPr>
                        <m:t>,...,</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𝑁</m:t>
                          </m:r>
                        </m:sub>
                      </m:sSub>
                      <m:r>
                        <a:rPr lang="ru-RU" i="1">
                          <a:solidFill>
                            <a:srgbClr val="000000"/>
                          </a:solidFill>
                          <a:latin typeface="Cambria Math" panose="02040503050406030204" pitchFamily="18" charset="0"/>
                        </a:rPr>
                        <m:t>),</m:t>
                      </m:r>
                    </m:oMath>
                    <m:oMath xmlns:m="http://schemas.openxmlformats.org/officeDocument/2006/math">
                      <m:r>
                        <a:rPr lang="ru-RU" i="1">
                          <a:solidFill>
                            <a:srgbClr val="000000"/>
                          </a:solidFill>
                          <a:latin typeface="Cambria Math" panose="02040503050406030204" pitchFamily="18" charset="0"/>
                        </a:rPr>
                        <m:t>⋮</m:t>
                      </m:r>
                    </m:oMath>
                  </m:oMathPara>
                </a14:m>
                <a:br>
                  <a:rPr lang="ru-RU" i="1" dirty="0">
                    <a:solidFill>
                      <a:srgbClr val="000000"/>
                    </a:solidFill>
                    <a:latin typeface="Cambria Math" panose="02040503050406030204" pitchFamily="18" charset="0"/>
                  </a:rPr>
                </a:br>
                <a:r>
                  <a:rPr lang="en-US" i="1" dirty="0">
                    <a:solidFill>
                      <a:srgbClr val="000000"/>
                    </a:solidFill>
                    <a:latin typeface="Cambria Math" panose="02040503050406030204" pitchFamily="18" charset="0"/>
                  </a:rPr>
                  <a:t> </a:t>
                </a:r>
                <a14:m>
                  <m:oMath xmlns:m="http://schemas.openxmlformats.org/officeDocument/2006/math">
                    <m:f>
                      <m:fPr>
                        <m:ctrlPr>
                          <a:rPr lang="ru-RU"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    </m:t>
                        </m:r>
                        <m:r>
                          <a:rPr lang="ru-RU" i="1">
                            <a:solidFill>
                              <a:srgbClr val="000000"/>
                            </a:solidFill>
                            <a:latin typeface="Cambria Math" panose="02040503050406030204" pitchFamily="18" charset="0"/>
                          </a:rPr>
                          <m:t>𝑑</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𝑁</m:t>
                            </m:r>
                          </m:sub>
                        </m:sSub>
                      </m:num>
                      <m:den>
                        <m:r>
                          <a:rPr lang="ru-RU" i="1">
                            <a:solidFill>
                              <a:srgbClr val="000000"/>
                            </a:solidFill>
                            <a:latin typeface="Cambria Math" panose="02040503050406030204" pitchFamily="18" charset="0"/>
                          </a:rPr>
                          <m:t>𝑑𝑡</m:t>
                        </m:r>
                      </m:den>
                    </m:f>
                    <m:r>
                      <a:rPr lang="ru-RU" i="1">
                        <a:solidFill>
                          <a:srgbClr val="000000"/>
                        </a:solidFill>
                        <a:latin typeface="Cambria Math" panose="02040503050406030204" pitchFamily="18" charset="0"/>
                      </a:rPr>
                      <m:t>=</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𝑓</m:t>
                        </m:r>
                      </m:e>
                      <m:sub>
                        <m:r>
                          <a:rPr lang="ru-RU" i="1">
                            <a:solidFill>
                              <a:srgbClr val="000000"/>
                            </a:solidFill>
                            <a:latin typeface="Cambria Math" panose="02040503050406030204" pitchFamily="18" charset="0"/>
                          </a:rPr>
                          <m:t>𝑁</m:t>
                        </m:r>
                      </m:sub>
                    </m:sSub>
                    <m:r>
                      <a:rPr lang="ru-RU" i="1">
                        <a:solidFill>
                          <a:srgbClr val="000000"/>
                        </a:solidFill>
                        <a:latin typeface="Cambria Math" panose="02040503050406030204" pitchFamily="18" charset="0"/>
                      </a:rPr>
                      <m:t>(</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1</m:t>
                        </m:r>
                      </m:sub>
                    </m:sSub>
                    <m:r>
                      <a:rPr lang="ru-RU" i="1">
                        <a:solidFill>
                          <a:srgbClr val="000000"/>
                        </a:solidFill>
                        <a:latin typeface="Cambria Math" panose="02040503050406030204" pitchFamily="18" charset="0"/>
                      </a:rPr>
                      <m:t>,...,</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𝑁</m:t>
                        </m:r>
                      </m:sub>
                    </m:sSub>
                    <m:r>
                      <a:rPr lang="ru-RU" i="1">
                        <a:solidFill>
                          <a:srgbClr val="000000"/>
                        </a:solidFill>
                        <a:latin typeface="Cambria Math" panose="02040503050406030204" pitchFamily="18" charset="0"/>
                      </a:rPr>
                      <m:t>), 0≤</m:t>
                    </m:r>
                    <m:r>
                      <a:rPr lang="ru-RU" i="1">
                        <a:solidFill>
                          <a:srgbClr val="000000"/>
                        </a:solidFill>
                        <a:latin typeface="Cambria Math" panose="02040503050406030204" pitchFamily="18" charset="0"/>
                      </a:rPr>
                      <m:t>𝑡</m:t>
                    </m:r>
                    <m:r>
                      <a:rPr lang="ru-RU" i="1">
                        <a:solidFill>
                          <a:srgbClr val="000000"/>
                        </a:solidFill>
                        <a:latin typeface="Cambria Math" panose="02040503050406030204" pitchFamily="18" charset="0"/>
                      </a:rPr>
                      <m:t>&lt;0,</m:t>
                    </m:r>
                  </m:oMath>
                </a14:m>
                <a:endParaRPr lang="ru-RU" dirty="0"/>
              </a:p>
            </p:txBody>
          </p:sp>
        </mc:Choice>
        <mc:Fallback xmlns="">
          <p:sp>
            <p:nvSpPr>
              <p:cNvPr id="27" name="Объект 26">
                <a:extLst>
                  <a:ext uri="{FF2B5EF4-FFF2-40B4-BE49-F238E27FC236}">
                    <a16:creationId xmlns:a16="http://schemas.microsoft.com/office/drawing/2014/main" id="{FC2548EF-7A5C-49C7-B4F9-59AD6A579536}"/>
                  </a:ext>
                </a:extLst>
              </p:cNvPr>
              <p:cNvSpPr txBox="1">
                <a:spLocks noRot="1" noChangeAspect="1" noMove="1" noResize="1" noEditPoints="1" noAdjustHandles="1" noChangeArrowheads="1" noChangeShapeType="1" noTextEdit="1"/>
              </p:cNvSpPr>
              <p:nvPr/>
            </p:nvSpPr>
            <p:spPr bwMode="auto">
              <a:xfrm>
                <a:off x="874713" y="1736725"/>
                <a:ext cx="3489897" cy="1504950"/>
              </a:xfrm>
              <a:prstGeom prst="rect">
                <a:avLst/>
              </a:prstGeom>
              <a:blipFill>
                <a:blip r:embed="rId3"/>
                <a:stretch>
                  <a:fillRect/>
                </a:stretch>
              </a:blipFill>
            </p:spPr>
            <p:txBody>
              <a:bodyPr/>
              <a:lstStyle/>
              <a:p>
                <a:r>
                  <a:rPr lang="ru-RU">
                    <a:noFill/>
                  </a:rPr>
                  <a:t> </a:t>
                </a:r>
              </a:p>
            </p:txBody>
          </p:sp>
        </mc:Fallback>
      </mc:AlternateContent>
      <p:sp>
        <p:nvSpPr>
          <p:cNvPr id="29" name="TextBox 28">
            <a:extLst>
              <a:ext uri="{FF2B5EF4-FFF2-40B4-BE49-F238E27FC236}">
                <a16:creationId xmlns:a16="http://schemas.microsoft.com/office/drawing/2014/main" id="{F704C1B8-47F1-4F80-84A9-637F61C03175}"/>
              </a:ext>
            </a:extLst>
          </p:cNvPr>
          <p:cNvSpPr txBox="1"/>
          <p:nvPr/>
        </p:nvSpPr>
        <p:spPr>
          <a:xfrm>
            <a:off x="3191522" y="3157957"/>
            <a:ext cx="4572000" cy="458074"/>
          </a:xfrm>
          <a:prstGeom prst="rect">
            <a:avLst/>
          </a:prstGeom>
          <a:noFill/>
        </p:spPr>
        <p:txBody>
          <a:bodyPr wrap="square">
            <a:spAutoFit/>
          </a:bodyPr>
          <a:lstStyle/>
          <a:p>
            <a:pPr algn="just">
              <a:lnSpc>
                <a:spcPct val="150000"/>
              </a:lnSpc>
            </a:pPr>
            <a:r>
              <a:rPr lang="ru-RU" sz="1800" dirty="0">
                <a:effectLst/>
                <a:latin typeface="Times New Roman" panose="02020603050405020304" pitchFamily="18" charset="0"/>
                <a:ea typeface="Times New Roman" panose="02020603050405020304" pitchFamily="18" charset="0"/>
              </a:rPr>
              <a:t>либо отображения</a:t>
            </a:r>
            <a:endParaRPr lang="ru-RU" sz="1600" dirty="0">
              <a:effectLst/>
              <a:latin typeface="Times New Roman" panose="02020603050405020304" pitchFamily="18" charset="0"/>
              <a:ea typeface="Times New Roman" panose="02020603050405020304" pitchFamily="18" charset="0"/>
            </a:endParaRPr>
          </a:p>
        </p:txBody>
      </p:sp>
      <p:sp>
        <p:nvSpPr>
          <p:cNvPr id="30" name="Rectangle 13">
            <a:extLst>
              <a:ext uri="{FF2B5EF4-FFF2-40B4-BE49-F238E27FC236}">
                <a16:creationId xmlns:a16="http://schemas.microsoft.com/office/drawing/2014/main" id="{3B809B9E-4D96-45CC-979E-0E1D80D3E9C7}"/>
              </a:ext>
            </a:extLst>
          </p:cNvPr>
          <p:cNvSpPr>
            <a:spLocks noChangeArrowheads="1"/>
          </p:cNvSpPr>
          <p:nvPr/>
        </p:nvSpPr>
        <p:spPr bwMode="auto">
          <a:xfrm>
            <a:off x="874643" y="36160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mc:AlternateContent xmlns:mc="http://schemas.openxmlformats.org/markup-compatibility/2006" xmlns:a14="http://schemas.microsoft.com/office/drawing/2010/main">
        <mc:Choice Requires="a14">
          <p:sp>
            <p:nvSpPr>
              <p:cNvPr id="31" name="Объект 30">
                <a:extLst>
                  <a:ext uri="{FF2B5EF4-FFF2-40B4-BE49-F238E27FC236}">
                    <a16:creationId xmlns:a16="http://schemas.microsoft.com/office/drawing/2014/main" id="{CA205E1F-BE3E-411B-98FA-4F8ABD332B50}"/>
                  </a:ext>
                </a:extLst>
              </p:cNvPr>
              <p:cNvSpPr txBox="1"/>
              <p:nvPr/>
            </p:nvSpPr>
            <p:spPr bwMode="auto">
              <a:xfrm>
                <a:off x="1085993" y="4073384"/>
                <a:ext cx="3985627" cy="13287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b="0" i="1" smtClean="0">
                          <a:solidFill>
                            <a:srgbClr val="000000"/>
                          </a:solidFill>
                          <a:latin typeface="Cambria Math" panose="02040503050406030204" pitchFamily="18" charset="0"/>
                        </a:rPr>
                        <m:t> </m:t>
                      </m:r>
                      <m:sSubSup>
                        <m:sSubSupPr>
                          <m:ctrlPr>
                            <a:rPr lang="ru-RU" i="1">
                              <a:solidFill>
                                <a:srgbClr val="000000"/>
                              </a:solidFill>
                              <a:latin typeface="Cambria Math" panose="02040503050406030204" pitchFamily="18" charset="0"/>
                            </a:rPr>
                          </m:ctrlPr>
                        </m:sSubSup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1</m:t>
                          </m:r>
                        </m:sub>
                        <m:sup>
                          <m:r>
                            <a:rPr lang="ru-RU" i="1">
                              <a:solidFill>
                                <a:srgbClr val="000000"/>
                              </a:solidFill>
                              <a:latin typeface="Cambria Math" panose="02040503050406030204" pitchFamily="18" charset="0"/>
                            </a:rPr>
                            <m:t>𝑛</m:t>
                          </m:r>
                          <m:r>
                            <a:rPr lang="ru-RU" i="1">
                              <a:solidFill>
                                <a:srgbClr val="000000"/>
                              </a:solidFill>
                              <a:latin typeface="Cambria Math" panose="02040503050406030204" pitchFamily="18" charset="0"/>
                            </a:rPr>
                            <m:t>+1</m:t>
                          </m:r>
                        </m:sup>
                      </m:sSubSup>
                      <m:r>
                        <a:rPr lang="ru-RU" i="1">
                          <a:solidFill>
                            <a:srgbClr val="000000"/>
                          </a:solidFill>
                          <a:latin typeface="Cambria Math" panose="02040503050406030204" pitchFamily="18" charset="0"/>
                        </a:rPr>
                        <m:t>=</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𝑔</m:t>
                          </m:r>
                        </m:e>
                        <m:sub>
                          <m:r>
                            <a:rPr lang="ru-RU" i="1">
                              <a:solidFill>
                                <a:srgbClr val="000000"/>
                              </a:solidFill>
                              <a:latin typeface="Cambria Math" panose="02040503050406030204" pitchFamily="18" charset="0"/>
                            </a:rPr>
                            <m:t>1</m:t>
                          </m:r>
                        </m:sub>
                      </m:sSub>
                      <m:r>
                        <a:rPr lang="ru-RU" i="1">
                          <a:solidFill>
                            <a:srgbClr val="000000"/>
                          </a:solidFill>
                          <a:latin typeface="Cambria Math" panose="02040503050406030204" pitchFamily="18" charset="0"/>
                        </a:rPr>
                        <m:t>(</m:t>
                      </m:r>
                      <m:sSubSup>
                        <m:sSubSupPr>
                          <m:ctrlPr>
                            <a:rPr lang="ru-RU" i="1">
                              <a:solidFill>
                                <a:srgbClr val="000000"/>
                              </a:solidFill>
                              <a:latin typeface="Cambria Math" panose="02040503050406030204" pitchFamily="18" charset="0"/>
                            </a:rPr>
                          </m:ctrlPr>
                        </m:sSubSup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1</m:t>
                          </m:r>
                        </m:sub>
                        <m:sup>
                          <m:r>
                            <a:rPr lang="ru-RU" i="1">
                              <a:solidFill>
                                <a:srgbClr val="000000"/>
                              </a:solidFill>
                              <a:latin typeface="Cambria Math" panose="02040503050406030204" pitchFamily="18" charset="0"/>
                            </a:rPr>
                            <m:t>𝑛</m:t>
                          </m:r>
                        </m:sup>
                      </m:sSubSup>
                      <m:r>
                        <a:rPr lang="ru-RU" i="1">
                          <a:solidFill>
                            <a:srgbClr val="000000"/>
                          </a:solidFill>
                          <a:latin typeface="Cambria Math" panose="02040503050406030204" pitchFamily="18" charset="0"/>
                        </a:rPr>
                        <m:t>,...,</m:t>
                      </m:r>
                      <m:sSubSup>
                        <m:sSubSupPr>
                          <m:ctrlPr>
                            <a:rPr lang="ru-RU" i="1">
                              <a:solidFill>
                                <a:srgbClr val="000000"/>
                              </a:solidFill>
                              <a:latin typeface="Cambria Math" panose="02040503050406030204" pitchFamily="18" charset="0"/>
                            </a:rPr>
                          </m:ctrlPr>
                        </m:sSubSup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𝑁</m:t>
                          </m:r>
                        </m:sub>
                        <m:sup>
                          <m:r>
                            <a:rPr lang="ru-RU" i="1">
                              <a:solidFill>
                                <a:srgbClr val="000000"/>
                              </a:solidFill>
                              <a:latin typeface="Cambria Math" panose="02040503050406030204" pitchFamily="18" charset="0"/>
                            </a:rPr>
                            <m:t>𝑛</m:t>
                          </m:r>
                        </m:sup>
                      </m:sSubSup>
                      <m:r>
                        <a:rPr lang="ru-RU" i="1">
                          <a:solidFill>
                            <a:srgbClr val="000000"/>
                          </a:solidFill>
                          <a:latin typeface="Cambria Math" panose="02040503050406030204" pitchFamily="18" charset="0"/>
                        </a:rPr>
                        <m:t>),</m:t>
                      </m:r>
                    </m:oMath>
                    <m:oMath xmlns:m="http://schemas.openxmlformats.org/officeDocument/2006/math">
                      <m:r>
                        <a:rPr lang="ru-RU" i="1">
                          <a:solidFill>
                            <a:srgbClr val="000000"/>
                          </a:solidFill>
                          <a:latin typeface="Cambria Math" panose="02040503050406030204" pitchFamily="18" charset="0"/>
                        </a:rPr>
                        <m:t>⋮</m:t>
                      </m:r>
                    </m:oMath>
                    <m:oMath xmlns:m="http://schemas.openxmlformats.org/officeDocument/2006/math">
                      <m:sSubSup>
                        <m:sSubSupPr>
                          <m:ctrlPr>
                            <a:rPr lang="ru-RU" i="1">
                              <a:solidFill>
                                <a:srgbClr val="000000"/>
                              </a:solidFill>
                              <a:latin typeface="Cambria Math" panose="02040503050406030204" pitchFamily="18" charset="0"/>
                            </a:rPr>
                          </m:ctrlPr>
                        </m:sSubSup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𝑁</m:t>
                          </m:r>
                        </m:sub>
                        <m:sup>
                          <m:r>
                            <a:rPr lang="ru-RU" i="1">
                              <a:solidFill>
                                <a:srgbClr val="000000"/>
                              </a:solidFill>
                              <a:latin typeface="Cambria Math" panose="02040503050406030204" pitchFamily="18" charset="0"/>
                            </a:rPr>
                            <m:t>𝑛</m:t>
                          </m:r>
                          <m:r>
                            <a:rPr lang="ru-RU" i="1">
                              <a:solidFill>
                                <a:srgbClr val="000000"/>
                              </a:solidFill>
                              <a:latin typeface="Cambria Math" panose="02040503050406030204" pitchFamily="18" charset="0"/>
                            </a:rPr>
                            <m:t>+1</m:t>
                          </m:r>
                        </m:sup>
                      </m:sSubSup>
                      <m:r>
                        <a:rPr lang="ru-RU" i="1">
                          <a:solidFill>
                            <a:srgbClr val="000000"/>
                          </a:solidFill>
                          <a:latin typeface="Cambria Math" panose="02040503050406030204" pitchFamily="18" charset="0"/>
                        </a:rPr>
                        <m:t>=</m:t>
                      </m:r>
                      <m:sSub>
                        <m:sSubPr>
                          <m:ctrlPr>
                            <a:rPr lang="ru-RU" i="1">
                              <a:solidFill>
                                <a:srgbClr val="000000"/>
                              </a:solidFill>
                              <a:latin typeface="Cambria Math" panose="02040503050406030204" pitchFamily="18" charset="0"/>
                            </a:rPr>
                          </m:ctrlPr>
                        </m:sSubPr>
                        <m:e>
                          <m:r>
                            <a:rPr lang="ru-RU" i="1">
                              <a:solidFill>
                                <a:srgbClr val="000000"/>
                              </a:solidFill>
                              <a:latin typeface="Cambria Math" panose="02040503050406030204" pitchFamily="18" charset="0"/>
                            </a:rPr>
                            <m:t>𝑔</m:t>
                          </m:r>
                        </m:e>
                        <m:sub>
                          <m:r>
                            <a:rPr lang="ru-RU" i="1">
                              <a:solidFill>
                                <a:srgbClr val="000000"/>
                              </a:solidFill>
                              <a:latin typeface="Cambria Math" panose="02040503050406030204" pitchFamily="18" charset="0"/>
                            </a:rPr>
                            <m:t>𝑁</m:t>
                          </m:r>
                        </m:sub>
                      </m:sSub>
                      <m:r>
                        <a:rPr lang="ru-RU" i="1">
                          <a:solidFill>
                            <a:srgbClr val="000000"/>
                          </a:solidFill>
                          <a:latin typeface="Cambria Math" panose="02040503050406030204" pitchFamily="18" charset="0"/>
                        </a:rPr>
                        <m:t>(</m:t>
                      </m:r>
                      <m:sSubSup>
                        <m:sSubSupPr>
                          <m:ctrlPr>
                            <a:rPr lang="ru-RU" i="1">
                              <a:solidFill>
                                <a:srgbClr val="000000"/>
                              </a:solidFill>
                              <a:latin typeface="Cambria Math" panose="02040503050406030204" pitchFamily="18" charset="0"/>
                            </a:rPr>
                          </m:ctrlPr>
                        </m:sSubSup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1</m:t>
                          </m:r>
                        </m:sub>
                        <m:sup>
                          <m:r>
                            <a:rPr lang="ru-RU" i="1">
                              <a:solidFill>
                                <a:srgbClr val="000000"/>
                              </a:solidFill>
                              <a:latin typeface="Cambria Math" panose="02040503050406030204" pitchFamily="18" charset="0"/>
                            </a:rPr>
                            <m:t>𝑛</m:t>
                          </m:r>
                        </m:sup>
                      </m:sSubSup>
                      <m:r>
                        <a:rPr lang="ru-RU" i="1">
                          <a:solidFill>
                            <a:srgbClr val="000000"/>
                          </a:solidFill>
                          <a:latin typeface="Cambria Math" panose="02040503050406030204" pitchFamily="18" charset="0"/>
                        </a:rPr>
                        <m:t>,...,</m:t>
                      </m:r>
                      <m:sSubSup>
                        <m:sSubSupPr>
                          <m:ctrlPr>
                            <a:rPr lang="ru-RU" i="1">
                              <a:solidFill>
                                <a:srgbClr val="000000"/>
                              </a:solidFill>
                              <a:latin typeface="Cambria Math" panose="02040503050406030204" pitchFamily="18" charset="0"/>
                            </a:rPr>
                          </m:ctrlPr>
                        </m:sSubSupPr>
                        <m:e>
                          <m:r>
                            <a:rPr lang="ru-RU" i="1">
                              <a:solidFill>
                                <a:srgbClr val="000000"/>
                              </a:solidFill>
                              <a:latin typeface="Cambria Math" panose="02040503050406030204" pitchFamily="18" charset="0"/>
                            </a:rPr>
                            <m:t>𝑥</m:t>
                          </m:r>
                        </m:e>
                        <m:sub>
                          <m:r>
                            <a:rPr lang="ru-RU" i="1">
                              <a:solidFill>
                                <a:srgbClr val="000000"/>
                              </a:solidFill>
                              <a:latin typeface="Cambria Math" panose="02040503050406030204" pitchFamily="18" charset="0"/>
                            </a:rPr>
                            <m:t>𝑁</m:t>
                          </m:r>
                        </m:sub>
                        <m:sup>
                          <m:r>
                            <a:rPr lang="ru-RU" i="1">
                              <a:solidFill>
                                <a:srgbClr val="000000"/>
                              </a:solidFill>
                              <a:latin typeface="Cambria Math" panose="02040503050406030204" pitchFamily="18" charset="0"/>
                            </a:rPr>
                            <m:t>𝑛</m:t>
                          </m:r>
                        </m:sup>
                      </m:sSubSup>
                      <m:r>
                        <a:rPr lang="ru-RU" i="1">
                          <a:solidFill>
                            <a:srgbClr val="000000"/>
                          </a:solidFill>
                          <a:latin typeface="Cambria Math" panose="02040503050406030204" pitchFamily="18" charset="0"/>
                        </a:rPr>
                        <m:t>), </m:t>
                      </m:r>
                      <m:r>
                        <a:rPr lang="ru-RU" i="1">
                          <a:solidFill>
                            <a:srgbClr val="000000"/>
                          </a:solidFill>
                          <a:latin typeface="Cambria Math" panose="02040503050406030204" pitchFamily="18" charset="0"/>
                        </a:rPr>
                        <m:t>𝑛</m:t>
                      </m:r>
                      <m:r>
                        <a:rPr lang="ru-RU" i="1">
                          <a:solidFill>
                            <a:srgbClr val="000000"/>
                          </a:solidFill>
                          <a:latin typeface="Cambria Math" panose="02040503050406030204" pitchFamily="18" charset="0"/>
                        </a:rPr>
                        <m:t>=1,2,...,</m:t>
                      </m:r>
                    </m:oMath>
                  </m:oMathPara>
                </a14:m>
                <a:endParaRPr lang="ru-RU" dirty="0"/>
              </a:p>
            </p:txBody>
          </p:sp>
        </mc:Choice>
        <mc:Fallback xmlns="">
          <p:sp>
            <p:nvSpPr>
              <p:cNvPr id="31" name="Объект 30">
                <a:extLst>
                  <a:ext uri="{FF2B5EF4-FFF2-40B4-BE49-F238E27FC236}">
                    <a16:creationId xmlns:a16="http://schemas.microsoft.com/office/drawing/2014/main" id="{CA205E1F-BE3E-411B-98FA-4F8ABD332B50}"/>
                  </a:ext>
                </a:extLst>
              </p:cNvPr>
              <p:cNvSpPr txBox="1">
                <a:spLocks noRot="1" noChangeAspect="1" noMove="1" noResize="1" noEditPoints="1" noAdjustHandles="1" noChangeArrowheads="1" noChangeShapeType="1" noTextEdit="1"/>
              </p:cNvSpPr>
              <p:nvPr/>
            </p:nvSpPr>
            <p:spPr bwMode="auto">
              <a:xfrm>
                <a:off x="1085993" y="4073384"/>
                <a:ext cx="3985627" cy="1328737"/>
              </a:xfrm>
              <a:prstGeom prst="rect">
                <a:avLst/>
              </a:prstGeom>
              <a:blipFill>
                <a:blip r:embed="rId4"/>
                <a:stretch>
                  <a:fillRect/>
                </a:stretch>
              </a:blipFill>
            </p:spPr>
            <p:txBody>
              <a:bodyPr/>
              <a:lstStyle/>
              <a:p>
                <a:r>
                  <a:rPr lang="ru-RU">
                    <a:noFill/>
                  </a:rPr>
                  <a:t> </a:t>
                </a:r>
              </a:p>
            </p:txBody>
          </p:sp>
        </mc:Fallback>
      </mc:AlternateContent>
      <p:sp>
        <p:nvSpPr>
          <p:cNvPr id="2" name="Номер слайда 1">
            <a:extLst>
              <a:ext uri="{FF2B5EF4-FFF2-40B4-BE49-F238E27FC236}">
                <a16:creationId xmlns:a16="http://schemas.microsoft.com/office/drawing/2014/main" id="{09CA86E7-68F8-48FB-AC4F-6C6F9350532A}"/>
              </a:ext>
            </a:extLst>
          </p:cNvPr>
          <p:cNvSpPr>
            <a:spLocks noGrp="1"/>
          </p:cNvSpPr>
          <p:nvPr>
            <p:ph type="sldNum" sz="quarter" idx="12"/>
          </p:nvPr>
        </p:nvSpPr>
        <p:spPr/>
        <p:txBody>
          <a:bodyPr/>
          <a:lstStyle/>
          <a:p>
            <a:fld id="{08D8E1EF-28A3-48B0-A2E7-28A1554736A7}" type="slidenum">
              <a:rPr lang="ru-RU" smtClean="0"/>
              <a:t>3</a:t>
            </a:fld>
            <a:endParaRPr lang="ru-RU"/>
          </a:p>
        </p:txBody>
      </p:sp>
      <p:sp>
        <p:nvSpPr>
          <p:cNvPr id="3" name="TextBox 2">
            <a:extLst>
              <a:ext uri="{FF2B5EF4-FFF2-40B4-BE49-F238E27FC236}">
                <a16:creationId xmlns:a16="http://schemas.microsoft.com/office/drawing/2014/main" id="{44D81F8A-CB79-4845-B124-AAC5BA931F24}"/>
              </a:ext>
            </a:extLst>
          </p:cNvPr>
          <p:cNvSpPr txBox="1"/>
          <p:nvPr/>
        </p:nvSpPr>
        <p:spPr>
          <a:xfrm>
            <a:off x="8070271" y="1965020"/>
            <a:ext cx="612742" cy="369332"/>
          </a:xfrm>
          <a:prstGeom prst="rect">
            <a:avLst/>
          </a:prstGeom>
          <a:noFill/>
        </p:spPr>
        <p:txBody>
          <a:bodyPr wrap="square" rtlCol="0">
            <a:spAutoFit/>
          </a:bodyPr>
          <a:lstStyle/>
          <a:p>
            <a:pPr algn="ctr"/>
            <a:r>
              <a:rPr lang="ru-RU" dirty="0"/>
              <a:t>(1)</a:t>
            </a:r>
          </a:p>
        </p:txBody>
      </p:sp>
      <p:sp>
        <p:nvSpPr>
          <p:cNvPr id="12" name="TextBox 11">
            <a:extLst>
              <a:ext uri="{FF2B5EF4-FFF2-40B4-BE49-F238E27FC236}">
                <a16:creationId xmlns:a16="http://schemas.microsoft.com/office/drawing/2014/main" id="{B55C21B5-BD28-45B6-8284-07E926482F61}"/>
              </a:ext>
            </a:extLst>
          </p:cNvPr>
          <p:cNvSpPr txBox="1"/>
          <p:nvPr/>
        </p:nvSpPr>
        <p:spPr>
          <a:xfrm>
            <a:off x="8070271" y="4646853"/>
            <a:ext cx="612742" cy="369332"/>
          </a:xfrm>
          <a:prstGeom prst="rect">
            <a:avLst/>
          </a:prstGeom>
          <a:noFill/>
        </p:spPr>
        <p:txBody>
          <a:bodyPr wrap="square" rtlCol="0">
            <a:spAutoFit/>
          </a:bodyPr>
          <a:lstStyle/>
          <a:p>
            <a:pPr algn="ctr"/>
            <a:r>
              <a:rPr lang="ru-RU" dirty="0"/>
              <a:t>(2)</a:t>
            </a:r>
          </a:p>
        </p:txBody>
      </p:sp>
    </p:spTree>
    <p:extLst>
      <p:ext uri="{BB962C8B-B14F-4D97-AF65-F5344CB8AC3E}">
        <p14:creationId xmlns:p14="http://schemas.microsoft.com/office/powerpoint/2010/main" val="220431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ятиугольник 2"/>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5" name="TextBox 4"/>
          <p:cNvSpPr txBox="1"/>
          <p:nvPr/>
        </p:nvSpPr>
        <p:spPr>
          <a:xfrm>
            <a:off x="2382982" y="577334"/>
            <a:ext cx="1253869"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Введение</a:t>
            </a:r>
          </a:p>
        </p:txBody>
      </p:sp>
      <p:sp>
        <p:nvSpPr>
          <p:cNvPr id="16" name="TextBox 15">
            <a:extLst>
              <a:ext uri="{FF2B5EF4-FFF2-40B4-BE49-F238E27FC236}">
                <a16:creationId xmlns:a16="http://schemas.microsoft.com/office/drawing/2014/main" id="{6FFE383F-D0B3-4D9D-917F-04F9E5F203FE}"/>
              </a:ext>
            </a:extLst>
          </p:cNvPr>
          <p:cNvSpPr txBox="1"/>
          <p:nvPr/>
        </p:nvSpPr>
        <p:spPr>
          <a:xfrm>
            <a:off x="172740" y="990764"/>
            <a:ext cx="8746854" cy="5824480"/>
          </a:xfrm>
          <a:prstGeom prst="rect">
            <a:avLst/>
          </a:prstGeom>
          <a:noFill/>
        </p:spPr>
        <p:txBody>
          <a:bodyPr wrap="square">
            <a:spAutoFit/>
          </a:bodyPr>
          <a:lstStyle/>
          <a:p>
            <a:pPr algn="just">
              <a:lnSpc>
                <a:spcPct val="150000"/>
              </a:lnSpc>
            </a:pPr>
            <a:r>
              <a:rPr lang="ru-RU" sz="1400" dirty="0">
                <a:effectLst/>
                <a:latin typeface="Times New Roman" panose="02020603050405020304" pitchFamily="18" charset="0"/>
                <a:ea typeface="Times New Roman" panose="02020603050405020304" pitchFamily="18" charset="0"/>
              </a:rPr>
              <a:t>которые наилучшим образом приближают (аппроксимируют) уравнения гидродинамики, магнитной гидродинамики, которыми успешно и плодотворно занимался А.П. Фаворский и его ученики . В зависимости от постановки задачи, доступных вычислительных ресурсов, и требований к аппроксимации (понимания слов «наилучшим образом») мы получаем разные объекты вида (1) или (2) для одних и тех же уравнений в частных производных.</a:t>
            </a:r>
            <a:r>
              <a:rPr lang="ru-RU" sz="1800" dirty="0">
                <a:effectLst/>
                <a:latin typeface="Times New Roman" panose="02020603050405020304" pitchFamily="18" charset="0"/>
                <a:ea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rPr>
              <a:t>Однако точно такие же модели вида (1) и (2) появляются в совершенно других областях. В них изучаемому объекту соответствует граф, имеющий </a:t>
            </a:r>
            <a:r>
              <a:rPr lang="en-US" sz="1400" i="1" dirty="0">
                <a:effectLst/>
                <a:latin typeface="Times New Roman" panose="02020603050405020304" pitchFamily="18" charset="0"/>
                <a:ea typeface="Times New Roman" panose="02020603050405020304" pitchFamily="18" charset="0"/>
              </a:rPr>
              <a:t>N</a:t>
            </a:r>
            <a:r>
              <a:rPr lang="en-US" sz="1400" dirty="0">
                <a:effectLst/>
                <a:latin typeface="Times New Roman" panose="02020603050405020304" pitchFamily="18" charset="0"/>
                <a:ea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rPr>
              <a:t>вершин, состояние каждой из которых описывается некоторой динамической системой, аргументами в которой является ее собственное состояние</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Xp</a:t>
            </a:r>
            <a:r>
              <a:rPr lang="en-US" sz="1400" dirty="0">
                <a:effectLst/>
                <a:latin typeface="Times New Roman" panose="02020603050405020304" pitchFamily="18" charset="0"/>
                <a:ea typeface="Times New Roman" panose="02020603050405020304" pitchFamily="18" charset="0"/>
              </a:rPr>
              <a:t>(t)</a:t>
            </a:r>
            <a:r>
              <a:rPr lang="en-US"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a:t>
            </a:r>
            <a:r>
              <a:rPr lang="ru-RU" sz="1800" baseline="-3000" dirty="0">
                <a:effectLst/>
                <a:latin typeface="Times New Roman" panose="02020603050405020304" pitchFamily="18" charset="0"/>
                <a:ea typeface="Times New Roman" panose="02020603050405020304" pitchFamily="18" charset="0"/>
              </a:rPr>
              <a:t>или</a:t>
            </a:r>
            <a:r>
              <a:rPr lang="en-US" sz="1800" baseline="-3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rPr>
              <a:t>в дискретном случае) и состояние ее соседей. Вначале такие объекты, связанные с ориентированными графами, использовали в когнитивном моделировании. В них вершины графа соответствуют факторам, а ребра причинно-следственным связям. Такие же математические объекты возникают в потоковых моделях в биологии. Такие модели позволяют оценить реакцию все системы (целого) на локальные воздействия. Подобные объекты рассматривались А.П. Фаворским и его коллегами при моделировании реакции кровеносной системы на различные лекарственные воздействия (влияние на свойство ребер соответствующего графа).</a:t>
            </a:r>
            <a:r>
              <a:rPr lang="ru-RU" sz="1800" dirty="0">
                <a:effectLst/>
                <a:latin typeface="Times New Roman" panose="02020603050405020304" pitchFamily="18" charset="0"/>
                <a:ea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rPr>
              <a:t>Здесь возникает новый элемент, </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1400" dirty="0">
                <a:effectLst/>
                <a:latin typeface="Times New Roman" panose="02020603050405020304" pitchFamily="18" charset="0"/>
                <a:ea typeface="Times New Roman" panose="02020603050405020304" pitchFamily="18" charset="0"/>
              </a:rPr>
              <a:t> структура зависимости функций</a:t>
            </a:r>
            <a:r>
              <a:rPr lang="en-US" sz="1400"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{f</a:t>
            </a:r>
            <a:r>
              <a:rPr lang="en-US" sz="1600" baseline="-3000" dirty="0">
                <a:latin typeface="Times New Roman" panose="02020603050405020304" pitchFamily="18" charset="0"/>
                <a:ea typeface="Times New Roman" panose="02020603050405020304" pitchFamily="18" charset="0"/>
              </a:rPr>
              <a:t>i</a:t>
            </a:r>
            <a:r>
              <a:rPr lang="en-US" sz="1600" dirty="0">
                <a:latin typeface="Times New Roman" panose="02020603050405020304" pitchFamily="18" charset="0"/>
                <a:ea typeface="Times New Roman" panose="02020603050405020304" pitchFamily="18" charset="0"/>
              </a:rPr>
              <a:t>}</a:t>
            </a:r>
            <a:r>
              <a:rPr lang="ru-RU" sz="1400" dirty="0">
                <a:effectLst/>
                <a:latin typeface="Times New Roman" panose="02020603050405020304" pitchFamily="18" charset="0"/>
                <a:ea typeface="Times New Roman" panose="02020603050405020304" pitchFamily="18" charset="0"/>
              </a:rPr>
              <a:t>или</a:t>
            </a:r>
            <a:r>
              <a:rPr lang="en-US" sz="1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rPr>
              <a:t>g</a:t>
            </a:r>
            <a:r>
              <a:rPr lang="en-US" sz="1600" baseline="-30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a:t>
            </a:r>
            <a:r>
              <a:rPr lang="ru-RU" sz="1400" dirty="0">
                <a:effectLst/>
                <a:latin typeface="Times New Roman" panose="02020603050405020304" pitchFamily="18" charset="0"/>
                <a:ea typeface="Times New Roman" panose="02020603050405020304" pitchFamily="18" charset="0"/>
              </a:rPr>
              <a:t>от своих аргументов – и свои проблемы. Например, обратная задача теории нейронных сетей состоит в том, чтобы выбрать такую зависимость от аргументов (структуру связей) и такие функции</a:t>
            </a:r>
            <a:r>
              <a:rPr lang="en-US" sz="1400" dirty="0">
                <a:effectLst/>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{f</a:t>
            </a:r>
            <a:r>
              <a:rPr lang="en-US" sz="1400" baseline="-3000" dirty="0">
                <a:latin typeface="Times New Roman" panose="02020603050405020304" pitchFamily="18" charset="0"/>
                <a:ea typeface="Times New Roman" panose="02020603050405020304" pitchFamily="18" charset="0"/>
              </a:rPr>
              <a:t>i</a:t>
            </a:r>
            <a:r>
              <a:rPr lang="en-US" sz="1400" dirty="0">
                <a:latin typeface="Times New Roman" panose="02020603050405020304" pitchFamily="18" charset="0"/>
                <a:ea typeface="Times New Roman" panose="02020603050405020304" pitchFamily="18" charset="0"/>
              </a:rPr>
              <a:t>} </a:t>
            </a:r>
            <a:r>
              <a:rPr lang="ru-RU" sz="1200" dirty="0">
                <a:effectLst/>
                <a:latin typeface="Times New Roman" panose="02020603050405020304" pitchFamily="18" charset="0"/>
                <a:ea typeface="Times New Roman" panose="02020603050405020304" pitchFamily="18" charset="0"/>
              </a:rPr>
              <a:t>или</a:t>
            </a:r>
            <a:r>
              <a:rPr lang="en-US" sz="12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g</a:t>
            </a:r>
            <a:r>
              <a:rPr lang="en-US" sz="1400" baseline="-3000" dirty="0" err="1">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rPr>
              <a:t>чтобы заданный набор особых точек в фазовом пространстве</a:t>
            </a:r>
            <a:r>
              <a:rPr lang="en-US" sz="1400" dirty="0">
                <a:effectLst/>
                <a:latin typeface="Times New Roman" panose="02020603050405020304" pitchFamily="18" charset="0"/>
                <a:ea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rPr>
              <a:t> соответствовал аттракторам динамических систем (1)-(2). </a:t>
            </a:r>
          </a:p>
        </p:txBody>
      </p:sp>
      <p:sp>
        <p:nvSpPr>
          <p:cNvPr id="22" name="Rectangle 12">
            <a:extLst>
              <a:ext uri="{FF2B5EF4-FFF2-40B4-BE49-F238E27FC236}">
                <a16:creationId xmlns:a16="http://schemas.microsoft.com/office/drawing/2014/main" id="{DC8654E1-120E-43FC-8D72-E6754DDF01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Номер слайда 1">
            <a:extLst>
              <a:ext uri="{FF2B5EF4-FFF2-40B4-BE49-F238E27FC236}">
                <a16:creationId xmlns:a16="http://schemas.microsoft.com/office/drawing/2014/main" id="{96E35A03-06F1-417C-BB3D-7C33120597C2}"/>
              </a:ext>
            </a:extLst>
          </p:cNvPr>
          <p:cNvSpPr>
            <a:spLocks noGrp="1"/>
          </p:cNvSpPr>
          <p:nvPr>
            <p:ph type="sldNum" sz="quarter" idx="12"/>
          </p:nvPr>
        </p:nvSpPr>
        <p:spPr/>
        <p:txBody>
          <a:bodyPr/>
          <a:lstStyle/>
          <a:p>
            <a:fld id="{08D8E1EF-28A3-48B0-A2E7-28A1554736A7}" type="slidenum">
              <a:rPr lang="ru-RU" smtClean="0"/>
              <a:t>4</a:t>
            </a:fld>
            <a:endParaRPr lang="ru-RU"/>
          </a:p>
        </p:txBody>
      </p:sp>
      <p:sp>
        <p:nvSpPr>
          <p:cNvPr id="6" name="Rectangle 2">
            <a:extLst>
              <a:ext uri="{FF2B5EF4-FFF2-40B4-BE49-F238E27FC236}">
                <a16:creationId xmlns:a16="http://schemas.microsoft.com/office/drawing/2014/main" id="{CE588307-DDEE-4281-B0D2-716579E96C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a:extLst>
              <a:ext uri="{FF2B5EF4-FFF2-40B4-BE49-F238E27FC236}">
                <a16:creationId xmlns:a16="http://schemas.microsoft.com/office/drawing/2014/main" id="{3AE94C14-5E6C-4FF4-AD03-E6E763A153A5}"/>
              </a:ext>
            </a:extLst>
          </p:cNvPr>
          <p:cNvSpPr>
            <a:spLocks noChangeArrowheads="1"/>
          </p:cNvSpPr>
          <p:nvPr/>
        </p:nvSpPr>
        <p:spPr bwMode="auto">
          <a:xfrm>
            <a:off x="729343" y="9791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5">
            <a:extLst>
              <a:ext uri="{FF2B5EF4-FFF2-40B4-BE49-F238E27FC236}">
                <a16:creationId xmlns:a16="http://schemas.microsoft.com/office/drawing/2014/main" id="{F7EDA284-F40B-47D8-84E4-6E77490C93AB}"/>
              </a:ext>
            </a:extLst>
          </p:cNvPr>
          <p:cNvSpPr>
            <a:spLocks noChangeArrowheads="1"/>
          </p:cNvSpPr>
          <p:nvPr/>
        </p:nvSpPr>
        <p:spPr bwMode="auto">
          <a:xfrm>
            <a:off x="729343" y="12839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ru-RU" altLang="ru-RU" sz="600" b="0" i="0" u="none" strike="noStrike" cap="none" normalizeH="0" baseline="0">
                <a:ln>
                  <a:noFill/>
                </a:ln>
                <a:solidFill>
                  <a:schemeClr val="tx1"/>
                </a:solidFill>
                <a:effectLst/>
                <a:latin typeface="Arial" panose="020B0604020202020204" pitchFamily="34" charset="0"/>
              </a:rPr>
              <a:t> </a:t>
            </a: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9B8E029E-693F-4361-B6FD-6119E1B6BA05}"/>
              </a:ext>
            </a:extLst>
          </p:cNvPr>
          <p:cNvPicPr>
            <a:picLocks noChangeAspect="1"/>
          </p:cNvPicPr>
          <p:nvPr/>
        </p:nvPicPr>
        <p:blipFill>
          <a:blip r:embed="rId3"/>
          <a:stretch>
            <a:fillRect/>
          </a:stretch>
        </p:blipFill>
        <p:spPr>
          <a:xfrm>
            <a:off x="8404860" y="3115822"/>
            <a:ext cx="220980" cy="306324"/>
          </a:xfrm>
          <a:prstGeom prst="rect">
            <a:avLst/>
          </a:prstGeom>
        </p:spPr>
      </p:pic>
      <p:sp>
        <p:nvSpPr>
          <p:cNvPr id="12" name="Rectangle 7">
            <a:extLst>
              <a:ext uri="{FF2B5EF4-FFF2-40B4-BE49-F238E27FC236}">
                <a16:creationId xmlns:a16="http://schemas.microsoft.com/office/drawing/2014/main" id="{63D4900A-191A-4EBE-8867-49EB4D34AA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4" name="Rectangle 8">
            <a:extLst>
              <a:ext uri="{FF2B5EF4-FFF2-40B4-BE49-F238E27FC236}">
                <a16:creationId xmlns:a16="http://schemas.microsoft.com/office/drawing/2014/main" id="{477702FA-E0BB-425E-81AC-4B0F7776B04D}"/>
              </a:ext>
            </a:extLst>
          </p:cNvPr>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600" b="0" i="0" u="none" strike="noStrike" cap="none" normalizeH="0" baseline="0" dirty="0">
                <a:ln>
                  <a:noFill/>
                </a:ln>
                <a:solidFill>
                  <a:schemeClr val="tx1"/>
                </a:solidFill>
                <a:effectLst/>
                <a:latin typeface="Arial" panose="020B0604020202020204" pitchFamily="34" charset="0"/>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a:extLst>
              <a:ext uri="{FF2B5EF4-FFF2-40B4-BE49-F238E27FC236}">
                <a16:creationId xmlns:a16="http://schemas.microsoft.com/office/drawing/2014/main" id="{C482DC59-0096-46F0-B076-7F6E6054FE2F}"/>
              </a:ext>
            </a:extLst>
          </p:cNvPr>
          <p:cNvPicPr>
            <a:picLocks noChangeAspect="1"/>
          </p:cNvPicPr>
          <p:nvPr/>
        </p:nvPicPr>
        <p:blipFill>
          <a:blip r:embed="rId4"/>
          <a:stretch>
            <a:fillRect/>
          </a:stretch>
        </p:blipFill>
        <p:spPr>
          <a:xfrm>
            <a:off x="2694709" y="6538913"/>
            <a:ext cx="335280" cy="239268"/>
          </a:xfrm>
          <a:prstGeom prst="rect">
            <a:avLst/>
          </a:prstGeom>
        </p:spPr>
      </p:pic>
    </p:spTree>
    <p:extLst>
      <p:ext uri="{BB962C8B-B14F-4D97-AF65-F5344CB8AC3E}">
        <p14:creationId xmlns:p14="http://schemas.microsoft.com/office/powerpoint/2010/main" val="383911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2382982" y="577334"/>
            <a:ext cx="1253869"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Введение</a:t>
            </a:r>
          </a:p>
        </p:txBody>
      </p:sp>
      <p:sp>
        <p:nvSpPr>
          <p:cNvPr id="4" name="Rectangle 3">
            <a:extLst>
              <a:ext uri="{FF2B5EF4-FFF2-40B4-BE49-F238E27FC236}">
                <a16:creationId xmlns:a16="http://schemas.microsoft.com/office/drawing/2014/main" id="{3B621BC1-72BA-4967-A014-5D355D5C4CD8}"/>
              </a:ext>
            </a:extLst>
          </p:cNvPr>
          <p:cNvSpPr>
            <a:spLocks noChangeArrowheads="1"/>
          </p:cNvSpPr>
          <p:nvPr/>
        </p:nvSpPr>
        <p:spPr bwMode="auto">
          <a:xfrm>
            <a:off x="232397" y="1044515"/>
            <a:ext cx="8679206" cy="5547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50000"/>
              </a:lnSpc>
              <a:spcBef>
                <a:spcPct val="0"/>
              </a:spcBef>
              <a:spcAft>
                <a:spcPct val="0"/>
              </a:spcAft>
            </a:pP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Выход на один из этих аттракторов соответствует распознаванию образа  </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defTabSz="914400" eaLnBrk="0" fontAlgn="base" hangingPunct="0">
              <a:lnSpc>
                <a:spcPct val="150000"/>
              </a:lnSpc>
              <a:spcBef>
                <a:spcPct val="0"/>
              </a:spcBef>
              <a:spcAft>
                <a:spcPct val="0"/>
              </a:spcAft>
            </a:pP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 этом возникают новые критерии, позволяющие отличить «хорошие» решения этой задачи от «плохих». Как правило, одним из них становится простота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алгоритмичность</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построения функций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или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позволяющая автоматизировать этот процесс.</a:t>
            </a: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Несмотря на очень широкий класс проблем и приложений, для которых используются динамические системы вида (1) или (2), размерность фазового пространства </a:t>
            </a:r>
            <a:r>
              <a:rPr kumimoji="0" lang="en-US"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в них обычно предполагалась неизменной. Мы имели дело со стационарным (не зависящим от времени) графом </a:t>
            </a:r>
            <a:r>
              <a:rPr kumimoji="0" lang="en-US"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определяющим функциональную зависимость в этих динамических системах. Однако в последнее время появились задачи, в которых от времени начинает зависеть  сама размерность фазового пространства.</a:t>
            </a: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lnSpc>
                <a:spcPct val="150000"/>
              </a:lnSpc>
              <a:spcBef>
                <a:spcPct val="0"/>
              </a:spcBef>
              <a:spcAft>
                <a:spcPct val="0"/>
              </a:spcAft>
            </a:pP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Приведем несколько примеров таких задач. При численном </a:t>
            </a:r>
            <a:r>
              <a:rPr lang="ru-RU" altLang="ru-RU" sz="1400" dirty="0">
                <a:latin typeface="Times New Roman" panose="02020603050405020304" pitchFamily="18" charset="0"/>
                <a:ea typeface="Times New Roman" panose="02020603050405020304" pitchFamily="18" charset="0"/>
                <a:cs typeface="Times New Roman" panose="02020603050405020304" pitchFamily="18" charset="0"/>
              </a:rPr>
              <a:t>моделировании</a:t>
            </a:r>
            <a:r>
              <a:rPr lang="en-US" altLang="ru-RU" sz="14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нестационарных течений на адаптивных сетках в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лагранжевых</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координатах возникает необходимость время от времени исключать ячейки (исходя из того, что их объем стал в ходе расчетов слишком мал либо углы стали слишком острыми) или добавлять новые. При этом сам граф функциональной зависимости становится зависимым от времени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или </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1400" i="1" baseline="-3000" dirty="0">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При этом так же, как в случае нейронных сетей, одним из критериев, в соответствии с которым ищется решение, является простота, позволяющая автоматизировать алгоритм исключения и добавления ячеек. </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Больше внимания в настоящее время уделяется динамике саморазвивающихся систем, в частности социальных сетей</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0" name="Рисунок 9">
            <a:extLst>
              <a:ext uri="{FF2B5EF4-FFF2-40B4-BE49-F238E27FC236}">
                <a16:creationId xmlns:a16="http://schemas.microsoft.com/office/drawing/2014/main" id="{FC79E64A-0C7C-44E8-B549-EAC3463D633D}"/>
              </a:ext>
            </a:extLst>
          </p:cNvPr>
          <p:cNvPicPr>
            <a:picLocks noChangeAspect="1"/>
          </p:cNvPicPr>
          <p:nvPr/>
        </p:nvPicPr>
        <p:blipFill>
          <a:blip r:embed="rId3"/>
          <a:stretch>
            <a:fillRect/>
          </a:stretch>
        </p:blipFill>
        <p:spPr>
          <a:xfrm>
            <a:off x="5941645" y="1141796"/>
            <a:ext cx="238095" cy="276190"/>
          </a:xfrm>
          <a:prstGeom prst="rect">
            <a:avLst/>
          </a:prstGeom>
        </p:spPr>
      </p:pic>
      <p:sp>
        <p:nvSpPr>
          <p:cNvPr id="2" name="Номер слайда 1">
            <a:extLst>
              <a:ext uri="{FF2B5EF4-FFF2-40B4-BE49-F238E27FC236}">
                <a16:creationId xmlns:a16="http://schemas.microsoft.com/office/drawing/2014/main" id="{1FE986D2-7E8D-45B1-B543-16F9DF6B06C3}"/>
              </a:ext>
            </a:extLst>
          </p:cNvPr>
          <p:cNvSpPr>
            <a:spLocks noGrp="1"/>
          </p:cNvSpPr>
          <p:nvPr>
            <p:ph type="sldNum" sz="quarter" idx="12"/>
          </p:nvPr>
        </p:nvSpPr>
        <p:spPr/>
        <p:txBody>
          <a:bodyPr/>
          <a:lstStyle/>
          <a:p>
            <a:fld id="{08D8E1EF-28A3-48B0-A2E7-28A1554736A7}" type="slidenum">
              <a:rPr lang="ru-RU" smtClean="0"/>
              <a:t>5</a:t>
            </a:fld>
            <a:endParaRPr lang="ru-RU" dirty="0"/>
          </a:p>
        </p:txBody>
      </p:sp>
    </p:spTree>
    <p:extLst>
      <p:ext uri="{BB962C8B-B14F-4D97-AF65-F5344CB8AC3E}">
        <p14:creationId xmlns:p14="http://schemas.microsoft.com/office/powerpoint/2010/main" val="248208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2382982" y="577334"/>
            <a:ext cx="2685351" cy="369332"/>
          </a:xfrm>
          <a:prstGeom prst="rect">
            <a:avLst/>
          </a:prstGeom>
          <a:noFill/>
        </p:spPr>
        <p:txBody>
          <a:bodyPr wrap="square" rtlCol="0">
            <a:spAutoFit/>
          </a:bodyPr>
          <a:lstStyle/>
          <a:p>
            <a:r>
              <a:rPr lang="ru-RU" b="1" dirty="0">
                <a:solidFill>
                  <a:schemeClr val="bg1"/>
                </a:solidFill>
                <a:latin typeface="Book Antiqua" panose="02040602050305030304" pitchFamily="18" charset="0"/>
              </a:rPr>
              <a:t>Введение</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F98C31-7E04-483E-AF51-6D83CF72A761}"/>
                  </a:ext>
                </a:extLst>
              </p:cNvPr>
              <p:cNvSpPr txBox="1"/>
              <p:nvPr/>
            </p:nvSpPr>
            <p:spPr>
              <a:xfrm>
                <a:off x="211615" y="1699913"/>
                <a:ext cx="8720769" cy="3043397"/>
              </a:xfrm>
              <a:prstGeom prst="rect">
                <a:avLst/>
              </a:prstGeom>
              <a:noFill/>
            </p:spPr>
            <p:txBody>
              <a:bodyPr wrap="square">
                <a:spAutoFit/>
              </a:bodyPr>
              <a:lstStyle/>
              <a:p>
                <a:pPr algn="just" defTabSz="914400" eaLnBrk="0" fontAlgn="base" hangingPunct="0">
                  <a:lnSpc>
                    <a:spcPct val="150000"/>
                  </a:lnSpc>
                  <a:spcBef>
                    <a:spcPct val="0"/>
                  </a:spcBef>
                  <a:spcAft>
                    <a:spcPct val="0"/>
                  </a:spcAft>
                </a:pP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Представляет большой интерес не только динамика распространения информации по сети с заданным графом </a:t>
                </a:r>
                <a14:m>
                  <m:oMath xmlns:m="http://schemas.openxmlformats.org/officeDocument/2006/math">
                    <m:r>
                      <a:rPr lang="ru-RU" sz="1400" i="1">
                        <a:effectLst/>
                        <a:latin typeface="Cambria Math" panose="02040503050406030204" pitchFamily="18" charset="0"/>
                        <a:ea typeface="Times New Roman" panose="02020603050405020304" pitchFamily="18" charset="0"/>
                      </a:rPr>
                      <m:t>𝐺</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но и само изменение этого графа. Более того, во многих случаях сам граф обладает многими замечательными свойствами (так называемы </a:t>
                </a:r>
                <a:r>
                  <a:rPr lang="ru-RU" sz="1400" dirty="0" err="1">
                    <a:effectLst/>
                    <a:latin typeface="Times New Roman" panose="02020603050405020304" pitchFamily="18" charset="0"/>
                    <a:ea typeface="Times New Roman" panose="02020603050405020304" pitchFamily="18" charset="0"/>
                    <a:cs typeface="Times New Roman" panose="02020603050405020304" pitchFamily="18" charset="0"/>
                  </a:rPr>
                  <a:t>безмасштабные</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сети, в которых распределение вершин по числу связей имеет степенной характер). Поэтому возникает обратная задача, </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построение модели, которая дает такую же динамику роста </a:t>
                </a:r>
                <a14:m>
                  <m:oMath xmlns:m="http://schemas.openxmlformats.org/officeDocument/2006/math">
                    <m:r>
                      <a:rPr lang="ru-RU" sz="1400" i="1">
                        <a:effectLst/>
                        <a:latin typeface="Cambria Math" panose="02040503050406030204" pitchFamily="18" charset="0"/>
                        <a:ea typeface="Times New Roman" panose="02020603050405020304" pitchFamily="18" charset="0"/>
                      </a:rPr>
                      <m:t>𝐺</m:t>
                    </m:r>
                    <m:r>
                      <a:rPr lang="ru-RU" sz="1400" i="1">
                        <a:effectLst/>
                        <a:latin typeface="Cambria Math" panose="02040503050406030204" pitchFamily="18" charset="0"/>
                        <a:ea typeface="Times New Roman" panose="02020603050405020304" pitchFamily="18" charset="0"/>
                      </a:rPr>
                      <m:t>(</m:t>
                    </m:r>
                    <m:r>
                      <a:rPr lang="ru-RU" sz="1400" i="1" baseline="-3000">
                        <a:effectLst/>
                        <a:latin typeface="Cambria Math" panose="02040503050406030204" pitchFamily="18" charset="0"/>
                        <a:ea typeface="Times New Roman" panose="02020603050405020304" pitchFamily="18" charset="0"/>
                      </a:rPr>
                      <m:t>𝑡</m:t>
                    </m:r>
                    <m:r>
                      <a:rPr lang="ru-RU" sz="1400" i="1">
                        <a:effectLst/>
                        <a:latin typeface="Cambria Math" panose="02040503050406030204" pitchFamily="18" charset="0"/>
                        <a:ea typeface="Times New Roman" panose="02020603050405020304" pitchFamily="18" charset="0"/>
                      </a:rPr>
                      <m:t>)</m:t>
                    </m:r>
                  </m:oMath>
                </a14:m>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как и наблюдается в сети.</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Третий класс задач, связанный с </a:t>
                </a:r>
                <a:r>
                  <a:rPr lang="ru-RU" sz="1400" dirty="0" err="1">
                    <a:latin typeface="Times New Roman" panose="02020603050405020304" pitchFamily="18" charset="0"/>
                    <a:cs typeface="Times New Roman" panose="02020603050405020304" pitchFamily="18" charset="0"/>
                  </a:rPr>
                  <a:t>многоагентными</a:t>
                </a:r>
                <a:r>
                  <a:rPr lang="ru-RU" sz="1400" dirty="0">
                    <a:latin typeface="Times New Roman" panose="02020603050405020304" pitchFamily="18" charset="0"/>
                    <a:cs typeface="Times New Roman" panose="02020603050405020304" pitchFamily="18" charset="0"/>
                  </a:rPr>
                  <a:t> системами упоминался еще в 1950-х годах в связи с перспективами космических исследований. Это стаи или команды мобильных роботов, которые решают общую задачу, и граф связей, между которыми меняется во времени.</a:t>
                </a:r>
              </a:p>
              <a:p>
                <a:pPr algn="just" defTabSz="914400" eaLnBrk="0" fontAlgn="base" hangingPunct="0">
                  <a:lnSpc>
                    <a:spcPct val="150000"/>
                  </a:lnSpc>
                  <a:spcBef>
                    <a:spcPct val="0"/>
                  </a:spcBef>
                  <a:spcAft>
                    <a:spcPct val="0"/>
                  </a:spcAft>
                </a:pP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6BF98C31-7E04-483E-AF51-6D83CF72A761}"/>
                  </a:ext>
                </a:extLst>
              </p:cNvPr>
              <p:cNvSpPr txBox="1">
                <a:spLocks noRot="1" noChangeAspect="1" noMove="1" noResize="1" noEditPoints="1" noAdjustHandles="1" noChangeArrowheads="1" noChangeShapeType="1" noTextEdit="1"/>
              </p:cNvSpPr>
              <p:nvPr/>
            </p:nvSpPr>
            <p:spPr>
              <a:xfrm>
                <a:off x="211615" y="1699913"/>
                <a:ext cx="8720769" cy="3043397"/>
              </a:xfrm>
              <a:prstGeom prst="rect">
                <a:avLst/>
              </a:prstGeom>
              <a:blipFill>
                <a:blip r:embed="rId3"/>
                <a:stretch>
                  <a:fillRect l="-210" r="-280"/>
                </a:stretch>
              </a:blipFill>
            </p:spPr>
            <p:txBody>
              <a:bodyPr/>
              <a:lstStyle/>
              <a:p>
                <a:r>
                  <a:rPr lang="ru-RU">
                    <a:noFill/>
                  </a:rPr>
                  <a:t> </a:t>
                </a:r>
              </a:p>
            </p:txBody>
          </p:sp>
        </mc:Fallback>
      </mc:AlternateContent>
      <p:sp>
        <p:nvSpPr>
          <p:cNvPr id="2" name="Номер слайда 1">
            <a:extLst>
              <a:ext uri="{FF2B5EF4-FFF2-40B4-BE49-F238E27FC236}">
                <a16:creationId xmlns:a16="http://schemas.microsoft.com/office/drawing/2014/main" id="{73887F44-5BAA-4F33-BB24-F04E71EA2465}"/>
              </a:ext>
            </a:extLst>
          </p:cNvPr>
          <p:cNvSpPr>
            <a:spLocks noGrp="1"/>
          </p:cNvSpPr>
          <p:nvPr>
            <p:ph type="sldNum" sz="quarter" idx="12"/>
          </p:nvPr>
        </p:nvSpPr>
        <p:spPr/>
        <p:txBody>
          <a:bodyPr/>
          <a:lstStyle/>
          <a:p>
            <a:fld id="{08D8E1EF-28A3-48B0-A2E7-28A1554736A7}" type="slidenum">
              <a:rPr lang="ru-RU" smtClean="0"/>
              <a:t>6</a:t>
            </a:fld>
            <a:endParaRPr lang="ru-RU"/>
          </a:p>
        </p:txBody>
      </p:sp>
    </p:spTree>
    <p:extLst>
      <p:ext uri="{BB962C8B-B14F-4D97-AF65-F5344CB8AC3E}">
        <p14:creationId xmlns:p14="http://schemas.microsoft.com/office/powerpoint/2010/main" val="73651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0"/>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4"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495844" y="70900"/>
            <a:ext cx="4240263"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Определение динамического графа</a:t>
            </a:r>
          </a:p>
        </p:txBody>
      </p:sp>
      <p:sp>
        <p:nvSpPr>
          <p:cNvPr id="10" name="Rectangle 5">
            <a:extLst>
              <a:ext uri="{FF2B5EF4-FFF2-40B4-BE49-F238E27FC236}">
                <a16:creationId xmlns:a16="http://schemas.microsoft.com/office/drawing/2014/main" id="{95EB8596-E4EC-4583-8AD5-8FD9F47A2665}"/>
              </a:ext>
            </a:extLst>
          </p:cNvPr>
          <p:cNvSpPr>
            <a:spLocks noChangeArrowheads="1"/>
          </p:cNvSpPr>
          <p:nvPr/>
        </p:nvSpPr>
        <p:spPr bwMode="auto">
          <a:xfrm>
            <a:off x="353729" y="925331"/>
            <a:ext cx="8436541"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Понятие динамических сетей (Dynamic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networks</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широко используется при изучении сложных структурно-изменяющихся сетей различной природы и происхождения. К динамическим сетям относят и социальные сети, и сети связи и коллективного взаимодействия, и структуры фондовых рынков, и структуры взаимных обязательств межбанковской системы. Несмотря на накопленный эмпирический материал по изучению динамических сетей, пока нет оснований говорить об окончательно сложившейся теории динамических сетей (Dynamic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network</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или сетевой науки (Network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science</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Для формирования такой отрасли прикладной науки необходима теоретическая основа. Ее ядром может стать зарождающаяся динамическая теория графов, основным объектом которой является динамический граф – модель динамической сети.</a:t>
            </a:r>
          </a:p>
          <a:p>
            <a:pPr algn="just" defTabSz="914400" eaLnBrk="0" fontAlgn="base" hangingPunct="0">
              <a:lnSpc>
                <a:spcPct val="150000"/>
              </a:lnSpc>
              <a:spcBef>
                <a:spcPct val="0"/>
              </a:spcBef>
              <a:spcAft>
                <a:spcPct val="0"/>
              </a:spcAft>
            </a:pP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Динамический граф , как модель динамической сети, представляет собой последовательность «классических» графов </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не имеющих параллельных ребер и петель, переход между которыми описывается различными теоретико-</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графовыми</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операциями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ϕ(</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1"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(удаление/ добавление ребра, удаление/ добавление вершины, замена вершины затравкой, приоритетное присоединение вершин и ребер и т.д.). Индекс </a:t>
            </a:r>
            <a:r>
              <a:rPr kumimoji="0" lang="ru-RU" altLang="ru-RU" sz="1400" b="0" i="1"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соответсвует</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своеобразному «топологическому времени», в последующие моменты которого меняется структура графа.</a:t>
            </a:r>
            <a:r>
              <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Операции удаления/ добавления ребра, удаления/ добавления вершины будем назвать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простыми</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или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базовыми</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Любую другую операцию, которую можно описать чередованием простых операций, будем называть</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сложной.</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В общем случае динамический граф представляет собой последовательность конечных невзвешенных (не всегда связных) графов </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G</a:t>
            </a:r>
            <a:r>
              <a:rPr kumimoji="0" lang="ru-RU" altLang="ru-RU" sz="1400" b="0" i="1"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1</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,G2,...,</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G</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,...,GL,...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ru-RU" altLang="ru-RU" sz="1400" b="0" i="1"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составляющая динамический граф, будем называть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траекторией динамического графа</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endPar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endParaRPr>
          </a:p>
          <a:p>
            <a:pPr algn="just" defTabSz="914400" eaLnBrk="0" fontAlgn="base" hangingPunct="0">
              <a:spcBef>
                <a:spcPct val="0"/>
              </a:spcBef>
              <a:spcAft>
                <a:spcPct val="0"/>
              </a:spcAft>
            </a:pP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Объект 10">
            <a:extLst>
              <a:ext uri="{FF2B5EF4-FFF2-40B4-BE49-F238E27FC236}">
                <a16:creationId xmlns:a16="http://schemas.microsoft.com/office/drawing/2014/main" id="{ED9CB4EA-3C36-4DE8-8971-26898A79750E}"/>
              </a:ext>
            </a:extLst>
          </p:cNvPr>
          <p:cNvGraphicFramePr>
            <a:graphicFrameLocks noChangeAspect="1"/>
          </p:cNvGraphicFramePr>
          <p:nvPr>
            <p:extLst>
              <p:ext uri="{D42A27DB-BD31-4B8C-83A1-F6EECF244321}">
                <p14:modId xmlns:p14="http://schemas.microsoft.com/office/powerpoint/2010/main" val="723420190"/>
              </p:ext>
            </p:extLst>
          </p:nvPr>
        </p:nvGraphicFramePr>
        <p:xfrm>
          <a:off x="-211615" y="3422072"/>
          <a:ext cx="152400" cy="180975"/>
        </p:xfrm>
        <a:graphic>
          <a:graphicData uri="http://schemas.openxmlformats.org/presentationml/2006/ole">
            <mc:AlternateContent xmlns:mc="http://schemas.openxmlformats.org/markup-compatibility/2006">
              <mc:Choice xmlns:v="urn:schemas-microsoft-com:vml" Requires="v">
                <p:oleObj spid="_x0000_s5147" r:id="rId5" imgW="152202" imgH="177569" progId="Equation.3">
                  <p:embed/>
                </p:oleObj>
              </mc:Choice>
              <mc:Fallback>
                <p:oleObj r:id="rId5" imgW="152202" imgH="17756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615" y="3422072"/>
                        <a:ext cx="1524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Номер слайда 1">
            <a:extLst>
              <a:ext uri="{FF2B5EF4-FFF2-40B4-BE49-F238E27FC236}">
                <a16:creationId xmlns:a16="http://schemas.microsoft.com/office/drawing/2014/main" id="{618AA6E5-8303-4D3E-89B9-9DBA4472E6DC}"/>
              </a:ext>
            </a:extLst>
          </p:cNvPr>
          <p:cNvSpPr>
            <a:spLocks noGrp="1"/>
          </p:cNvSpPr>
          <p:nvPr>
            <p:ph type="sldNum" sz="quarter" idx="12"/>
          </p:nvPr>
        </p:nvSpPr>
        <p:spPr/>
        <p:txBody>
          <a:bodyPr/>
          <a:lstStyle/>
          <a:p>
            <a:fld id="{08D8E1EF-28A3-48B0-A2E7-28A1554736A7}" type="slidenum">
              <a:rPr lang="ru-RU" smtClean="0"/>
              <a:t>7</a:t>
            </a:fld>
            <a:endParaRPr lang="ru-RU"/>
          </a:p>
        </p:txBody>
      </p:sp>
    </p:spTree>
    <p:extLst>
      <p:ext uri="{BB962C8B-B14F-4D97-AF65-F5344CB8AC3E}">
        <p14:creationId xmlns:p14="http://schemas.microsoft.com/office/powerpoint/2010/main" val="156875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58512"/>
            <a:ext cx="5389418" cy="36933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73472" y="-62446"/>
            <a:ext cx="1724227" cy="611247"/>
          </a:xfrm>
          <a:prstGeom prst="rect">
            <a:avLst/>
          </a:prstGeom>
        </p:spPr>
      </p:pic>
      <p:sp>
        <p:nvSpPr>
          <p:cNvPr id="7" name="TextBox 6"/>
          <p:cNvSpPr txBox="1"/>
          <p:nvPr/>
        </p:nvSpPr>
        <p:spPr>
          <a:xfrm>
            <a:off x="815912" y="58512"/>
            <a:ext cx="4240263" cy="369332"/>
          </a:xfrm>
          <a:prstGeom prst="rect">
            <a:avLst/>
          </a:prstGeom>
          <a:noFill/>
        </p:spPr>
        <p:txBody>
          <a:bodyPr wrap="square" rtlCol="0">
            <a:spAutoFit/>
          </a:bodyPr>
          <a:lstStyle/>
          <a:p>
            <a:r>
              <a:rPr lang="ru-RU" b="1" dirty="0">
                <a:solidFill>
                  <a:schemeClr val="bg1"/>
                </a:solidFill>
                <a:latin typeface="Book Antiqua" panose="02040602050305030304" pitchFamily="18" charset="0"/>
              </a:rPr>
              <a:t>Определение динамического графа</a:t>
            </a:r>
          </a:p>
        </p:txBody>
      </p:sp>
      <p:sp>
        <p:nvSpPr>
          <p:cNvPr id="8" name="TextBox 7">
            <a:extLst>
              <a:ext uri="{FF2B5EF4-FFF2-40B4-BE49-F238E27FC236}">
                <a16:creationId xmlns:a16="http://schemas.microsoft.com/office/drawing/2014/main" id="{C6CDC903-DB1D-47C9-988C-8FE318AF2725}"/>
              </a:ext>
            </a:extLst>
          </p:cNvPr>
          <p:cNvSpPr txBox="1"/>
          <p:nvPr/>
        </p:nvSpPr>
        <p:spPr>
          <a:xfrm>
            <a:off x="26558" y="351644"/>
            <a:ext cx="9084785" cy="7168565"/>
          </a:xfrm>
          <a:prstGeom prst="rect">
            <a:avLst/>
          </a:prstGeom>
          <a:noFill/>
        </p:spPr>
        <p:txBody>
          <a:bodyPr wrap="square">
            <a:spAutoFit/>
          </a:bodyPr>
          <a:lstStyle/>
          <a:p>
            <a:pPr algn="just">
              <a:lnSpc>
                <a:spcPct val="150000"/>
              </a:lnSpc>
            </a:pP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в которой переход к последующему графу </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осуществляется применение операции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ϕ(</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Операция, осуществляющая переход, может быть как простой, так и сложной. Для построения траектории динамического графа могут быть использовано несколько (конечное множество) чередующихся операций </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Φ=</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ϕ</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Также в операции может быть определен механизм выбора элементов графа (ребра, вершины, подграфы), над которыми совершается заданная операция. Последовательность графов </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kumimoji="0" lang="ru-RU" altLang="ru-RU" sz="1400" b="0" i="1"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составляющая динамический граф, будем называть траекторией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динамиче-ского</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графа</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Следующие ниже очевидные утверждения призваны продемонстрировать применение введенных понятий.</a:t>
            </a:r>
          </a:p>
          <a:p>
            <a:pPr algn="just">
              <a:lnSpc>
                <a:spcPct val="150000"/>
              </a:lnSpc>
            </a:pPr>
            <a:r>
              <a:rPr kumimoji="0" lang="ru-RU" altLang="ru-RU" sz="1400" b="0"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Утверждение</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Траектория динамического графа   является бесконечной, если ϕ(</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V_l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V_l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l=1,2,...,L....</a:t>
            </a:r>
          </a:p>
          <a:p>
            <a:pPr algn="just">
              <a:lnSpc>
                <a:spcPct val="150000"/>
              </a:lnSpc>
            </a:pPr>
            <a:r>
              <a:rPr kumimoji="0" lang="ru-RU" altLang="ru-RU" sz="1400" b="0"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Утверждение</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 На множестве всех полных n -вершинных простых цепей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P_n</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n≥2, существует динамический граф   с бесконечной траекторией  , у которого операция ϕ(</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ru-RU" altLang="ru-RU" sz="1400" b="0" i="0"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ru-RU" altLang="ru-RU" sz="1400" b="0" i="0"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l=2,3,...,L..., определяется как добавление одной вершины, смежной с одной из висячих вершин графа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ru-RU" altLang="ru-RU" sz="1400" b="0" i="0"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kumimoji="0" lang="ru-RU" altLang="ru-RU" sz="1400" b="0"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Утверждение</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На множестве всех полных  -вершинных простых циклов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Сn</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n≥3, существует динамический граф   с бесконечной траекторией С3,С4,...,</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a:t>
            </a:r>
            <a:r>
              <a:rPr kumimoji="0" lang="ru-RU" altLang="ru-RU" sz="1400" b="0" i="0"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,...,СL,..., у которого операция ϕ(</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a:t>
            </a:r>
            <a:r>
              <a:rPr kumimoji="0" lang="ru-RU" altLang="ru-RU" sz="1400" b="0" i="0"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)=С(</a:t>
            </a:r>
            <a:r>
              <a:rPr kumimoji="0" lang="ru-RU" altLang="ru-RU" sz="1400" b="0" i="0"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ru-RU" altLang="ru-RU" sz="1400" b="0" i="0"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=3,4,...,L..., определяется как удаление одного ребра, и последующим добавлением одной вершины, смежной с обеими висячими вершинами графа  .</a:t>
            </a:r>
          </a:p>
          <a:p>
            <a:pPr algn="just">
              <a:lnSpc>
                <a:spcPct val="150000"/>
              </a:lnSpc>
            </a:pPr>
            <a:r>
              <a:rPr kumimoji="0" lang="ru-RU" altLang="ru-RU" sz="1400" b="0"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Утверждение</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4. На множестве всех полных  -вершинных графов {</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Kn</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существует динамический граф   с бесконечной траекторией K_1,K_2,...,</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K_l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,...,K_L,..., у которого операция ϕ(</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t>
            </a:r>
            <a:r>
              <a:rPr kumimoji="0" lang="ru-RU" altLang="ru-RU" sz="1400" b="0" i="0"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t>
            </a:r>
            <a:r>
              <a:rPr kumimoji="0" lang="ru-RU" altLang="ru-RU" sz="1400" b="0" i="0"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ru-RU" altLang="ru-RU" sz="1400" b="0" i="0"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=1,2,...,L...,  определяется как добавление одной вершины и инцидентных с ней (l+1) -го ребра.</a:t>
            </a:r>
          </a:p>
          <a:p>
            <a:pPr algn="just">
              <a:lnSpc>
                <a:spcPct val="150000"/>
              </a:lnSpc>
            </a:pPr>
            <a:r>
              <a:rPr kumimoji="0" lang="ru-RU" altLang="ru-RU" sz="1400" b="0"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Утверждение</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 Если операции перехода ϕ(</a:t>
            </a:r>
            <a:r>
              <a:rPr kumimoji="0" lang="ru-RU"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0" u="none" strike="noStrike" cap="none" normalizeH="0" baseline="-300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
            </a:r>
            <a:r>
              <a:rPr kumimoji="0" lang="ru-RU" altLang="ru-RU" sz="1400" b="0" i="0" u="none" strike="noStrike" cap="none" normalizeH="0" baseline="-3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динамического графа не использует простую операцию добавления вершины, то динамический граф конечен.</a:t>
            </a:r>
          </a:p>
          <a:p>
            <a:pPr algn="just">
              <a:lnSpc>
                <a:spcPct val="150000"/>
              </a:lnSpc>
            </a:pPr>
            <a:endPar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ru-RU" sz="1400" dirty="0"/>
          </a:p>
        </p:txBody>
      </p:sp>
      <p:sp>
        <p:nvSpPr>
          <p:cNvPr id="2" name="Номер слайда 1">
            <a:extLst>
              <a:ext uri="{FF2B5EF4-FFF2-40B4-BE49-F238E27FC236}">
                <a16:creationId xmlns:a16="http://schemas.microsoft.com/office/drawing/2014/main" id="{2594F2D3-B454-48F4-B4C3-EE9779B8D451}"/>
              </a:ext>
            </a:extLst>
          </p:cNvPr>
          <p:cNvSpPr>
            <a:spLocks noGrp="1"/>
          </p:cNvSpPr>
          <p:nvPr>
            <p:ph type="sldNum" sz="quarter" idx="12"/>
          </p:nvPr>
        </p:nvSpPr>
        <p:spPr/>
        <p:txBody>
          <a:bodyPr/>
          <a:lstStyle/>
          <a:p>
            <a:fld id="{08D8E1EF-28A3-48B0-A2E7-28A1554736A7}" type="slidenum">
              <a:rPr lang="ru-RU" smtClean="0"/>
              <a:t>8</a:t>
            </a:fld>
            <a:endParaRPr lang="ru-RU"/>
          </a:p>
        </p:txBody>
      </p:sp>
    </p:spTree>
    <p:extLst>
      <p:ext uri="{BB962C8B-B14F-4D97-AF65-F5344CB8AC3E}">
        <p14:creationId xmlns:p14="http://schemas.microsoft.com/office/powerpoint/2010/main" val="363268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8" name="TextBox 7">
            <a:extLst>
              <a:ext uri="{FF2B5EF4-FFF2-40B4-BE49-F238E27FC236}">
                <a16:creationId xmlns:a16="http://schemas.microsoft.com/office/drawing/2014/main" id="{7C0CC23D-2EE6-438A-A726-05CA8C3663CC}"/>
              </a:ext>
            </a:extLst>
          </p:cNvPr>
          <p:cNvSpPr txBox="1"/>
          <p:nvPr/>
        </p:nvSpPr>
        <p:spPr>
          <a:xfrm>
            <a:off x="474670" y="577334"/>
            <a:ext cx="4240263" cy="369332"/>
          </a:xfrm>
          <a:prstGeom prst="rect">
            <a:avLst/>
          </a:prstGeom>
          <a:noFill/>
        </p:spPr>
        <p:txBody>
          <a:bodyPr wrap="square" rtlCol="0">
            <a:spAutoFit/>
          </a:bodyPr>
          <a:lstStyle/>
          <a:p>
            <a:r>
              <a:rPr lang="ru-RU" b="1" dirty="0">
                <a:solidFill>
                  <a:schemeClr val="bg1"/>
                </a:solidFill>
                <a:latin typeface="Book Antiqua" panose="02040602050305030304" pitchFamily="18" charset="0"/>
              </a:rPr>
              <a:t>Определение динамического графа</a:t>
            </a:r>
          </a:p>
        </p:txBody>
      </p:sp>
      <p:sp>
        <p:nvSpPr>
          <p:cNvPr id="9" name="TextBox 8">
            <a:extLst>
              <a:ext uri="{FF2B5EF4-FFF2-40B4-BE49-F238E27FC236}">
                <a16:creationId xmlns:a16="http://schemas.microsoft.com/office/drawing/2014/main" id="{DCE9F4A7-47CA-4C62-9E1A-649CEBC7F856}"/>
              </a:ext>
            </a:extLst>
          </p:cNvPr>
          <p:cNvSpPr txBox="1"/>
          <p:nvPr/>
        </p:nvSpPr>
        <p:spPr>
          <a:xfrm>
            <a:off x="198784" y="1470991"/>
            <a:ext cx="8733602" cy="4901150"/>
          </a:xfrm>
          <a:prstGeom prst="rect">
            <a:avLst/>
          </a:prstGeom>
          <a:noFill/>
        </p:spPr>
        <p:txBody>
          <a:bodyPr wrap="square">
            <a:spAutoFit/>
          </a:bodyPr>
          <a:lstStyle/>
          <a:p>
            <a:pPr algn="just">
              <a:lnSpc>
                <a:spcPct val="150000"/>
              </a:lnSpc>
            </a:pPr>
            <a:r>
              <a:rPr lang="ru-RU" sz="1400" dirty="0">
                <a:latin typeface="Times New Roman" panose="02020603050405020304" pitchFamily="18" charset="0"/>
                <a:cs typeface="Times New Roman" panose="02020603050405020304" pitchFamily="18" charset="0"/>
              </a:rPr>
              <a:t>Одним из частных случаев динамического графа является фрактальный граф. Определение фрактального (</a:t>
            </a:r>
            <a:r>
              <a:rPr lang="ru-RU" sz="1400" dirty="0" err="1">
                <a:latin typeface="Times New Roman" panose="02020603050405020304" pitchFamily="18" charset="0"/>
                <a:cs typeface="Times New Roman" panose="02020603050405020304" pitchFamily="18" charset="0"/>
              </a:rPr>
              <a:t>предфрактального</a:t>
            </a:r>
            <a:r>
              <a:rPr lang="ru-RU" sz="1400" dirty="0">
                <a:latin typeface="Times New Roman" panose="02020603050405020304" pitchFamily="18" charset="0"/>
                <a:cs typeface="Times New Roman" panose="02020603050405020304" pitchFamily="18" charset="0"/>
              </a:rPr>
              <a:t>) графа базируется на сложной операции, называемой замены вершины затравкой (ЗВЗ). Суть операции ЗВЗ заключается в следующем. В данном графе   у намеченной для замещения вершины   выделяется множество  ,   смежных ей вершин. Далее из графа   удаляется вершина   и все инцидентные ей ребра. Затем каждая вершина  ,   соединяется ребром с одной из вершин затравки  . Вершины соединяются произвольно (случайным образом) или по определенному правилу, при необходимости.</a:t>
            </a:r>
          </a:p>
          <a:p>
            <a:pPr algn="just">
              <a:lnSpc>
                <a:spcPct val="150000"/>
              </a:lnSpc>
            </a:pPr>
            <a:r>
              <a:rPr lang="ru-RU" sz="1400" dirty="0">
                <a:latin typeface="Times New Roman" panose="02020603050405020304" pitchFamily="18" charset="0"/>
                <a:cs typeface="Times New Roman" panose="02020603050405020304" pitchFamily="18" charset="0"/>
              </a:rPr>
              <a:t>Заменяя каждый раз в построенном на предыдущем этапе   графе   каждую его вершину затравкой  , получаем траекторию </a:t>
            </a:r>
            <a:r>
              <a:rPr lang="ru-RU" sz="1400" dirty="0" err="1">
                <a:latin typeface="Times New Roman" panose="02020603050405020304" pitchFamily="18" charset="0"/>
                <a:cs typeface="Times New Roman" panose="02020603050405020304" pitchFamily="18" charset="0"/>
              </a:rPr>
              <a:t>предфрактального</a:t>
            </a:r>
            <a:r>
              <a:rPr lang="ru-RU" sz="1400" dirty="0">
                <a:latin typeface="Times New Roman" panose="02020603050405020304" pitchFamily="18" charset="0"/>
                <a:cs typeface="Times New Roman" panose="02020603050405020304" pitchFamily="18" charset="0"/>
              </a:rPr>
              <a:t> графа. На этапе   </a:t>
            </a:r>
            <a:r>
              <a:rPr lang="ru-RU" sz="1400" dirty="0" err="1">
                <a:latin typeface="Times New Roman" panose="02020603050405020304" pitchFamily="18" charset="0"/>
                <a:cs typeface="Times New Roman" panose="02020603050405020304" pitchFamily="18" charset="0"/>
              </a:rPr>
              <a:t>предфрактальному</a:t>
            </a:r>
            <a:r>
              <a:rPr lang="ru-RU" sz="1400" dirty="0">
                <a:latin typeface="Times New Roman" panose="02020603050405020304" pitchFamily="18" charset="0"/>
                <a:cs typeface="Times New Roman" panose="02020603050405020304" pitchFamily="18" charset="0"/>
              </a:rPr>
              <a:t> графу соответствует затравка  . Фрактальный граф   определяется бесконечной траекторией. Фрактальный граф является бесконечным графом, поскольку его операция перехода   предполагает только увеличение количества вершин </a:t>
            </a:r>
            <a:r>
              <a:rPr lang="ru-RU" sz="1400" dirty="0" err="1">
                <a:latin typeface="Times New Roman" panose="02020603050405020304" pitchFamily="18" charset="0"/>
                <a:cs typeface="Times New Roman" panose="02020603050405020304" pitchFamily="18" charset="0"/>
              </a:rPr>
              <a:t>V</a:t>
            </a:r>
            <a:r>
              <a:rPr lang="ru-RU" sz="1400" baseline="-3000" dirty="0" err="1">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 и количества ребер E</a:t>
            </a:r>
            <a:r>
              <a:rPr lang="ru-RU" sz="1400" baseline="-3000" dirty="0">
                <a:latin typeface="Times New Roman" panose="02020603050405020304" pitchFamily="18" charset="0"/>
                <a:cs typeface="Times New Roman" panose="02020603050405020304" pitchFamily="18" charset="0"/>
              </a:rPr>
              <a:t>l</a:t>
            </a:r>
            <a:r>
              <a:rPr lang="ru-RU" sz="1400" dirty="0">
                <a:latin typeface="Times New Roman" panose="02020603050405020304" pitchFamily="18" charset="0"/>
                <a:cs typeface="Times New Roman" panose="02020603050405020304" pitchFamily="18" charset="0"/>
              </a:rPr>
              <a:t> в траектории. </a:t>
            </a:r>
          </a:p>
          <a:p>
            <a:pPr algn="just">
              <a:lnSpc>
                <a:spcPct val="150000"/>
              </a:lnSpc>
            </a:pPr>
            <a:r>
              <a:rPr lang="ru-RU" sz="1400" dirty="0">
                <a:latin typeface="Times New Roman" panose="02020603050405020304" pitchFamily="18" charset="0"/>
                <a:cs typeface="Times New Roman" panose="02020603050405020304" pitchFamily="18" charset="0"/>
              </a:rPr>
              <a:t>На рис. 1 изображена траектория </a:t>
            </a:r>
            <a:r>
              <a:rPr lang="ru-RU" sz="1400" dirty="0" err="1">
                <a:latin typeface="Times New Roman" panose="02020603050405020304" pitchFamily="18" charset="0"/>
                <a:cs typeface="Times New Roman" panose="02020603050405020304" pitchFamily="18" charset="0"/>
              </a:rPr>
              <a:t>предфрактального</a:t>
            </a:r>
            <a:r>
              <a:rPr lang="ru-RU" sz="1400" dirty="0">
                <a:latin typeface="Times New Roman" panose="02020603050405020304" pitchFamily="18" charset="0"/>
                <a:cs typeface="Times New Roman" panose="02020603050405020304" pitchFamily="18" charset="0"/>
              </a:rPr>
              <a:t> графа G3=(V3,E3), порожденного множеством затравок {H1,H2,H3 } с упорядоченным возрастанием, где </a:t>
            </a:r>
            <a:r>
              <a:rPr lang="ru-RU" sz="1400" dirty="0" err="1">
                <a:latin typeface="Times New Roman" panose="02020603050405020304" pitchFamily="18" charset="0"/>
                <a:cs typeface="Times New Roman" panose="02020603050405020304" pitchFamily="18" charset="0"/>
              </a:rPr>
              <a:t>H</a:t>
            </a:r>
            <a:r>
              <a:rPr lang="ru-RU" sz="1400" baseline="-3000" dirty="0" err="1">
                <a:latin typeface="Times New Roman" panose="02020603050405020304" pitchFamily="18" charset="0"/>
                <a:cs typeface="Times New Roman" panose="02020603050405020304" pitchFamily="18" charset="0"/>
              </a:rPr>
              <a:t>t</a:t>
            </a:r>
            <a:r>
              <a:rPr lang="ru-RU" sz="1400" dirty="0">
                <a:latin typeface="Times New Roman" panose="02020603050405020304" pitchFamily="18" charset="0"/>
                <a:cs typeface="Times New Roman" panose="02020603050405020304" pitchFamily="18" charset="0"/>
              </a:rPr>
              <a:t>(t</a:t>
            </a:r>
            <a:r>
              <a:rPr lang="ru-RU" sz="1400" baseline="3000" dirty="0">
                <a:latin typeface="Times New Roman" panose="02020603050405020304" pitchFamily="18" charset="0"/>
                <a:cs typeface="Times New Roman" panose="02020603050405020304" pitchFamily="18" charset="0"/>
              </a:rPr>
              <a:t>+2</a:t>
            </a:r>
            <a:r>
              <a:rPr lang="ru-RU" sz="1400" dirty="0">
                <a:latin typeface="Times New Roman" panose="02020603050405020304" pitchFamily="18" charset="0"/>
                <a:cs typeface="Times New Roman" panose="02020603050405020304" pitchFamily="18" charset="0"/>
              </a:rPr>
              <a:t>)-вершинный полный граф, t=1,2,3</a:t>
            </a:r>
          </a:p>
          <a:p>
            <a:pPr algn="just">
              <a:lnSpc>
                <a:spcPct val="150000"/>
              </a:lnSpc>
            </a:pPr>
            <a:r>
              <a:rPr lang="ru-RU" sz="1400" dirty="0">
                <a:latin typeface="Times New Roman" panose="02020603050405020304" pitchFamily="18" charset="0"/>
                <a:cs typeface="Times New Roman" panose="02020603050405020304" pitchFamily="18" charset="0"/>
              </a:rPr>
              <a:t>Возможны и другие варианты построения фрактальных графов, когда затравкой замещается не вершины, а ребра.</a:t>
            </a:r>
          </a:p>
        </p:txBody>
      </p:sp>
      <p:sp>
        <p:nvSpPr>
          <p:cNvPr id="2" name="Номер слайда 1">
            <a:extLst>
              <a:ext uri="{FF2B5EF4-FFF2-40B4-BE49-F238E27FC236}">
                <a16:creationId xmlns:a16="http://schemas.microsoft.com/office/drawing/2014/main" id="{B21FACDF-B879-421A-B4DF-E2DD006EFC7B}"/>
              </a:ext>
            </a:extLst>
          </p:cNvPr>
          <p:cNvSpPr>
            <a:spLocks noGrp="1"/>
          </p:cNvSpPr>
          <p:nvPr>
            <p:ph type="sldNum" sz="quarter" idx="12"/>
          </p:nvPr>
        </p:nvSpPr>
        <p:spPr/>
        <p:txBody>
          <a:bodyPr/>
          <a:lstStyle/>
          <a:p>
            <a:fld id="{08D8E1EF-28A3-48B0-A2E7-28A1554736A7}" type="slidenum">
              <a:rPr lang="ru-RU" smtClean="0"/>
              <a:t>9</a:t>
            </a:fld>
            <a:endParaRPr lang="ru-RU"/>
          </a:p>
        </p:txBody>
      </p:sp>
    </p:spTree>
    <p:extLst>
      <p:ext uri="{BB962C8B-B14F-4D97-AF65-F5344CB8AC3E}">
        <p14:creationId xmlns:p14="http://schemas.microsoft.com/office/powerpoint/2010/main" val="456172416"/>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D152A4D475B3F94B9A44EC35E28A4960" ma:contentTypeVersion="1" ma:contentTypeDescription="Создание документа." ma:contentTypeScope="" ma:versionID="46f56e486521e51090bd96ea8df1194b">
  <xsd:schema xmlns:xsd="http://www.w3.org/2001/XMLSchema" xmlns:xs="http://www.w3.org/2001/XMLSchema" xmlns:p="http://schemas.microsoft.com/office/2006/metadata/properties" xmlns:ns1="http://schemas.microsoft.com/sharepoint/v3" targetNamespace="http://schemas.microsoft.com/office/2006/metadata/properties" ma:root="true" ma:fieldsID="2a10c82831e5d625bbb0173136b0368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Дата начала расписания" ma:description="" ma:hidden="true" ma:internalName="PublishingStartDate">
      <xsd:simpleType>
        <xsd:restriction base="dms:Unknown"/>
      </xsd:simpleType>
    </xsd:element>
    <xsd:element name="PublishingExpirationDate" ma:index="9" nillable="true" ma:displayName="Дата окончания расписания"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01F834A-76E6-4828-A761-3403309F8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14FB3A-98B0-4541-A9B6-6A9A9A4E9711}">
  <ds:schemaRefs>
    <ds:schemaRef ds:uri="http://schemas.microsoft.com/sharepoint/v3/contenttype/forms"/>
  </ds:schemaRefs>
</ds:datastoreItem>
</file>

<file path=customXml/itemProps3.xml><?xml version="1.0" encoding="utf-8"?>
<ds:datastoreItem xmlns:ds="http://schemas.openxmlformats.org/officeDocument/2006/customXml" ds:itemID="{77F78A8B-7EE1-459B-81DE-8E382C3F86C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348</TotalTime>
  <Words>2722</Words>
  <Application>Microsoft Office PowerPoint</Application>
  <PresentationFormat>Экран (4:3)</PresentationFormat>
  <Paragraphs>76</Paragraphs>
  <Slides>15</Slides>
  <Notes>1</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15</vt:i4>
      </vt:variant>
    </vt:vector>
  </HeadingPairs>
  <TitlesOfParts>
    <vt:vector size="23" baseType="lpstr">
      <vt:lpstr>Arial</vt:lpstr>
      <vt:lpstr>Book Antiqua</vt:lpstr>
      <vt:lpstr>Calibri</vt:lpstr>
      <vt:lpstr>Calibri Light</vt:lpstr>
      <vt:lpstr>Cambria Math</vt:lpstr>
      <vt:lpstr>Times New Roman</vt:lpstr>
      <vt:lpstr>Office Theme</vt:lpstr>
      <vt:lpstr>Equation.3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Windows User</dc:creator>
  <cp:lastModifiedBy>Ушакова Наталья Ивановна</cp:lastModifiedBy>
  <cp:revision>30</cp:revision>
  <dcterms:created xsi:type="dcterms:W3CDTF">2016-09-22T16:49:19Z</dcterms:created>
  <dcterms:modified xsi:type="dcterms:W3CDTF">2022-10-18T12:18:55Z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0x010100D152A4D475B3F94B9A44EC35E28A4960</vt:lpwstr>
  </property>
</Properties>
</file>