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5"/>
  </p:notesMasterIdLst>
  <p:sldIdLst>
    <p:sldId id="256" r:id="rId5"/>
    <p:sldId id="270" r:id="rId6"/>
    <p:sldId id="257" r:id="rId7"/>
    <p:sldId id="258" r:id="rId8"/>
    <p:sldId id="259" r:id="rId9"/>
    <p:sldId id="260" r:id="rId10"/>
    <p:sldId id="261" r:id="rId11"/>
    <p:sldId id="262" r:id="rId12"/>
    <p:sldId id="263" r:id="rId13"/>
    <p:sldId id="264" r:id="rId14"/>
    <p:sldId id="265" r:id="rId15"/>
    <p:sldId id="267" r:id="rId16"/>
    <p:sldId id="268" r:id="rId17"/>
    <p:sldId id="269" r:id="rId18"/>
    <p:sldId id="271" r:id="rId19"/>
    <p:sldId id="272" r:id="rId20"/>
    <p:sldId id="273" r:id="rId21"/>
    <p:sldId id="274" r:id="rId22"/>
    <p:sldId id="275" r:id="rId23"/>
    <p:sldId id="276"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65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102"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3C1B7C-E691-4D88-A347-7EE07A95E4C7}" type="datetimeFigureOut">
              <a:rPr lang="ru-RU" smtClean="0"/>
              <a:t>10.10.2022</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69F05D-E9B9-4B54-8D72-73F01D4C1835}" type="slidenum">
              <a:rPr lang="ru-RU" smtClean="0"/>
              <a:t>‹#›</a:t>
            </a:fld>
            <a:endParaRPr lang="ru-RU"/>
          </a:p>
        </p:txBody>
      </p:sp>
    </p:spTree>
    <p:extLst>
      <p:ext uri="{BB962C8B-B14F-4D97-AF65-F5344CB8AC3E}">
        <p14:creationId xmlns:p14="http://schemas.microsoft.com/office/powerpoint/2010/main" val="2773969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D29CA296-9F8A-44A9-9E6C-7823EF074EEF}" type="datetime1">
              <a:rPr lang="ru-RU" smtClean="0"/>
              <a:t>10.10.2022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8D8E1EF-28A3-48B0-A2E7-28A1554736A7}" type="slidenum">
              <a:rPr lang="ru-RU" smtClean="0"/>
              <a:t>‹#›</a:t>
            </a:fld>
            <a:endParaRPr lang="ru-RU"/>
          </a:p>
        </p:txBody>
      </p:sp>
    </p:spTree>
    <p:extLst>
      <p:ext uri="{BB962C8B-B14F-4D97-AF65-F5344CB8AC3E}">
        <p14:creationId xmlns:p14="http://schemas.microsoft.com/office/powerpoint/2010/main" val="1173000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AAC4552-27BC-4198-8BF5-7EDD2EBCAD12}" type="datetime1">
              <a:rPr lang="ru-RU" smtClean="0"/>
              <a:t>10.10.2022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8D8E1EF-28A3-48B0-A2E7-28A1554736A7}" type="slidenum">
              <a:rPr lang="ru-RU" smtClean="0"/>
              <a:t>‹#›</a:t>
            </a:fld>
            <a:endParaRPr lang="ru-RU"/>
          </a:p>
        </p:txBody>
      </p:sp>
    </p:spTree>
    <p:extLst>
      <p:ext uri="{BB962C8B-B14F-4D97-AF65-F5344CB8AC3E}">
        <p14:creationId xmlns:p14="http://schemas.microsoft.com/office/powerpoint/2010/main" val="274039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E06F166-DDA8-4E4C-AB90-43AC58B4DB94}" type="datetime1">
              <a:rPr lang="ru-RU" smtClean="0"/>
              <a:t>10.10.2022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8D8E1EF-28A3-48B0-A2E7-28A1554736A7}" type="slidenum">
              <a:rPr lang="ru-RU" smtClean="0"/>
              <a:t>‹#›</a:t>
            </a:fld>
            <a:endParaRPr lang="ru-RU"/>
          </a:p>
        </p:txBody>
      </p:sp>
    </p:spTree>
    <p:extLst>
      <p:ext uri="{BB962C8B-B14F-4D97-AF65-F5344CB8AC3E}">
        <p14:creationId xmlns:p14="http://schemas.microsoft.com/office/powerpoint/2010/main" val="2242207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6290763-99CC-4EB7-AF20-E45260DF06DD}" type="datetime1">
              <a:rPr lang="ru-RU" smtClean="0"/>
              <a:t>10.10.2022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8D8E1EF-28A3-48B0-A2E7-28A1554736A7}" type="slidenum">
              <a:rPr lang="ru-RU" smtClean="0"/>
              <a:t>‹#›</a:t>
            </a:fld>
            <a:endParaRPr lang="ru-RU"/>
          </a:p>
        </p:txBody>
      </p:sp>
    </p:spTree>
    <p:extLst>
      <p:ext uri="{BB962C8B-B14F-4D97-AF65-F5344CB8AC3E}">
        <p14:creationId xmlns:p14="http://schemas.microsoft.com/office/powerpoint/2010/main" val="3354709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CE5B78FB-6941-4089-8DD6-538AA4607DF7}" type="datetime1">
              <a:rPr lang="ru-RU" smtClean="0"/>
              <a:t>10.10.2022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8D8E1EF-28A3-48B0-A2E7-28A1554736A7}" type="slidenum">
              <a:rPr lang="ru-RU" smtClean="0"/>
              <a:t>‹#›</a:t>
            </a:fld>
            <a:endParaRPr lang="ru-RU"/>
          </a:p>
        </p:txBody>
      </p:sp>
    </p:spTree>
    <p:extLst>
      <p:ext uri="{BB962C8B-B14F-4D97-AF65-F5344CB8AC3E}">
        <p14:creationId xmlns:p14="http://schemas.microsoft.com/office/powerpoint/2010/main" val="1033228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13BE43EB-9690-439F-9244-8E0691105896}" type="datetime1">
              <a:rPr lang="ru-RU" smtClean="0"/>
              <a:t>10.10.2022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8D8E1EF-28A3-48B0-A2E7-28A1554736A7}" type="slidenum">
              <a:rPr lang="ru-RU" smtClean="0"/>
              <a:t>‹#›</a:t>
            </a:fld>
            <a:endParaRPr lang="ru-RU"/>
          </a:p>
        </p:txBody>
      </p:sp>
    </p:spTree>
    <p:extLst>
      <p:ext uri="{BB962C8B-B14F-4D97-AF65-F5344CB8AC3E}">
        <p14:creationId xmlns:p14="http://schemas.microsoft.com/office/powerpoint/2010/main" val="2867691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29842" y="2505075"/>
            <a:ext cx="3868340"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629150" y="2505075"/>
            <a:ext cx="3887391"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3A901B5-5814-47D1-9408-ED3AC5DE1A22}" type="datetime1">
              <a:rPr lang="ru-RU" smtClean="0"/>
              <a:t>10.10.2022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8D8E1EF-28A3-48B0-A2E7-28A1554736A7}" type="slidenum">
              <a:rPr lang="ru-RU" smtClean="0"/>
              <a:t>‹#›</a:t>
            </a:fld>
            <a:endParaRPr lang="ru-RU"/>
          </a:p>
        </p:txBody>
      </p:sp>
    </p:spTree>
    <p:extLst>
      <p:ext uri="{BB962C8B-B14F-4D97-AF65-F5344CB8AC3E}">
        <p14:creationId xmlns:p14="http://schemas.microsoft.com/office/powerpoint/2010/main" val="114354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67240EF-49D4-49C9-B4F8-0AA98CC92B1E}" type="datetime1">
              <a:rPr lang="ru-RU" smtClean="0"/>
              <a:t>10.10.2022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8D8E1EF-28A3-48B0-A2E7-28A1554736A7}" type="slidenum">
              <a:rPr lang="ru-RU" smtClean="0"/>
              <a:t>‹#›</a:t>
            </a:fld>
            <a:endParaRPr lang="ru-RU"/>
          </a:p>
        </p:txBody>
      </p:sp>
    </p:spTree>
    <p:extLst>
      <p:ext uri="{BB962C8B-B14F-4D97-AF65-F5344CB8AC3E}">
        <p14:creationId xmlns:p14="http://schemas.microsoft.com/office/powerpoint/2010/main" val="218333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507D7A-9257-4A47-922D-FEDB104E5433}" type="datetime1">
              <a:rPr lang="ru-RU" smtClean="0"/>
              <a:t>10.10.2022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8D8E1EF-28A3-48B0-A2E7-28A1554736A7}" type="slidenum">
              <a:rPr lang="ru-RU" smtClean="0"/>
              <a:t>‹#›</a:t>
            </a:fld>
            <a:endParaRPr lang="ru-RU"/>
          </a:p>
        </p:txBody>
      </p:sp>
    </p:spTree>
    <p:extLst>
      <p:ext uri="{BB962C8B-B14F-4D97-AF65-F5344CB8AC3E}">
        <p14:creationId xmlns:p14="http://schemas.microsoft.com/office/powerpoint/2010/main" val="44689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FC29848E-9574-4837-81D9-762905DDF6B0}" type="datetime1">
              <a:rPr lang="ru-RU" smtClean="0"/>
              <a:t>10.10.2022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8D8E1EF-28A3-48B0-A2E7-28A1554736A7}" type="slidenum">
              <a:rPr lang="ru-RU" smtClean="0"/>
              <a:t>‹#›</a:t>
            </a:fld>
            <a:endParaRPr lang="ru-RU"/>
          </a:p>
        </p:txBody>
      </p:sp>
    </p:spTree>
    <p:extLst>
      <p:ext uri="{BB962C8B-B14F-4D97-AF65-F5344CB8AC3E}">
        <p14:creationId xmlns:p14="http://schemas.microsoft.com/office/powerpoint/2010/main" val="1160321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5386D451-441E-4417-8C93-E38A7EF7ABC2}" type="datetime1">
              <a:rPr lang="ru-RU" smtClean="0"/>
              <a:t>10.10.2022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8D8E1EF-28A3-48B0-A2E7-28A1554736A7}" type="slidenum">
              <a:rPr lang="ru-RU" smtClean="0"/>
              <a:t>‹#›</a:t>
            </a:fld>
            <a:endParaRPr lang="ru-RU"/>
          </a:p>
        </p:txBody>
      </p:sp>
    </p:spTree>
    <p:extLst>
      <p:ext uri="{BB962C8B-B14F-4D97-AF65-F5344CB8AC3E}">
        <p14:creationId xmlns:p14="http://schemas.microsoft.com/office/powerpoint/2010/main" val="1144992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6012DE-8B61-4DFB-846A-7B346D1F3924}" type="datetime1">
              <a:rPr lang="ru-RU" smtClean="0"/>
              <a:t>10.10.2022</a:t>
            </a:fld>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D8E1EF-28A3-48B0-A2E7-28A1554736A7}" type="slidenum">
              <a:rPr lang="ru-RU" smtClean="0"/>
              <a:t>‹#›</a:t>
            </a:fld>
            <a:endParaRPr lang="ru-RU"/>
          </a:p>
        </p:txBody>
      </p:sp>
    </p:spTree>
    <p:extLst>
      <p:ext uri="{BB962C8B-B14F-4D97-AF65-F5344CB8AC3E}">
        <p14:creationId xmlns:p14="http://schemas.microsoft.com/office/powerpoint/2010/main" val="36875777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8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00.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9144000" cy="6858000"/>
          </a:xfrm>
          <a:prstGeom prst="rect">
            <a:avLst/>
          </a:prstGeom>
          <a:solidFill>
            <a:srgbClr val="2565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4" name="Рисунок 3"/>
          <p:cNvPicPr>
            <a:picLocks noChangeAspect="1"/>
          </p:cNvPicPr>
          <p:nvPr/>
        </p:nvPicPr>
        <p:blipFill rotWithShape="1">
          <a:blip r:embed="rId2" cstate="print">
            <a:extLst>
              <a:ext uri="{28A0092B-C50C-407E-A947-70E740481C1C}">
                <a14:useLocalDpi xmlns:a14="http://schemas.microsoft.com/office/drawing/2010/main" val="0"/>
              </a:ext>
            </a:extLst>
          </a:blip>
          <a:srcRect t="80000"/>
          <a:stretch/>
        </p:blipFill>
        <p:spPr>
          <a:xfrm>
            <a:off x="1108364" y="376454"/>
            <a:ext cx="3131127" cy="1088021"/>
          </a:xfrm>
          <a:prstGeom prst="rect">
            <a:avLst/>
          </a:prstGeom>
        </p:spPr>
      </p:pic>
      <p:sp>
        <p:nvSpPr>
          <p:cNvPr id="5" name="TextBox 4"/>
          <p:cNvSpPr txBox="1"/>
          <p:nvPr/>
        </p:nvSpPr>
        <p:spPr>
          <a:xfrm>
            <a:off x="1108364" y="2021037"/>
            <a:ext cx="7176654" cy="1754326"/>
          </a:xfrm>
          <a:prstGeom prst="rect">
            <a:avLst/>
          </a:prstGeom>
          <a:noFill/>
        </p:spPr>
        <p:txBody>
          <a:bodyPr wrap="square" rtlCol="0">
            <a:spAutoFit/>
          </a:bodyPr>
          <a:lstStyle/>
          <a:p>
            <a:r>
              <a:rPr lang="ru-RU" sz="5400" b="1" dirty="0">
                <a:solidFill>
                  <a:schemeClr val="bg1"/>
                </a:solidFill>
                <a:latin typeface="Book Antiqua" panose="02040602050305030304" pitchFamily="18" charset="0"/>
              </a:rPr>
              <a:t>Оптимизационные задачи на графах</a:t>
            </a: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75420" y="493763"/>
            <a:ext cx="6068580" cy="6364237"/>
          </a:xfrm>
          <a:prstGeom prst="rect">
            <a:avLst/>
          </a:prstGeom>
        </p:spPr>
      </p:pic>
      <p:sp>
        <p:nvSpPr>
          <p:cNvPr id="7" name="Прямоугольник 6"/>
          <p:cNvSpPr/>
          <p:nvPr/>
        </p:nvSpPr>
        <p:spPr>
          <a:xfrm>
            <a:off x="1219200" y="3775363"/>
            <a:ext cx="6524017" cy="457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Номер слайда 2">
            <a:extLst>
              <a:ext uri="{FF2B5EF4-FFF2-40B4-BE49-F238E27FC236}">
                <a16:creationId xmlns:a16="http://schemas.microsoft.com/office/drawing/2014/main" id="{03F42C9D-2712-4195-9F7A-7AD6F81266CA}"/>
              </a:ext>
            </a:extLst>
          </p:cNvPr>
          <p:cNvSpPr>
            <a:spLocks noGrp="1"/>
          </p:cNvSpPr>
          <p:nvPr>
            <p:ph type="sldNum" sz="quarter" idx="12"/>
          </p:nvPr>
        </p:nvSpPr>
        <p:spPr/>
        <p:txBody>
          <a:bodyPr/>
          <a:lstStyle/>
          <a:p>
            <a:fld id="{08D8E1EF-28A3-48B0-A2E7-28A1554736A7}" type="slidenum">
              <a:rPr lang="ru-RU" smtClean="0"/>
              <a:t>1</a:t>
            </a:fld>
            <a:endParaRPr lang="ru-RU"/>
          </a:p>
        </p:txBody>
      </p:sp>
    </p:spTree>
    <p:extLst>
      <p:ext uri="{BB962C8B-B14F-4D97-AF65-F5344CB8AC3E}">
        <p14:creationId xmlns:p14="http://schemas.microsoft.com/office/powerpoint/2010/main" val="3838071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ятиугольник 3"/>
          <p:cNvSpPr/>
          <p:nvPr/>
        </p:nvSpPr>
        <p:spPr>
          <a:xfrm>
            <a:off x="0" y="484909"/>
            <a:ext cx="5389418" cy="554182"/>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 name="Рисунок 4"/>
          <p:cNvPicPr>
            <a:picLocks noChangeAspect="1"/>
          </p:cNvPicPr>
          <p:nvPr/>
        </p:nvPicPr>
        <p:blipFill rotWithShape="1">
          <a:blip r:embed="rId2" cstate="print">
            <a:extLst>
              <a:ext uri="{28A0092B-C50C-407E-A947-70E740481C1C}">
                <a14:useLocalDpi xmlns:a14="http://schemas.microsoft.com/office/drawing/2010/main" val="0"/>
              </a:ext>
            </a:extLst>
          </a:blip>
          <a:srcRect t="23839" b="55757"/>
          <a:stretch/>
        </p:blipFill>
        <p:spPr>
          <a:xfrm>
            <a:off x="7208158" y="427844"/>
            <a:ext cx="1724227" cy="611247"/>
          </a:xfrm>
          <a:prstGeom prst="rect">
            <a:avLst/>
          </a:prstGeom>
        </p:spPr>
      </p:pic>
      <p:sp>
        <p:nvSpPr>
          <p:cNvPr id="6" name="TextBox 5"/>
          <p:cNvSpPr txBox="1"/>
          <p:nvPr/>
        </p:nvSpPr>
        <p:spPr>
          <a:xfrm>
            <a:off x="312304" y="577334"/>
            <a:ext cx="4432624" cy="369332"/>
          </a:xfrm>
          <a:prstGeom prst="rect">
            <a:avLst/>
          </a:prstGeom>
          <a:noFill/>
        </p:spPr>
        <p:txBody>
          <a:bodyPr wrap="none" rtlCol="0">
            <a:spAutoFit/>
          </a:bodyPr>
          <a:lstStyle/>
          <a:p>
            <a:r>
              <a:rPr lang="ru-RU" b="1" dirty="0">
                <a:solidFill>
                  <a:schemeClr val="bg1"/>
                </a:solidFill>
                <a:latin typeface="Book Antiqua" panose="02040602050305030304" pitchFamily="18" charset="0"/>
              </a:rPr>
              <a:t> Оптимизационные задачи на графах</a:t>
            </a:r>
          </a:p>
        </p:txBody>
      </p:sp>
      <p:sp>
        <p:nvSpPr>
          <p:cNvPr id="9" name="Пятиугольник 3">
            <a:extLst>
              <a:ext uri="{FF2B5EF4-FFF2-40B4-BE49-F238E27FC236}">
                <a16:creationId xmlns:a16="http://schemas.microsoft.com/office/drawing/2014/main" id="{01C22AAC-ECAC-4121-964B-208547BE5C54}"/>
              </a:ext>
            </a:extLst>
          </p:cNvPr>
          <p:cNvSpPr/>
          <p:nvPr/>
        </p:nvSpPr>
        <p:spPr>
          <a:xfrm>
            <a:off x="0" y="0"/>
            <a:ext cx="7208158" cy="1371600"/>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b="1" dirty="0">
                <a:solidFill>
                  <a:schemeClr val="bg1"/>
                </a:solidFill>
                <a:latin typeface="Book Antiqua" panose="02040602050305030304" pitchFamily="18" charset="0"/>
              </a:rPr>
              <a:t> Построение </a:t>
            </a:r>
            <a:r>
              <a:rPr lang="ru-RU" b="1" dirty="0" err="1">
                <a:solidFill>
                  <a:schemeClr val="bg1"/>
                </a:solidFill>
                <a:latin typeface="Book Antiqua" panose="02040602050305030304" pitchFamily="18" charset="0"/>
              </a:rPr>
              <a:t>паретовского</a:t>
            </a:r>
            <a:r>
              <a:rPr lang="ru-RU" b="1" dirty="0">
                <a:solidFill>
                  <a:schemeClr val="bg1"/>
                </a:solidFill>
                <a:latin typeface="Book Antiqua" panose="02040602050305030304" pitchFamily="18" charset="0"/>
              </a:rPr>
              <a:t> множества альтернатив многокритериальной задачи построения подграфа (покрытия) пересекающихся цепей с заданными вершинами на </a:t>
            </a:r>
            <a:r>
              <a:rPr lang="ru-RU" b="1" dirty="0" err="1">
                <a:solidFill>
                  <a:schemeClr val="bg1"/>
                </a:solidFill>
                <a:latin typeface="Book Antiqua" panose="02040602050305030304" pitchFamily="18" charset="0"/>
              </a:rPr>
              <a:t>многовзвешенном</a:t>
            </a:r>
            <a:r>
              <a:rPr lang="ru-RU" b="1" dirty="0">
                <a:solidFill>
                  <a:schemeClr val="bg1"/>
                </a:solidFill>
                <a:latin typeface="Book Antiqua" panose="02040602050305030304" pitchFamily="18" charset="0"/>
              </a:rPr>
              <a:t> динамическом графе</a:t>
            </a:r>
          </a:p>
        </p:txBody>
      </p:sp>
      <p:sp>
        <p:nvSpPr>
          <p:cNvPr id="2" name="Номер слайда 1">
            <a:extLst>
              <a:ext uri="{FF2B5EF4-FFF2-40B4-BE49-F238E27FC236}">
                <a16:creationId xmlns:a16="http://schemas.microsoft.com/office/drawing/2014/main" id="{CAF50F3C-FEB6-468D-B8A6-5C09E39C0A7A}"/>
              </a:ext>
            </a:extLst>
          </p:cNvPr>
          <p:cNvSpPr>
            <a:spLocks noGrp="1"/>
          </p:cNvSpPr>
          <p:nvPr>
            <p:ph type="sldNum" sz="quarter" idx="12"/>
          </p:nvPr>
        </p:nvSpPr>
        <p:spPr/>
        <p:txBody>
          <a:bodyPr/>
          <a:lstStyle/>
          <a:p>
            <a:fld id="{08D8E1EF-28A3-48B0-A2E7-28A1554736A7}" type="slidenum">
              <a:rPr lang="ru-RU" smtClean="0"/>
              <a:t>10</a:t>
            </a:fld>
            <a:endParaRPr lang="ru-RU"/>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5187707-B626-49D4-9CBC-6B6999232B5A}"/>
                  </a:ext>
                </a:extLst>
              </p:cNvPr>
              <p:cNvSpPr txBox="1"/>
              <p:nvPr/>
            </p:nvSpPr>
            <p:spPr>
              <a:xfrm>
                <a:off x="111035" y="1908365"/>
                <a:ext cx="8921930" cy="2672206"/>
              </a:xfrm>
              <a:prstGeom prst="rect">
                <a:avLst/>
              </a:prstGeom>
              <a:noFill/>
            </p:spPr>
            <p:txBody>
              <a:bodyPr wrap="square">
                <a:spAutoFit/>
              </a:bodyPr>
              <a:lstStyle/>
              <a:p>
                <a:pPr indent="450215" algn="just">
                  <a:spcAft>
                    <a:spcPts val="800"/>
                  </a:spcAft>
                </a:pP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Для настоящей демонстрационной задачи множество </a:t>
                </a:r>
                <a14:m>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𝑖𝑗</m:t>
                        </m:r>
                      </m:sub>
                    </m:sSub>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всех цепе соединяющих две конечные вершины из множеств </a:t>
                </a:r>
                <a:r>
                  <a:rPr lang="ru-RU" sz="1400" dirty="0">
                    <a:latin typeface="Times New Roman" panose="02020603050405020304" pitchFamily="18" charset="0"/>
                    <a:cs typeface="Times New Roman" panose="02020603050405020304" pitchFamily="18" charset="0"/>
                  </a:rPr>
                  <a:t>Для определения </a:t>
                </a:r>
                <a:r>
                  <a:rPr lang="ru-RU" sz="1400" dirty="0" err="1">
                    <a:latin typeface="Times New Roman" panose="02020603050405020304" pitchFamily="18" charset="0"/>
                    <a:cs typeface="Times New Roman" panose="02020603050405020304" pitchFamily="18" charset="0"/>
                  </a:rPr>
                  <a:t>паретовского</a:t>
                </a:r>
                <a:r>
                  <a:rPr lang="ru-RU" sz="1400" dirty="0">
                    <a:latin typeface="Times New Roman" panose="02020603050405020304" pitchFamily="18" charset="0"/>
                    <a:cs typeface="Times New Roman" panose="02020603050405020304" pitchFamily="18" charset="0"/>
                  </a:rPr>
                  <a:t> множество </a:t>
                </a:r>
                <a14:m>
                  <m:oMath xmlns:m="http://schemas.openxmlformats.org/officeDocument/2006/math">
                    <m:acc>
                      <m:accPr>
                        <m:chr m:val="̃"/>
                        <m:ctrlPr>
                          <a:rPr lang="ru-RU" sz="1400" i="1">
                            <a:latin typeface="Cambria Math" panose="02040503050406030204" pitchFamily="18" charset="0"/>
                          </a:rPr>
                        </m:ctrlPr>
                      </m:accPr>
                      <m:e>
                        <m:r>
                          <a:rPr lang="ru-RU" sz="1400" i="1">
                            <a:latin typeface="Cambria Math" panose="02040503050406030204" pitchFamily="18" charset="0"/>
                          </a:rPr>
                          <m:t>𝑋</m:t>
                        </m:r>
                      </m:e>
                    </m:acc>
                  </m:oMath>
                </a14:m>
                <a:r>
                  <a:rPr lang="ru-RU" sz="1400" dirty="0">
                    <a:latin typeface="Times New Roman" panose="02020603050405020304" pitchFamily="18" charset="0"/>
                    <a:cs typeface="Times New Roman" panose="02020603050405020304" pitchFamily="18" charset="0"/>
                  </a:rPr>
                  <a:t> следует сформулировать правило доминирования на базе ВЦФ </a:t>
                </a:r>
                <a14:m>
                  <m:oMath xmlns:m="http://schemas.openxmlformats.org/officeDocument/2006/math">
                    <m:r>
                      <a:rPr lang="en-US" sz="1400" b="1" i="1">
                        <a:latin typeface="Cambria Math" panose="02040503050406030204" pitchFamily="18" charset="0"/>
                      </a:rPr>
                      <m:t>𝐅</m:t>
                    </m:r>
                    <m:r>
                      <a:rPr lang="ru-RU" sz="1400" i="1">
                        <a:latin typeface="Cambria Math" panose="02040503050406030204" pitchFamily="18" charset="0"/>
                      </a:rPr>
                      <m:t>(</m:t>
                    </m:r>
                    <m:r>
                      <a:rPr lang="en-US" sz="1400" i="1">
                        <a:latin typeface="Cambria Math" panose="02040503050406030204" pitchFamily="18" charset="0"/>
                      </a:rPr>
                      <m:t>𝑥</m:t>
                    </m:r>
                    <m:r>
                      <a:rPr lang="ru-RU" sz="1400" i="1">
                        <a:latin typeface="Cambria Math" panose="02040503050406030204" pitchFamily="18" charset="0"/>
                      </a:rPr>
                      <m:t>)=(</m:t>
                    </m:r>
                    <m:sSub>
                      <m:sSubPr>
                        <m:ctrlPr>
                          <a:rPr lang="ru-RU" sz="1400" i="1">
                            <a:latin typeface="Cambria Math" panose="02040503050406030204" pitchFamily="18" charset="0"/>
                          </a:rPr>
                        </m:ctrlPr>
                      </m:sSubPr>
                      <m:e>
                        <m:r>
                          <a:rPr lang="en-US" sz="1400" i="1">
                            <a:latin typeface="Cambria Math" panose="02040503050406030204" pitchFamily="18" charset="0"/>
                          </a:rPr>
                          <m:t>𝐹</m:t>
                        </m:r>
                      </m:e>
                      <m:sub>
                        <m:r>
                          <a:rPr lang="ru-RU" sz="1400" i="1">
                            <a:latin typeface="Cambria Math" panose="02040503050406030204" pitchFamily="18" charset="0"/>
                          </a:rPr>
                          <m:t>1</m:t>
                        </m:r>
                      </m:sub>
                    </m:sSub>
                    <m:d>
                      <m:dPr>
                        <m:ctrlPr>
                          <a:rPr lang="ru-RU" sz="1400" i="1">
                            <a:latin typeface="Cambria Math" panose="02040503050406030204" pitchFamily="18" charset="0"/>
                          </a:rPr>
                        </m:ctrlPr>
                      </m:dPr>
                      <m:e>
                        <m:r>
                          <a:rPr lang="en-US" sz="1400" i="1">
                            <a:latin typeface="Cambria Math" panose="02040503050406030204" pitchFamily="18" charset="0"/>
                          </a:rPr>
                          <m:t>𝑥</m:t>
                        </m:r>
                      </m:e>
                    </m:d>
                    <m:r>
                      <a:rPr lang="ru-RU" sz="1400" i="1">
                        <a:latin typeface="Cambria Math" panose="02040503050406030204" pitchFamily="18" charset="0"/>
                      </a:rPr>
                      <m:t>,</m:t>
                    </m:r>
                    <m:sSub>
                      <m:sSubPr>
                        <m:ctrlPr>
                          <a:rPr lang="ru-RU" sz="1400" i="1">
                            <a:latin typeface="Cambria Math" panose="02040503050406030204" pitchFamily="18" charset="0"/>
                          </a:rPr>
                        </m:ctrlPr>
                      </m:sSubPr>
                      <m:e>
                        <m:r>
                          <a:rPr lang="en-US" sz="1400" i="1">
                            <a:latin typeface="Cambria Math" panose="02040503050406030204" pitchFamily="18" charset="0"/>
                          </a:rPr>
                          <m:t>𝐹</m:t>
                        </m:r>
                      </m:e>
                      <m:sub>
                        <m:r>
                          <a:rPr lang="ru-RU" sz="1400" i="1">
                            <a:latin typeface="Cambria Math" panose="02040503050406030204" pitchFamily="18" charset="0"/>
                          </a:rPr>
                          <m:t>2</m:t>
                        </m:r>
                      </m:sub>
                    </m:sSub>
                    <m:d>
                      <m:dPr>
                        <m:ctrlPr>
                          <a:rPr lang="ru-RU" sz="1400" i="1">
                            <a:latin typeface="Cambria Math" panose="02040503050406030204" pitchFamily="18" charset="0"/>
                          </a:rPr>
                        </m:ctrlPr>
                      </m:dPr>
                      <m:e>
                        <m:r>
                          <a:rPr lang="en-US" sz="1400" i="1">
                            <a:latin typeface="Cambria Math" panose="02040503050406030204" pitchFamily="18" charset="0"/>
                          </a:rPr>
                          <m:t>𝑥</m:t>
                        </m:r>
                      </m:e>
                    </m:d>
                    <m:r>
                      <a:rPr lang="ru-RU" sz="1400" i="1">
                        <a:latin typeface="Cambria Math" panose="02040503050406030204" pitchFamily="18" charset="0"/>
                      </a:rPr>
                      <m:t>)</m:t>
                    </m:r>
                  </m:oMath>
                </a14:m>
                <a:r>
                  <a:rPr lang="ru-RU" sz="1400" dirty="0">
                    <a:latin typeface="Times New Roman" panose="02020603050405020304" pitchFamily="18" charset="0"/>
                    <a:cs typeface="Times New Roman" panose="02020603050405020304" pitchFamily="18" charset="0"/>
                  </a:rPr>
                  <a:t>. Поскольку обе целевые функции </a:t>
                </a:r>
                <a14:m>
                  <m:oMath xmlns:m="http://schemas.openxmlformats.org/officeDocument/2006/math">
                    <m:sSub>
                      <m:sSubPr>
                        <m:ctrlPr>
                          <a:rPr lang="ru-RU" sz="1400" i="1">
                            <a:latin typeface="Cambria Math" panose="02040503050406030204" pitchFamily="18" charset="0"/>
                          </a:rPr>
                        </m:ctrlPr>
                      </m:sSubPr>
                      <m:e>
                        <m:r>
                          <a:rPr lang="en-US" sz="1400" i="1">
                            <a:latin typeface="Cambria Math" panose="02040503050406030204" pitchFamily="18" charset="0"/>
                          </a:rPr>
                          <m:t>𝐹</m:t>
                        </m:r>
                      </m:e>
                      <m:sub>
                        <m:r>
                          <a:rPr lang="ru-RU" sz="1400" i="1">
                            <a:latin typeface="Cambria Math" panose="02040503050406030204" pitchFamily="18" charset="0"/>
                          </a:rPr>
                          <m:t>1</m:t>
                        </m:r>
                      </m:sub>
                    </m:sSub>
                    <m:d>
                      <m:dPr>
                        <m:ctrlPr>
                          <a:rPr lang="ru-RU" sz="1400" i="1">
                            <a:latin typeface="Cambria Math" panose="02040503050406030204" pitchFamily="18" charset="0"/>
                          </a:rPr>
                        </m:ctrlPr>
                      </m:dPr>
                      <m:e>
                        <m:r>
                          <a:rPr lang="en-US" sz="1400" i="1">
                            <a:latin typeface="Cambria Math" panose="02040503050406030204" pitchFamily="18" charset="0"/>
                          </a:rPr>
                          <m:t>𝑥</m:t>
                        </m:r>
                      </m:e>
                    </m:d>
                    <m:r>
                      <a:rPr lang="ru-RU" sz="1400" i="1">
                        <a:latin typeface="Cambria Math" panose="02040503050406030204" pitchFamily="18" charset="0"/>
                      </a:rPr>
                      <m:t>,</m:t>
                    </m:r>
                    <m:sSub>
                      <m:sSubPr>
                        <m:ctrlPr>
                          <a:rPr lang="ru-RU" sz="1400" i="1">
                            <a:latin typeface="Cambria Math" panose="02040503050406030204" pitchFamily="18" charset="0"/>
                          </a:rPr>
                        </m:ctrlPr>
                      </m:sSubPr>
                      <m:e>
                        <m:r>
                          <a:rPr lang="en-US" sz="1400" i="1">
                            <a:latin typeface="Cambria Math" panose="02040503050406030204" pitchFamily="18" charset="0"/>
                          </a:rPr>
                          <m:t>𝐹</m:t>
                        </m:r>
                      </m:e>
                      <m:sub>
                        <m:r>
                          <a:rPr lang="ru-RU" sz="1400" i="1">
                            <a:latin typeface="Cambria Math" panose="02040503050406030204" pitchFamily="18" charset="0"/>
                          </a:rPr>
                          <m:t>2</m:t>
                        </m:r>
                      </m:sub>
                    </m:sSub>
                    <m:d>
                      <m:dPr>
                        <m:ctrlPr>
                          <a:rPr lang="ru-RU" sz="1400" i="1">
                            <a:latin typeface="Cambria Math" panose="02040503050406030204" pitchFamily="18" charset="0"/>
                          </a:rPr>
                        </m:ctrlPr>
                      </m:dPr>
                      <m:e>
                        <m:r>
                          <a:rPr lang="en-US" sz="1400" i="1">
                            <a:latin typeface="Cambria Math" panose="02040503050406030204" pitchFamily="18" charset="0"/>
                          </a:rPr>
                          <m:t>𝑥</m:t>
                        </m:r>
                      </m:e>
                    </m:d>
                  </m:oMath>
                </a14:m>
                <a:r>
                  <a:rPr lang="ru-RU" sz="1400" dirty="0">
                    <a:latin typeface="Times New Roman" panose="02020603050405020304" pitchFamily="18" charset="0"/>
                    <a:cs typeface="Times New Roman" panose="02020603050405020304" pitchFamily="18" charset="0"/>
                  </a:rPr>
                  <a:t> являются функциями типа </a:t>
                </a:r>
                <a14:m>
                  <m:oMath xmlns:m="http://schemas.openxmlformats.org/officeDocument/2006/math">
                    <m:r>
                      <a:rPr lang="en-US" sz="1400" i="1">
                        <a:latin typeface="Cambria Math" panose="02040503050406030204" pitchFamily="18" charset="0"/>
                      </a:rPr>
                      <m:t>𝑚𝑖𝑛</m:t>
                    </m:r>
                  </m:oMath>
                </a14:m>
                <a:r>
                  <a:rPr lang="ru-RU" sz="1400" dirty="0">
                    <a:latin typeface="Times New Roman" panose="02020603050405020304" pitchFamily="18" charset="0"/>
                    <a:cs typeface="Times New Roman" panose="02020603050405020304" pitchFamily="18" charset="0"/>
                  </a:rPr>
                  <a:t>, то правило доминирования по Парето будет формулироваться следующим образом. Решение </a:t>
                </a:r>
                <a14:m>
                  <m:oMath xmlns:m="http://schemas.openxmlformats.org/officeDocument/2006/math">
                    <m:sSub>
                      <m:sSubPr>
                        <m:ctrlPr>
                          <a:rPr lang="ru-RU" sz="1400" i="1">
                            <a:latin typeface="Cambria Math" panose="02040503050406030204" pitchFamily="18" charset="0"/>
                          </a:rPr>
                        </m:ctrlPr>
                      </m:sSubPr>
                      <m:e>
                        <m:r>
                          <a:rPr lang="ru-RU" sz="1400" i="1">
                            <a:latin typeface="Cambria Math" panose="02040503050406030204" pitchFamily="18" charset="0"/>
                          </a:rPr>
                          <m:t>𝑥</m:t>
                        </m:r>
                      </m:e>
                      <m:sub>
                        <m:sSub>
                          <m:sSubPr>
                            <m:ctrlPr>
                              <a:rPr lang="ru-RU" sz="1400" i="1">
                                <a:latin typeface="Cambria Math" panose="02040503050406030204" pitchFamily="18" charset="0"/>
                              </a:rPr>
                            </m:ctrlPr>
                          </m:sSubPr>
                          <m:e>
                            <m:r>
                              <a:rPr lang="en-US" sz="1400" i="1">
                                <a:latin typeface="Cambria Math" panose="02040503050406030204" pitchFamily="18" charset="0"/>
                              </a:rPr>
                              <m:t>𝑖</m:t>
                            </m:r>
                          </m:e>
                          <m:sub>
                            <m:r>
                              <a:rPr lang="ru-RU" sz="1400" i="1">
                                <a:latin typeface="Cambria Math" panose="02040503050406030204" pitchFamily="18" charset="0"/>
                              </a:rPr>
                              <m:t>1</m:t>
                            </m:r>
                          </m:sub>
                        </m:sSub>
                      </m:sub>
                    </m:sSub>
                    <m:r>
                      <a:rPr lang="ru-RU" sz="1400" i="1">
                        <a:latin typeface="Cambria Math" panose="02040503050406030204" pitchFamily="18" charset="0"/>
                      </a:rPr>
                      <m:t>∈</m:t>
                    </m:r>
                    <m:r>
                      <a:rPr lang="ru-RU" sz="1400" i="1">
                        <a:latin typeface="Cambria Math" panose="02040503050406030204" pitchFamily="18" charset="0"/>
                      </a:rPr>
                      <m:t>𝑋</m:t>
                    </m:r>
                  </m:oMath>
                </a14:m>
                <a:r>
                  <a:rPr lang="ru-RU" sz="1400" dirty="0">
                    <a:latin typeface="Times New Roman" panose="02020603050405020304" pitchFamily="18" charset="0"/>
                    <a:cs typeface="Times New Roman" panose="02020603050405020304" pitchFamily="18" charset="0"/>
                  </a:rPr>
                  <a:t> доминирует решение </a:t>
                </a:r>
                <a14:m>
                  <m:oMath xmlns:m="http://schemas.openxmlformats.org/officeDocument/2006/math">
                    <m:sSub>
                      <m:sSubPr>
                        <m:ctrlPr>
                          <a:rPr lang="ru-RU" sz="1400" i="1">
                            <a:latin typeface="Cambria Math" panose="02040503050406030204" pitchFamily="18" charset="0"/>
                          </a:rPr>
                        </m:ctrlPr>
                      </m:sSubPr>
                      <m:e>
                        <m:r>
                          <a:rPr lang="ru-RU" sz="1400" i="1">
                            <a:latin typeface="Cambria Math" panose="02040503050406030204" pitchFamily="18" charset="0"/>
                          </a:rPr>
                          <m:t>𝑥</m:t>
                        </m:r>
                      </m:e>
                      <m:sub>
                        <m:sSub>
                          <m:sSubPr>
                            <m:ctrlPr>
                              <a:rPr lang="ru-RU" sz="1400" i="1">
                                <a:latin typeface="Cambria Math" panose="02040503050406030204" pitchFamily="18" charset="0"/>
                              </a:rPr>
                            </m:ctrlPr>
                          </m:sSubPr>
                          <m:e>
                            <m:r>
                              <a:rPr lang="en-US" sz="1400" i="1">
                                <a:latin typeface="Cambria Math" panose="02040503050406030204" pitchFamily="18" charset="0"/>
                              </a:rPr>
                              <m:t>𝑖</m:t>
                            </m:r>
                          </m:e>
                          <m:sub>
                            <m:r>
                              <a:rPr lang="ru-RU" sz="1400" i="1">
                                <a:latin typeface="Cambria Math" panose="02040503050406030204" pitchFamily="18" charset="0"/>
                              </a:rPr>
                              <m:t>2</m:t>
                            </m:r>
                          </m:sub>
                        </m:sSub>
                      </m:sub>
                    </m:sSub>
                    <m:r>
                      <a:rPr lang="ru-RU" sz="1400" i="1">
                        <a:latin typeface="Cambria Math" panose="02040503050406030204" pitchFamily="18" charset="0"/>
                      </a:rPr>
                      <m:t>∈</m:t>
                    </m:r>
                    <m:r>
                      <a:rPr lang="ru-RU" sz="1400" i="1">
                        <a:latin typeface="Cambria Math" panose="02040503050406030204" pitchFamily="18" charset="0"/>
                      </a:rPr>
                      <m:t>𝑋</m:t>
                    </m:r>
                  </m:oMath>
                </a14:m>
                <a:r>
                  <a:rPr lang="ru-RU" sz="1400" dirty="0">
                    <a:latin typeface="Times New Roman" panose="02020603050405020304" pitchFamily="18" charset="0"/>
                    <a:cs typeface="Times New Roman" panose="02020603050405020304" pitchFamily="18" charset="0"/>
                  </a:rPr>
                  <a:t>, если одновременно выполняются неравенства </a:t>
                </a:r>
                <a14:m>
                  <m:oMath xmlns:m="http://schemas.openxmlformats.org/officeDocument/2006/math">
                    <m:sSub>
                      <m:sSubPr>
                        <m:ctrlPr>
                          <a:rPr lang="ru-RU" sz="1400" i="1">
                            <a:latin typeface="Cambria Math" panose="02040503050406030204" pitchFamily="18" charset="0"/>
                          </a:rPr>
                        </m:ctrlPr>
                      </m:sSubPr>
                      <m:e>
                        <m:r>
                          <a:rPr lang="en-US" sz="1400" i="1">
                            <a:latin typeface="Cambria Math" panose="02040503050406030204" pitchFamily="18" charset="0"/>
                          </a:rPr>
                          <m:t>𝐹</m:t>
                        </m:r>
                      </m:e>
                      <m:sub>
                        <m:r>
                          <a:rPr lang="ru-RU" sz="1400" i="1">
                            <a:latin typeface="Cambria Math" panose="02040503050406030204" pitchFamily="18" charset="0"/>
                          </a:rPr>
                          <m:t>1</m:t>
                        </m:r>
                      </m:sub>
                    </m:sSub>
                    <m:d>
                      <m:dPr>
                        <m:ctrlPr>
                          <a:rPr lang="ru-RU" sz="1400" i="1">
                            <a:latin typeface="Cambria Math" panose="02040503050406030204" pitchFamily="18" charset="0"/>
                          </a:rPr>
                        </m:ctrlPr>
                      </m:dPr>
                      <m:e>
                        <m:sSub>
                          <m:sSubPr>
                            <m:ctrlPr>
                              <a:rPr lang="ru-RU" sz="1400" i="1">
                                <a:latin typeface="Cambria Math" panose="02040503050406030204" pitchFamily="18" charset="0"/>
                              </a:rPr>
                            </m:ctrlPr>
                          </m:sSubPr>
                          <m:e>
                            <m:r>
                              <a:rPr lang="ru-RU" sz="1400" i="1">
                                <a:latin typeface="Cambria Math" panose="02040503050406030204" pitchFamily="18" charset="0"/>
                              </a:rPr>
                              <m:t>𝑥</m:t>
                            </m:r>
                          </m:e>
                          <m:sub>
                            <m:sSub>
                              <m:sSubPr>
                                <m:ctrlPr>
                                  <a:rPr lang="ru-RU" sz="1400" i="1">
                                    <a:latin typeface="Cambria Math" panose="02040503050406030204" pitchFamily="18" charset="0"/>
                                  </a:rPr>
                                </m:ctrlPr>
                              </m:sSubPr>
                              <m:e>
                                <m:r>
                                  <a:rPr lang="en-US" sz="1400" i="1">
                                    <a:latin typeface="Cambria Math" panose="02040503050406030204" pitchFamily="18" charset="0"/>
                                  </a:rPr>
                                  <m:t>𝑖</m:t>
                                </m:r>
                              </m:e>
                              <m:sub>
                                <m:r>
                                  <a:rPr lang="ru-RU" sz="1400" i="1">
                                    <a:latin typeface="Cambria Math" panose="02040503050406030204" pitchFamily="18" charset="0"/>
                                  </a:rPr>
                                  <m:t>1</m:t>
                                </m:r>
                              </m:sub>
                            </m:sSub>
                          </m:sub>
                        </m:sSub>
                      </m:e>
                    </m:d>
                    <m:r>
                      <a:rPr lang="ru-RU" sz="1400" i="1">
                        <a:latin typeface="Cambria Math" panose="02040503050406030204" pitchFamily="18" charset="0"/>
                      </a:rPr>
                      <m:t>≤</m:t>
                    </m:r>
                    <m:sSub>
                      <m:sSubPr>
                        <m:ctrlPr>
                          <a:rPr lang="ru-RU" sz="1400" i="1">
                            <a:latin typeface="Cambria Math" panose="02040503050406030204" pitchFamily="18" charset="0"/>
                          </a:rPr>
                        </m:ctrlPr>
                      </m:sSubPr>
                      <m:e>
                        <m:r>
                          <a:rPr lang="en-US" sz="1400" i="1">
                            <a:latin typeface="Cambria Math" panose="02040503050406030204" pitchFamily="18" charset="0"/>
                          </a:rPr>
                          <m:t>𝐹</m:t>
                        </m:r>
                      </m:e>
                      <m:sub>
                        <m:r>
                          <a:rPr lang="ru-RU" sz="1400" i="1">
                            <a:latin typeface="Cambria Math" panose="02040503050406030204" pitchFamily="18" charset="0"/>
                          </a:rPr>
                          <m:t>1</m:t>
                        </m:r>
                      </m:sub>
                    </m:sSub>
                    <m:d>
                      <m:dPr>
                        <m:ctrlPr>
                          <a:rPr lang="ru-RU" sz="1400" i="1">
                            <a:latin typeface="Cambria Math" panose="02040503050406030204" pitchFamily="18" charset="0"/>
                          </a:rPr>
                        </m:ctrlPr>
                      </m:dPr>
                      <m:e>
                        <m:sSub>
                          <m:sSubPr>
                            <m:ctrlPr>
                              <a:rPr lang="ru-RU" sz="1400" i="1">
                                <a:latin typeface="Cambria Math" panose="02040503050406030204" pitchFamily="18" charset="0"/>
                              </a:rPr>
                            </m:ctrlPr>
                          </m:sSubPr>
                          <m:e>
                            <m:r>
                              <a:rPr lang="ru-RU" sz="1400" i="1">
                                <a:latin typeface="Cambria Math" panose="02040503050406030204" pitchFamily="18" charset="0"/>
                              </a:rPr>
                              <m:t>𝑥</m:t>
                            </m:r>
                          </m:e>
                          <m:sub>
                            <m:sSub>
                              <m:sSubPr>
                                <m:ctrlPr>
                                  <a:rPr lang="ru-RU" sz="1400" i="1">
                                    <a:latin typeface="Cambria Math" panose="02040503050406030204" pitchFamily="18" charset="0"/>
                                  </a:rPr>
                                </m:ctrlPr>
                              </m:sSubPr>
                              <m:e>
                                <m:r>
                                  <a:rPr lang="en-US" sz="1400" i="1">
                                    <a:latin typeface="Cambria Math" panose="02040503050406030204" pitchFamily="18" charset="0"/>
                                  </a:rPr>
                                  <m:t>𝑖</m:t>
                                </m:r>
                              </m:e>
                              <m:sub>
                                <m:r>
                                  <a:rPr lang="ru-RU" sz="1400" i="1">
                                    <a:latin typeface="Cambria Math" panose="02040503050406030204" pitchFamily="18" charset="0"/>
                                  </a:rPr>
                                  <m:t>2</m:t>
                                </m:r>
                              </m:sub>
                            </m:sSub>
                          </m:sub>
                        </m:sSub>
                      </m:e>
                    </m:d>
                  </m:oMath>
                </a14:m>
                <a:r>
                  <a:rPr lang="ru-RU" sz="1400" dirty="0">
                    <a:latin typeface="Times New Roman" panose="02020603050405020304" pitchFamily="18" charset="0"/>
                    <a:cs typeface="Times New Roman" panose="02020603050405020304" pitchFamily="18" charset="0"/>
                  </a:rPr>
                  <a:t>, и </a:t>
                </a:r>
                <a14:m>
                  <m:oMath xmlns:m="http://schemas.openxmlformats.org/officeDocument/2006/math">
                    <m:sSub>
                      <m:sSubPr>
                        <m:ctrlPr>
                          <a:rPr lang="ru-RU" sz="1400" i="1">
                            <a:latin typeface="Cambria Math" panose="02040503050406030204" pitchFamily="18" charset="0"/>
                          </a:rPr>
                        </m:ctrlPr>
                      </m:sSubPr>
                      <m:e>
                        <m:r>
                          <a:rPr lang="en-US" sz="1400" i="1">
                            <a:latin typeface="Cambria Math" panose="02040503050406030204" pitchFamily="18" charset="0"/>
                          </a:rPr>
                          <m:t>𝐹</m:t>
                        </m:r>
                      </m:e>
                      <m:sub>
                        <m:r>
                          <a:rPr lang="ru-RU" sz="1400" i="1">
                            <a:latin typeface="Cambria Math" panose="02040503050406030204" pitchFamily="18" charset="0"/>
                          </a:rPr>
                          <m:t>2</m:t>
                        </m:r>
                      </m:sub>
                    </m:sSub>
                    <m:d>
                      <m:dPr>
                        <m:ctrlPr>
                          <a:rPr lang="ru-RU" sz="1400" i="1">
                            <a:latin typeface="Cambria Math" panose="02040503050406030204" pitchFamily="18" charset="0"/>
                          </a:rPr>
                        </m:ctrlPr>
                      </m:dPr>
                      <m:e>
                        <m:sSub>
                          <m:sSubPr>
                            <m:ctrlPr>
                              <a:rPr lang="ru-RU" sz="1400" i="1">
                                <a:latin typeface="Cambria Math" panose="02040503050406030204" pitchFamily="18" charset="0"/>
                              </a:rPr>
                            </m:ctrlPr>
                          </m:sSubPr>
                          <m:e>
                            <m:r>
                              <a:rPr lang="ru-RU" sz="1400" i="1">
                                <a:latin typeface="Cambria Math" panose="02040503050406030204" pitchFamily="18" charset="0"/>
                              </a:rPr>
                              <m:t>𝑥</m:t>
                            </m:r>
                          </m:e>
                          <m:sub>
                            <m:sSub>
                              <m:sSubPr>
                                <m:ctrlPr>
                                  <a:rPr lang="ru-RU" sz="1400" i="1">
                                    <a:latin typeface="Cambria Math" panose="02040503050406030204" pitchFamily="18" charset="0"/>
                                  </a:rPr>
                                </m:ctrlPr>
                              </m:sSubPr>
                              <m:e>
                                <m:r>
                                  <a:rPr lang="en-US" sz="1400" i="1">
                                    <a:latin typeface="Cambria Math" panose="02040503050406030204" pitchFamily="18" charset="0"/>
                                  </a:rPr>
                                  <m:t>𝑖</m:t>
                                </m:r>
                              </m:e>
                              <m:sub>
                                <m:r>
                                  <a:rPr lang="ru-RU" sz="1400" i="1">
                                    <a:latin typeface="Cambria Math" panose="02040503050406030204" pitchFamily="18" charset="0"/>
                                  </a:rPr>
                                  <m:t>1</m:t>
                                </m:r>
                              </m:sub>
                            </m:sSub>
                          </m:sub>
                        </m:sSub>
                      </m:e>
                    </m:d>
                    <m:r>
                      <a:rPr lang="ru-RU" sz="1400" i="1">
                        <a:latin typeface="Cambria Math" panose="02040503050406030204" pitchFamily="18" charset="0"/>
                      </a:rPr>
                      <m:t>&lt;</m:t>
                    </m:r>
                    <m:sSub>
                      <m:sSubPr>
                        <m:ctrlPr>
                          <a:rPr lang="ru-RU" sz="1400" i="1">
                            <a:latin typeface="Cambria Math" panose="02040503050406030204" pitchFamily="18" charset="0"/>
                          </a:rPr>
                        </m:ctrlPr>
                      </m:sSubPr>
                      <m:e>
                        <m:r>
                          <a:rPr lang="en-US" sz="1400" i="1">
                            <a:latin typeface="Cambria Math" panose="02040503050406030204" pitchFamily="18" charset="0"/>
                          </a:rPr>
                          <m:t>𝐹</m:t>
                        </m:r>
                      </m:e>
                      <m:sub>
                        <m:r>
                          <a:rPr lang="ru-RU" sz="1400" i="1">
                            <a:latin typeface="Cambria Math" panose="02040503050406030204" pitchFamily="18" charset="0"/>
                          </a:rPr>
                          <m:t>2</m:t>
                        </m:r>
                      </m:sub>
                    </m:sSub>
                    <m:d>
                      <m:dPr>
                        <m:ctrlPr>
                          <a:rPr lang="ru-RU" sz="1400" i="1">
                            <a:latin typeface="Cambria Math" panose="02040503050406030204" pitchFamily="18" charset="0"/>
                          </a:rPr>
                        </m:ctrlPr>
                      </m:dPr>
                      <m:e>
                        <m:sSub>
                          <m:sSubPr>
                            <m:ctrlPr>
                              <a:rPr lang="ru-RU" sz="1400" i="1">
                                <a:latin typeface="Cambria Math" panose="02040503050406030204" pitchFamily="18" charset="0"/>
                              </a:rPr>
                            </m:ctrlPr>
                          </m:sSubPr>
                          <m:e>
                            <m:r>
                              <a:rPr lang="ru-RU" sz="1400" i="1">
                                <a:latin typeface="Cambria Math" panose="02040503050406030204" pitchFamily="18" charset="0"/>
                              </a:rPr>
                              <m:t>𝑥</m:t>
                            </m:r>
                          </m:e>
                          <m:sub>
                            <m:sSub>
                              <m:sSubPr>
                                <m:ctrlPr>
                                  <a:rPr lang="ru-RU" sz="1400" i="1">
                                    <a:latin typeface="Cambria Math" panose="02040503050406030204" pitchFamily="18" charset="0"/>
                                  </a:rPr>
                                </m:ctrlPr>
                              </m:sSubPr>
                              <m:e>
                                <m:r>
                                  <a:rPr lang="en-US" sz="1400" i="1">
                                    <a:latin typeface="Cambria Math" panose="02040503050406030204" pitchFamily="18" charset="0"/>
                                  </a:rPr>
                                  <m:t>𝑖</m:t>
                                </m:r>
                              </m:e>
                              <m:sub>
                                <m:r>
                                  <a:rPr lang="ru-RU" sz="1400" i="1">
                                    <a:latin typeface="Cambria Math" panose="02040503050406030204" pitchFamily="18" charset="0"/>
                                  </a:rPr>
                                  <m:t>2</m:t>
                                </m:r>
                              </m:sub>
                            </m:sSub>
                          </m:sub>
                        </m:sSub>
                      </m:e>
                    </m:d>
                  </m:oMath>
                </a14:m>
                <a:r>
                  <a:rPr lang="ru-RU" sz="1400" dirty="0">
                    <a:latin typeface="Times New Roman" panose="02020603050405020304" pitchFamily="18" charset="0"/>
                    <a:cs typeface="Times New Roman" panose="02020603050405020304" pitchFamily="18" charset="0"/>
                  </a:rPr>
                  <a:t>, или неравенства – </a:t>
                </a:r>
                <a14:m>
                  <m:oMath xmlns:m="http://schemas.openxmlformats.org/officeDocument/2006/math">
                    <m:sSub>
                      <m:sSubPr>
                        <m:ctrlPr>
                          <a:rPr lang="ru-RU" sz="1400" i="1">
                            <a:latin typeface="Cambria Math" panose="02040503050406030204" pitchFamily="18" charset="0"/>
                          </a:rPr>
                        </m:ctrlPr>
                      </m:sSubPr>
                      <m:e>
                        <m:r>
                          <a:rPr lang="en-US" sz="1400" i="1">
                            <a:latin typeface="Cambria Math" panose="02040503050406030204" pitchFamily="18" charset="0"/>
                          </a:rPr>
                          <m:t>𝐹</m:t>
                        </m:r>
                      </m:e>
                      <m:sub>
                        <m:r>
                          <a:rPr lang="ru-RU" sz="1400" i="1">
                            <a:latin typeface="Cambria Math" panose="02040503050406030204" pitchFamily="18" charset="0"/>
                          </a:rPr>
                          <m:t>1</m:t>
                        </m:r>
                      </m:sub>
                    </m:sSub>
                    <m:d>
                      <m:dPr>
                        <m:ctrlPr>
                          <a:rPr lang="ru-RU" sz="1400" i="1">
                            <a:latin typeface="Cambria Math" panose="02040503050406030204" pitchFamily="18" charset="0"/>
                          </a:rPr>
                        </m:ctrlPr>
                      </m:dPr>
                      <m:e>
                        <m:sSub>
                          <m:sSubPr>
                            <m:ctrlPr>
                              <a:rPr lang="ru-RU" sz="1400" i="1">
                                <a:latin typeface="Cambria Math" panose="02040503050406030204" pitchFamily="18" charset="0"/>
                              </a:rPr>
                            </m:ctrlPr>
                          </m:sSubPr>
                          <m:e>
                            <m:r>
                              <a:rPr lang="ru-RU" sz="1400" i="1">
                                <a:latin typeface="Cambria Math" panose="02040503050406030204" pitchFamily="18" charset="0"/>
                              </a:rPr>
                              <m:t>𝑥</m:t>
                            </m:r>
                          </m:e>
                          <m:sub>
                            <m:sSub>
                              <m:sSubPr>
                                <m:ctrlPr>
                                  <a:rPr lang="ru-RU" sz="1400" i="1">
                                    <a:latin typeface="Cambria Math" panose="02040503050406030204" pitchFamily="18" charset="0"/>
                                  </a:rPr>
                                </m:ctrlPr>
                              </m:sSubPr>
                              <m:e>
                                <m:r>
                                  <a:rPr lang="en-US" sz="1400" i="1">
                                    <a:latin typeface="Cambria Math" panose="02040503050406030204" pitchFamily="18" charset="0"/>
                                  </a:rPr>
                                  <m:t>𝑖</m:t>
                                </m:r>
                              </m:e>
                              <m:sub>
                                <m:r>
                                  <a:rPr lang="ru-RU" sz="1400" i="1">
                                    <a:latin typeface="Cambria Math" panose="02040503050406030204" pitchFamily="18" charset="0"/>
                                  </a:rPr>
                                  <m:t>1</m:t>
                                </m:r>
                              </m:sub>
                            </m:sSub>
                          </m:sub>
                        </m:sSub>
                      </m:e>
                    </m:d>
                    <m:r>
                      <a:rPr lang="ru-RU" sz="1400" i="1">
                        <a:latin typeface="Cambria Math" panose="02040503050406030204" pitchFamily="18" charset="0"/>
                      </a:rPr>
                      <m:t>&lt;</m:t>
                    </m:r>
                    <m:sSub>
                      <m:sSubPr>
                        <m:ctrlPr>
                          <a:rPr lang="ru-RU" sz="1400" i="1">
                            <a:latin typeface="Cambria Math" panose="02040503050406030204" pitchFamily="18" charset="0"/>
                          </a:rPr>
                        </m:ctrlPr>
                      </m:sSubPr>
                      <m:e>
                        <m:r>
                          <a:rPr lang="en-US" sz="1400" i="1">
                            <a:latin typeface="Cambria Math" panose="02040503050406030204" pitchFamily="18" charset="0"/>
                          </a:rPr>
                          <m:t>𝐹</m:t>
                        </m:r>
                      </m:e>
                      <m:sub>
                        <m:r>
                          <a:rPr lang="ru-RU" sz="1400" i="1">
                            <a:latin typeface="Cambria Math" panose="02040503050406030204" pitchFamily="18" charset="0"/>
                          </a:rPr>
                          <m:t>1</m:t>
                        </m:r>
                      </m:sub>
                    </m:sSub>
                    <m:d>
                      <m:dPr>
                        <m:ctrlPr>
                          <a:rPr lang="ru-RU" sz="1400" i="1">
                            <a:latin typeface="Cambria Math" panose="02040503050406030204" pitchFamily="18" charset="0"/>
                          </a:rPr>
                        </m:ctrlPr>
                      </m:dPr>
                      <m:e>
                        <m:sSub>
                          <m:sSubPr>
                            <m:ctrlPr>
                              <a:rPr lang="ru-RU" sz="1400" i="1">
                                <a:latin typeface="Cambria Math" panose="02040503050406030204" pitchFamily="18" charset="0"/>
                              </a:rPr>
                            </m:ctrlPr>
                          </m:sSubPr>
                          <m:e>
                            <m:r>
                              <a:rPr lang="ru-RU" sz="1400" i="1">
                                <a:latin typeface="Cambria Math" panose="02040503050406030204" pitchFamily="18" charset="0"/>
                              </a:rPr>
                              <m:t>𝑥</m:t>
                            </m:r>
                          </m:e>
                          <m:sub>
                            <m:sSub>
                              <m:sSubPr>
                                <m:ctrlPr>
                                  <a:rPr lang="ru-RU" sz="1400" i="1">
                                    <a:latin typeface="Cambria Math" panose="02040503050406030204" pitchFamily="18" charset="0"/>
                                  </a:rPr>
                                </m:ctrlPr>
                              </m:sSubPr>
                              <m:e>
                                <m:r>
                                  <a:rPr lang="en-US" sz="1400" i="1">
                                    <a:latin typeface="Cambria Math" panose="02040503050406030204" pitchFamily="18" charset="0"/>
                                  </a:rPr>
                                  <m:t>𝑖</m:t>
                                </m:r>
                              </m:e>
                              <m:sub>
                                <m:r>
                                  <a:rPr lang="ru-RU" sz="1400" i="1">
                                    <a:latin typeface="Cambria Math" panose="02040503050406030204" pitchFamily="18" charset="0"/>
                                  </a:rPr>
                                  <m:t>2</m:t>
                                </m:r>
                              </m:sub>
                            </m:sSub>
                          </m:sub>
                        </m:sSub>
                      </m:e>
                    </m:d>
                  </m:oMath>
                </a14:m>
                <a:r>
                  <a:rPr lang="ru-RU" sz="1400" dirty="0">
                    <a:latin typeface="Times New Roman" panose="02020603050405020304" pitchFamily="18" charset="0"/>
                    <a:cs typeface="Times New Roman" panose="02020603050405020304" pitchFamily="18" charset="0"/>
                  </a:rPr>
                  <a:t>, и </a:t>
                </a:r>
                <a14:m>
                  <m:oMath xmlns:m="http://schemas.openxmlformats.org/officeDocument/2006/math">
                    <m:sSub>
                      <m:sSubPr>
                        <m:ctrlPr>
                          <a:rPr lang="ru-RU" sz="1400" i="1">
                            <a:latin typeface="Cambria Math" panose="02040503050406030204" pitchFamily="18" charset="0"/>
                          </a:rPr>
                        </m:ctrlPr>
                      </m:sSubPr>
                      <m:e>
                        <m:r>
                          <a:rPr lang="en-US" sz="1400" i="1">
                            <a:latin typeface="Cambria Math" panose="02040503050406030204" pitchFamily="18" charset="0"/>
                          </a:rPr>
                          <m:t>𝐹</m:t>
                        </m:r>
                      </m:e>
                      <m:sub>
                        <m:r>
                          <a:rPr lang="ru-RU" sz="1400" i="1">
                            <a:latin typeface="Cambria Math" panose="02040503050406030204" pitchFamily="18" charset="0"/>
                          </a:rPr>
                          <m:t>2</m:t>
                        </m:r>
                      </m:sub>
                    </m:sSub>
                    <m:d>
                      <m:dPr>
                        <m:ctrlPr>
                          <a:rPr lang="ru-RU" sz="1400" i="1">
                            <a:latin typeface="Cambria Math" panose="02040503050406030204" pitchFamily="18" charset="0"/>
                          </a:rPr>
                        </m:ctrlPr>
                      </m:dPr>
                      <m:e>
                        <m:sSub>
                          <m:sSubPr>
                            <m:ctrlPr>
                              <a:rPr lang="ru-RU" sz="1400" i="1">
                                <a:latin typeface="Cambria Math" panose="02040503050406030204" pitchFamily="18" charset="0"/>
                              </a:rPr>
                            </m:ctrlPr>
                          </m:sSubPr>
                          <m:e>
                            <m:r>
                              <a:rPr lang="ru-RU" sz="1400" i="1">
                                <a:latin typeface="Cambria Math" panose="02040503050406030204" pitchFamily="18" charset="0"/>
                              </a:rPr>
                              <m:t>𝑥</m:t>
                            </m:r>
                          </m:e>
                          <m:sub>
                            <m:sSub>
                              <m:sSubPr>
                                <m:ctrlPr>
                                  <a:rPr lang="ru-RU" sz="1400" i="1">
                                    <a:latin typeface="Cambria Math" panose="02040503050406030204" pitchFamily="18" charset="0"/>
                                  </a:rPr>
                                </m:ctrlPr>
                              </m:sSubPr>
                              <m:e>
                                <m:r>
                                  <a:rPr lang="en-US" sz="1400" i="1">
                                    <a:latin typeface="Cambria Math" panose="02040503050406030204" pitchFamily="18" charset="0"/>
                                  </a:rPr>
                                  <m:t>𝑖</m:t>
                                </m:r>
                              </m:e>
                              <m:sub>
                                <m:r>
                                  <a:rPr lang="ru-RU" sz="1400" i="1">
                                    <a:latin typeface="Cambria Math" panose="02040503050406030204" pitchFamily="18" charset="0"/>
                                  </a:rPr>
                                  <m:t>1</m:t>
                                </m:r>
                              </m:sub>
                            </m:sSub>
                          </m:sub>
                        </m:sSub>
                      </m:e>
                    </m:d>
                    <m:r>
                      <a:rPr lang="ru-RU" sz="1400" i="1">
                        <a:latin typeface="Cambria Math" panose="02040503050406030204" pitchFamily="18" charset="0"/>
                      </a:rPr>
                      <m:t>≤</m:t>
                    </m:r>
                    <m:sSub>
                      <m:sSubPr>
                        <m:ctrlPr>
                          <a:rPr lang="ru-RU" sz="1400" i="1">
                            <a:latin typeface="Cambria Math" panose="02040503050406030204" pitchFamily="18" charset="0"/>
                          </a:rPr>
                        </m:ctrlPr>
                      </m:sSubPr>
                      <m:e>
                        <m:r>
                          <a:rPr lang="en-US" sz="1400" i="1">
                            <a:latin typeface="Cambria Math" panose="02040503050406030204" pitchFamily="18" charset="0"/>
                          </a:rPr>
                          <m:t>𝐹</m:t>
                        </m:r>
                      </m:e>
                      <m:sub>
                        <m:r>
                          <a:rPr lang="ru-RU" sz="1400" i="1">
                            <a:latin typeface="Cambria Math" panose="02040503050406030204" pitchFamily="18" charset="0"/>
                          </a:rPr>
                          <m:t>2</m:t>
                        </m:r>
                      </m:sub>
                    </m:sSub>
                    <m:d>
                      <m:dPr>
                        <m:ctrlPr>
                          <a:rPr lang="ru-RU" sz="1400" i="1">
                            <a:latin typeface="Cambria Math" panose="02040503050406030204" pitchFamily="18" charset="0"/>
                          </a:rPr>
                        </m:ctrlPr>
                      </m:dPr>
                      <m:e>
                        <m:sSub>
                          <m:sSubPr>
                            <m:ctrlPr>
                              <a:rPr lang="ru-RU" sz="1400" i="1">
                                <a:latin typeface="Cambria Math" panose="02040503050406030204" pitchFamily="18" charset="0"/>
                              </a:rPr>
                            </m:ctrlPr>
                          </m:sSubPr>
                          <m:e>
                            <m:r>
                              <a:rPr lang="ru-RU" sz="1400" i="1">
                                <a:latin typeface="Cambria Math" panose="02040503050406030204" pitchFamily="18" charset="0"/>
                              </a:rPr>
                              <m:t>𝑥</m:t>
                            </m:r>
                          </m:e>
                          <m:sub>
                            <m:sSub>
                              <m:sSubPr>
                                <m:ctrlPr>
                                  <a:rPr lang="ru-RU" sz="1400" i="1">
                                    <a:latin typeface="Cambria Math" panose="02040503050406030204" pitchFamily="18" charset="0"/>
                                  </a:rPr>
                                </m:ctrlPr>
                              </m:sSubPr>
                              <m:e>
                                <m:r>
                                  <a:rPr lang="en-US" sz="1400" i="1">
                                    <a:latin typeface="Cambria Math" panose="02040503050406030204" pitchFamily="18" charset="0"/>
                                  </a:rPr>
                                  <m:t>𝑖</m:t>
                                </m:r>
                              </m:e>
                              <m:sub>
                                <m:r>
                                  <a:rPr lang="ru-RU" sz="1400" i="1">
                                    <a:latin typeface="Cambria Math" panose="02040503050406030204" pitchFamily="18" charset="0"/>
                                  </a:rPr>
                                  <m:t>2</m:t>
                                </m:r>
                              </m:sub>
                            </m:sSub>
                          </m:sub>
                        </m:sSub>
                      </m:e>
                    </m:d>
                  </m:oMath>
                </a14:m>
                <a:r>
                  <a:rPr lang="ru-RU" sz="1400" dirty="0">
                    <a:latin typeface="Times New Roman" panose="02020603050405020304" pitchFamily="18" charset="0"/>
                    <a:cs typeface="Times New Roman" panose="02020603050405020304" pitchFamily="18" charset="0"/>
                  </a:rPr>
                  <a:t>. В противном случае, решения </a:t>
                </a:r>
                <a14:m>
                  <m:oMath xmlns:m="http://schemas.openxmlformats.org/officeDocument/2006/math">
                    <m:sSub>
                      <m:sSubPr>
                        <m:ctrlPr>
                          <a:rPr lang="ru-RU" sz="1400" i="1">
                            <a:latin typeface="Cambria Math" panose="02040503050406030204" pitchFamily="18" charset="0"/>
                          </a:rPr>
                        </m:ctrlPr>
                      </m:sSubPr>
                      <m:e>
                        <m:r>
                          <a:rPr lang="ru-RU" sz="1400" i="1">
                            <a:latin typeface="Cambria Math" panose="02040503050406030204" pitchFamily="18" charset="0"/>
                          </a:rPr>
                          <m:t>𝑥</m:t>
                        </m:r>
                      </m:e>
                      <m:sub>
                        <m:sSub>
                          <m:sSubPr>
                            <m:ctrlPr>
                              <a:rPr lang="ru-RU" sz="1400" i="1">
                                <a:latin typeface="Cambria Math" panose="02040503050406030204" pitchFamily="18" charset="0"/>
                              </a:rPr>
                            </m:ctrlPr>
                          </m:sSubPr>
                          <m:e>
                            <m:r>
                              <a:rPr lang="en-US" sz="1400" i="1">
                                <a:latin typeface="Cambria Math" panose="02040503050406030204" pitchFamily="18" charset="0"/>
                              </a:rPr>
                              <m:t>𝑖</m:t>
                            </m:r>
                          </m:e>
                          <m:sub>
                            <m:r>
                              <a:rPr lang="ru-RU" sz="1400" i="1">
                                <a:latin typeface="Cambria Math" panose="02040503050406030204" pitchFamily="18" charset="0"/>
                              </a:rPr>
                              <m:t>1</m:t>
                            </m:r>
                          </m:sub>
                        </m:sSub>
                      </m:sub>
                    </m:sSub>
                    <m:r>
                      <a:rPr lang="ru-RU" sz="1400" i="1">
                        <a:latin typeface="Cambria Math" panose="02040503050406030204" pitchFamily="18" charset="0"/>
                      </a:rPr>
                      <m:t>∈</m:t>
                    </m:r>
                    <m:r>
                      <a:rPr lang="en-US" sz="1400" i="1">
                        <a:latin typeface="Cambria Math" panose="02040503050406030204" pitchFamily="18" charset="0"/>
                      </a:rPr>
                      <m:t>𝑋</m:t>
                    </m:r>
                  </m:oMath>
                </a14:m>
                <a:r>
                  <a:rPr lang="ru-RU" sz="1400" dirty="0">
                    <a:latin typeface="Times New Roman" panose="02020603050405020304" pitchFamily="18" charset="0"/>
                    <a:cs typeface="Times New Roman" panose="02020603050405020304" pitchFamily="18" charset="0"/>
                  </a:rPr>
                  <a:t> и </a:t>
                </a:r>
                <a14:m>
                  <m:oMath xmlns:m="http://schemas.openxmlformats.org/officeDocument/2006/math">
                    <m:sSub>
                      <m:sSubPr>
                        <m:ctrlPr>
                          <a:rPr lang="ru-RU" sz="1400" i="1">
                            <a:latin typeface="Cambria Math" panose="02040503050406030204" pitchFamily="18" charset="0"/>
                          </a:rPr>
                        </m:ctrlPr>
                      </m:sSubPr>
                      <m:e>
                        <m:r>
                          <a:rPr lang="ru-RU" sz="1400" i="1">
                            <a:latin typeface="Cambria Math" panose="02040503050406030204" pitchFamily="18" charset="0"/>
                          </a:rPr>
                          <m:t>𝑥</m:t>
                        </m:r>
                      </m:e>
                      <m:sub>
                        <m:sSub>
                          <m:sSubPr>
                            <m:ctrlPr>
                              <a:rPr lang="ru-RU" sz="1400" i="1">
                                <a:latin typeface="Cambria Math" panose="02040503050406030204" pitchFamily="18" charset="0"/>
                              </a:rPr>
                            </m:ctrlPr>
                          </m:sSubPr>
                          <m:e>
                            <m:r>
                              <a:rPr lang="en-US" sz="1400" i="1">
                                <a:latin typeface="Cambria Math" panose="02040503050406030204" pitchFamily="18" charset="0"/>
                              </a:rPr>
                              <m:t>𝑖</m:t>
                            </m:r>
                          </m:e>
                          <m:sub>
                            <m:r>
                              <a:rPr lang="ru-RU" sz="1400" i="1">
                                <a:latin typeface="Cambria Math" panose="02040503050406030204" pitchFamily="18" charset="0"/>
                              </a:rPr>
                              <m:t>2</m:t>
                            </m:r>
                          </m:sub>
                        </m:sSub>
                      </m:sub>
                    </m:sSub>
                    <m:r>
                      <a:rPr lang="ru-RU" sz="1400" i="1">
                        <a:latin typeface="Cambria Math" panose="02040503050406030204" pitchFamily="18" charset="0"/>
                      </a:rPr>
                      <m:t>∈</m:t>
                    </m:r>
                    <m:r>
                      <a:rPr lang="en-US" sz="1400" i="1">
                        <a:latin typeface="Cambria Math" panose="02040503050406030204" pitchFamily="18" charset="0"/>
                      </a:rPr>
                      <m:t>𝑋</m:t>
                    </m:r>
                  </m:oMath>
                </a14:m>
                <a:r>
                  <a:rPr lang="ru-RU" sz="1400" dirty="0">
                    <a:latin typeface="Times New Roman" panose="02020603050405020304" pitchFamily="18" charset="0"/>
                    <a:cs typeface="Times New Roman" panose="02020603050405020304" pitchFamily="18" charset="0"/>
                  </a:rPr>
                  <a:t> </a:t>
                </a:r>
                <a:r>
                  <a:rPr lang="ru-RU" sz="1400" dirty="0" err="1">
                    <a:latin typeface="Times New Roman" panose="02020603050405020304" pitchFamily="18" charset="0"/>
                    <a:cs typeface="Times New Roman" panose="02020603050405020304" pitchFamily="18" charset="0"/>
                  </a:rPr>
                  <a:t>недоминируемые</a:t>
                </a:r>
                <a:r>
                  <a:rPr lang="ru-RU" sz="1400" dirty="0">
                    <a:latin typeface="Times New Roman" panose="02020603050405020304" pitchFamily="18" charset="0"/>
                    <a:cs typeface="Times New Roman" panose="02020603050405020304" pitchFamily="18" charset="0"/>
                  </a:rPr>
                  <a:t>. </a:t>
                </a:r>
                <a:r>
                  <a:rPr lang="ru-RU" sz="1400" dirty="0" err="1">
                    <a:latin typeface="Times New Roman" panose="02020603050405020304" pitchFamily="18" charset="0"/>
                    <a:cs typeface="Times New Roman" panose="02020603050405020304" pitchFamily="18" charset="0"/>
                  </a:rPr>
                  <a:t>Паретовское</a:t>
                </a:r>
                <a:r>
                  <a:rPr lang="ru-RU" sz="1400" dirty="0">
                    <a:latin typeface="Times New Roman" panose="02020603050405020304" pitchFamily="18" charset="0"/>
                    <a:cs typeface="Times New Roman" panose="02020603050405020304" pitchFamily="18" charset="0"/>
                  </a:rPr>
                  <a:t> множество согласно определения состоит из решений, </a:t>
                </a:r>
                <a:r>
                  <a:rPr lang="ru-RU" sz="1400" dirty="0" err="1">
                    <a:latin typeface="Times New Roman" panose="02020603050405020304" pitchFamily="18" charset="0"/>
                    <a:cs typeface="Times New Roman" panose="02020603050405020304" pitchFamily="18" charset="0"/>
                  </a:rPr>
                  <a:t>недоминируемых</a:t>
                </a:r>
                <a:r>
                  <a:rPr lang="ru-RU" sz="1400" dirty="0">
                    <a:latin typeface="Times New Roman" panose="02020603050405020304" pitchFamily="18" charset="0"/>
                    <a:cs typeface="Times New Roman" panose="02020603050405020304" pitchFamily="18" charset="0"/>
                  </a:rPr>
                  <a:t> никакими другими решения из множества альтернатив (МА). Для задач небольшой размерности, к которым относится и настоящий пример, выделить </a:t>
                </a:r>
                <a:r>
                  <a:rPr lang="ru-RU" sz="1400" dirty="0" err="1">
                    <a:latin typeface="Times New Roman" panose="02020603050405020304" pitchFamily="18" charset="0"/>
                    <a:cs typeface="Times New Roman" panose="02020603050405020304" pitchFamily="18" charset="0"/>
                  </a:rPr>
                  <a:t>паретовское</a:t>
                </a:r>
                <a:r>
                  <a:rPr lang="ru-RU" sz="1400" dirty="0">
                    <a:latin typeface="Times New Roman" panose="02020603050405020304" pitchFamily="18" charset="0"/>
                    <a:cs typeface="Times New Roman" panose="02020603050405020304" pitchFamily="18" charset="0"/>
                  </a:rPr>
                  <a:t> множество можно графическим способом, изобразив все значения ВЦФ на координатной плоскости </a:t>
                </a:r>
                <a14:m>
                  <m:oMath xmlns:m="http://schemas.openxmlformats.org/officeDocument/2006/math">
                    <m:sSub>
                      <m:sSubPr>
                        <m:ctrlPr>
                          <a:rPr lang="ru-RU" sz="1400" i="1">
                            <a:latin typeface="Cambria Math" panose="02040503050406030204" pitchFamily="18" charset="0"/>
                          </a:rPr>
                        </m:ctrlPr>
                      </m:sSubPr>
                      <m:e>
                        <m:r>
                          <a:rPr lang="en-US" sz="1400" i="1">
                            <a:latin typeface="Cambria Math" panose="02040503050406030204" pitchFamily="18" charset="0"/>
                          </a:rPr>
                          <m:t>𝐹</m:t>
                        </m:r>
                      </m:e>
                      <m:sub>
                        <m:r>
                          <a:rPr lang="ru-RU" sz="1400" i="1">
                            <a:latin typeface="Cambria Math" panose="02040503050406030204" pitchFamily="18" charset="0"/>
                          </a:rPr>
                          <m:t>1</m:t>
                        </m:r>
                      </m:sub>
                    </m:sSub>
                    <m:r>
                      <a:rPr lang="en-US" sz="1400" i="1">
                        <a:latin typeface="Cambria Math" panose="02040503050406030204" pitchFamily="18" charset="0"/>
                      </a:rPr>
                      <m:t>𝑂</m:t>
                    </m:r>
                    <m:sSub>
                      <m:sSubPr>
                        <m:ctrlPr>
                          <a:rPr lang="ru-RU" sz="1400" i="1">
                            <a:latin typeface="Cambria Math" panose="02040503050406030204" pitchFamily="18" charset="0"/>
                          </a:rPr>
                        </m:ctrlPr>
                      </m:sSubPr>
                      <m:e>
                        <m:r>
                          <a:rPr lang="en-US" sz="1400" i="1">
                            <a:latin typeface="Cambria Math" panose="02040503050406030204" pitchFamily="18" charset="0"/>
                          </a:rPr>
                          <m:t>𝐹</m:t>
                        </m:r>
                      </m:e>
                      <m:sub>
                        <m:r>
                          <a:rPr lang="ru-RU" sz="1400" i="1">
                            <a:latin typeface="Cambria Math" panose="02040503050406030204" pitchFamily="18" charset="0"/>
                          </a:rPr>
                          <m:t>2</m:t>
                        </m:r>
                      </m:sub>
                    </m:sSub>
                  </m:oMath>
                </a14:m>
                <a:endParaRPr lang="ru-RU" sz="1400" dirty="0">
                  <a:latin typeface="Times New Roman" panose="02020603050405020304" pitchFamily="18" charset="0"/>
                  <a:cs typeface="Times New Roman" panose="02020603050405020304" pitchFamily="18" charset="0"/>
                </a:endParaRPr>
              </a:p>
              <a:p>
                <a:pPr indent="450215" algn="just">
                  <a:spcAft>
                    <a:spcPts val="800"/>
                  </a:spcAft>
                </a:pP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65187707-B626-49D4-9CBC-6B6999232B5A}"/>
                  </a:ext>
                </a:extLst>
              </p:cNvPr>
              <p:cNvSpPr txBox="1">
                <a:spLocks noRot="1" noChangeAspect="1" noMove="1" noResize="1" noEditPoints="1" noAdjustHandles="1" noChangeArrowheads="1" noChangeShapeType="1" noTextEdit="1"/>
              </p:cNvSpPr>
              <p:nvPr/>
            </p:nvSpPr>
            <p:spPr>
              <a:xfrm>
                <a:off x="111035" y="1908365"/>
                <a:ext cx="8921930" cy="2672206"/>
              </a:xfrm>
              <a:prstGeom prst="rect">
                <a:avLst/>
              </a:prstGeom>
              <a:blipFill>
                <a:blip r:embed="rId3"/>
                <a:stretch>
                  <a:fillRect l="-205" t="-457" r="-137"/>
                </a:stretch>
              </a:blipFill>
            </p:spPr>
            <p:txBody>
              <a:bodyPr/>
              <a:lstStyle/>
              <a:p>
                <a:r>
                  <a:rPr lang="ru-RU">
                    <a:noFill/>
                  </a:rPr>
                  <a:t> </a:t>
                </a:r>
              </a:p>
            </p:txBody>
          </p:sp>
        </mc:Fallback>
      </mc:AlternateContent>
    </p:spTree>
    <p:extLst>
      <p:ext uri="{BB962C8B-B14F-4D97-AF65-F5344CB8AC3E}">
        <p14:creationId xmlns:p14="http://schemas.microsoft.com/office/powerpoint/2010/main" val="4242829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ятиугольник 3"/>
          <p:cNvSpPr/>
          <p:nvPr/>
        </p:nvSpPr>
        <p:spPr>
          <a:xfrm>
            <a:off x="0" y="484909"/>
            <a:ext cx="5389418" cy="554182"/>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 name="Рисунок 4"/>
          <p:cNvPicPr>
            <a:picLocks noChangeAspect="1"/>
          </p:cNvPicPr>
          <p:nvPr/>
        </p:nvPicPr>
        <p:blipFill rotWithShape="1">
          <a:blip r:embed="rId2" cstate="print">
            <a:extLst>
              <a:ext uri="{28A0092B-C50C-407E-A947-70E740481C1C}">
                <a14:useLocalDpi xmlns:a14="http://schemas.microsoft.com/office/drawing/2010/main" val="0"/>
              </a:ext>
            </a:extLst>
          </a:blip>
          <a:srcRect t="23839" b="55757"/>
          <a:stretch/>
        </p:blipFill>
        <p:spPr>
          <a:xfrm>
            <a:off x="7208158" y="427844"/>
            <a:ext cx="1724227" cy="611247"/>
          </a:xfrm>
          <a:prstGeom prst="rect">
            <a:avLst/>
          </a:prstGeom>
        </p:spPr>
      </p:pic>
      <p:sp>
        <p:nvSpPr>
          <p:cNvPr id="6" name="TextBox 5"/>
          <p:cNvSpPr txBox="1"/>
          <p:nvPr/>
        </p:nvSpPr>
        <p:spPr>
          <a:xfrm>
            <a:off x="312304" y="577334"/>
            <a:ext cx="4432624" cy="369332"/>
          </a:xfrm>
          <a:prstGeom prst="rect">
            <a:avLst/>
          </a:prstGeom>
          <a:noFill/>
        </p:spPr>
        <p:txBody>
          <a:bodyPr wrap="none" rtlCol="0">
            <a:spAutoFit/>
          </a:bodyPr>
          <a:lstStyle/>
          <a:p>
            <a:r>
              <a:rPr lang="ru-RU" b="1" dirty="0">
                <a:solidFill>
                  <a:schemeClr val="bg1"/>
                </a:solidFill>
                <a:latin typeface="Book Antiqua" panose="02040602050305030304" pitchFamily="18" charset="0"/>
              </a:rPr>
              <a:t> Оптимизационные задачи на графах</a:t>
            </a:r>
          </a:p>
        </p:txBody>
      </p:sp>
      <p:sp>
        <p:nvSpPr>
          <p:cNvPr id="7" name="Пятиугольник 3">
            <a:extLst>
              <a:ext uri="{FF2B5EF4-FFF2-40B4-BE49-F238E27FC236}">
                <a16:creationId xmlns:a16="http://schemas.microsoft.com/office/drawing/2014/main" id="{EC90CDD7-EDCF-4B91-84B4-91BE0BD949B0}"/>
              </a:ext>
            </a:extLst>
          </p:cNvPr>
          <p:cNvSpPr/>
          <p:nvPr/>
        </p:nvSpPr>
        <p:spPr>
          <a:xfrm>
            <a:off x="0" y="70035"/>
            <a:ext cx="6639339" cy="1477328"/>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b="1" dirty="0">
                <a:solidFill>
                  <a:schemeClr val="bg1"/>
                </a:solidFill>
                <a:latin typeface="Book Antiqua" panose="02040602050305030304" pitchFamily="18" charset="0"/>
              </a:rPr>
              <a:t> Построение </a:t>
            </a:r>
            <a:r>
              <a:rPr lang="ru-RU" b="1" dirty="0" err="1">
                <a:solidFill>
                  <a:schemeClr val="bg1"/>
                </a:solidFill>
                <a:latin typeface="Book Antiqua" panose="02040602050305030304" pitchFamily="18" charset="0"/>
              </a:rPr>
              <a:t>паретовского</a:t>
            </a:r>
            <a:r>
              <a:rPr lang="ru-RU" b="1" dirty="0">
                <a:solidFill>
                  <a:schemeClr val="bg1"/>
                </a:solidFill>
                <a:latin typeface="Book Antiqua" panose="02040602050305030304" pitchFamily="18" charset="0"/>
              </a:rPr>
              <a:t> множества альтернатив многокритериальной задачи построения подграфа (покрытия) пересекающихся цепей с заданными вершинами на </a:t>
            </a:r>
            <a:r>
              <a:rPr lang="ru-RU" b="1" dirty="0" err="1">
                <a:solidFill>
                  <a:schemeClr val="bg1"/>
                </a:solidFill>
                <a:latin typeface="Book Antiqua" panose="02040602050305030304" pitchFamily="18" charset="0"/>
              </a:rPr>
              <a:t>многовзвешенном</a:t>
            </a:r>
            <a:r>
              <a:rPr lang="ru-RU" b="1" dirty="0">
                <a:solidFill>
                  <a:schemeClr val="bg1"/>
                </a:solidFill>
                <a:latin typeface="Book Antiqua" panose="02040602050305030304" pitchFamily="18" charset="0"/>
              </a:rPr>
              <a:t> динамическом графе</a:t>
            </a:r>
          </a:p>
        </p:txBody>
      </p:sp>
      <p:pic>
        <p:nvPicPr>
          <p:cNvPr id="8" name="Рисунок 7">
            <a:extLst>
              <a:ext uri="{FF2B5EF4-FFF2-40B4-BE49-F238E27FC236}">
                <a16:creationId xmlns:a16="http://schemas.microsoft.com/office/drawing/2014/main" id="{804D3331-4083-4119-B439-9DAE7CCBA6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8368" y="1711753"/>
            <a:ext cx="6466710" cy="3653349"/>
          </a:xfrm>
          <a:prstGeom prst="rect">
            <a:avLst/>
          </a:prstGeom>
        </p:spPr>
      </p:pic>
      <p:sp>
        <p:nvSpPr>
          <p:cNvPr id="2" name="Номер слайда 1">
            <a:extLst>
              <a:ext uri="{FF2B5EF4-FFF2-40B4-BE49-F238E27FC236}">
                <a16:creationId xmlns:a16="http://schemas.microsoft.com/office/drawing/2014/main" id="{33C95311-65FF-4F53-8013-0B645E842847}"/>
              </a:ext>
            </a:extLst>
          </p:cNvPr>
          <p:cNvSpPr>
            <a:spLocks noGrp="1"/>
          </p:cNvSpPr>
          <p:nvPr>
            <p:ph type="sldNum" sz="quarter" idx="12"/>
          </p:nvPr>
        </p:nvSpPr>
        <p:spPr/>
        <p:txBody>
          <a:bodyPr/>
          <a:lstStyle/>
          <a:p>
            <a:fld id="{08D8E1EF-28A3-48B0-A2E7-28A1554736A7}" type="slidenum">
              <a:rPr lang="ru-RU" smtClean="0"/>
              <a:t>11</a:t>
            </a:fld>
            <a:endParaRPr lang="ru-RU"/>
          </a:p>
        </p:txBody>
      </p:sp>
      <p:sp>
        <p:nvSpPr>
          <p:cNvPr id="10" name="TextBox 9">
            <a:extLst>
              <a:ext uri="{FF2B5EF4-FFF2-40B4-BE49-F238E27FC236}">
                <a16:creationId xmlns:a16="http://schemas.microsoft.com/office/drawing/2014/main" id="{DF11A6D4-3288-4B15-ABE2-13EF9A47B86E}"/>
              </a:ext>
            </a:extLst>
          </p:cNvPr>
          <p:cNvSpPr txBox="1"/>
          <p:nvPr/>
        </p:nvSpPr>
        <p:spPr>
          <a:xfrm>
            <a:off x="1724297" y="5365102"/>
            <a:ext cx="6675119" cy="463397"/>
          </a:xfrm>
          <a:prstGeom prst="rect">
            <a:avLst/>
          </a:prstGeom>
          <a:noFill/>
        </p:spPr>
        <p:txBody>
          <a:bodyPr wrap="square">
            <a:spAutoFit/>
          </a:bodyPr>
          <a:lstStyle/>
          <a:p>
            <a:pPr algn="ctr">
              <a:lnSpc>
                <a:spcPct val="150000"/>
              </a:lnSpc>
              <a:spcAft>
                <a:spcPts val="800"/>
              </a:spcAft>
            </a:pP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Рисунок 1.2 – Значения ВЦФ на координатной плоскости</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6341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ятиугольник 3"/>
          <p:cNvSpPr/>
          <p:nvPr/>
        </p:nvSpPr>
        <p:spPr>
          <a:xfrm>
            <a:off x="0" y="484909"/>
            <a:ext cx="5389418" cy="554182"/>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 name="Рисунок 4"/>
          <p:cNvPicPr>
            <a:picLocks noChangeAspect="1"/>
          </p:cNvPicPr>
          <p:nvPr/>
        </p:nvPicPr>
        <p:blipFill rotWithShape="1">
          <a:blip r:embed="rId2" cstate="print">
            <a:extLst>
              <a:ext uri="{28A0092B-C50C-407E-A947-70E740481C1C}">
                <a14:useLocalDpi xmlns:a14="http://schemas.microsoft.com/office/drawing/2010/main" val="0"/>
              </a:ext>
            </a:extLst>
          </a:blip>
          <a:srcRect t="23839" b="55757"/>
          <a:stretch/>
        </p:blipFill>
        <p:spPr>
          <a:xfrm>
            <a:off x="7208158" y="427844"/>
            <a:ext cx="1724227" cy="611247"/>
          </a:xfrm>
          <a:prstGeom prst="rect">
            <a:avLst/>
          </a:prstGeom>
        </p:spPr>
      </p:pic>
      <p:sp>
        <p:nvSpPr>
          <p:cNvPr id="6" name="TextBox 5"/>
          <p:cNvSpPr txBox="1"/>
          <p:nvPr/>
        </p:nvSpPr>
        <p:spPr>
          <a:xfrm>
            <a:off x="312304" y="577334"/>
            <a:ext cx="4432624" cy="369332"/>
          </a:xfrm>
          <a:prstGeom prst="rect">
            <a:avLst/>
          </a:prstGeom>
          <a:noFill/>
        </p:spPr>
        <p:txBody>
          <a:bodyPr wrap="none" rtlCol="0">
            <a:spAutoFit/>
          </a:bodyPr>
          <a:lstStyle/>
          <a:p>
            <a:r>
              <a:rPr lang="ru-RU" b="1" dirty="0">
                <a:solidFill>
                  <a:schemeClr val="bg1"/>
                </a:solidFill>
                <a:latin typeface="Book Antiqua" panose="02040602050305030304" pitchFamily="18" charset="0"/>
              </a:rPr>
              <a:t> Оптимизационные задачи на графах</a:t>
            </a:r>
          </a:p>
        </p:txBody>
      </p:sp>
      <p:sp>
        <p:nvSpPr>
          <p:cNvPr id="7" name="Пятиугольник 3">
            <a:extLst>
              <a:ext uri="{FF2B5EF4-FFF2-40B4-BE49-F238E27FC236}">
                <a16:creationId xmlns:a16="http://schemas.microsoft.com/office/drawing/2014/main" id="{5C818B84-1930-4EFC-9A93-1E2004DD6F56}"/>
              </a:ext>
            </a:extLst>
          </p:cNvPr>
          <p:cNvSpPr/>
          <p:nvPr/>
        </p:nvSpPr>
        <p:spPr>
          <a:xfrm>
            <a:off x="0" y="70035"/>
            <a:ext cx="6639339" cy="1477328"/>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b="1" dirty="0">
                <a:solidFill>
                  <a:schemeClr val="bg1"/>
                </a:solidFill>
                <a:latin typeface="Book Antiqua" panose="02040602050305030304" pitchFamily="18" charset="0"/>
              </a:rPr>
              <a:t> Построение </a:t>
            </a:r>
            <a:r>
              <a:rPr lang="ru-RU" b="1" dirty="0" err="1">
                <a:solidFill>
                  <a:schemeClr val="bg1"/>
                </a:solidFill>
                <a:latin typeface="Book Antiqua" panose="02040602050305030304" pitchFamily="18" charset="0"/>
              </a:rPr>
              <a:t>паретовского</a:t>
            </a:r>
            <a:r>
              <a:rPr lang="ru-RU" b="1" dirty="0">
                <a:solidFill>
                  <a:schemeClr val="bg1"/>
                </a:solidFill>
                <a:latin typeface="Book Antiqua" panose="02040602050305030304" pitchFamily="18" charset="0"/>
              </a:rPr>
              <a:t> множества альтернатив многокритериальной задачи построения подграфа (покрытия) пересекающихся цепей с заданными вершинами на </a:t>
            </a:r>
            <a:r>
              <a:rPr lang="ru-RU" b="1" dirty="0" err="1">
                <a:solidFill>
                  <a:schemeClr val="bg1"/>
                </a:solidFill>
                <a:latin typeface="Book Antiqua" panose="02040602050305030304" pitchFamily="18" charset="0"/>
              </a:rPr>
              <a:t>многовзвешенном</a:t>
            </a:r>
            <a:r>
              <a:rPr lang="ru-RU" b="1" dirty="0">
                <a:solidFill>
                  <a:schemeClr val="bg1"/>
                </a:solidFill>
                <a:latin typeface="Book Antiqua" panose="02040602050305030304" pitchFamily="18" charset="0"/>
              </a:rPr>
              <a:t> динамическом графе</a:t>
            </a:r>
          </a:p>
        </p:txBody>
      </p:sp>
      <p:sp>
        <p:nvSpPr>
          <p:cNvPr id="2" name="Номер слайда 1">
            <a:extLst>
              <a:ext uri="{FF2B5EF4-FFF2-40B4-BE49-F238E27FC236}">
                <a16:creationId xmlns:a16="http://schemas.microsoft.com/office/drawing/2014/main" id="{80BF5C6E-D9E5-409E-9E5E-0DB15AF505C6}"/>
              </a:ext>
            </a:extLst>
          </p:cNvPr>
          <p:cNvSpPr>
            <a:spLocks noGrp="1"/>
          </p:cNvSpPr>
          <p:nvPr>
            <p:ph type="sldNum" sz="quarter" idx="12"/>
          </p:nvPr>
        </p:nvSpPr>
        <p:spPr/>
        <p:txBody>
          <a:bodyPr/>
          <a:lstStyle/>
          <a:p>
            <a:fld id="{08D8E1EF-28A3-48B0-A2E7-28A1554736A7}" type="slidenum">
              <a:rPr lang="ru-RU" smtClean="0"/>
              <a:t>12</a:t>
            </a:fld>
            <a:endParaRPr lang="ru-RU"/>
          </a:p>
        </p:txBody>
      </p:sp>
      <p:sp>
        <p:nvSpPr>
          <p:cNvPr id="9" name="TextBox 8">
            <a:extLst>
              <a:ext uri="{FF2B5EF4-FFF2-40B4-BE49-F238E27FC236}">
                <a16:creationId xmlns:a16="http://schemas.microsoft.com/office/drawing/2014/main" id="{12BA83DC-E081-4735-BE08-082E5A191BC1}"/>
              </a:ext>
            </a:extLst>
          </p:cNvPr>
          <p:cNvSpPr txBox="1"/>
          <p:nvPr/>
        </p:nvSpPr>
        <p:spPr>
          <a:xfrm>
            <a:off x="91440" y="1639788"/>
            <a:ext cx="8840945" cy="4493538"/>
          </a:xfrm>
          <a:prstGeom prst="rect">
            <a:avLst/>
          </a:prstGeom>
          <a:noFill/>
        </p:spPr>
        <p:txBody>
          <a:bodyPr wrap="square">
            <a:spAutoFit/>
          </a:bodyPr>
          <a:lstStyle/>
          <a:p>
            <a:pPr indent="450215" algn="just">
              <a:spcAft>
                <a:spcPts val="800"/>
              </a:spcAft>
            </a:pP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Обратим внимание, что размерность задачи в представленном примере, во-первых позволила построить простым направленным перебором МА, а затем так же простым направленным перебором в двухосевой системе координат выделить из МА множество </a:t>
            </a:r>
            <a:r>
              <a:rPr lang="ru-RU"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парето</a:t>
            </a: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-оптимальных решений. В действительности существенным сдерживающим фактором совершенствования методов многокритериальной оптимизации на графах является проблема их вычислительной сложности, вызванной большой размерностью задачи. </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800"/>
              </a:spcAft>
            </a:pP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Однако мощность (количество элементов) множество </a:t>
            </a:r>
            <a:r>
              <a:rPr lang="ru-RU"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парето</a:t>
            </a: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-оптимальных решений редко имеет близкую оценку с числом всех допустимых вариантов решений задачи – множеством альтернатив. Теоретическая оценка сложности, построенная для методов полного или упорядоченного (как в рассмотренном выше примере) перебора для широких классов многокритериальных задач может быть существенно улучшена для решения конкретных прикладных задач, к которым относится многокритериальная задача поиска кратчайшей цепи между двумя заданными вершинами на взвешенном графе, но задача существенно усложняется для случая динамического графа.</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800"/>
              </a:spcAft>
            </a:pP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Возвращаясь к рассмотренному примеру, отметить, что полное множество альтернатив (ПМА) в терминологии доведения информации до конечного потребителя представляет собой альтернативные несравнимые несовпадающие последовательности ретрансляторов с равными затратами по ретрансляции – значения целевых функций.</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800"/>
              </a:spcAft>
            </a:pP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Для задачи, рассмотренной в примере, мощность ПМА отличается от мощности ПМ несущественно, что в целом никак не влияет на дальнейший выбор предпочтительного решения для применения в доведении информации до конечных пользователей.</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9800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ятиугольник 3"/>
          <p:cNvSpPr/>
          <p:nvPr/>
        </p:nvSpPr>
        <p:spPr>
          <a:xfrm>
            <a:off x="0" y="484909"/>
            <a:ext cx="5389418" cy="554182"/>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 name="Рисунок 4"/>
          <p:cNvPicPr>
            <a:picLocks noChangeAspect="1"/>
          </p:cNvPicPr>
          <p:nvPr/>
        </p:nvPicPr>
        <p:blipFill rotWithShape="1">
          <a:blip r:embed="rId2" cstate="print">
            <a:extLst>
              <a:ext uri="{28A0092B-C50C-407E-A947-70E740481C1C}">
                <a14:useLocalDpi xmlns:a14="http://schemas.microsoft.com/office/drawing/2010/main" val="0"/>
              </a:ext>
            </a:extLst>
          </a:blip>
          <a:srcRect t="23839" b="55757"/>
          <a:stretch/>
        </p:blipFill>
        <p:spPr>
          <a:xfrm>
            <a:off x="7208158" y="427844"/>
            <a:ext cx="1724227" cy="611247"/>
          </a:xfrm>
          <a:prstGeom prst="rect">
            <a:avLst/>
          </a:prstGeom>
        </p:spPr>
      </p:pic>
      <p:sp>
        <p:nvSpPr>
          <p:cNvPr id="6" name="TextBox 5"/>
          <p:cNvSpPr txBox="1"/>
          <p:nvPr/>
        </p:nvSpPr>
        <p:spPr>
          <a:xfrm>
            <a:off x="312304" y="577334"/>
            <a:ext cx="4432624" cy="369332"/>
          </a:xfrm>
          <a:prstGeom prst="rect">
            <a:avLst/>
          </a:prstGeom>
          <a:noFill/>
        </p:spPr>
        <p:txBody>
          <a:bodyPr wrap="none" rtlCol="0">
            <a:spAutoFit/>
          </a:bodyPr>
          <a:lstStyle/>
          <a:p>
            <a:r>
              <a:rPr lang="ru-RU" b="1" dirty="0">
                <a:solidFill>
                  <a:schemeClr val="bg1"/>
                </a:solidFill>
                <a:latin typeface="Book Antiqua" panose="02040602050305030304" pitchFamily="18" charset="0"/>
              </a:rPr>
              <a:t> Оптимизационные задачи на графах</a:t>
            </a:r>
          </a:p>
        </p:txBody>
      </p:sp>
      <p:sp>
        <p:nvSpPr>
          <p:cNvPr id="7" name="Пятиугольник 3">
            <a:extLst>
              <a:ext uri="{FF2B5EF4-FFF2-40B4-BE49-F238E27FC236}">
                <a16:creationId xmlns:a16="http://schemas.microsoft.com/office/drawing/2014/main" id="{D005586A-7493-4171-8A29-93581D2981A7}"/>
              </a:ext>
            </a:extLst>
          </p:cNvPr>
          <p:cNvSpPr/>
          <p:nvPr/>
        </p:nvSpPr>
        <p:spPr>
          <a:xfrm>
            <a:off x="0" y="70035"/>
            <a:ext cx="6639339" cy="1477328"/>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b="1" dirty="0">
                <a:solidFill>
                  <a:schemeClr val="bg1"/>
                </a:solidFill>
                <a:latin typeface="Book Antiqua" panose="02040602050305030304" pitchFamily="18" charset="0"/>
              </a:rPr>
              <a:t> Построение </a:t>
            </a:r>
            <a:r>
              <a:rPr lang="ru-RU" b="1" dirty="0" err="1">
                <a:solidFill>
                  <a:schemeClr val="bg1"/>
                </a:solidFill>
                <a:latin typeface="Book Antiqua" panose="02040602050305030304" pitchFamily="18" charset="0"/>
              </a:rPr>
              <a:t>паретовского</a:t>
            </a:r>
            <a:r>
              <a:rPr lang="ru-RU" b="1" dirty="0">
                <a:solidFill>
                  <a:schemeClr val="bg1"/>
                </a:solidFill>
                <a:latin typeface="Book Antiqua" panose="02040602050305030304" pitchFamily="18" charset="0"/>
              </a:rPr>
              <a:t> множества альтернатив многокритериальной задачи построения подграфа (покрытия) пересекающихся цепей с заданными вершинами на </a:t>
            </a:r>
            <a:r>
              <a:rPr lang="ru-RU" b="1" dirty="0" err="1">
                <a:solidFill>
                  <a:schemeClr val="bg1"/>
                </a:solidFill>
                <a:latin typeface="Book Antiqua" panose="02040602050305030304" pitchFamily="18" charset="0"/>
              </a:rPr>
              <a:t>многовзвешенном</a:t>
            </a:r>
            <a:r>
              <a:rPr lang="ru-RU" b="1" dirty="0">
                <a:solidFill>
                  <a:schemeClr val="bg1"/>
                </a:solidFill>
                <a:latin typeface="Book Antiqua" panose="02040602050305030304" pitchFamily="18" charset="0"/>
              </a:rPr>
              <a:t> динамическом графе</a:t>
            </a:r>
          </a:p>
        </p:txBody>
      </p:sp>
      <p:sp>
        <p:nvSpPr>
          <p:cNvPr id="2" name="Номер слайда 1">
            <a:extLst>
              <a:ext uri="{FF2B5EF4-FFF2-40B4-BE49-F238E27FC236}">
                <a16:creationId xmlns:a16="http://schemas.microsoft.com/office/drawing/2014/main" id="{858E353F-3DFD-43CE-A5BC-B4567065EA43}"/>
              </a:ext>
            </a:extLst>
          </p:cNvPr>
          <p:cNvSpPr>
            <a:spLocks noGrp="1"/>
          </p:cNvSpPr>
          <p:nvPr>
            <p:ph type="sldNum" sz="quarter" idx="12"/>
          </p:nvPr>
        </p:nvSpPr>
        <p:spPr/>
        <p:txBody>
          <a:bodyPr/>
          <a:lstStyle/>
          <a:p>
            <a:fld id="{08D8E1EF-28A3-48B0-A2E7-28A1554736A7}" type="slidenum">
              <a:rPr lang="ru-RU" smtClean="0"/>
              <a:t>13</a:t>
            </a:fld>
            <a:endParaRPr lang="ru-RU"/>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1B18BF07-2DAF-4845-A595-9E4592E44A6A}"/>
                  </a:ext>
                </a:extLst>
              </p:cNvPr>
              <p:cNvSpPr txBox="1"/>
              <p:nvPr/>
            </p:nvSpPr>
            <p:spPr>
              <a:xfrm>
                <a:off x="87086" y="1547363"/>
                <a:ext cx="8758212" cy="5914696"/>
              </a:xfrm>
              <a:prstGeom prst="rect">
                <a:avLst/>
              </a:prstGeom>
              <a:noFill/>
            </p:spPr>
            <p:txBody>
              <a:bodyPr wrap="square">
                <a:spAutoFit/>
              </a:bodyPr>
              <a:lstStyle/>
              <a:p>
                <a:pPr indent="450215" algn="just">
                  <a:spcAft>
                    <a:spcPts val="80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Напомним, что граф (ориентированный граф) </a:t>
                </a:r>
                <a14:m>
                  <m:oMath xmlns:m="http://schemas.openxmlformats.org/officeDocument/2006/math">
                    <m:r>
                      <a:rPr lang="ru-RU" sz="1400" i="1">
                        <a:effectLst/>
                        <a:latin typeface="Cambria Math" panose="02040503050406030204" pitchFamily="18" charset="0"/>
                        <a:ea typeface="Calibri" panose="020F0502020204030204" pitchFamily="34" charset="0"/>
                        <a:cs typeface="Times New Roman" panose="02020603050405020304" pitchFamily="18" charset="0"/>
                      </a:rPr>
                      <m:t>𝐺</m:t>
                    </m:r>
                    <m:r>
                      <a:rPr lang="ru-RU" sz="1400" i="1">
                        <a:effectLst/>
                        <a:latin typeface="Cambria Math" panose="02040503050406030204" pitchFamily="18" charset="0"/>
                        <a:ea typeface="Calibri" panose="020F0502020204030204" pitchFamily="34" charset="0"/>
                        <a:cs typeface="Times New Roman" panose="02020603050405020304" pitchFamily="18" charset="0"/>
                      </a:rPr>
                      <m:t>=(</m:t>
                    </m:r>
                    <m:r>
                      <a:rPr lang="ru-RU" sz="1400" i="1">
                        <a:effectLst/>
                        <a:latin typeface="Cambria Math" panose="02040503050406030204" pitchFamily="18" charset="0"/>
                        <a:ea typeface="Calibri" panose="020F0502020204030204" pitchFamily="34" charset="0"/>
                        <a:cs typeface="Times New Roman" panose="02020603050405020304" pitchFamily="18" charset="0"/>
                      </a:rPr>
                      <m:t>𝑉</m:t>
                    </m:r>
                    <m:r>
                      <a:rPr lang="ru-RU" sz="1400" i="1">
                        <a:effectLst/>
                        <a:latin typeface="Cambria Math" panose="02040503050406030204" pitchFamily="18" charset="0"/>
                        <a:ea typeface="Calibri" panose="020F0502020204030204" pitchFamily="34" charset="0"/>
                        <a:cs typeface="Times New Roman" panose="02020603050405020304" pitchFamily="18" charset="0"/>
                      </a:rPr>
                      <m:t>, </m:t>
                    </m:r>
                    <m:r>
                      <a:rPr lang="ru-RU" sz="1400" i="1">
                        <a:effectLst/>
                        <a:latin typeface="Cambria Math" panose="02040503050406030204" pitchFamily="18" charset="0"/>
                        <a:ea typeface="Calibri" panose="020F0502020204030204" pitchFamily="34" charset="0"/>
                        <a:cs typeface="Times New Roman" panose="02020603050405020304" pitchFamily="18" charset="0"/>
                      </a:rPr>
                      <m:t>𝐸</m:t>
                    </m:r>
                    <m:r>
                      <a:rPr lang="ru-RU" sz="14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называется </a:t>
                </a:r>
                <a14:m>
                  <m:oMath xmlns:m="http://schemas.openxmlformats.org/officeDocument/2006/math">
                    <m:r>
                      <a:rPr lang="en-US" sz="1400" i="1">
                        <a:effectLst/>
                        <a:latin typeface="Cambria Math" panose="02040503050406030204" pitchFamily="18" charset="0"/>
                        <a:ea typeface="Calibri" panose="020F0502020204030204" pitchFamily="34" charset="0"/>
                        <a:cs typeface="Times New Roman" panose="02020603050405020304" pitchFamily="18" charset="0"/>
                      </a:rPr>
                      <m:t>𝑚</m:t>
                    </m:r>
                  </m:oMath>
                </a14:m>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-взвешенным, если каждому ребру (дуге) </a:t>
                </a:r>
                <a14:m>
                  <m:oMath xmlns:m="http://schemas.openxmlformats.org/officeDocument/2006/math">
                    <m:r>
                      <a:rPr lang="ru-RU" sz="1400" i="1">
                        <a:effectLst/>
                        <a:latin typeface="Cambria Math" panose="02040503050406030204" pitchFamily="18" charset="0"/>
                        <a:ea typeface="Calibri" panose="020F0502020204030204" pitchFamily="34" charset="0"/>
                        <a:cs typeface="Times New Roman" panose="02020603050405020304" pitchFamily="18" charset="0"/>
                      </a:rPr>
                      <m:t>𝑒</m:t>
                    </m:r>
                    <m:r>
                      <a:rPr lang="ru-RU" sz="1400" i="1">
                        <a:effectLst/>
                        <a:latin typeface="Cambria Math" panose="02040503050406030204" pitchFamily="18" charset="0"/>
                        <a:ea typeface="Calibri" panose="020F0502020204030204" pitchFamily="34" charset="0"/>
                        <a:cs typeface="Cambria Math" panose="02040503050406030204" pitchFamily="18" charset="0"/>
                      </a:rPr>
                      <m:t>∈</m:t>
                    </m:r>
                    <m:r>
                      <a:rPr lang="ru-RU" sz="1400" i="1">
                        <a:effectLst/>
                        <a:latin typeface="Cambria Math" panose="02040503050406030204" pitchFamily="18" charset="0"/>
                        <a:ea typeface="Calibri" panose="020F0502020204030204" pitchFamily="34" charset="0"/>
                        <a:cs typeface="Times New Roman" panose="02020603050405020304" pitchFamily="18" charset="0"/>
                      </a:rPr>
                      <m:t>𝐸</m:t>
                    </m:r>
                  </m:oMath>
                </a14:m>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приписаны веса </a:t>
                </a:r>
                <a14:m>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𝑘</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r>
                      <a:rPr lang="ru-RU" sz="1400" i="1">
                        <a:effectLst/>
                        <a:latin typeface="Cambria Math" panose="02040503050406030204" pitchFamily="18" charset="0"/>
                        <a:ea typeface="Calibri" panose="020F0502020204030204" pitchFamily="34" charset="0"/>
                        <a:cs typeface="Times New Roman" panose="02020603050405020304" pitchFamily="18" charset="0"/>
                      </a:rPr>
                      <m:t>𝑒</m:t>
                    </m:r>
                    <m:r>
                      <a:rPr lang="ru-RU" sz="14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1400" i="1">
                            <a:effectLst/>
                            <a:latin typeface="Cambria Math" panose="02040503050406030204" pitchFamily="18" charset="0"/>
                            <a:ea typeface="Calibri" panose="020F0502020204030204" pitchFamily="34" charset="0"/>
                            <a:cs typeface="Times New Roman" panose="02020603050405020304" pitchFamily="18" charset="0"/>
                          </a:rPr>
                          <m:t>1,2,...,</m:t>
                        </m:r>
                        <m:r>
                          <a:rPr lang="ru-RU" sz="1400" i="1">
                            <a:effectLst/>
                            <a:latin typeface="Cambria Math" panose="02040503050406030204" pitchFamily="18" charset="0"/>
                            <a:ea typeface="Calibri" panose="020F0502020204030204" pitchFamily="34" charset="0"/>
                            <a:cs typeface="Times New Roman" panose="02020603050405020304" pitchFamily="18" charset="0"/>
                          </a:rPr>
                          <m:t>𝑚</m:t>
                        </m:r>
                      </m:e>
                    </m:d>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Говоря о какой-либо задаче на графе </a:t>
                </a:r>
                <a14:m>
                  <m:oMath xmlns:m="http://schemas.openxmlformats.org/officeDocument/2006/math">
                    <m:r>
                      <a:rPr lang="ru-RU" sz="1400" i="1">
                        <a:effectLst/>
                        <a:latin typeface="Cambria Math" panose="02040503050406030204" pitchFamily="18" charset="0"/>
                        <a:ea typeface="Calibri" panose="020F0502020204030204" pitchFamily="34" charset="0"/>
                        <a:cs typeface="Times New Roman" panose="02020603050405020304" pitchFamily="18" charset="0"/>
                      </a:rPr>
                      <m:t>𝐺</m:t>
                    </m:r>
                  </m:oMath>
                </a14:m>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ее допустимое решение обозначаем через</a:t>
                </a:r>
                <a14:m>
                  <m:oMath xmlns:m="http://schemas.openxmlformats.org/officeDocument/2006/math">
                    <m:r>
                      <a:rPr lang="ru-RU" sz="1400" i="1">
                        <a:effectLst/>
                        <a:latin typeface="Cambria Math" panose="02040503050406030204" pitchFamily="18" charset="0"/>
                        <a:ea typeface="Calibri" panose="020F0502020204030204" pitchFamily="34" charset="0"/>
                        <a:cs typeface="Times New Roman" panose="02020603050405020304" pitchFamily="18" charset="0"/>
                      </a:rPr>
                      <m:t> </m:t>
                    </m:r>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oMath>
                </a14:m>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подразумевая, что </a:t>
                </a:r>
                <a14:m>
                  <m:oMath xmlns:m="http://schemas.openxmlformats.org/officeDocument/2006/math">
                    <m:r>
                      <a:rPr lang="ru-RU" sz="1400" i="1"/>
                      <m:t>𝑥</m:t>
                    </m:r>
                    <m:r>
                      <a:rPr lang="ru-RU" sz="1400" i="1"/>
                      <m:t>=(</m:t>
                    </m:r>
                    <m:sSub>
                      <m:sSubPr>
                        <m:ctrlPr>
                          <a:rPr lang="ru-RU" sz="1400" i="1"/>
                        </m:ctrlPr>
                      </m:sSubPr>
                      <m:e>
                        <m:r>
                          <a:rPr lang="ru-RU" sz="1400" i="1"/>
                          <m:t>𝑉</m:t>
                        </m:r>
                      </m:e>
                      <m:sub>
                        <m:r>
                          <a:rPr lang="ru-RU" sz="1400" i="1"/>
                          <m:t>𝑥</m:t>
                        </m:r>
                      </m:sub>
                    </m:sSub>
                    <m:r>
                      <a:rPr lang="ru-RU" sz="1400" i="1"/>
                      <m:t>,</m:t>
                    </m:r>
                    <m:sSub>
                      <m:sSubPr>
                        <m:ctrlPr>
                          <a:rPr lang="ru-RU" sz="1400" i="1"/>
                        </m:ctrlPr>
                      </m:sSubPr>
                      <m:e>
                        <m:r>
                          <a:rPr lang="ru-RU" sz="1400" i="1"/>
                          <m:t>𝐸</m:t>
                        </m:r>
                      </m:e>
                      <m:sub>
                        <m:r>
                          <a:rPr lang="ru-RU" sz="1400" i="1"/>
                          <m:t>𝑥</m:t>
                        </m:r>
                      </m:sub>
                    </m:sSub>
                    <m:r>
                      <a:rPr lang="ru-RU" sz="1400" i="1"/>
                      <m:t>)</m:t>
                    </m:r>
                  </m:oMath>
                </a14:m>
                <a:r>
                  <a:rPr lang="ru-RU" sz="1400" dirty="0">
                    <a:latin typeface="Times New Roman" panose="02020603050405020304" pitchFamily="18" charset="0"/>
                    <a:cs typeface="Times New Roman" panose="02020603050405020304" pitchFamily="18" charset="0"/>
                  </a:rPr>
                  <a:t> — это удовлетворяющий определенным условиям подграф графа </a:t>
                </a:r>
                <a14:m>
                  <m:oMath xmlns:m="http://schemas.openxmlformats.org/officeDocument/2006/math">
                    <m:r>
                      <a:rPr lang="ru-RU" sz="1400" i="1"/>
                      <m:t>𝐺</m:t>
                    </m:r>
                  </m:oMath>
                </a14:m>
                <a:r>
                  <a:rPr lang="ru-RU" sz="1400" dirty="0">
                    <a:latin typeface="Times New Roman" panose="02020603050405020304" pitchFamily="18" charset="0"/>
                    <a:cs typeface="Times New Roman" panose="02020603050405020304" pitchFamily="18" charset="0"/>
                  </a:rPr>
                  <a:t> с множеством вершин </a:t>
                </a:r>
                <a14:m>
                  <m:oMath xmlns:m="http://schemas.openxmlformats.org/officeDocument/2006/math">
                    <m:sSub>
                      <m:sSubPr>
                        <m:ctrlPr>
                          <a:rPr lang="ru-RU" sz="1400" i="1"/>
                        </m:ctrlPr>
                      </m:sSubPr>
                      <m:e>
                        <m:r>
                          <a:rPr lang="ru-RU" sz="1400" i="1"/>
                          <m:t>𝑉</m:t>
                        </m:r>
                      </m:e>
                      <m:sub>
                        <m:r>
                          <a:rPr lang="ru-RU" sz="1400" i="1"/>
                          <m:t>𝑥</m:t>
                        </m:r>
                      </m:sub>
                    </m:sSub>
                    <m:r>
                      <a:rPr lang="ru-RU" sz="1400" i="1"/>
                      <m:t>⊆</m:t>
                    </m:r>
                    <m:r>
                      <a:rPr lang="ru-RU" sz="1400" i="1"/>
                      <m:t>𝑉</m:t>
                    </m:r>
                  </m:oMath>
                </a14:m>
                <a:r>
                  <a:rPr lang="ru-RU" sz="1400" dirty="0">
                    <a:latin typeface="Times New Roman" panose="02020603050405020304" pitchFamily="18" charset="0"/>
                    <a:cs typeface="Times New Roman" panose="02020603050405020304" pitchFamily="18" charset="0"/>
                  </a:rPr>
                  <a:t> и множеством ребер </a:t>
                </a:r>
                <a14:m>
                  <m:oMath xmlns:m="http://schemas.openxmlformats.org/officeDocument/2006/math">
                    <m:sSub>
                      <m:sSubPr>
                        <m:ctrlPr>
                          <a:rPr lang="ru-RU" sz="1400" i="1"/>
                        </m:ctrlPr>
                      </m:sSubPr>
                      <m:e>
                        <m:r>
                          <a:rPr lang="ru-RU" sz="1400" i="1"/>
                          <m:t>𝐸</m:t>
                        </m:r>
                      </m:e>
                      <m:sub>
                        <m:r>
                          <a:rPr lang="ru-RU" sz="1400" i="1"/>
                          <m:t>𝑥</m:t>
                        </m:r>
                      </m:sub>
                    </m:sSub>
                    <m:r>
                      <a:rPr lang="ru-RU" sz="1400" i="1"/>
                      <m:t>⊆</m:t>
                    </m:r>
                    <m:r>
                      <a:rPr lang="ru-RU" sz="1400" i="1"/>
                      <m:t>𝐸</m:t>
                    </m:r>
                  </m:oMath>
                </a14:m>
                <a:r>
                  <a:rPr lang="ru-RU" sz="1400" dirty="0">
                    <a:latin typeface="Times New Roman" panose="02020603050405020304" pitchFamily="18" charset="0"/>
                    <a:cs typeface="Times New Roman" panose="02020603050405020304" pitchFamily="18" charset="0"/>
                  </a:rPr>
                  <a:t>, </a:t>
                </a:r>
                <a14:m>
                  <m:oMath xmlns:m="http://schemas.openxmlformats.org/officeDocument/2006/math">
                    <m:r>
                      <a:rPr lang="en-US" sz="1400" i="1"/>
                      <m:t>𝑋</m:t>
                    </m:r>
                    <m:r>
                      <a:rPr lang="ru-RU" sz="1400" i="1"/>
                      <m:t>=</m:t>
                    </m:r>
                    <m:d>
                      <m:dPr>
                        <m:begChr m:val="{"/>
                        <m:endChr m:val="}"/>
                        <m:ctrlPr>
                          <a:rPr lang="ru-RU" sz="1400" i="1"/>
                        </m:ctrlPr>
                      </m:dPr>
                      <m:e>
                        <m:r>
                          <a:rPr lang="ru-RU" sz="1400" i="1"/>
                          <m:t>𝑥</m:t>
                        </m:r>
                      </m:e>
                    </m:d>
                  </m:oMath>
                </a14:m>
                <a:r>
                  <a:rPr lang="ru-RU" sz="1400" dirty="0">
                    <a:latin typeface="Times New Roman" panose="02020603050405020304" pitchFamily="18" charset="0"/>
                    <a:cs typeface="Times New Roman" panose="02020603050405020304" pitchFamily="18" charset="0"/>
                  </a:rPr>
                  <a:t> – множество всех допустимых решений этой задачи или множество альтернатив. Множество альтернатив (МА) представляет собой множество всевозможных альтернативных решений задачи, включая оптимальные и около-оптимальные решения. Понятие МА является первичным понятием и вводится для нужд теории выбора и принятия решений. В случае задачи сетевого планирования </a:t>
                </a:r>
                <a14:m>
                  <m:oMath xmlns:m="http://schemas.openxmlformats.org/officeDocument/2006/math">
                    <m:r>
                      <a:rPr lang="ru-RU" sz="1400" i="1"/>
                      <m:t>𝑥</m:t>
                    </m:r>
                    <m:r>
                      <a:rPr lang="ru-RU" sz="1400" i="1"/>
                      <m:t>=(</m:t>
                    </m:r>
                    <m:sSub>
                      <m:sSubPr>
                        <m:ctrlPr>
                          <a:rPr lang="ru-RU" sz="1400" i="1"/>
                        </m:ctrlPr>
                      </m:sSubPr>
                      <m:e>
                        <m:r>
                          <a:rPr lang="ru-RU" sz="1400" i="1"/>
                          <m:t>𝑉</m:t>
                        </m:r>
                      </m:e>
                      <m:sub>
                        <m:r>
                          <a:rPr lang="ru-RU" sz="1400" i="1"/>
                          <m:t>𝑥</m:t>
                        </m:r>
                      </m:sub>
                    </m:sSub>
                    <m:r>
                      <a:rPr lang="ru-RU" sz="1400" i="1"/>
                      <m:t>,</m:t>
                    </m:r>
                    <m:sSub>
                      <m:sSubPr>
                        <m:ctrlPr>
                          <a:rPr lang="ru-RU" sz="1400" i="1"/>
                        </m:ctrlPr>
                      </m:sSubPr>
                      <m:e>
                        <m:r>
                          <a:rPr lang="ru-RU" sz="1400" i="1"/>
                          <m:t>𝐸</m:t>
                        </m:r>
                      </m:e>
                      <m:sub>
                        <m:r>
                          <a:rPr lang="ru-RU" sz="1400" i="1"/>
                          <m:t>𝑥</m:t>
                        </m:r>
                      </m:sub>
                    </m:sSub>
                    <m:r>
                      <a:rPr lang="ru-RU" sz="1400" i="1"/>
                      <m:t>)</m:t>
                    </m:r>
                  </m:oMath>
                </a14:m>
                <a:r>
                  <a:rPr lang="ru-RU" sz="1400" dirty="0">
                    <a:latin typeface="Times New Roman" panose="02020603050405020304" pitchFamily="18" charset="0"/>
                    <a:cs typeface="Times New Roman" panose="02020603050405020304" pitchFamily="18" charset="0"/>
                  </a:rPr>
                  <a:t> – критический путь, определяющий совокупность работ и технических решений для создания РЛС ДО, а </a:t>
                </a:r>
                <a14:m>
                  <m:oMath xmlns:m="http://schemas.openxmlformats.org/officeDocument/2006/math">
                    <m:r>
                      <a:rPr lang="en-US" sz="1400" i="1"/>
                      <m:t>𝑋</m:t>
                    </m:r>
                    <m:r>
                      <a:rPr lang="ru-RU" sz="1400" i="1"/>
                      <m:t>=</m:t>
                    </m:r>
                    <m:d>
                      <m:dPr>
                        <m:begChr m:val="{"/>
                        <m:endChr m:val="}"/>
                        <m:ctrlPr>
                          <a:rPr lang="ru-RU" sz="1400" i="1"/>
                        </m:ctrlPr>
                      </m:dPr>
                      <m:e>
                        <m:r>
                          <a:rPr lang="ru-RU" sz="1400" i="1"/>
                          <m:t>𝑥</m:t>
                        </m:r>
                      </m:e>
                    </m:d>
                  </m:oMath>
                </a14:m>
                <a:r>
                  <a:rPr lang="ru-RU" sz="1400" dirty="0">
                    <a:latin typeface="Times New Roman" panose="02020603050405020304" pitchFamily="18" charset="0"/>
                    <a:cs typeface="Times New Roman" panose="02020603050405020304" pitchFamily="18" charset="0"/>
                  </a:rPr>
                  <a:t> – множество всевозможных критических путей, каждый из который представляет собой совокупность работ и технических решений для создания РЛС ДО.</a:t>
                </a:r>
              </a:p>
              <a:p>
                <a:pPr algn="just"/>
                <a:r>
                  <a:rPr lang="ru-RU" sz="1400" dirty="0">
                    <a:latin typeface="Times New Roman" panose="02020603050405020304" pitchFamily="18" charset="0"/>
                    <a:cs typeface="Times New Roman" panose="02020603050405020304" pitchFamily="18" charset="0"/>
                  </a:rPr>
                  <a:t>На множестве </a:t>
                </a:r>
                <a14:m>
                  <m:oMath xmlns:m="http://schemas.openxmlformats.org/officeDocument/2006/math">
                    <m:r>
                      <a:rPr lang="ru-RU" sz="1400" i="1"/>
                      <m:t>𝑋</m:t>
                    </m:r>
                  </m:oMath>
                </a14:m>
                <a:r>
                  <a:rPr lang="ru-RU" sz="1400" dirty="0">
                    <a:latin typeface="Times New Roman" panose="02020603050405020304" pitchFamily="18" charset="0"/>
                    <a:cs typeface="Times New Roman" panose="02020603050405020304" pitchFamily="18" charset="0"/>
                  </a:rPr>
                  <a:t> определена векторная целевая функция </a:t>
                </a:r>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indent="450215" algn="just">
                  <a:spcAft>
                    <a:spcPts val="800"/>
                  </a:spcAft>
                </a:pPr>
                <a:r>
                  <a:rPr lang="ru-RU" sz="1400" dirty="0">
                    <a:latin typeface="Times New Roman" panose="02020603050405020304" pitchFamily="18" charset="0"/>
                    <a:cs typeface="Times New Roman" panose="02020603050405020304" pitchFamily="18" charset="0"/>
                  </a:rPr>
                  <a:t>Если </a:t>
                </a:r>
                <a14:m>
                  <m:oMath xmlns:m="http://schemas.openxmlformats.org/officeDocument/2006/math">
                    <m:r>
                      <a:rPr lang="ru-RU" sz="1400" i="1"/>
                      <m:t>𝑋</m:t>
                    </m:r>
                    <m:r>
                      <a:rPr lang="ru-RU" sz="1400" i="1"/>
                      <m:t>≠∅</m:t>
                    </m:r>
                  </m:oMath>
                </a14:m>
                <a:r>
                  <a:rPr lang="ru-RU" sz="1400" dirty="0">
                    <a:latin typeface="Times New Roman" panose="02020603050405020304" pitchFamily="18" charset="0"/>
                    <a:cs typeface="Times New Roman" panose="02020603050405020304" pitchFamily="18" charset="0"/>
                  </a:rPr>
                  <a:t>, то ВЦФ </a:t>
                </a:r>
                <a14:m>
                  <m:oMath xmlns:m="http://schemas.openxmlformats.org/officeDocument/2006/math">
                    <m:r>
                      <a:rPr lang="en-US" sz="1400" b="1" i="1"/>
                      <m:t>𝐅</m:t>
                    </m:r>
                    <m:r>
                      <a:rPr lang="ru-RU" sz="1400" i="1"/>
                      <m:t>(</m:t>
                    </m:r>
                    <m:r>
                      <a:rPr lang="en-US" sz="1400" i="1"/>
                      <m:t>𝑥</m:t>
                    </m:r>
                    <m:r>
                      <a:rPr lang="ru-RU" sz="1400" i="1"/>
                      <m:t>)</m:t>
                    </m:r>
                  </m:oMath>
                </a14:m>
                <a:r>
                  <a:rPr lang="ru-RU" sz="1400" dirty="0">
                    <a:latin typeface="Times New Roman" panose="02020603050405020304" pitchFamily="18" charset="0"/>
                    <a:cs typeface="Times New Roman" panose="02020603050405020304" pitchFamily="18" charset="0"/>
                  </a:rPr>
                  <a:t> определяет собой </a:t>
                </a:r>
                <a:r>
                  <a:rPr lang="ru-RU" sz="1400" dirty="0" err="1">
                    <a:latin typeface="Times New Roman" panose="02020603050405020304" pitchFamily="18" charset="0"/>
                    <a:cs typeface="Times New Roman" panose="02020603050405020304" pitchFamily="18" charset="0"/>
                  </a:rPr>
                  <a:t>паретовское</a:t>
                </a:r>
                <a:r>
                  <a:rPr lang="ru-RU" sz="1400" dirty="0">
                    <a:latin typeface="Times New Roman" panose="02020603050405020304" pitchFamily="18" charset="0"/>
                    <a:cs typeface="Times New Roman" panose="02020603050405020304" pitchFamily="18" charset="0"/>
                  </a:rPr>
                  <a:t> множество (ПМ) [], которое условимся обозначать через </a:t>
                </a:r>
                <a14:m>
                  <m:oMath xmlns:m="http://schemas.openxmlformats.org/officeDocument/2006/math">
                    <m:acc>
                      <m:accPr>
                        <m:chr m:val="̃"/>
                        <m:ctrlPr>
                          <a:rPr lang="ru-RU" sz="1400" i="1"/>
                        </m:ctrlPr>
                      </m:accPr>
                      <m:e>
                        <m:r>
                          <a:rPr lang="ru-RU" sz="1400" i="1"/>
                          <m:t>𝑋</m:t>
                        </m:r>
                      </m:e>
                    </m:acc>
                  </m:oMath>
                </a14:m>
                <a:r>
                  <a:rPr lang="ru-RU" sz="1400" dirty="0">
                    <a:latin typeface="Times New Roman" panose="02020603050405020304" pitchFamily="18" charset="0"/>
                    <a:cs typeface="Times New Roman" panose="02020603050405020304" pitchFamily="18" charset="0"/>
                  </a:rPr>
                  <a:t>. При </a:t>
                </a:r>
                <a14:m>
                  <m:oMath xmlns:m="http://schemas.openxmlformats.org/officeDocument/2006/math">
                    <m:r>
                      <a:rPr lang="ru-RU" sz="1400" i="1"/>
                      <m:t>𝑁</m:t>
                    </m:r>
                  </m:oMath>
                </a14:m>
                <a:r>
                  <a:rPr lang="ru-RU" sz="1400" dirty="0">
                    <a:latin typeface="Times New Roman" panose="02020603050405020304" pitchFamily="18" charset="0"/>
                    <a:cs typeface="Times New Roman" panose="02020603050405020304" pitchFamily="18" charset="0"/>
                  </a:rPr>
                  <a:t>=1, т. е. в 1-критериальном случае, </a:t>
                </a:r>
                <a14:m>
                  <m:oMath xmlns:m="http://schemas.openxmlformats.org/officeDocument/2006/math">
                    <m:acc>
                      <m:accPr>
                        <m:chr m:val="̃"/>
                        <m:ctrlPr>
                          <a:rPr lang="ru-RU" sz="1400" i="1"/>
                        </m:ctrlPr>
                      </m:accPr>
                      <m:e>
                        <m:r>
                          <a:rPr lang="ru-RU" sz="1400" i="1"/>
                          <m:t>𝑋</m:t>
                        </m:r>
                      </m:e>
                    </m:acc>
                  </m:oMath>
                </a14:m>
                <a:r>
                  <a:rPr lang="ru-RU" sz="1400" dirty="0">
                    <a:latin typeface="Times New Roman" panose="02020603050405020304" pitchFamily="18" charset="0"/>
                    <a:cs typeface="Times New Roman" panose="02020603050405020304" pitchFamily="18" charset="0"/>
                  </a:rPr>
                  <a:t> – это множество всех оптимумов данной задачи на графе </a:t>
                </a:r>
                <a14:m>
                  <m:oMath xmlns:m="http://schemas.openxmlformats.org/officeDocument/2006/math">
                    <m:r>
                      <a:rPr lang="ru-RU" sz="1400" i="1"/>
                      <m:t>𝐺</m:t>
                    </m:r>
                  </m:oMath>
                </a14:m>
                <a:r>
                  <a:rPr lang="ru-RU" sz="1400" dirty="0">
                    <a:latin typeface="Times New Roman" panose="02020603050405020304" pitchFamily="18" charset="0"/>
                    <a:cs typeface="Times New Roman" panose="02020603050405020304" pitchFamily="18" charset="0"/>
                  </a:rPr>
                  <a:t>.</a:t>
                </a:r>
                <a:r>
                  <a:rPr lang="ru-RU" sz="1400" dirty="0">
                    <a:latin typeface="Times New Roman" panose="02020603050405020304" pitchFamily="18" charset="0"/>
                    <a:ea typeface="Calibri" panose="020F0502020204030204" pitchFamily="34" charset="0"/>
                    <a:cs typeface="Times New Roman" panose="02020603050405020304" pitchFamily="18" charset="0"/>
                  </a:rPr>
                  <a:t> ПМ состоит из таких допустимых вариантов решения </a:t>
                </a:r>
                <a14:m>
                  <m:oMath xmlns:m="http://schemas.openxmlformats.org/officeDocument/2006/math">
                    <m:r>
                      <a:rPr lang="ru-RU" sz="1400" i="1">
                        <a:latin typeface="Cambria Math" panose="02040503050406030204" pitchFamily="18" charset="0"/>
                        <a:ea typeface="Calibri" panose="020F0502020204030204" pitchFamily="34" charset="0"/>
                        <a:cs typeface="Times New Roman" panose="02020603050405020304" pitchFamily="18" charset="0"/>
                      </a:rPr>
                      <m:t>𝑥</m:t>
                    </m:r>
                    <m:r>
                      <a:rPr lang="ru-RU" sz="1400" i="1">
                        <a:latin typeface="Cambria Math" panose="02040503050406030204" pitchFamily="18" charset="0"/>
                        <a:ea typeface="Calibri" panose="020F0502020204030204" pitchFamily="34" charset="0"/>
                        <a:cs typeface="Times New Roman" panose="02020603050405020304" pitchFamily="18" charset="0"/>
                      </a:rPr>
                      <m:t>∈</m:t>
                    </m:r>
                    <m:r>
                      <a:rPr lang="ru-RU" sz="1400" i="1">
                        <a:latin typeface="Cambria Math" panose="02040503050406030204" pitchFamily="18" charset="0"/>
                        <a:ea typeface="Calibri" panose="020F0502020204030204" pitchFamily="34" charset="0"/>
                        <a:cs typeface="Times New Roman" panose="02020603050405020304" pitchFamily="18" charset="0"/>
                      </a:rPr>
                      <m:t>𝑋</m:t>
                    </m:r>
                  </m:oMath>
                </a14:m>
                <a:r>
                  <a:rPr lang="ru-RU" sz="1400" dirty="0">
                    <a:latin typeface="Times New Roman" panose="02020603050405020304" pitchFamily="18" charset="0"/>
                    <a:ea typeface="Times New Roman" panose="02020603050405020304" pitchFamily="18" charset="0"/>
                    <a:cs typeface="Times New Roman" panose="02020603050405020304" pitchFamily="18" charset="0"/>
                  </a:rPr>
                  <a:t> из множества альтернатив</a:t>
                </a:r>
                <a:r>
                  <a:rPr lang="ru-RU" sz="1400" dirty="0">
                    <a:latin typeface="Times New Roman" panose="02020603050405020304" pitchFamily="18" charset="0"/>
                    <a:ea typeface="Calibri" panose="020F0502020204030204" pitchFamily="34" charset="0"/>
                    <a:cs typeface="Times New Roman" panose="02020603050405020304" pitchFamily="18" charset="0"/>
                  </a:rPr>
                  <a:t>, для каждого из которых не существует элемента </a:t>
                </a:r>
                <a14:m>
                  <m:oMath xmlns:m="http://schemas.openxmlformats.org/officeDocument/2006/math">
                    <m:r>
                      <a:rPr lang="ru-RU" sz="1400" i="1">
                        <a:latin typeface="Cambria Math" panose="02040503050406030204" pitchFamily="18" charset="0"/>
                        <a:ea typeface="Calibri" panose="020F0502020204030204" pitchFamily="34" charset="0"/>
                        <a:cs typeface="Times New Roman" panose="02020603050405020304" pitchFamily="18" charset="0"/>
                      </a:rPr>
                      <m:t>𝑦</m:t>
                    </m:r>
                    <m:r>
                      <a:rPr lang="ru-RU" sz="1400" i="1">
                        <a:latin typeface="Cambria Math" panose="02040503050406030204" pitchFamily="18" charset="0"/>
                        <a:ea typeface="Calibri" panose="020F0502020204030204" pitchFamily="34" charset="0"/>
                        <a:cs typeface="Times New Roman" panose="02020603050405020304" pitchFamily="18" charset="0"/>
                      </a:rPr>
                      <m:t>∈</m:t>
                    </m:r>
                    <m:r>
                      <a:rPr lang="ru-RU" sz="1400" i="1">
                        <a:latin typeface="Cambria Math" panose="02040503050406030204" pitchFamily="18" charset="0"/>
                        <a:ea typeface="Calibri" panose="020F0502020204030204" pitchFamily="34" charset="0"/>
                        <a:cs typeface="Times New Roman" panose="02020603050405020304" pitchFamily="18" charset="0"/>
                      </a:rPr>
                      <m:t>𝑋</m:t>
                    </m:r>
                  </m:oMath>
                </a14:m>
                <a:r>
                  <a:rPr lang="ru-RU" sz="1400" dirty="0">
                    <a:latin typeface="Times New Roman" panose="02020603050405020304" pitchFamily="18" charset="0"/>
                    <a:ea typeface="Calibri" panose="020F0502020204030204" pitchFamily="34" charset="0"/>
                    <a:cs typeface="Times New Roman" panose="02020603050405020304" pitchFamily="18" charset="0"/>
                  </a:rPr>
                  <a:t>, лучшего, чем </a:t>
                </a:r>
                <a14:m>
                  <m:oMath xmlns:m="http://schemas.openxmlformats.org/officeDocument/2006/math">
                    <m:r>
                      <a:rPr lang="ru-RU" sz="1400" i="1">
                        <a:latin typeface="Cambria Math" panose="02040503050406030204" pitchFamily="18" charset="0"/>
                        <a:ea typeface="Calibri" panose="020F0502020204030204" pitchFamily="34" charset="0"/>
                        <a:cs typeface="Times New Roman" panose="02020603050405020304" pitchFamily="18" charset="0"/>
                      </a:rPr>
                      <m:t>𝑥</m:t>
                    </m:r>
                  </m:oMath>
                </a14:m>
                <a:r>
                  <a:rPr lang="ru-RU" sz="1400" dirty="0">
                    <a:latin typeface="Times New Roman" panose="02020603050405020304" pitchFamily="18" charset="0"/>
                    <a:ea typeface="Calibri" panose="020F0502020204030204" pitchFamily="34" charset="0"/>
                    <a:cs typeface="Times New Roman" panose="02020603050405020304" pitchFamily="18" charset="0"/>
                  </a:rPr>
                  <a:t> по всем целевым функциям </a:t>
                </a:r>
                <a14:m>
                  <m:oMath xmlns:m="http://schemas.openxmlformats.org/officeDocument/2006/math">
                    <m:r>
                      <a:rPr lang="en-US" sz="1400" b="1" i="1">
                        <a:latin typeface="Cambria Math" panose="02040503050406030204" pitchFamily="18" charset="0"/>
                        <a:ea typeface="Calibri" panose="020F0502020204030204" pitchFamily="34" charset="0"/>
                        <a:cs typeface="Times New Roman" panose="02020603050405020304" pitchFamily="18" charset="0"/>
                      </a:rPr>
                      <m:t>𝐅</m:t>
                    </m:r>
                    <m:d>
                      <m:dPr>
                        <m:ctrlPr>
                          <a:rPr lang="ru-RU" sz="1400" i="1">
                            <a:latin typeface="Cambria Math" panose="02040503050406030204" pitchFamily="18" charset="0"/>
                            <a:cs typeface="Times New Roman" panose="02020603050405020304" pitchFamily="18" charset="0"/>
                          </a:rPr>
                        </m:ctrlPr>
                      </m:dPr>
                      <m:e>
                        <m:r>
                          <a:rPr lang="en-US" sz="1400" i="1">
                            <a:latin typeface="Cambria Math" panose="02040503050406030204" pitchFamily="18" charset="0"/>
                            <a:ea typeface="Calibri" panose="020F0502020204030204" pitchFamily="34" charset="0"/>
                            <a:cs typeface="Times New Roman" panose="02020603050405020304" pitchFamily="18" charset="0"/>
                          </a:rPr>
                          <m:t>𝑥</m:t>
                        </m:r>
                      </m:e>
                    </m:d>
                  </m:oMath>
                </a14:m>
                <a:r>
                  <a:rPr lang="ru-RU" sz="1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latin typeface="Times New Roman" panose="02020603050405020304" pitchFamily="18" charset="0"/>
                    <a:ea typeface="Calibri" panose="020F0502020204030204" pitchFamily="34" charset="0"/>
                    <a:cs typeface="Times New Roman" panose="02020603050405020304" pitchFamily="18" charset="0"/>
                  </a:rPr>
                  <a:t>одновременноС</a:t>
                </a:r>
                <a:r>
                  <a:rPr lang="ru-RU" sz="1400" dirty="0">
                    <a:latin typeface="Times New Roman" panose="02020603050405020304" pitchFamily="18" charset="0"/>
                    <a:ea typeface="Calibri" panose="020F0502020204030204" pitchFamily="34" charset="0"/>
                    <a:cs typeface="Times New Roman" panose="02020603050405020304" pitchFamily="18" charset="0"/>
                  </a:rPr>
                  <a:t> точки зрения теории выбора и принятия решения согласно принципу Парето</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ru-RU" sz="1400" dirty="0">
                    <a:latin typeface="Times New Roman" panose="02020603050405020304" pitchFamily="18" charset="0"/>
                    <a:ea typeface="Calibri" panose="020F0502020204030204" pitchFamily="34" charset="0"/>
                    <a:cs typeface="Times New Roman" panose="02020603050405020304" pitchFamily="18" charset="0"/>
                  </a:rPr>
                  <a:t>ПМ </a:t>
                </a:r>
                <a14:m>
                  <m:oMath xmlns:m="http://schemas.openxmlformats.org/officeDocument/2006/math">
                    <m:acc>
                      <m:accPr>
                        <m:chr m:val="̃"/>
                        <m:ctrlPr>
                          <a:rPr lang="ru-RU" sz="1400" i="1">
                            <a:latin typeface="Cambria Math" panose="02040503050406030204" pitchFamily="18" charset="0"/>
                            <a:ea typeface="Calibri" panose="020F0502020204030204" pitchFamily="34" charset="0"/>
                            <a:cs typeface="Times New Roman" panose="02020603050405020304" pitchFamily="18" charset="0"/>
                          </a:rPr>
                        </m:ctrlPr>
                      </m:accPr>
                      <m:e>
                        <m:r>
                          <a:rPr lang="ru-RU" sz="1400" i="1">
                            <a:latin typeface="Cambria Math" panose="02040503050406030204" pitchFamily="18" charset="0"/>
                            <a:ea typeface="Calibri" panose="020F0502020204030204" pitchFamily="34" charset="0"/>
                            <a:cs typeface="Times New Roman" panose="02020603050405020304" pitchFamily="18" charset="0"/>
                          </a:rPr>
                          <m:t>𝑋</m:t>
                        </m:r>
                      </m:e>
                    </m:acc>
                  </m:oMath>
                </a14:m>
                <a:r>
                  <a:rPr lang="ru-RU" sz="1400" dirty="0">
                    <a:latin typeface="Times New Roman" panose="02020603050405020304" pitchFamily="18" charset="0"/>
                    <a:ea typeface="Calibri" panose="020F0502020204030204" pitchFamily="34" charset="0"/>
                    <a:cs typeface="Times New Roman" panose="02020603050405020304" pitchFamily="18" charset="0"/>
                  </a:rPr>
                  <a:t> можно рассматривать в качестве требуемого МА. Однако не менее важным для прикладных аспектов является такой вид МА, как полное множество альтернатив (ПМА) []. ПМА определяется как подмножество </a:t>
                </a:r>
                <a14:m>
                  <m:oMath xmlns:m="http://schemas.openxmlformats.org/officeDocument/2006/math">
                    <m:sSup>
                      <m:sSupPr>
                        <m:ctrlPr>
                          <a:rPr lang="ru-RU" sz="1400" i="1">
                            <a:latin typeface="Cambria Math" panose="02040503050406030204" pitchFamily="18" charset="0"/>
                            <a:ea typeface="Calibri" panose="020F0502020204030204" pitchFamily="34" charset="0"/>
                            <a:cs typeface="Times New Roman" panose="02020603050405020304" pitchFamily="18" charset="0"/>
                          </a:rPr>
                        </m:ctrlPr>
                      </m:sSupPr>
                      <m:e>
                        <m:r>
                          <a:rPr lang="ru-RU" sz="1400" i="1">
                            <a:latin typeface="Cambria Math" panose="02040503050406030204" pitchFamily="18" charset="0"/>
                            <a:ea typeface="Calibri" panose="020F0502020204030204" pitchFamily="34" charset="0"/>
                            <a:cs typeface="Times New Roman" panose="02020603050405020304" pitchFamily="18" charset="0"/>
                          </a:rPr>
                          <m:t>𝑋</m:t>
                        </m:r>
                      </m:e>
                      <m:sup>
                        <m:r>
                          <a:rPr lang="ru-RU" sz="1400" i="1">
                            <a:latin typeface="Cambria Math" panose="02040503050406030204" pitchFamily="18" charset="0"/>
                            <a:ea typeface="Calibri" panose="020F0502020204030204" pitchFamily="34" charset="0"/>
                            <a:cs typeface="Cambria Math" panose="02040503050406030204" pitchFamily="18" charset="0"/>
                          </a:rPr>
                          <m:t>∘</m:t>
                        </m:r>
                      </m:sup>
                    </m:sSup>
                    <m:r>
                      <a:rPr lang="ru-RU" sz="1400" i="1">
                        <a:latin typeface="Cambria Math" panose="02040503050406030204" pitchFamily="18" charset="0"/>
                        <a:ea typeface="Calibri" panose="020F0502020204030204" pitchFamily="34" charset="0"/>
                        <a:cs typeface="Cambria Math" panose="02040503050406030204" pitchFamily="18" charset="0"/>
                      </a:rPr>
                      <m:t>⊆</m:t>
                    </m:r>
                    <m:acc>
                      <m:accPr>
                        <m:chr m:val="̃"/>
                        <m:ctrlPr>
                          <a:rPr lang="ru-RU" sz="1400" i="1">
                            <a:latin typeface="Cambria Math" panose="02040503050406030204" pitchFamily="18" charset="0"/>
                            <a:ea typeface="Calibri" panose="020F0502020204030204" pitchFamily="34" charset="0"/>
                            <a:cs typeface="Times New Roman" panose="02020603050405020304" pitchFamily="18" charset="0"/>
                          </a:rPr>
                        </m:ctrlPr>
                      </m:accPr>
                      <m:e>
                        <m:r>
                          <a:rPr lang="ru-RU" sz="1400" i="1">
                            <a:latin typeface="Cambria Math" panose="02040503050406030204" pitchFamily="18" charset="0"/>
                            <a:ea typeface="Calibri" panose="020F0502020204030204" pitchFamily="34" charset="0"/>
                            <a:cs typeface="Times New Roman" panose="02020603050405020304" pitchFamily="18" charset="0"/>
                          </a:rPr>
                          <m:t>𝑋</m:t>
                        </m:r>
                      </m:e>
                    </m:acc>
                  </m:oMath>
                </a14:m>
                <a:r>
                  <a:rPr lang="ru-RU" sz="1400" dirty="0">
                    <a:latin typeface="Times New Roman" panose="02020603050405020304" pitchFamily="18" charset="0"/>
                    <a:ea typeface="Calibri" panose="020F0502020204030204" pitchFamily="34" charset="0"/>
                    <a:cs typeface="Times New Roman" panose="02020603050405020304" pitchFamily="18" charset="0"/>
                  </a:rPr>
                  <a:t> минимальной мощности и такое, что </a:t>
                </a:r>
                <a14:m>
                  <m:oMath xmlns:m="http://schemas.openxmlformats.org/officeDocument/2006/math">
                    <m:r>
                      <a:rPr lang="ru-RU" sz="1400" b="1" i="1">
                        <a:latin typeface="Cambria Math" panose="02040503050406030204" pitchFamily="18" charset="0"/>
                        <a:ea typeface="Calibri" panose="020F0502020204030204" pitchFamily="34" charset="0"/>
                        <a:cs typeface="Times New Roman" panose="02020603050405020304" pitchFamily="18" charset="0"/>
                      </a:rPr>
                      <m:t>𝐅</m:t>
                    </m:r>
                    <m:r>
                      <a:rPr lang="ru-RU" sz="1400" i="1">
                        <a:latin typeface="Cambria Math" panose="02040503050406030204" pitchFamily="18" charset="0"/>
                        <a:ea typeface="Calibri" panose="020F0502020204030204" pitchFamily="34" charset="0"/>
                        <a:cs typeface="Times New Roman" panose="02020603050405020304" pitchFamily="18" charset="0"/>
                      </a:rPr>
                      <m:t>(</m:t>
                    </m:r>
                    <m:sSup>
                      <m:sSupPr>
                        <m:ctrlPr>
                          <a:rPr lang="ru-RU" sz="1400" i="1">
                            <a:latin typeface="Cambria Math" panose="02040503050406030204" pitchFamily="18" charset="0"/>
                            <a:ea typeface="Calibri" panose="020F0502020204030204" pitchFamily="34" charset="0"/>
                            <a:cs typeface="Times New Roman" panose="02020603050405020304" pitchFamily="18" charset="0"/>
                          </a:rPr>
                        </m:ctrlPr>
                      </m:sSupPr>
                      <m:e>
                        <m:r>
                          <a:rPr lang="ru-RU" sz="1400" i="1">
                            <a:latin typeface="Cambria Math" panose="02040503050406030204" pitchFamily="18" charset="0"/>
                            <a:ea typeface="Calibri" panose="020F0502020204030204" pitchFamily="34" charset="0"/>
                            <a:cs typeface="Times New Roman" panose="02020603050405020304" pitchFamily="18" charset="0"/>
                          </a:rPr>
                          <m:t>𝑋</m:t>
                        </m:r>
                      </m:e>
                      <m:sup>
                        <m:r>
                          <a:rPr lang="ru-RU" sz="1400" i="1">
                            <a:latin typeface="Cambria Math" panose="02040503050406030204" pitchFamily="18" charset="0"/>
                            <a:ea typeface="Calibri" panose="020F0502020204030204" pitchFamily="34" charset="0"/>
                            <a:cs typeface="Cambria Math" panose="02040503050406030204" pitchFamily="18" charset="0"/>
                          </a:rPr>
                          <m:t>∘</m:t>
                        </m:r>
                      </m:sup>
                    </m:sSup>
                    <m:r>
                      <a:rPr lang="ru-RU" sz="1400" i="1">
                        <a:latin typeface="Cambria Math" panose="02040503050406030204" pitchFamily="18" charset="0"/>
                        <a:ea typeface="Calibri" panose="020F0502020204030204" pitchFamily="34" charset="0"/>
                        <a:cs typeface="Times New Roman" panose="02020603050405020304" pitchFamily="18" charset="0"/>
                      </a:rPr>
                      <m:t>)=</m:t>
                    </m:r>
                    <m:r>
                      <a:rPr lang="ru-RU" sz="1400" b="1" i="1">
                        <a:latin typeface="Cambria Math" panose="02040503050406030204" pitchFamily="18" charset="0"/>
                        <a:ea typeface="Calibri" panose="020F0502020204030204" pitchFamily="34" charset="0"/>
                        <a:cs typeface="Times New Roman" panose="02020603050405020304" pitchFamily="18" charset="0"/>
                      </a:rPr>
                      <m:t>𝐅</m:t>
                    </m:r>
                    <m:r>
                      <a:rPr lang="ru-RU" sz="1400" i="1">
                        <a:latin typeface="Cambria Math" panose="02040503050406030204" pitchFamily="18" charset="0"/>
                        <a:ea typeface="Calibri" panose="020F0502020204030204" pitchFamily="34" charset="0"/>
                        <a:cs typeface="Times New Roman" panose="02020603050405020304" pitchFamily="18" charset="0"/>
                      </a:rPr>
                      <m:t>(</m:t>
                    </m:r>
                    <m:acc>
                      <m:accPr>
                        <m:chr m:val="̃"/>
                        <m:ctrlPr>
                          <a:rPr lang="ru-RU" sz="1400" i="1">
                            <a:latin typeface="Cambria Math" panose="02040503050406030204" pitchFamily="18" charset="0"/>
                            <a:ea typeface="Calibri" panose="020F0502020204030204" pitchFamily="34" charset="0"/>
                            <a:cs typeface="Times New Roman" panose="02020603050405020304" pitchFamily="18" charset="0"/>
                          </a:rPr>
                        </m:ctrlPr>
                      </m:accPr>
                      <m:e>
                        <m:r>
                          <a:rPr lang="ru-RU" sz="1400" i="1">
                            <a:latin typeface="Cambria Math" panose="02040503050406030204" pitchFamily="18" charset="0"/>
                            <a:ea typeface="Calibri" panose="020F0502020204030204" pitchFamily="34" charset="0"/>
                            <a:cs typeface="Times New Roman" panose="02020603050405020304" pitchFamily="18" charset="0"/>
                          </a:rPr>
                          <m:t>𝑋</m:t>
                        </m:r>
                      </m:e>
                    </m:acc>
                    <m:r>
                      <a:rPr lang="ru-RU" sz="1400" i="1">
                        <a:latin typeface="Cambria Math" panose="02040503050406030204" pitchFamily="18" charset="0"/>
                        <a:ea typeface="Calibri" panose="020F0502020204030204" pitchFamily="34" charset="0"/>
                        <a:cs typeface="Times New Roman" panose="02020603050405020304" pitchFamily="18" charset="0"/>
                      </a:rPr>
                      <m:t>)</m:t>
                    </m:r>
                  </m:oMath>
                </a14:m>
                <a:r>
                  <a:rPr lang="ru-RU" sz="1400" dirty="0">
                    <a:latin typeface="Times New Roman" panose="02020603050405020304" pitchFamily="18" charset="0"/>
                    <a:ea typeface="Calibri" panose="020F0502020204030204" pitchFamily="34" charset="0"/>
                    <a:cs typeface="Times New Roman" panose="02020603050405020304" pitchFamily="18" charset="0"/>
                  </a:rPr>
                  <a:t>, где</a:t>
                </a:r>
                <a:r>
                  <a:rPr lang="ru-RU" sz="14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ru-RU" sz="1400" b="1" i="1">
                        <a:latin typeface="Cambria Math" panose="02040503050406030204" pitchFamily="18" charset="0"/>
                        <a:ea typeface="Calibri" panose="020F0502020204030204" pitchFamily="34" charset="0"/>
                        <a:cs typeface="Times New Roman" panose="02020603050405020304" pitchFamily="18" charset="0"/>
                      </a:rPr>
                      <m:t>𝐅</m:t>
                    </m:r>
                    <m:r>
                      <a:rPr lang="ru-RU" sz="1400" i="1">
                        <a:latin typeface="Cambria Math" panose="02040503050406030204" pitchFamily="18" charset="0"/>
                        <a:ea typeface="Calibri" panose="020F0502020204030204" pitchFamily="34" charset="0"/>
                        <a:cs typeface="Times New Roman" panose="02020603050405020304" pitchFamily="18" charset="0"/>
                      </a:rPr>
                      <m:t>(</m:t>
                    </m:r>
                    <m:sSup>
                      <m:sSupPr>
                        <m:ctrlPr>
                          <a:rPr lang="ru-RU" sz="1400" i="1">
                            <a:latin typeface="Cambria Math" panose="02040503050406030204" pitchFamily="18" charset="0"/>
                            <a:ea typeface="Calibri" panose="020F0502020204030204" pitchFamily="34" charset="0"/>
                            <a:cs typeface="Times New Roman" panose="02020603050405020304" pitchFamily="18" charset="0"/>
                          </a:rPr>
                        </m:ctrlPr>
                      </m:sSupPr>
                      <m:e>
                        <m:r>
                          <a:rPr lang="ru-RU" sz="1400" i="1">
                            <a:latin typeface="Cambria Math" panose="02040503050406030204" pitchFamily="18" charset="0"/>
                            <a:ea typeface="Calibri" panose="020F0502020204030204" pitchFamily="34" charset="0"/>
                            <a:cs typeface="Times New Roman" panose="02020603050405020304" pitchFamily="18" charset="0"/>
                          </a:rPr>
                          <m:t>𝑋</m:t>
                        </m:r>
                      </m:e>
                      <m:sup>
                        <m:r>
                          <a:rPr lang="ru-RU" sz="1400" i="1">
                            <a:latin typeface="Cambria Math" panose="02040503050406030204" pitchFamily="18" charset="0"/>
                            <a:ea typeface="Calibri" panose="020F0502020204030204" pitchFamily="34" charset="0"/>
                            <a:cs typeface="Cambria Math" panose="02040503050406030204" pitchFamily="18" charset="0"/>
                          </a:rPr>
                          <m:t>∘</m:t>
                        </m:r>
                      </m:sup>
                    </m:sSup>
                    <m:r>
                      <a:rPr lang="ru-RU" sz="1400" i="1">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ru-RU" sz="1400" i="1">
                            <a:latin typeface="Cambria Math" panose="02040503050406030204" pitchFamily="18" charset="0"/>
                            <a:ea typeface="Calibri" panose="020F0502020204030204" pitchFamily="34" charset="0"/>
                            <a:cs typeface="Times New Roman" panose="02020603050405020304" pitchFamily="18" charset="0"/>
                          </a:rPr>
                        </m:ctrlPr>
                      </m:dPr>
                      <m:e>
                        <m:r>
                          <a:rPr lang="ru-RU" sz="1400" b="1" i="1">
                            <a:latin typeface="Cambria Math" panose="02040503050406030204" pitchFamily="18" charset="0"/>
                            <a:ea typeface="Calibri" panose="020F0502020204030204" pitchFamily="34" charset="0"/>
                            <a:cs typeface="Times New Roman" panose="02020603050405020304" pitchFamily="18" charset="0"/>
                          </a:rPr>
                          <m:t>𝐅</m:t>
                        </m:r>
                        <m:r>
                          <a:rPr lang="ru-RU" sz="1400" i="1">
                            <a:latin typeface="Cambria Math" panose="02040503050406030204" pitchFamily="18" charset="0"/>
                            <a:ea typeface="Calibri" panose="020F0502020204030204" pitchFamily="34" charset="0"/>
                            <a:cs typeface="Times New Roman" panose="02020603050405020304" pitchFamily="18" charset="0"/>
                          </a:rPr>
                          <m:t>(</m:t>
                        </m:r>
                        <m:r>
                          <a:rPr lang="ru-RU" sz="1400" i="1">
                            <a:latin typeface="Cambria Math" panose="02040503050406030204" pitchFamily="18" charset="0"/>
                            <a:ea typeface="Calibri" panose="020F0502020204030204" pitchFamily="34" charset="0"/>
                            <a:cs typeface="Times New Roman" panose="02020603050405020304" pitchFamily="18" charset="0"/>
                          </a:rPr>
                          <m:t>𝑥</m:t>
                        </m:r>
                        <m:r>
                          <a:rPr lang="ru-RU" sz="1400" i="1">
                            <a:latin typeface="Cambria Math" panose="02040503050406030204" pitchFamily="18" charset="0"/>
                            <a:ea typeface="Calibri" panose="020F0502020204030204" pitchFamily="34" charset="0"/>
                            <a:cs typeface="Times New Roman" panose="02020603050405020304" pitchFamily="18" charset="0"/>
                          </a:rPr>
                          <m:t>)</m:t>
                        </m:r>
                        <m:func>
                          <m:funcPr>
                            <m:ctrlPr>
                              <a:rPr lang="ru-RU" sz="1400" i="1">
                                <a:latin typeface="Cambria Math" panose="02040503050406030204" pitchFamily="18" charset="0"/>
                                <a:ea typeface="Calibri" panose="020F0502020204030204" pitchFamily="34" charset="0"/>
                                <a:cs typeface="Times New Roman" panose="02020603050405020304" pitchFamily="18" charset="0"/>
                              </a:rPr>
                            </m:ctrlPr>
                          </m:funcPr>
                          <m:fName>
                            <m:r>
                              <a:rPr lang="ru-RU" sz="1400" i="1">
                                <a:latin typeface="Cambria Math" panose="02040503050406030204" pitchFamily="18" charset="0"/>
                                <a:ea typeface="Calibri" panose="020F0502020204030204" pitchFamily="34" charset="0"/>
                                <a:cs typeface="Times New Roman" panose="02020603050405020304" pitchFamily="18" charset="0"/>
                              </a:rPr>
                              <m:t>:</m:t>
                            </m:r>
                          </m:fName>
                          <m:e>
                            <m:r>
                              <a:rPr lang="ru-RU" sz="1400" i="1">
                                <a:latin typeface="Cambria Math" panose="02040503050406030204" pitchFamily="18" charset="0"/>
                                <a:ea typeface="Calibri" panose="020F0502020204030204" pitchFamily="34" charset="0"/>
                                <a:cs typeface="Times New Roman" panose="02020603050405020304" pitchFamily="18" charset="0"/>
                              </a:rPr>
                              <m:t>𝑥</m:t>
                            </m:r>
                          </m:e>
                        </m:func>
                        <m:r>
                          <a:rPr lang="ru-RU" sz="1400" i="1">
                            <a:latin typeface="Cambria Math" panose="02040503050406030204" pitchFamily="18" charset="0"/>
                            <a:ea typeface="Calibri" panose="020F0502020204030204" pitchFamily="34" charset="0"/>
                            <a:cs typeface="Cambria Math" panose="02040503050406030204" pitchFamily="18" charset="0"/>
                          </a:rPr>
                          <m:t>∈</m:t>
                        </m:r>
                        <m:sSup>
                          <m:sSupPr>
                            <m:ctrlPr>
                              <a:rPr lang="ru-RU" sz="1400" i="1">
                                <a:latin typeface="Cambria Math" panose="02040503050406030204" pitchFamily="18" charset="0"/>
                                <a:ea typeface="Calibri" panose="020F0502020204030204" pitchFamily="34" charset="0"/>
                                <a:cs typeface="Times New Roman" panose="02020603050405020304" pitchFamily="18" charset="0"/>
                              </a:rPr>
                            </m:ctrlPr>
                          </m:sSupPr>
                          <m:e>
                            <m:r>
                              <a:rPr lang="ru-RU" sz="1400" i="1">
                                <a:latin typeface="Cambria Math" panose="02040503050406030204" pitchFamily="18" charset="0"/>
                                <a:ea typeface="Calibri" panose="020F0502020204030204" pitchFamily="34" charset="0"/>
                                <a:cs typeface="Times New Roman" panose="02020603050405020304" pitchFamily="18" charset="0"/>
                              </a:rPr>
                              <m:t>𝑋</m:t>
                            </m:r>
                          </m:e>
                          <m:sup>
                            <m:r>
                              <a:rPr lang="ru-RU" sz="1400" i="1">
                                <a:latin typeface="Cambria Math" panose="02040503050406030204" pitchFamily="18" charset="0"/>
                                <a:ea typeface="Calibri" panose="020F0502020204030204" pitchFamily="34" charset="0"/>
                                <a:cs typeface="Cambria Math" panose="02040503050406030204" pitchFamily="18" charset="0"/>
                              </a:rPr>
                              <m:t>∘</m:t>
                            </m:r>
                          </m:sup>
                        </m:sSup>
                      </m:e>
                    </m:d>
                  </m:oMath>
                </a14:m>
                <a:r>
                  <a:rPr lang="ru-RU" sz="14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ru-RU" sz="1400" i="1">
                        <a:latin typeface="Cambria Math" panose="02040503050406030204" pitchFamily="18" charset="0"/>
                        <a:ea typeface="Calibri" panose="020F0502020204030204" pitchFamily="34" charset="0"/>
                        <a:cs typeface="Cambria Math" panose="02040503050406030204" pitchFamily="18" charset="0"/>
                      </a:rPr>
                      <m:t>∀</m:t>
                    </m:r>
                    <m:sSup>
                      <m:sSupPr>
                        <m:ctrlPr>
                          <a:rPr lang="ru-RU" sz="1400" i="1">
                            <a:latin typeface="Cambria Math" panose="02040503050406030204" pitchFamily="18" charset="0"/>
                            <a:ea typeface="Calibri" panose="020F0502020204030204" pitchFamily="34" charset="0"/>
                            <a:cs typeface="Times New Roman" panose="02020603050405020304" pitchFamily="18" charset="0"/>
                          </a:rPr>
                        </m:ctrlPr>
                      </m:sSupPr>
                      <m:e>
                        <m:r>
                          <a:rPr lang="ru-RU" sz="1400" i="1">
                            <a:latin typeface="Cambria Math" panose="02040503050406030204" pitchFamily="18" charset="0"/>
                            <a:ea typeface="Calibri" panose="020F0502020204030204" pitchFamily="34" charset="0"/>
                            <a:cs typeface="Times New Roman" panose="02020603050405020304" pitchFamily="18" charset="0"/>
                          </a:rPr>
                          <m:t>𝑋</m:t>
                        </m:r>
                      </m:e>
                      <m:sup>
                        <m:r>
                          <a:rPr lang="ru-RU" sz="1400" i="1">
                            <a:latin typeface="Cambria Math" panose="02040503050406030204" pitchFamily="18" charset="0"/>
                            <a:ea typeface="Calibri" panose="020F0502020204030204" pitchFamily="34" charset="0"/>
                            <a:cs typeface="Cambria Math" panose="02040503050406030204" pitchFamily="18" charset="0"/>
                          </a:rPr>
                          <m:t>∘</m:t>
                        </m:r>
                      </m:sup>
                    </m:sSup>
                    <m:r>
                      <a:rPr lang="ru-RU" sz="1400" i="1">
                        <a:latin typeface="Cambria Math" panose="02040503050406030204" pitchFamily="18" charset="0"/>
                        <a:ea typeface="Calibri" panose="020F0502020204030204" pitchFamily="34" charset="0"/>
                        <a:cs typeface="Cambria Math" panose="02040503050406030204" pitchFamily="18" charset="0"/>
                      </a:rPr>
                      <m:t>⊆</m:t>
                    </m:r>
                    <m:r>
                      <a:rPr lang="ru-RU" sz="1400" i="1">
                        <a:latin typeface="Cambria Math" panose="02040503050406030204" pitchFamily="18" charset="0"/>
                        <a:ea typeface="Calibri" panose="020F0502020204030204" pitchFamily="34" charset="0"/>
                        <a:cs typeface="Times New Roman" panose="02020603050405020304" pitchFamily="18" charset="0"/>
                      </a:rPr>
                      <m:t>𝑋</m:t>
                    </m:r>
                  </m:oMath>
                </a14:m>
                <a:r>
                  <a:rPr lang="ru-RU" sz="1400" dirty="0">
                    <a:latin typeface="Times New Roman" panose="02020603050405020304" pitchFamily="18" charset="0"/>
                    <a:ea typeface="Calibri" panose="020F0502020204030204" pitchFamily="34" charset="0"/>
                    <a:cs typeface="Times New Roman" panose="02020603050405020304" pitchFamily="18" charset="0"/>
                  </a:rPr>
                  <a:t>. ПМА является обобщением понятия классического оптимума: найти ПМА в случае </a:t>
                </a:r>
                <a14:m>
                  <m:oMath xmlns:m="http://schemas.openxmlformats.org/officeDocument/2006/math">
                    <m:r>
                      <a:rPr lang="en-US" sz="1400" i="1">
                        <a:latin typeface="Cambria Math" panose="02040503050406030204" pitchFamily="18" charset="0"/>
                        <a:ea typeface="Calibri" panose="020F0502020204030204" pitchFamily="34" charset="0"/>
                        <a:cs typeface="Times New Roman" panose="02020603050405020304" pitchFamily="18" charset="0"/>
                      </a:rPr>
                      <m:t>𝑁</m:t>
                    </m:r>
                  </m:oMath>
                </a14:m>
                <a:r>
                  <a:rPr lang="ru-RU" sz="1400" dirty="0">
                    <a:latin typeface="Times New Roman" panose="02020603050405020304" pitchFamily="18" charset="0"/>
                    <a:ea typeface="Calibri" panose="020F0502020204030204" pitchFamily="34" charset="0"/>
                    <a:cs typeface="Times New Roman" panose="02020603050405020304" pitchFamily="18" charset="0"/>
                  </a:rPr>
                  <a:t>=l – значит, найти какой-либо оптимум рассматриваемой однокритериальной задачи (при </a:t>
                </a:r>
                <a14:m>
                  <m:oMath xmlns:m="http://schemas.openxmlformats.org/officeDocument/2006/math">
                    <m:r>
                      <a:rPr lang="en-US" sz="1400" i="1">
                        <a:latin typeface="Cambria Math" panose="02040503050406030204" pitchFamily="18" charset="0"/>
                        <a:ea typeface="Calibri" panose="020F0502020204030204" pitchFamily="34" charset="0"/>
                        <a:cs typeface="Times New Roman" panose="02020603050405020304" pitchFamily="18" charset="0"/>
                      </a:rPr>
                      <m:t>𝑁</m:t>
                    </m:r>
                  </m:oMath>
                </a14:m>
                <a:r>
                  <a:rPr lang="ru-RU" sz="1400" dirty="0">
                    <a:latin typeface="Times New Roman" panose="02020603050405020304" pitchFamily="18" charset="0"/>
                    <a:ea typeface="Calibri" panose="020F0502020204030204" pitchFamily="34" charset="0"/>
                    <a:cs typeface="Times New Roman" panose="02020603050405020304" pitchFamily="18" charset="0"/>
                  </a:rPr>
                  <a:t>=l мощность </a:t>
                </a:r>
                <a14:m>
                  <m:oMath xmlns:m="http://schemas.openxmlformats.org/officeDocument/2006/math">
                    <m:d>
                      <m:dPr>
                        <m:begChr m:val="|"/>
                        <m:endChr m:val="|"/>
                        <m:ctrlPr>
                          <a:rPr lang="ru-RU" sz="1400" i="1">
                            <a:latin typeface="Cambria Math" panose="02040503050406030204" pitchFamily="18" charset="0"/>
                            <a:ea typeface="Calibri" panose="020F0502020204030204" pitchFamily="34" charset="0"/>
                            <a:cs typeface="Times New Roman" panose="02020603050405020304" pitchFamily="18" charset="0"/>
                          </a:rPr>
                        </m:ctrlPr>
                      </m:dPr>
                      <m:e>
                        <m:sSup>
                          <m:sSupPr>
                            <m:ctrlPr>
                              <a:rPr lang="ru-RU" sz="1400" i="1">
                                <a:latin typeface="Cambria Math" panose="02040503050406030204" pitchFamily="18" charset="0"/>
                                <a:ea typeface="Calibri" panose="020F0502020204030204" pitchFamily="34" charset="0"/>
                                <a:cs typeface="Times New Roman" panose="02020603050405020304" pitchFamily="18" charset="0"/>
                              </a:rPr>
                            </m:ctrlPr>
                          </m:sSupPr>
                          <m:e>
                            <m:r>
                              <a:rPr lang="ru-RU" sz="1400" i="1">
                                <a:latin typeface="Cambria Math" panose="02040503050406030204" pitchFamily="18" charset="0"/>
                                <a:ea typeface="Calibri" panose="020F0502020204030204" pitchFamily="34" charset="0"/>
                                <a:cs typeface="Times New Roman" panose="02020603050405020304" pitchFamily="18" charset="0"/>
                              </a:rPr>
                              <m:t>𝑋</m:t>
                            </m:r>
                          </m:e>
                          <m:sup>
                            <m:r>
                              <a:rPr lang="ru-RU" sz="1400" i="1">
                                <a:latin typeface="Cambria Math" panose="02040503050406030204" pitchFamily="18" charset="0"/>
                                <a:ea typeface="Calibri" panose="020F0502020204030204" pitchFamily="34" charset="0"/>
                                <a:cs typeface="Cambria Math" panose="02040503050406030204" pitchFamily="18" charset="0"/>
                              </a:rPr>
                              <m:t>∘</m:t>
                            </m:r>
                          </m:sup>
                        </m:sSup>
                      </m:e>
                    </m:d>
                    <m:r>
                      <a:rPr lang="ru-RU" sz="1400" i="1">
                        <a:latin typeface="Cambria Math" panose="02040503050406030204" pitchFamily="18" charset="0"/>
                        <a:ea typeface="Calibri" panose="020F0502020204030204" pitchFamily="34" charset="0"/>
                        <a:cs typeface="Times New Roman" panose="02020603050405020304" pitchFamily="18" charset="0"/>
                      </a:rPr>
                      <m:t>=1</m:t>
                    </m:r>
                  </m:oMath>
                </a14:m>
                <a:r>
                  <a:rPr lang="ru-RU" sz="1400" dirty="0">
                    <a:latin typeface="Times New Roman" panose="02020603050405020304" pitchFamily="18" charset="0"/>
                    <a:ea typeface="Calibri" panose="020F0502020204030204" pitchFamily="34" charset="0"/>
                    <a:cs typeface="Times New Roman" panose="02020603050405020304" pitchFamily="18" charset="0"/>
                  </a:rPr>
                  <a:t> для всякой задачи с непустым </a:t>
                </a:r>
                <a14:m>
                  <m:oMath xmlns:m="http://schemas.openxmlformats.org/officeDocument/2006/math">
                    <m:r>
                      <a:rPr lang="ru-RU" sz="1400" i="1">
                        <a:latin typeface="Cambria Math" panose="02040503050406030204" pitchFamily="18" charset="0"/>
                        <a:ea typeface="Calibri" panose="020F0502020204030204" pitchFamily="34" charset="0"/>
                        <a:cs typeface="Times New Roman" panose="02020603050405020304" pitchFamily="18" charset="0"/>
                      </a:rPr>
                      <m:t>𝑋</m:t>
                    </m:r>
                  </m:oMath>
                </a14:m>
                <a:r>
                  <a:rPr lang="ru-RU" sz="1400" dirty="0">
                    <a:latin typeface="Times New Roman" panose="02020603050405020304" pitchFamily="18" charset="0"/>
                    <a:ea typeface="Calibri" panose="020F0502020204030204" pitchFamily="34" charset="0"/>
                    <a:cs typeface="Times New Roman" panose="02020603050405020304" pitchFamily="18" charset="0"/>
                  </a:rPr>
                  <a:t>).</a:t>
                </a:r>
              </a:p>
              <a:p>
                <a:pPr algn="just"/>
                <a:endParaRPr lang="ru-RU" sz="1400" dirty="0">
                  <a:latin typeface="Times New Roman" panose="02020603050405020304" pitchFamily="18" charset="0"/>
                  <a:cs typeface="Times New Roman" panose="02020603050405020304" pitchFamily="18" charset="0"/>
                </a:endParaRPr>
              </a:p>
              <a:p>
                <a:pPr algn="just"/>
                <a:endParaRPr lang="ru-RU" sz="1400" dirty="0">
                  <a:latin typeface="Times New Roman" panose="02020603050405020304" pitchFamily="18" charset="0"/>
                  <a:cs typeface="Times New Roman" panose="02020603050405020304" pitchFamily="18" charset="0"/>
                </a:endParaRPr>
              </a:p>
              <a:p>
                <a:pPr indent="450215" algn="just">
                  <a:spcAft>
                    <a:spcPts val="800"/>
                  </a:spcAft>
                </a:pP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14" name="TextBox 13">
                <a:extLst>
                  <a:ext uri="{FF2B5EF4-FFF2-40B4-BE49-F238E27FC236}">
                    <a16:creationId xmlns:a16="http://schemas.microsoft.com/office/drawing/2014/main" id="{1B18BF07-2DAF-4845-A595-9E4592E44A6A}"/>
                  </a:ext>
                </a:extLst>
              </p:cNvPr>
              <p:cNvSpPr txBox="1">
                <a:spLocks noRot="1" noChangeAspect="1" noMove="1" noResize="1" noEditPoints="1" noAdjustHandles="1" noChangeArrowheads="1" noChangeShapeType="1" noTextEdit="1"/>
              </p:cNvSpPr>
              <p:nvPr/>
            </p:nvSpPr>
            <p:spPr>
              <a:xfrm>
                <a:off x="87086" y="1547363"/>
                <a:ext cx="8758212" cy="5914696"/>
              </a:xfrm>
              <a:prstGeom prst="rect">
                <a:avLst/>
              </a:prstGeom>
              <a:blipFill>
                <a:blip r:embed="rId3"/>
                <a:stretch>
                  <a:fillRect l="-209" t="-206" r="-209"/>
                </a:stretch>
              </a:blipFill>
            </p:spPr>
            <p:txBody>
              <a:bodyPr/>
              <a:lstStyle/>
              <a:p>
                <a:r>
                  <a:rPr lang="ru-RU">
                    <a:noFill/>
                  </a:rPr>
                  <a:t> </a:t>
                </a:r>
              </a:p>
            </p:txBody>
          </p:sp>
        </mc:Fallback>
      </mc:AlternateContent>
      <p:pic>
        <p:nvPicPr>
          <p:cNvPr id="16" name="Рисунок 15">
            <a:extLst>
              <a:ext uri="{FF2B5EF4-FFF2-40B4-BE49-F238E27FC236}">
                <a16:creationId xmlns:a16="http://schemas.microsoft.com/office/drawing/2014/main" id="{0D2DC331-8044-4546-9C8D-F8F522176FC7}"/>
              </a:ext>
            </a:extLst>
          </p:cNvPr>
          <p:cNvPicPr>
            <a:picLocks noChangeAspect="1"/>
          </p:cNvPicPr>
          <p:nvPr/>
        </p:nvPicPr>
        <p:blipFill>
          <a:blip r:embed="rId4"/>
          <a:stretch>
            <a:fillRect/>
          </a:stretch>
        </p:blipFill>
        <p:spPr>
          <a:xfrm>
            <a:off x="712503" y="4241845"/>
            <a:ext cx="5926836" cy="315468"/>
          </a:xfrm>
          <a:prstGeom prst="rect">
            <a:avLst/>
          </a:prstGeom>
        </p:spPr>
      </p:pic>
    </p:spTree>
    <p:extLst>
      <p:ext uri="{BB962C8B-B14F-4D97-AF65-F5344CB8AC3E}">
        <p14:creationId xmlns:p14="http://schemas.microsoft.com/office/powerpoint/2010/main" val="883032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ятиугольник 3"/>
          <p:cNvSpPr/>
          <p:nvPr/>
        </p:nvSpPr>
        <p:spPr>
          <a:xfrm>
            <a:off x="0" y="484909"/>
            <a:ext cx="5389418" cy="554182"/>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 name="Рисунок 4"/>
          <p:cNvPicPr>
            <a:picLocks noChangeAspect="1"/>
          </p:cNvPicPr>
          <p:nvPr/>
        </p:nvPicPr>
        <p:blipFill rotWithShape="1">
          <a:blip r:embed="rId2" cstate="print">
            <a:extLst>
              <a:ext uri="{28A0092B-C50C-407E-A947-70E740481C1C}">
                <a14:useLocalDpi xmlns:a14="http://schemas.microsoft.com/office/drawing/2010/main" val="0"/>
              </a:ext>
            </a:extLst>
          </a:blip>
          <a:srcRect t="23839" b="55757"/>
          <a:stretch/>
        </p:blipFill>
        <p:spPr>
          <a:xfrm>
            <a:off x="7208158" y="427844"/>
            <a:ext cx="1724227" cy="611247"/>
          </a:xfrm>
          <a:prstGeom prst="rect">
            <a:avLst/>
          </a:prstGeom>
        </p:spPr>
      </p:pic>
      <p:sp>
        <p:nvSpPr>
          <p:cNvPr id="6" name="TextBox 5"/>
          <p:cNvSpPr txBox="1"/>
          <p:nvPr/>
        </p:nvSpPr>
        <p:spPr>
          <a:xfrm>
            <a:off x="312304" y="577334"/>
            <a:ext cx="4432624" cy="369332"/>
          </a:xfrm>
          <a:prstGeom prst="rect">
            <a:avLst/>
          </a:prstGeom>
          <a:noFill/>
        </p:spPr>
        <p:txBody>
          <a:bodyPr wrap="none" rtlCol="0">
            <a:spAutoFit/>
          </a:bodyPr>
          <a:lstStyle/>
          <a:p>
            <a:r>
              <a:rPr lang="ru-RU" b="1" dirty="0">
                <a:solidFill>
                  <a:schemeClr val="bg1"/>
                </a:solidFill>
                <a:latin typeface="Book Antiqua" panose="02040602050305030304" pitchFamily="18" charset="0"/>
              </a:rPr>
              <a:t> Оптимизационные задачи на графах</a:t>
            </a:r>
          </a:p>
        </p:txBody>
      </p:sp>
      <p:sp>
        <p:nvSpPr>
          <p:cNvPr id="8" name="Пятиугольник 3">
            <a:extLst>
              <a:ext uri="{FF2B5EF4-FFF2-40B4-BE49-F238E27FC236}">
                <a16:creationId xmlns:a16="http://schemas.microsoft.com/office/drawing/2014/main" id="{85A75FE5-235E-4B85-B7B4-FF7B3258881C}"/>
              </a:ext>
            </a:extLst>
          </p:cNvPr>
          <p:cNvSpPr/>
          <p:nvPr/>
        </p:nvSpPr>
        <p:spPr>
          <a:xfrm>
            <a:off x="0" y="70035"/>
            <a:ext cx="6639339" cy="1477328"/>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b="1" dirty="0">
                <a:solidFill>
                  <a:schemeClr val="bg1"/>
                </a:solidFill>
                <a:latin typeface="Book Antiqua" panose="02040602050305030304" pitchFamily="18" charset="0"/>
              </a:rPr>
              <a:t> Построение </a:t>
            </a:r>
            <a:r>
              <a:rPr lang="ru-RU" b="1" dirty="0" err="1">
                <a:solidFill>
                  <a:schemeClr val="bg1"/>
                </a:solidFill>
                <a:latin typeface="Book Antiqua" panose="02040602050305030304" pitchFamily="18" charset="0"/>
              </a:rPr>
              <a:t>паретовского</a:t>
            </a:r>
            <a:r>
              <a:rPr lang="ru-RU" b="1" dirty="0">
                <a:solidFill>
                  <a:schemeClr val="bg1"/>
                </a:solidFill>
                <a:latin typeface="Book Antiqua" panose="02040602050305030304" pitchFamily="18" charset="0"/>
              </a:rPr>
              <a:t> множества альтернатив многокритериальной задачи построения подграфа (покрытия) пересекающихся цепей с заданными вершинами на </a:t>
            </a:r>
            <a:r>
              <a:rPr lang="ru-RU" b="1" dirty="0" err="1">
                <a:solidFill>
                  <a:schemeClr val="bg1"/>
                </a:solidFill>
                <a:latin typeface="Book Antiqua" panose="02040602050305030304" pitchFamily="18" charset="0"/>
              </a:rPr>
              <a:t>многовзвешенном</a:t>
            </a:r>
            <a:r>
              <a:rPr lang="ru-RU" b="1" dirty="0">
                <a:solidFill>
                  <a:schemeClr val="bg1"/>
                </a:solidFill>
                <a:latin typeface="Book Antiqua" panose="02040602050305030304" pitchFamily="18" charset="0"/>
              </a:rPr>
              <a:t> динамическом графе</a:t>
            </a:r>
          </a:p>
        </p:txBody>
      </p:sp>
      <p:sp>
        <p:nvSpPr>
          <p:cNvPr id="2" name="Номер слайда 1">
            <a:extLst>
              <a:ext uri="{FF2B5EF4-FFF2-40B4-BE49-F238E27FC236}">
                <a16:creationId xmlns:a16="http://schemas.microsoft.com/office/drawing/2014/main" id="{ACEC017A-0BB4-4050-A0A4-03472E5DD4D7}"/>
              </a:ext>
            </a:extLst>
          </p:cNvPr>
          <p:cNvSpPr>
            <a:spLocks noGrp="1"/>
          </p:cNvSpPr>
          <p:nvPr>
            <p:ph type="sldNum" sz="quarter" idx="12"/>
          </p:nvPr>
        </p:nvSpPr>
        <p:spPr/>
        <p:txBody>
          <a:bodyPr/>
          <a:lstStyle/>
          <a:p>
            <a:fld id="{08D8E1EF-28A3-48B0-A2E7-28A1554736A7}" type="slidenum">
              <a:rPr lang="ru-RU" smtClean="0"/>
              <a:t>14</a:t>
            </a:fld>
            <a:endParaRPr lang="ru-RU"/>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ED5BE73C-FA4E-418F-98A3-BEB9450BFA97}"/>
                  </a:ext>
                </a:extLst>
              </p:cNvPr>
              <p:cNvSpPr txBox="1"/>
              <p:nvPr/>
            </p:nvSpPr>
            <p:spPr>
              <a:xfrm>
                <a:off x="312304" y="1728169"/>
                <a:ext cx="8620081" cy="4119910"/>
              </a:xfrm>
              <a:prstGeom prst="rect">
                <a:avLst/>
              </a:prstGeom>
              <a:noFill/>
            </p:spPr>
            <p:txBody>
              <a:bodyPr wrap="square">
                <a:spAutoFit/>
              </a:bodyPr>
              <a:lstStyle/>
              <a:p>
                <a:pPr indent="450215" algn="just">
                  <a:spcAft>
                    <a:spcPts val="80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Общей проблемой дискретных многокритериальных задач является нахождение </a:t>
                </a:r>
                <a:r>
                  <a:rPr lang="ru-RU" sz="1400" dirty="0" err="1">
                    <a:effectLst/>
                    <a:latin typeface="Times New Roman" panose="02020603050405020304" pitchFamily="18" charset="0"/>
                    <a:ea typeface="Calibri" panose="020F0502020204030204" pitchFamily="34" charset="0"/>
                    <a:cs typeface="Times New Roman" panose="02020603050405020304" pitchFamily="18" charset="0"/>
                  </a:rPr>
                  <a:t>паретовского</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множества из множеств альтернатив. В совокупности этой проблемы рассматриваются вопросы оценки сложности нахождения множества альтернатив, </a:t>
                </a:r>
                <a:r>
                  <a:rPr lang="ru-RU" sz="1400" dirty="0" err="1">
                    <a:effectLst/>
                    <a:latin typeface="Times New Roman" panose="02020603050405020304" pitchFamily="18" charset="0"/>
                    <a:ea typeface="Calibri" panose="020F0502020204030204" pitchFamily="34" charset="0"/>
                    <a:cs typeface="Times New Roman" panose="02020603050405020304" pitchFamily="18" charset="0"/>
                  </a:rPr>
                  <a:t>паретовского</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множества, эффективности алгоритмов – точных и приближенных. </a:t>
                </a:r>
              </a:p>
              <a:p>
                <a:pPr indent="450215" algn="just">
                  <a:spcAft>
                    <a:spcPts val="80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Аналогично однокритериальным оптимумам говорят о «многокритериальных оптимумах», которые встречаются в литературе под названиями </a:t>
                </a:r>
                <a:r>
                  <a:rPr lang="ru-RU" sz="1400" dirty="0" err="1">
                    <a:effectLst/>
                    <a:latin typeface="Times New Roman" panose="02020603050405020304" pitchFamily="18" charset="0"/>
                    <a:ea typeface="Calibri" panose="020F0502020204030204" pitchFamily="34" charset="0"/>
                    <a:cs typeface="Times New Roman" panose="02020603050405020304" pitchFamily="18" charset="0"/>
                  </a:rPr>
                  <a:t>парето</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-оптимальных, эффективных, </a:t>
                </a:r>
                <a:r>
                  <a:rPr lang="ru-RU" sz="1400" dirty="0" err="1">
                    <a:effectLst/>
                    <a:latin typeface="Times New Roman" panose="02020603050405020304" pitchFamily="18" charset="0"/>
                    <a:ea typeface="Calibri" panose="020F0502020204030204" pitchFamily="34" charset="0"/>
                    <a:cs typeface="Times New Roman" panose="02020603050405020304" pitchFamily="18" charset="0"/>
                  </a:rPr>
                  <a:t>недоминируемых</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и т.п. решений. Однако, в отличие от однокритериальной оптимизации нахождение одного конкретного «многокритериального» оптимума является непростым даже для частной задачи. Процесс нахождения МА и ПМ должен завершается представлением элементов в конкретном виде. Для многокритериальной задачи сетевого планирования это множество </a:t>
                </a:r>
                <a:r>
                  <a:rPr lang="ru-RU" sz="1400" dirty="0" err="1">
                    <a:effectLst/>
                    <a:latin typeface="Times New Roman" panose="02020603050405020304" pitchFamily="18" charset="0"/>
                    <a:ea typeface="Calibri" panose="020F0502020204030204" pitchFamily="34" charset="0"/>
                    <a:cs typeface="Times New Roman" panose="02020603050405020304" pitchFamily="18" charset="0"/>
                  </a:rPr>
                  <a:t>векторно</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несравнимых критических путей.</a:t>
                </a:r>
              </a:p>
              <a:p>
                <a:pPr indent="450215" algn="just">
                  <a:spcAft>
                    <a:spcPts val="80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Рассмотрим пример, позволяющий продемонстрировать основные проблемы при решении многокритериальной задачи сетевого планирования.</a:t>
                </a:r>
              </a:p>
              <a:p>
                <a:pPr indent="450215" algn="just">
                  <a:spcAft>
                    <a:spcPts val="80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На рис.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1.3</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показан сетевой граф </a:t>
                </a:r>
                <a14:m>
                  <m:oMath xmlns:m="http://schemas.openxmlformats.org/officeDocument/2006/math">
                    <m:r>
                      <a:rPr lang="ru-RU" sz="1400" i="1">
                        <a:effectLst/>
                        <a:latin typeface="Cambria Math" panose="02040503050406030204" pitchFamily="18" charset="0"/>
                        <a:ea typeface="Calibri" panose="020F0502020204030204" pitchFamily="34" charset="0"/>
                        <a:cs typeface="Times New Roman" panose="02020603050405020304" pitchFamily="18" charset="0"/>
                      </a:rPr>
                      <m:t>𝐺</m:t>
                    </m:r>
                    <m:r>
                      <a:rPr lang="ru-RU" sz="1400" i="1">
                        <a:effectLst/>
                        <a:latin typeface="Cambria Math" panose="02040503050406030204" pitchFamily="18" charset="0"/>
                        <a:ea typeface="Calibri" panose="020F0502020204030204" pitchFamily="34" charset="0"/>
                        <a:cs typeface="Times New Roman" panose="02020603050405020304" pitchFamily="18" charset="0"/>
                      </a:rPr>
                      <m:t>=(</m:t>
                    </m:r>
                    <m:r>
                      <a:rPr lang="ru-RU" sz="1400" i="1">
                        <a:effectLst/>
                        <a:latin typeface="Cambria Math" panose="02040503050406030204" pitchFamily="18" charset="0"/>
                        <a:ea typeface="Calibri" panose="020F0502020204030204" pitchFamily="34" charset="0"/>
                        <a:cs typeface="Times New Roman" panose="02020603050405020304" pitchFamily="18" charset="0"/>
                      </a:rPr>
                      <m:t>𝑉</m:t>
                    </m:r>
                    <m:r>
                      <a:rPr lang="ru-RU" sz="1400" i="1">
                        <a:effectLst/>
                        <a:latin typeface="Cambria Math" panose="02040503050406030204" pitchFamily="18" charset="0"/>
                        <a:ea typeface="Calibri" panose="020F0502020204030204" pitchFamily="34" charset="0"/>
                        <a:cs typeface="Times New Roman" panose="02020603050405020304" pitchFamily="18" charset="0"/>
                      </a:rPr>
                      <m:t>,</m:t>
                    </m:r>
                    <m:r>
                      <a:rPr lang="ru-RU" sz="1400" i="1">
                        <a:effectLst/>
                        <a:latin typeface="Cambria Math" panose="02040503050406030204" pitchFamily="18" charset="0"/>
                        <a:ea typeface="Calibri" panose="020F0502020204030204" pitchFamily="34" charset="0"/>
                        <a:cs typeface="Times New Roman" panose="02020603050405020304" pitchFamily="18" charset="0"/>
                      </a:rPr>
                      <m:t>𝐸</m:t>
                    </m:r>
                    <m:r>
                      <a:rPr lang="ru-RU" sz="14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состоящий из </a:t>
                </a:r>
                <a14:m>
                  <m:oMath xmlns:m="http://schemas.openxmlformats.org/officeDocument/2006/math">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13 – вершин, и </a:t>
                </a:r>
                <a14:m>
                  <m:oMath xmlns:m="http://schemas.openxmlformats.org/officeDocument/2006/math">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18 – ребер. Каждое ребро </a:t>
                </a:r>
                <a14:m>
                  <m:oMath xmlns:m="http://schemas.openxmlformats.org/officeDocument/2006/math">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𝐸</m:t>
                    </m:r>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графа взвешенно парным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недерминированным</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числом </a:t>
                </a:r>
                <a14:m>
                  <m:oMath xmlns:m="http://schemas.openxmlformats.org/officeDocument/2006/math">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𝑤</m:t>
                    </m:r>
                    <m:d>
                      <m:d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e>
                    </m:d>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𝑐</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e>
                    </m:d>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определяющим длительность и стоимость работ при переходе между вершинами. Вершины </a:t>
                </a:r>
                <a14:m>
                  <m:oMath xmlns:m="http://schemas.openxmlformats.org/officeDocument/2006/math">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и </a:t>
                </a:r>
                <a14:m>
                  <m:oMath xmlns:m="http://schemas.openxmlformats.org/officeDocument/2006/math">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m:rPr>
                            <m:sty m:val="p"/>
                          </m:rPr>
                          <a:rPr lang="en-US" sz="1400">
                            <a:effectLst/>
                            <a:latin typeface="Cambria Math" panose="02040503050406030204" pitchFamily="18" charset="0"/>
                            <a:ea typeface="Times New Roman" panose="02020603050405020304" pitchFamily="18" charset="0"/>
                            <a:cs typeface="Times New Roman" panose="02020603050405020304" pitchFamily="18" charset="0"/>
                          </a:rPr>
                          <m:t>T</m:t>
                        </m:r>
                      </m:sub>
                    </m:sSub>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 конечные вершины, между которыми требуется найти оптимальный критический путь </a:t>
                </a:r>
                <a14:m>
                  <m:oMath xmlns:m="http://schemas.openxmlformats.org/officeDocument/2006/math">
                    <m:sSup>
                      <m:sSup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𝑉</m:t>
                        </m:r>
                      </m:e>
                      <m:sub>
                        <m:sSup>
                          <m:sSup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up>
                        </m:sSup>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𝐸</m:t>
                        </m:r>
                      </m:e>
                      <m:sub>
                        <m:sSup>
                          <m:sSup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up>
                        </m:sSup>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в соответствии с ВЦФ </a:t>
                </a:r>
                <a14:m>
                  <m:oMath xmlns:m="http://schemas.openxmlformats.org/officeDocument/2006/math">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𝐅</m:t>
                    </m:r>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где </a:t>
                </a:r>
                <a14:m>
                  <m:oMath xmlns:m="http://schemas.openxmlformats.org/officeDocument/2006/math">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subSup"/>
                        <m:supHide m:val="on"/>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𝑗</m:t>
                        </m:r>
                      </m:sub>
                      <m:sup/>
                      <m:e>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e>
                    </m:nary>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𝑚𝑖𝑛</m:t>
                    </m:r>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subSup"/>
                        <m:supHide m:val="on"/>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𝑗</m:t>
                        </m:r>
                      </m:sub>
                      <m:sup/>
                      <m:e>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𝑐</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e>
                    </m:nary>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𝑚𝑖𝑛</m:t>
                    </m:r>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9" name="TextBox 8">
                <a:extLst>
                  <a:ext uri="{FF2B5EF4-FFF2-40B4-BE49-F238E27FC236}">
                    <a16:creationId xmlns:a16="http://schemas.microsoft.com/office/drawing/2014/main" id="{ED5BE73C-FA4E-418F-98A3-BEB9450BFA97}"/>
                  </a:ext>
                </a:extLst>
              </p:cNvPr>
              <p:cNvSpPr txBox="1">
                <a:spLocks noRot="1" noChangeAspect="1" noMove="1" noResize="1" noEditPoints="1" noAdjustHandles="1" noChangeArrowheads="1" noChangeShapeType="1" noTextEdit="1"/>
              </p:cNvSpPr>
              <p:nvPr/>
            </p:nvSpPr>
            <p:spPr>
              <a:xfrm>
                <a:off x="312304" y="1728169"/>
                <a:ext cx="8620081" cy="4119910"/>
              </a:xfrm>
              <a:prstGeom prst="rect">
                <a:avLst/>
              </a:prstGeom>
              <a:blipFill>
                <a:blip r:embed="rId3"/>
                <a:stretch>
                  <a:fillRect l="-212" t="-148" r="-212" b="-10503"/>
                </a:stretch>
              </a:blipFill>
            </p:spPr>
            <p:txBody>
              <a:bodyPr/>
              <a:lstStyle/>
              <a:p>
                <a:r>
                  <a:rPr lang="ru-RU">
                    <a:noFill/>
                  </a:rPr>
                  <a:t> </a:t>
                </a:r>
              </a:p>
            </p:txBody>
          </p:sp>
        </mc:Fallback>
      </mc:AlternateContent>
    </p:spTree>
    <p:extLst>
      <p:ext uri="{BB962C8B-B14F-4D97-AF65-F5344CB8AC3E}">
        <p14:creationId xmlns:p14="http://schemas.microsoft.com/office/powerpoint/2010/main" val="3176821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ятиугольник 3"/>
          <p:cNvSpPr/>
          <p:nvPr/>
        </p:nvSpPr>
        <p:spPr>
          <a:xfrm>
            <a:off x="0" y="484909"/>
            <a:ext cx="5389418" cy="554182"/>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 name="Рисунок 4"/>
          <p:cNvPicPr>
            <a:picLocks noChangeAspect="1"/>
          </p:cNvPicPr>
          <p:nvPr/>
        </p:nvPicPr>
        <p:blipFill rotWithShape="1">
          <a:blip r:embed="rId2" cstate="print">
            <a:extLst>
              <a:ext uri="{28A0092B-C50C-407E-A947-70E740481C1C}">
                <a14:useLocalDpi xmlns:a14="http://schemas.microsoft.com/office/drawing/2010/main" val="0"/>
              </a:ext>
            </a:extLst>
          </a:blip>
          <a:srcRect t="23839" b="55757"/>
          <a:stretch/>
        </p:blipFill>
        <p:spPr>
          <a:xfrm>
            <a:off x="7208158" y="427844"/>
            <a:ext cx="1724227" cy="611247"/>
          </a:xfrm>
          <a:prstGeom prst="rect">
            <a:avLst/>
          </a:prstGeom>
        </p:spPr>
      </p:pic>
      <p:sp>
        <p:nvSpPr>
          <p:cNvPr id="6" name="TextBox 5"/>
          <p:cNvSpPr txBox="1"/>
          <p:nvPr/>
        </p:nvSpPr>
        <p:spPr>
          <a:xfrm>
            <a:off x="312304" y="577334"/>
            <a:ext cx="4432624" cy="369332"/>
          </a:xfrm>
          <a:prstGeom prst="rect">
            <a:avLst/>
          </a:prstGeom>
          <a:noFill/>
        </p:spPr>
        <p:txBody>
          <a:bodyPr wrap="none" rtlCol="0">
            <a:spAutoFit/>
          </a:bodyPr>
          <a:lstStyle/>
          <a:p>
            <a:r>
              <a:rPr lang="ru-RU" b="1" dirty="0">
                <a:solidFill>
                  <a:schemeClr val="bg1"/>
                </a:solidFill>
                <a:latin typeface="Book Antiqua" panose="02040602050305030304" pitchFamily="18" charset="0"/>
              </a:rPr>
              <a:t> Оптимизационные задачи на графах</a:t>
            </a:r>
          </a:p>
        </p:txBody>
      </p:sp>
      <p:sp>
        <p:nvSpPr>
          <p:cNvPr id="8" name="Пятиугольник 3">
            <a:extLst>
              <a:ext uri="{FF2B5EF4-FFF2-40B4-BE49-F238E27FC236}">
                <a16:creationId xmlns:a16="http://schemas.microsoft.com/office/drawing/2014/main" id="{85A75FE5-235E-4B85-B7B4-FF7B3258881C}"/>
              </a:ext>
            </a:extLst>
          </p:cNvPr>
          <p:cNvSpPr/>
          <p:nvPr/>
        </p:nvSpPr>
        <p:spPr>
          <a:xfrm>
            <a:off x="0" y="70035"/>
            <a:ext cx="6639339" cy="1477328"/>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b="1" dirty="0">
                <a:solidFill>
                  <a:schemeClr val="bg1"/>
                </a:solidFill>
                <a:latin typeface="Book Antiqua" panose="02040602050305030304" pitchFamily="18" charset="0"/>
              </a:rPr>
              <a:t> Построение </a:t>
            </a:r>
            <a:r>
              <a:rPr lang="ru-RU" b="1" dirty="0" err="1">
                <a:solidFill>
                  <a:schemeClr val="bg1"/>
                </a:solidFill>
                <a:latin typeface="Book Antiqua" panose="02040602050305030304" pitchFamily="18" charset="0"/>
              </a:rPr>
              <a:t>паретовского</a:t>
            </a:r>
            <a:r>
              <a:rPr lang="ru-RU" b="1" dirty="0">
                <a:solidFill>
                  <a:schemeClr val="bg1"/>
                </a:solidFill>
                <a:latin typeface="Book Antiqua" panose="02040602050305030304" pitchFamily="18" charset="0"/>
              </a:rPr>
              <a:t> множества альтернатив многокритериальной задачи построения подграфа (покрытия) пересекающихся цепей с заданными вершинами на </a:t>
            </a:r>
            <a:r>
              <a:rPr lang="ru-RU" b="1" dirty="0" err="1">
                <a:solidFill>
                  <a:schemeClr val="bg1"/>
                </a:solidFill>
                <a:latin typeface="Book Antiqua" panose="02040602050305030304" pitchFamily="18" charset="0"/>
              </a:rPr>
              <a:t>многовзвешенном</a:t>
            </a:r>
            <a:r>
              <a:rPr lang="ru-RU" b="1" dirty="0">
                <a:solidFill>
                  <a:schemeClr val="bg1"/>
                </a:solidFill>
                <a:latin typeface="Book Antiqua" panose="02040602050305030304" pitchFamily="18" charset="0"/>
              </a:rPr>
              <a:t> динамическом графе</a:t>
            </a:r>
          </a:p>
        </p:txBody>
      </p:sp>
      <p:pic>
        <p:nvPicPr>
          <p:cNvPr id="10" name="Рисунок 9">
            <a:extLst>
              <a:ext uri="{FF2B5EF4-FFF2-40B4-BE49-F238E27FC236}">
                <a16:creationId xmlns:a16="http://schemas.microsoft.com/office/drawing/2014/main" id="{A03D3BE7-AEFF-4502-92A2-83E3624B49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908" y="1962237"/>
            <a:ext cx="7827204" cy="3205445"/>
          </a:xfrm>
          <a:prstGeom prst="rect">
            <a:avLst/>
          </a:prstGeom>
        </p:spPr>
      </p:pic>
      <p:sp>
        <p:nvSpPr>
          <p:cNvPr id="13" name="TextBox 12">
            <a:extLst>
              <a:ext uri="{FF2B5EF4-FFF2-40B4-BE49-F238E27FC236}">
                <a16:creationId xmlns:a16="http://schemas.microsoft.com/office/drawing/2014/main" id="{6E9B6EE8-448E-4FA7-9699-297E9F0BA2BB}"/>
              </a:ext>
            </a:extLst>
          </p:cNvPr>
          <p:cNvSpPr txBox="1"/>
          <p:nvPr/>
        </p:nvSpPr>
        <p:spPr>
          <a:xfrm>
            <a:off x="2072351" y="5988548"/>
            <a:ext cx="4596318" cy="380938"/>
          </a:xfrm>
          <a:prstGeom prst="rect">
            <a:avLst/>
          </a:prstGeom>
          <a:noFill/>
        </p:spPr>
        <p:txBody>
          <a:bodyPr wrap="square">
            <a:spAutoFit/>
          </a:bodyPr>
          <a:lstStyle/>
          <a:p>
            <a:pPr algn="ctr">
              <a:lnSpc>
                <a:spcPct val="150000"/>
              </a:lnSpc>
              <a:spcAft>
                <a:spcPts val="80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Рис</a:t>
            </a:r>
            <a:r>
              <a:rPr lang="ru-RU" sz="14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1.3</a:t>
            </a:r>
            <a:r>
              <a:rPr lang="ru-RU"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Граф сетевой модели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Номер слайда 1">
            <a:extLst>
              <a:ext uri="{FF2B5EF4-FFF2-40B4-BE49-F238E27FC236}">
                <a16:creationId xmlns:a16="http://schemas.microsoft.com/office/drawing/2014/main" id="{0E622ADB-21B1-4242-B535-9606DCCB705F}"/>
              </a:ext>
            </a:extLst>
          </p:cNvPr>
          <p:cNvSpPr>
            <a:spLocks noGrp="1"/>
          </p:cNvSpPr>
          <p:nvPr>
            <p:ph type="sldNum" sz="quarter" idx="12"/>
          </p:nvPr>
        </p:nvSpPr>
        <p:spPr/>
        <p:txBody>
          <a:bodyPr/>
          <a:lstStyle/>
          <a:p>
            <a:fld id="{08D8E1EF-28A3-48B0-A2E7-28A1554736A7}" type="slidenum">
              <a:rPr lang="ru-RU" smtClean="0"/>
              <a:t>15</a:t>
            </a:fld>
            <a:endParaRPr lang="ru-RU"/>
          </a:p>
        </p:txBody>
      </p:sp>
    </p:spTree>
    <p:extLst>
      <p:ext uri="{BB962C8B-B14F-4D97-AF65-F5344CB8AC3E}">
        <p14:creationId xmlns:p14="http://schemas.microsoft.com/office/powerpoint/2010/main" val="1585245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ятиугольник 3"/>
          <p:cNvSpPr/>
          <p:nvPr/>
        </p:nvSpPr>
        <p:spPr>
          <a:xfrm>
            <a:off x="0" y="484909"/>
            <a:ext cx="5389418" cy="554182"/>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 name="Рисунок 4"/>
          <p:cNvPicPr>
            <a:picLocks noChangeAspect="1"/>
          </p:cNvPicPr>
          <p:nvPr/>
        </p:nvPicPr>
        <p:blipFill rotWithShape="1">
          <a:blip r:embed="rId2" cstate="print">
            <a:extLst>
              <a:ext uri="{28A0092B-C50C-407E-A947-70E740481C1C}">
                <a14:useLocalDpi xmlns:a14="http://schemas.microsoft.com/office/drawing/2010/main" val="0"/>
              </a:ext>
            </a:extLst>
          </a:blip>
          <a:srcRect t="23839" b="55757"/>
          <a:stretch/>
        </p:blipFill>
        <p:spPr>
          <a:xfrm>
            <a:off x="7208158" y="427844"/>
            <a:ext cx="1724227" cy="611247"/>
          </a:xfrm>
          <a:prstGeom prst="rect">
            <a:avLst/>
          </a:prstGeom>
        </p:spPr>
      </p:pic>
      <p:sp>
        <p:nvSpPr>
          <p:cNvPr id="6" name="TextBox 5"/>
          <p:cNvSpPr txBox="1"/>
          <p:nvPr/>
        </p:nvSpPr>
        <p:spPr>
          <a:xfrm>
            <a:off x="312304" y="577334"/>
            <a:ext cx="4432624" cy="369332"/>
          </a:xfrm>
          <a:prstGeom prst="rect">
            <a:avLst/>
          </a:prstGeom>
          <a:noFill/>
        </p:spPr>
        <p:txBody>
          <a:bodyPr wrap="none" rtlCol="0">
            <a:spAutoFit/>
          </a:bodyPr>
          <a:lstStyle/>
          <a:p>
            <a:r>
              <a:rPr lang="ru-RU" b="1" dirty="0">
                <a:solidFill>
                  <a:schemeClr val="bg1"/>
                </a:solidFill>
                <a:latin typeface="Book Antiqua" panose="02040602050305030304" pitchFamily="18" charset="0"/>
              </a:rPr>
              <a:t> Оптимизационные задачи на графах</a:t>
            </a:r>
          </a:p>
        </p:txBody>
      </p:sp>
      <p:sp>
        <p:nvSpPr>
          <p:cNvPr id="8" name="Пятиугольник 3">
            <a:extLst>
              <a:ext uri="{FF2B5EF4-FFF2-40B4-BE49-F238E27FC236}">
                <a16:creationId xmlns:a16="http://schemas.microsoft.com/office/drawing/2014/main" id="{85A75FE5-235E-4B85-B7B4-FF7B3258881C}"/>
              </a:ext>
            </a:extLst>
          </p:cNvPr>
          <p:cNvSpPr/>
          <p:nvPr/>
        </p:nvSpPr>
        <p:spPr>
          <a:xfrm>
            <a:off x="0" y="70035"/>
            <a:ext cx="6639339" cy="1477328"/>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b="1" dirty="0">
                <a:solidFill>
                  <a:schemeClr val="bg1"/>
                </a:solidFill>
                <a:latin typeface="Book Antiqua" panose="02040602050305030304" pitchFamily="18" charset="0"/>
              </a:rPr>
              <a:t> Построение </a:t>
            </a:r>
            <a:r>
              <a:rPr lang="ru-RU" b="1" dirty="0" err="1">
                <a:solidFill>
                  <a:schemeClr val="bg1"/>
                </a:solidFill>
                <a:latin typeface="Book Antiqua" panose="02040602050305030304" pitchFamily="18" charset="0"/>
              </a:rPr>
              <a:t>паретовского</a:t>
            </a:r>
            <a:r>
              <a:rPr lang="ru-RU" b="1" dirty="0">
                <a:solidFill>
                  <a:schemeClr val="bg1"/>
                </a:solidFill>
                <a:latin typeface="Book Antiqua" panose="02040602050305030304" pitchFamily="18" charset="0"/>
              </a:rPr>
              <a:t> множества альтернатив многокритериальной задачи построения подграфа (покрытия) пересекающихся цепей с заданными вершинами на </a:t>
            </a:r>
            <a:r>
              <a:rPr lang="ru-RU" b="1" dirty="0" err="1">
                <a:solidFill>
                  <a:schemeClr val="bg1"/>
                </a:solidFill>
                <a:latin typeface="Book Antiqua" panose="02040602050305030304" pitchFamily="18" charset="0"/>
              </a:rPr>
              <a:t>многовзвешенном</a:t>
            </a:r>
            <a:r>
              <a:rPr lang="ru-RU" b="1" dirty="0">
                <a:solidFill>
                  <a:schemeClr val="bg1"/>
                </a:solidFill>
                <a:latin typeface="Book Antiqua" panose="02040602050305030304" pitchFamily="18" charset="0"/>
              </a:rPr>
              <a:t> динамическом графе</a:t>
            </a:r>
          </a:p>
        </p:txBody>
      </p:sp>
      <p:sp>
        <p:nvSpPr>
          <p:cNvPr id="2" name="Номер слайда 1">
            <a:extLst>
              <a:ext uri="{FF2B5EF4-FFF2-40B4-BE49-F238E27FC236}">
                <a16:creationId xmlns:a16="http://schemas.microsoft.com/office/drawing/2014/main" id="{8B406A90-9F60-42C0-8DA7-26DCEF36C3E9}"/>
              </a:ext>
            </a:extLst>
          </p:cNvPr>
          <p:cNvSpPr>
            <a:spLocks noGrp="1"/>
          </p:cNvSpPr>
          <p:nvPr>
            <p:ph type="sldNum" sz="quarter" idx="12"/>
          </p:nvPr>
        </p:nvSpPr>
        <p:spPr/>
        <p:txBody>
          <a:bodyPr/>
          <a:lstStyle/>
          <a:p>
            <a:fld id="{08D8E1EF-28A3-48B0-A2E7-28A1554736A7}" type="slidenum">
              <a:rPr lang="ru-RU" smtClean="0"/>
              <a:t>16</a:t>
            </a:fld>
            <a:endParaRPr lang="ru-RU"/>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8118283-A85E-4E50-8D74-603DAC3A85A2}"/>
                  </a:ext>
                </a:extLst>
              </p:cNvPr>
              <p:cNvSpPr txBox="1"/>
              <p:nvPr/>
            </p:nvSpPr>
            <p:spPr>
              <a:xfrm>
                <a:off x="192561" y="1639788"/>
                <a:ext cx="8461582" cy="1918474"/>
              </a:xfrm>
              <a:prstGeom prst="rect">
                <a:avLst/>
              </a:prstGeom>
              <a:noFill/>
            </p:spPr>
            <p:txBody>
              <a:bodyPr wrap="square">
                <a:spAutoFit/>
              </a:bodyPr>
              <a:lstStyle/>
              <a:p>
                <a:pPr indent="450215" algn="just">
                  <a:spcAft>
                    <a:spcPts val="80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Множество альтернатив или множеством все допустимых решений</a:t>
                </a:r>
                <a14:m>
                  <m:oMath xmlns:m="http://schemas.openxmlformats.org/officeDocument/2006/math">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𝑋</m:t>
                    </m:r>
                    <m:r>
                      <a:rPr lang="ru-RU" sz="14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e>
                    </m:d>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для настоящей демонстрационной задачи является множество </a:t>
                </a:r>
                <a14:m>
                  <m:oMath xmlns:m="http://schemas.openxmlformats.org/officeDocument/2006/math">
                    <m:r>
                      <a:rPr lang="en-US" sz="1400" i="1">
                        <a:effectLst/>
                        <a:latin typeface="Cambria Math" panose="02040503050406030204" pitchFamily="18" charset="0"/>
                        <a:ea typeface="Calibri" panose="020F0502020204030204" pitchFamily="34" charset="0"/>
                        <a:cs typeface="Times New Roman" panose="02020603050405020304" pitchFamily="18" charset="0"/>
                      </a:rPr>
                      <m:t>𝑋</m:t>
                    </m:r>
                    <m:r>
                      <a:rPr lang="ru-RU" sz="14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3</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4</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5</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6</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7</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8</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9</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 </m:t>
                        </m:r>
                      </m:e>
                    </m:d>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всех путей соединяющих две конечные вершины </a:t>
                </a:r>
                <a14:m>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0</m:t>
                        </m:r>
                      </m:sub>
                    </m:sSub>
                  </m:oMath>
                </a14:m>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и </a:t>
                </a:r>
                <a14:m>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𝑣</m:t>
                        </m:r>
                      </m:e>
                      <m:sub>
                        <m:r>
                          <m:rPr>
                            <m:sty m:val="p"/>
                          </m:rPr>
                          <a:rPr lang="en-US" sz="1400">
                            <a:effectLst/>
                            <a:latin typeface="Cambria Math" panose="02040503050406030204" pitchFamily="18" charset="0"/>
                            <a:ea typeface="Calibri" panose="020F0502020204030204" pitchFamily="34" charset="0"/>
                            <a:cs typeface="Times New Roman" panose="02020603050405020304" pitchFamily="18" charset="0"/>
                          </a:rPr>
                          <m:t>T</m:t>
                        </m:r>
                      </m:sub>
                    </m:sSub>
                  </m:oMath>
                </a14:m>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которое представлено на рис.</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1.4</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spcAft>
                    <a:spcPts val="800"/>
                  </a:spcAft>
                </a:pPr>
                <a14:m>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0</m:t>
                        </m:r>
                      </m:sub>
                    </m:sSub>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0</m:t>
                        </m:r>
                      </m:sub>
                    </m:sSub>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7</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br>
                <a14:m>
                  <m:oMath xmlns:m="http://schemas.openxmlformats.org/officeDocument/2006/math">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0</m:t>
                        </m:r>
                      </m:sub>
                    </m:sSub>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8</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7</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0</m:t>
                        </m:r>
                      </m:sub>
                    </m:sSub>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7</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11</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br>
                <a14:m>
                  <m:oMath xmlns:m="http://schemas.openxmlformats.org/officeDocument/2006/math">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0</m:t>
                        </m:r>
                      </m:sub>
                    </m:sSub>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8</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7</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11</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0</m:t>
                        </m:r>
                      </m:sub>
                    </m:sSub>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10</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11</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br>
                <a14:m>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7</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0</m:t>
                        </m:r>
                      </m:sub>
                    </m:sSub>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m:t>
                        </m:r>
                        <m:r>
                          <a:rPr lang="ru-RU" sz="14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8</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6</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10</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11</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r>
                          <a:rPr lang="ru-RU" sz="14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𝑇</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8</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0</m:t>
                        </m:r>
                      </m:sub>
                    </m:sSub>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8</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9</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10</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11</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br>
                <a14:m>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9</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0</m:t>
                        </m:r>
                      </m:sub>
                    </m:sSub>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m:t>
                        </m:r>
                        <m:r>
                          <a:rPr lang="ru-RU" sz="14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3</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11</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r>
                          <a:rPr lang="ru-RU" sz="14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𝑇</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9" name="TextBox 8">
                <a:extLst>
                  <a:ext uri="{FF2B5EF4-FFF2-40B4-BE49-F238E27FC236}">
                    <a16:creationId xmlns:a16="http://schemas.microsoft.com/office/drawing/2014/main" id="{78118283-A85E-4E50-8D74-603DAC3A85A2}"/>
                  </a:ext>
                </a:extLst>
              </p:cNvPr>
              <p:cNvSpPr txBox="1">
                <a:spLocks noRot="1" noChangeAspect="1" noMove="1" noResize="1" noEditPoints="1" noAdjustHandles="1" noChangeArrowheads="1" noChangeShapeType="1" noTextEdit="1"/>
              </p:cNvSpPr>
              <p:nvPr/>
            </p:nvSpPr>
            <p:spPr>
              <a:xfrm>
                <a:off x="192561" y="1639788"/>
                <a:ext cx="8461582" cy="1918474"/>
              </a:xfrm>
              <a:prstGeom prst="rect">
                <a:avLst/>
              </a:prstGeom>
              <a:blipFill>
                <a:blip r:embed="rId3"/>
                <a:stretch>
                  <a:fillRect l="-216" t="-635" r="-216" b="-2222"/>
                </a:stretch>
              </a:blipFill>
            </p:spPr>
            <p:txBody>
              <a:bodyPr/>
              <a:lstStyle/>
              <a:p>
                <a:r>
                  <a:rPr lang="ru-RU">
                    <a:noFill/>
                  </a:rPr>
                  <a:t> </a:t>
                </a:r>
              </a:p>
            </p:txBody>
          </p:sp>
        </mc:Fallback>
      </mc:AlternateContent>
      <p:pic>
        <p:nvPicPr>
          <p:cNvPr id="10" name="Рисунок 9">
            <a:extLst>
              <a:ext uri="{FF2B5EF4-FFF2-40B4-BE49-F238E27FC236}">
                <a16:creationId xmlns:a16="http://schemas.microsoft.com/office/drawing/2014/main" id="{495AC581-6E69-4FF9-B179-034329DB12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84484" y="3431782"/>
            <a:ext cx="5023674" cy="2640449"/>
          </a:xfrm>
          <a:prstGeom prst="rect">
            <a:avLst/>
          </a:prstGeom>
        </p:spPr>
      </p:pic>
      <p:sp>
        <p:nvSpPr>
          <p:cNvPr id="11" name="TextBox 10">
            <a:extLst>
              <a:ext uri="{FF2B5EF4-FFF2-40B4-BE49-F238E27FC236}">
                <a16:creationId xmlns:a16="http://schemas.microsoft.com/office/drawing/2014/main" id="{22F4AB06-6B08-4406-B0B4-A3BFB84A9A95}"/>
              </a:ext>
            </a:extLst>
          </p:cNvPr>
          <p:cNvSpPr txBox="1"/>
          <p:nvPr/>
        </p:nvSpPr>
        <p:spPr>
          <a:xfrm>
            <a:off x="1967336" y="6126777"/>
            <a:ext cx="6120747" cy="307777"/>
          </a:xfrm>
          <a:prstGeom prst="rect">
            <a:avLst/>
          </a:prstGeom>
          <a:noFill/>
        </p:spPr>
        <p:txBody>
          <a:bodyPr wrap="square">
            <a:spAutoFit/>
          </a:bodyPr>
          <a:lstStyle/>
          <a:p>
            <a:pPr algn="ctr">
              <a:spcAft>
                <a:spcPts val="80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Рис. </a:t>
            </a:r>
            <a:r>
              <a:rPr lang="en-US" sz="1400" dirty="0">
                <a:latin typeface="Times New Roman" panose="02020603050405020304" pitchFamily="18" charset="0"/>
                <a:ea typeface="Calibri" panose="020F0502020204030204" pitchFamily="34" charset="0"/>
                <a:cs typeface="Times New Roman" panose="02020603050405020304" pitchFamily="18" charset="0"/>
              </a:rPr>
              <a:t>1.4</a:t>
            </a:r>
            <a:r>
              <a:rPr lang="ru-RU"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Дерево расчета</a:t>
            </a:r>
            <a:r>
              <a:rPr lang="ru-RU"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множества альтернатив</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0599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ятиугольник 3"/>
          <p:cNvSpPr/>
          <p:nvPr/>
        </p:nvSpPr>
        <p:spPr>
          <a:xfrm>
            <a:off x="0" y="484909"/>
            <a:ext cx="5389418" cy="554182"/>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 name="Рисунок 4"/>
          <p:cNvPicPr>
            <a:picLocks noChangeAspect="1"/>
          </p:cNvPicPr>
          <p:nvPr/>
        </p:nvPicPr>
        <p:blipFill rotWithShape="1">
          <a:blip r:embed="rId2" cstate="print">
            <a:extLst>
              <a:ext uri="{28A0092B-C50C-407E-A947-70E740481C1C}">
                <a14:useLocalDpi xmlns:a14="http://schemas.microsoft.com/office/drawing/2010/main" val="0"/>
              </a:ext>
            </a:extLst>
          </a:blip>
          <a:srcRect t="23839" b="55757"/>
          <a:stretch/>
        </p:blipFill>
        <p:spPr>
          <a:xfrm>
            <a:off x="7208158" y="427844"/>
            <a:ext cx="1724227" cy="611247"/>
          </a:xfrm>
          <a:prstGeom prst="rect">
            <a:avLst/>
          </a:prstGeom>
        </p:spPr>
      </p:pic>
      <p:sp>
        <p:nvSpPr>
          <p:cNvPr id="6" name="TextBox 5"/>
          <p:cNvSpPr txBox="1"/>
          <p:nvPr/>
        </p:nvSpPr>
        <p:spPr>
          <a:xfrm>
            <a:off x="312304" y="577334"/>
            <a:ext cx="4432624" cy="369332"/>
          </a:xfrm>
          <a:prstGeom prst="rect">
            <a:avLst/>
          </a:prstGeom>
          <a:noFill/>
        </p:spPr>
        <p:txBody>
          <a:bodyPr wrap="none" rtlCol="0">
            <a:spAutoFit/>
          </a:bodyPr>
          <a:lstStyle/>
          <a:p>
            <a:r>
              <a:rPr lang="ru-RU" b="1" dirty="0">
                <a:solidFill>
                  <a:schemeClr val="bg1"/>
                </a:solidFill>
                <a:latin typeface="Book Antiqua" panose="02040602050305030304" pitchFamily="18" charset="0"/>
              </a:rPr>
              <a:t> Оптимизационные задачи на графах</a:t>
            </a:r>
          </a:p>
        </p:txBody>
      </p:sp>
      <p:sp>
        <p:nvSpPr>
          <p:cNvPr id="8" name="Пятиугольник 3">
            <a:extLst>
              <a:ext uri="{FF2B5EF4-FFF2-40B4-BE49-F238E27FC236}">
                <a16:creationId xmlns:a16="http://schemas.microsoft.com/office/drawing/2014/main" id="{85A75FE5-235E-4B85-B7B4-FF7B3258881C}"/>
              </a:ext>
            </a:extLst>
          </p:cNvPr>
          <p:cNvSpPr/>
          <p:nvPr/>
        </p:nvSpPr>
        <p:spPr>
          <a:xfrm>
            <a:off x="0" y="70035"/>
            <a:ext cx="6639339" cy="1477328"/>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b="1" dirty="0">
                <a:solidFill>
                  <a:schemeClr val="bg1"/>
                </a:solidFill>
                <a:latin typeface="Book Antiqua" panose="02040602050305030304" pitchFamily="18" charset="0"/>
              </a:rPr>
              <a:t> Построение </a:t>
            </a:r>
            <a:r>
              <a:rPr lang="ru-RU" b="1" dirty="0" err="1">
                <a:solidFill>
                  <a:schemeClr val="bg1"/>
                </a:solidFill>
                <a:latin typeface="Book Antiqua" panose="02040602050305030304" pitchFamily="18" charset="0"/>
              </a:rPr>
              <a:t>паретовского</a:t>
            </a:r>
            <a:r>
              <a:rPr lang="ru-RU" b="1" dirty="0">
                <a:solidFill>
                  <a:schemeClr val="bg1"/>
                </a:solidFill>
                <a:latin typeface="Book Antiqua" panose="02040602050305030304" pitchFamily="18" charset="0"/>
              </a:rPr>
              <a:t> множества альтернатив многокритериальной задачи построения подграфа (покрытия) пересекающихся цепей с заданными вершинами на </a:t>
            </a:r>
            <a:r>
              <a:rPr lang="ru-RU" b="1" dirty="0" err="1">
                <a:solidFill>
                  <a:schemeClr val="bg1"/>
                </a:solidFill>
                <a:latin typeface="Book Antiqua" panose="02040602050305030304" pitchFamily="18" charset="0"/>
              </a:rPr>
              <a:t>многовзвешенном</a:t>
            </a:r>
            <a:r>
              <a:rPr lang="ru-RU" b="1" dirty="0">
                <a:solidFill>
                  <a:schemeClr val="bg1"/>
                </a:solidFill>
                <a:latin typeface="Book Antiqua" panose="02040602050305030304" pitchFamily="18" charset="0"/>
              </a:rPr>
              <a:t> динамическом графе</a:t>
            </a:r>
          </a:p>
        </p:txBody>
      </p:sp>
      <p:sp>
        <p:nvSpPr>
          <p:cNvPr id="2" name="Номер слайда 1">
            <a:extLst>
              <a:ext uri="{FF2B5EF4-FFF2-40B4-BE49-F238E27FC236}">
                <a16:creationId xmlns:a16="http://schemas.microsoft.com/office/drawing/2014/main" id="{2FD974DF-B7C3-4E62-AD70-4181A61190B5}"/>
              </a:ext>
            </a:extLst>
          </p:cNvPr>
          <p:cNvSpPr>
            <a:spLocks noGrp="1"/>
          </p:cNvSpPr>
          <p:nvPr>
            <p:ph type="sldNum" sz="quarter" idx="12"/>
          </p:nvPr>
        </p:nvSpPr>
        <p:spPr/>
        <p:txBody>
          <a:bodyPr/>
          <a:lstStyle/>
          <a:p>
            <a:fld id="{08D8E1EF-28A3-48B0-A2E7-28A1554736A7}" type="slidenum">
              <a:rPr lang="ru-RU" smtClean="0"/>
              <a:t>17</a:t>
            </a:fld>
            <a:endParaRPr lang="ru-RU"/>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0C97B8F1-2D08-43E7-8968-1EAF4D8268D7}"/>
                  </a:ext>
                </a:extLst>
              </p:cNvPr>
              <p:cNvSpPr txBox="1"/>
              <p:nvPr/>
            </p:nvSpPr>
            <p:spPr>
              <a:xfrm>
                <a:off x="185057" y="1639788"/>
                <a:ext cx="8621485" cy="2664063"/>
              </a:xfrm>
              <a:prstGeom prst="rect">
                <a:avLst/>
              </a:prstGeom>
              <a:noFill/>
            </p:spPr>
            <p:txBody>
              <a:bodyPr wrap="square">
                <a:spAutoFit/>
              </a:bodyPr>
              <a:lstStyle/>
              <a:p>
                <a:pPr indent="450215" algn="just">
                  <a:spcAft>
                    <a:spcPts val="80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Значения ВЦФ для МА </a:t>
                </a:r>
                <a14:m>
                  <m:oMath xmlns:m="http://schemas.openxmlformats.org/officeDocument/2006/math">
                    <m:r>
                      <a:rPr lang="en-US" sz="1400" i="1">
                        <a:effectLst/>
                        <a:latin typeface="Cambria Math" panose="02040503050406030204" pitchFamily="18" charset="0"/>
                        <a:ea typeface="Calibri" panose="020F0502020204030204" pitchFamily="34" charset="0"/>
                        <a:cs typeface="Times New Roman" panose="02020603050405020304" pitchFamily="18" charset="0"/>
                      </a:rPr>
                      <m:t>𝑋</m:t>
                    </m:r>
                    <m:r>
                      <a:rPr lang="ru-RU" sz="14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e>
                    </m:d>
                  </m:oMath>
                </a14:m>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в соответствии с рис.</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1.4</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будут равны: </a:t>
                </a:r>
                <a14:m>
                  <m:oMath xmlns:m="http://schemas.openxmlformats.org/officeDocument/2006/math">
                    <m:r>
                      <a:rPr lang="en-US" sz="1400" b="1" i="1">
                        <a:effectLst/>
                        <a:latin typeface="Cambria Math" panose="02040503050406030204" pitchFamily="18" charset="0"/>
                        <a:ea typeface="Calibri" panose="020F0502020204030204" pitchFamily="34" charset="0"/>
                        <a:cs typeface="Times New Roman" panose="02020603050405020304" pitchFamily="18" charset="0"/>
                      </a:rPr>
                      <m:t>𝐅</m:t>
                    </m:r>
                    <m:r>
                      <a:rPr lang="ru-RU"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=(9,9); </a:t>
                </a:r>
                <a14:m>
                  <m:oMath xmlns:m="http://schemas.openxmlformats.org/officeDocument/2006/math">
                    <m:r>
                      <a:rPr lang="en-US" sz="1400" b="1" i="1">
                        <a:effectLst/>
                        <a:latin typeface="Cambria Math" panose="02040503050406030204" pitchFamily="18" charset="0"/>
                        <a:ea typeface="Calibri" panose="020F0502020204030204" pitchFamily="34" charset="0"/>
                        <a:cs typeface="Times New Roman" panose="02020603050405020304" pitchFamily="18" charset="0"/>
                      </a:rPr>
                      <m:t>𝐅</m:t>
                    </m:r>
                    <m:r>
                      <a:rPr lang="ru-RU"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=(8,16); </a:t>
                </a:r>
                <a14:m>
                  <m:oMath xmlns:m="http://schemas.openxmlformats.org/officeDocument/2006/math">
                    <m:r>
                      <a:rPr lang="en-US" sz="1400" b="1" i="1">
                        <a:effectLst/>
                        <a:latin typeface="Cambria Math" panose="02040503050406030204" pitchFamily="18" charset="0"/>
                        <a:ea typeface="Calibri" panose="020F0502020204030204" pitchFamily="34" charset="0"/>
                        <a:cs typeface="Times New Roman" panose="02020603050405020304" pitchFamily="18" charset="0"/>
                      </a:rPr>
                      <m:t>𝐅</m:t>
                    </m:r>
                    <m:r>
                      <a:rPr lang="ru-RU"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3</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=(11,15); </a:t>
                </a:r>
                <a14:m>
                  <m:oMath xmlns:m="http://schemas.openxmlformats.org/officeDocument/2006/math">
                    <m:r>
                      <a:rPr lang="en-US" sz="1400" b="1" i="1">
                        <a:effectLst/>
                        <a:latin typeface="Cambria Math" panose="02040503050406030204" pitchFamily="18" charset="0"/>
                        <a:ea typeface="Calibri" panose="020F0502020204030204" pitchFamily="34" charset="0"/>
                        <a:cs typeface="Times New Roman" panose="02020603050405020304" pitchFamily="18" charset="0"/>
                      </a:rPr>
                      <m:t>𝐅</m:t>
                    </m:r>
                    <m:r>
                      <a:rPr lang="ru-RU"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4</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=(11,11); </a:t>
                </a:r>
                <a14:m>
                  <m:oMath xmlns:m="http://schemas.openxmlformats.org/officeDocument/2006/math">
                    <m:r>
                      <a:rPr lang="en-US" sz="1400" b="1" i="1">
                        <a:effectLst/>
                        <a:latin typeface="Cambria Math" panose="02040503050406030204" pitchFamily="18" charset="0"/>
                        <a:ea typeface="Calibri" panose="020F0502020204030204" pitchFamily="34" charset="0"/>
                        <a:cs typeface="Times New Roman" panose="02020603050405020304" pitchFamily="18" charset="0"/>
                      </a:rPr>
                      <m:t>𝐅</m:t>
                    </m:r>
                    <m:r>
                      <a:rPr lang="ru-RU"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5</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=(14,10); </a:t>
                </a:r>
                <a14:m>
                  <m:oMath xmlns:m="http://schemas.openxmlformats.org/officeDocument/2006/math">
                    <m:r>
                      <a:rPr lang="en-US" sz="1400" b="1" i="1">
                        <a:effectLst/>
                        <a:latin typeface="Cambria Math" panose="02040503050406030204" pitchFamily="18" charset="0"/>
                        <a:ea typeface="Calibri" panose="020F0502020204030204" pitchFamily="34" charset="0"/>
                        <a:cs typeface="Times New Roman" panose="02020603050405020304" pitchFamily="18" charset="0"/>
                      </a:rPr>
                      <m:t>𝐅</m:t>
                    </m:r>
                    <m:r>
                      <a:rPr lang="ru-RU"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6</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=(13,11); </a:t>
                </a:r>
                <a14:m>
                  <m:oMath xmlns:m="http://schemas.openxmlformats.org/officeDocument/2006/math">
                    <m:r>
                      <a:rPr lang="en-US" sz="1400" b="1" i="1">
                        <a:effectLst/>
                        <a:latin typeface="Cambria Math" panose="02040503050406030204" pitchFamily="18" charset="0"/>
                        <a:ea typeface="Calibri" panose="020F0502020204030204" pitchFamily="34" charset="0"/>
                        <a:cs typeface="Times New Roman" panose="02020603050405020304" pitchFamily="18" charset="0"/>
                      </a:rPr>
                      <m:t>𝐅</m:t>
                    </m:r>
                    <m:r>
                      <a:rPr lang="ru-RU"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7</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=(16,10); </a:t>
                </a:r>
                <a14:m>
                  <m:oMath xmlns:m="http://schemas.openxmlformats.org/officeDocument/2006/math">
                    <m:r>
                      <a:rPr lang="en-US" sz="1400" b="1" i="1">
                        <a:effectLst/>
                        <a:latin typeface="Cambria Math" panose="02040503050406030204" pitchFamily="18" charset="0"/>
                        <a:ea typeface="Calibri" panose="020F0502020204030204" pitchFamily="34" charset="0"/>
                        <a:cs typeface="Times New Roman" panose="02020603050405020304" pitchFamily="18" charset="0"/>
                      </a:rPr>
                      <m:t>𝐅</m:t>
                    </m:r>
                    <m:r>
                      <a:rPr lang="ru-RU"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8</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=(14,8); </a:t>
                </a:r>
                <a14:m>
                  <m:oMath xmlns:m="http://schemas.openxmlformats.org/officeDocument/2006/math">
                    <m:r>
                      <a:rPr lang="en-US" sz="1400" b="1" i="1">
                        <a:effectLst/>
                        <a:latin typeface="Cambria Math" panose="02040503050406030204" pitchFamily="18" charset="0"/>
                        <a:ea typeface="Calibri" panose="020F0502020204030204" pitchFamily="34" charset="0"/>
                        <a:cs typeface="Times New Roman" panose="02020603050405020304" pitchFamily="18" charset="0"/>
                      </a:rPr>
                      <m:t>𝐅</m:t>
                    </m:r>
                    <m:r>
                      <a:rPr lang="ru-RU"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9</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=(14,8). Для определения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паретовского</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множество </a:t>
                </a:r>
                <a14:m>
                  <m:oMath xmlns:m="http://schemas.openxmlformats.org/officeDocument/2006/math">
                    <m:acc>
                      <m:accPr>
                        <m:chr m:val="̃"/>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𝑋</m:t>
                        </m:r>
                      </m:e>
                    </m:acc>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следует сформулировать правило доминирования на базе ВЦФ </a:t>
                </a:r>
                <a14:m>
                  <m:oMath xmlns:m="http://schemas.openxmlformats.org/officeDocument/2006/math">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𝐅</m:t>
                    </m:r>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где </a:t>
                </a:r>
                <a14:m>
                  <m:oMath xmlns:m="http://schemas.openxmlformats.org/officeDocument/2006/math">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subSup"/>
                        <m:supHide m:val="on"/>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𝑗</m:t>
                        </m:r>
                      </m:sub>
                      <m:sup/>
                      <m:e>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e>
                    </m:nary>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𝑚𝑖𝑛</m:t>
                    </m:r>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subSup"/>
                        <m:supHide m:val="on"/>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𝑗</m:t>
                        </m:r>
                      </m:sub>
                      <m:sup/>
                      <m:e>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𝑐</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e>
                    </m:nary>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𝑚𝑖𝑛</m:t>
                    </m:r>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Поскольку обе целевые функции </a:t>
                </a:r>
                <a14:m>
                  <m:oMath xmlns:m="http://schemas.openxmlformats.org/officeDocument/2006/math">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𝑥</m:t>
                        </m:r>
                      </m:e>
                    </m:d>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являются функциями типа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minsum</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 то правило доминирования по Парето будет формулироваться следующим образом. Решение </a:t>
                </a:r>
                <a14:m>
                  <m:oMath xmlns:m="http://schemas.openxmlformats.org/officeDocument/2006/math">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1</m:t>
                            </m:r>
                          </m:sub>
                        </m:sSub>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∈Х</m:t>
                    </m:r>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доминирует решение </a:t>
                </a:r>
                <a14:m>
                  <m:oMath xmlns:m="http://schemas.openxmlformats.org/officeDocument/2006/math">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∈Х</m:t>
                    </m:r>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если одновременно выполняются неравенства </a:t>
                </a:r>
                <a14:m>
                  <m:oMath xmlns:m="http://schemas.openxmlformats.org/officeDocument/2006/math">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1</m:t>
                                </m:r>
                              </m:sub>
                            </m:sSub>
                          </m:sub>
                        </m:sSub>
                      </m:e>
                    </m:d>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Sub>
                      </m:e>
                    </m:d>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и </a:t>
                </a:r>
                <a14:m>
                  <m:oMath xmlns:m="http://schemas.openxmlformats.org/officeDocument/2006/math">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1</m:t>
                                </m:r>
                              </m:sub>
                            </m:sSub>
                          </m:sub>
                        </m:sSub>
                      </m:e>
                    </m:d>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&lt;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Sub>
                      </m:e>
                    </m:d>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или неравенства - </a:t>
                </a:r>
                <a14:m>
                  <m:oMath xmlns:m="http://schemas.openxmlformats.org/officeDocument/2006/math">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1</m:t>
                                </m:r>
                              </m:sub>
                            </m:sSub>
                          </m:sub>
                        </m:sSub>
                      </m:e>
                    </m:d>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&lt;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Sub>
                      </m:e>
                    </m:d>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и </a:t>
                </a:r>
                <a14:m>
                  <m:oMath xmlns:m="http://schemas.openxmlformats.org/officeDocument/2006/math">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1</m:t>
                                </m:r>
                              </m:sub>
                            </m:sSub>
                          </m:sub>
                        </m:sSub>
                      </m:e>
                    </m:d>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Sub>
                      </m:e>
                    </m:d>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В противном случае, решения </a:t>
                </a:r>
                <a14:m>
                  <m:oMath xmlns:m="http://schemas.openxmlformats.org/officeDocument/2006/math">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1</m:t>
                            </m:r>
                          </m:sub>
                        </m:sSub>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∈Х</m:t>
                    </m:r>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и </a:t>
                </a:r>
                <a14:m>
                  <m:oMath xmlns:m="http://schemas.openxmlformats.org/officeDocument/2006/math">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∈Х</m:t>
                    </m:r>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недоминируемые</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Паретовское</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множество согласно определения состоит из решений,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недоминируемых</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никакими другими решения из МА [].</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80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Для задач небольшой размерности, к которым относится и настоящий пример, выделить </a:t>
                </a:r>
                <a:r>
                  <a:rPr lang="ru-RU" sz="1400" dirty="0" err="1">
                    <a:effectLst/>
                    <a:latin typeface="Times New Roman" panose="02020603050405020304" pitchFamily="18" charset="0"/>
                    <a:ea typeface="Calibri" panose="020F0502020204030204" pitchFamily="34" charset="0"/>
                    <a:cs typeface="Times New Roman" panose="02020603050405020304" pitchFamily="18" charset="0"/>
                  </a:rPr>
                  <a:t>паретовское</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множество можно графическим способом, изобразив все значения ВЦФ на координатной плоскости </a:t>
                </a:r>
                <a14:m>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effectLst/>
                            <a:latin typeface="Cambria Math" panose="02040503050406030204" pitchFamily="18" charset="0"/>
                            <a:ea typeface="Calibri" panose="020F0502020204030204" pitchFamily="34" charset="0"/>
                            <a:cs typeface="Times New Roman" panose="02020603050405020304" pitchFamily="18" charset="0"/>
                          </a:rPr>
                          <m:t>𝐹</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400" i="1">
                        <a:effectLst/>
                        <a:latin typeface="Cambria Math" panose="02040503050406030204" pitchFamily="18" charset="0"/>
                        <a:ea typeface="Calibri" panose="020F0502020204030204" pitchFamily="34" charset="0"/>
                        <a:cs typeface="Times New Roman" panose="02020603050405020304" pitchFamily="18" charset="0"/>
                      </a:rPr>
                      <m:t>𝑂</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9" name="TextBox 8">
                <a:extLst>
                  <a:ext uri="{FF2B5EF4-FFF2-40B4-BE49-F238E27FC236}">
                    <a16:creationId xmlns:a16="http://schemas.microsoft.com/office/drawing/2014/main" id="{0C97B8F1-2D08-43E7-8968-1EAF4D8268D7}"/>
                  </a:ext>
                </a:extLst>
              </p:cNvPr>
              <p:cNvSpPr txBox="1">
                <a:spLocks noRot="1" noChangeAspect="1" noMove="1" noResize="1" noEditPoints="1" noAdjustHandles="1" noChangeArrowheads="1" noChangeShapeType="1" noTextEdit="1"/>
              </p:cNvSpPr>
              <p:nvPr/>
            </p:nvSpPr>
            <p:spPr>
              <a:xfrm>
                <a:off x="185057" y="1639788"/>
                <a:ext cx="8621485" cy="2664063"/>
              </a:xfrm>
              <a:prstGeom prst="rect">
                <a:avLst/>
              </a:prstGeom>
              <a:blipFill>
                <a:blip r:embed="rId3"/>
                <a:stretch>
                  <a:fillRect l="-212" t="-458" r="-141" b="-1373"/>
                </a:stretch>
              </a:blipFill>
            </p:spPr>
            <p:txBody>
              <a:bodyPr/>
              <a:lstStyle/>
              <a:p>
                <a:r>
                  <a:rPr lang="ru-RU">
                    <a:noFill/>
                  </a:rPr>
                  <a:t> </a:t>
                </a:r>
              </a:p>
            </p:txBody>
          </p:sp>
        </mc:Fallback>
      </mc:AlternateContent>
    </p:spTree>
    <p:extLst>
      <p:ext uri="{BB962C8B-B14F-4D97-AF65-F5344CB8AC3E}">
        <p14:creationId xmlns:p14="http://schemas.microsoft.com/office/powerpoint/2010/main" val="2433917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ятиугольник 3"/>
          <p:cNvSpPr/>
          <p:nvPr/>
        </p:nvSpPr>
        <p:spPr>
          <a:xfrm>
            <a:off x="0" y="484909"/>
            <a:ext cx="5389418" cy="554182"/>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 name="Рисунок 4"/>
          <p:cNvPicPr>
            <a:picLocks noChangeAspect="1"/>
          </p:cNvPicPr>
          <p:nvPr/>
        </p:nvPicPr>
        <p:blipFill rotWithShape="1">
          <a:blip r:embed="rId2" cstate="print">
            <a:extLst>
              <a:ext uri="{28A0092B-C50C-407E-A947-70E740481C1C}">
                <a14:useLocalDpi xmlns:a14="http://schemas.microsoft.com/office/drawing/2010/main" val="0"/>
              </a:ext>
            </a:extLst>
          </a:blip>
          <a:srcRect t="23839" b="55757"/>
          <a:stretch/>
        </p:blipFill>
        <p:spPr>
          <a:xfrm>
            <a:off x="7208158" y="427844"/>
            <a:ext cx="1724227" cy="611247"/>
          </a:xfrm>
          <a:prstGeom prst="rect">
            <a:avLst/>
          </a:prstGeom>
        </p:spPr>
      </p:pic>
      <p:sp>
        <p:nvSpPr>
          <p:cNvPr id="6" name="TextBox 5"/>
          <p:cNvSpPr txBox="1"/>
          <p:nvPr/>
        </p:nvSpPr>
        <p:spPr>
          <a:xfrm>
            <a:off x="312304" y="577334"/>
            <a:ext cx="4432624" cy="369332"/>
          </a:xfrm>
          <a:prstGeom prst="rect">
            <a:avLst/>
          </a:prstGeom>
          <a:noFill/>
        </p:spPr>
        <p:txBody>
          <a:bodyPr wrap="none" rtlCol="0">
            <a:spAutoFit/>
          </a:bodyPr>
          <a:lstStyle/>
          <a:p>
            <a:r>
              <a:rPr lang="ru-RU" b="1" dirty="0">
                <a:solidFill>
                  <a:schemeClr val="bg1"/>
                </a:solidFill>
                <a:latin typeface="Book Antiqua" panose="02040602050305030304" pitchFamily="18" charset="0"/>
              </a:rPr>
              <a:t> Оптимизационные задачи на графах</a:t>
            </a:r>
          </a:p>
        </p:txBody>
      </p:sp>
      <p:sp>
        <p:nvSpPr>
          <p:cNvPr id="8" name="Пятиугольник 3">
            <a:extLst>
              <a:ext uri="{FF2B5EF4-FFF2-40B4-BE49-F238E27FC236}">
                <a16:creationId xmlns:a16="http://schemas.microsoft.com/office/drawing/2014/main" id="{85A75FE5-235E-4B85-B7B4-FF7B3258881C}"/>
              </a:ext>
            </a:extLst>
          </p:cNvPr>
          <p:cNvSpPr/>
          <p:nvPr/>
        </p:nvSpPr>
        <p:spPr>
          <a:xfrm>
            <a:off x="0" y="70035"/>
            <a:ext cx="6639339" cy="1477328"/>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b="1" dirty="0">
                <a:solidFill>
                  <a:schemeClr val="bg1"/>
                </a:solidFill>
                <a:latin typeface="Book Antiqua" panose="02040602050305030304" pitchFamily="18" charset="0"/>
              </a:rPr>
              <a:t> Построение </a:t>
            </a:r>
            <a:r>
              <a:rPr lang="ru-RU" b="1" dirty="0" err="1">
                <a:solidFill>
                  <a:schemeClr val="bg1"/>
                </a:solidFill>
                <a:latin typeface="Book Antiqua" panose="02040602050305030304" pitchFamily="18" charset="0"/>
              </a:rPr>
              <a:t>паретовского</a:t>
            </a:r>
            <a:r>
              <a:rPr lang="ru-RU" b="1" dirty="0">
                <a:solidFill>
                  <a:schemeClr val="bg1"/>
                </a:solidFill>
                <a:latin typeface="Book Antiqua" panose="02040602050305030304" pitchFamily="18" charset="0"/>
              </a:rPr>
              <a:t> множества альтернатив многокритериальной задачи построения подграфа (покрытия) пересекающихся цепей с заданными вершинами на </a:t>
            </a:r>
            <a:r>
              <a:rPr lang="ru-RU" b="1" dirty="0" err="1">
                <a:solidFill>
                  <a:schemeClr val="bg1"/>
                </a:solidFill>
                <a:latin typeface="Book Antiqua" panose="02040602050305030304" pitchFamily="18" charset="0"/>
              </a:rPr>
              <a:t>многовзвешенном</a:t>
            </a:r>
            <a:r>
              <a:rPr lang="ru-RU" b="1" dirty="0">
                <a:solidFill>
                  <a:schemeClr val="bg1"/>
                </a:solidFill>
                <a:latin typeface="Book Antiqua" panose="02040602050305030304" pitchFamily="18" charset="0"/>
              </a:rPr>
              <a:t> динамическом графе</a:t>
            </a:r>
          </a:p>
        </p:txBody>
      </p:sp>
      <p:sp>
        <p:nvSpPr>
          <p:cNvPr id="2" name="Номер слайда 1">
            <a:extLst>
              <a:ext uri="{FF2B5EF4-FFF2-40B4-BE49-F238E27FC236}">
                <a16:creationId xmlns:a16="http://schemas.microsoft.com/office/drawing/2014/main" id="{2FD974DF-B7C3-4E62-AD70-4181A61190B5}"/>
              </a:ext>
            </a:extLst>
          </p:cNvPr>
          <p:cNvSpPr>
            <a:spLocks noGrp="1"/>
          </p:cNvSpPr>
          <p:nvPr>
            <p:ph type="sldNum" sz="quarter" idx="12"/>
          </p:nvPr>
        </p:nvSpPr>
        <p:spPr/>
        <p:txBody>
          <a:bodyPr/>
          <a:lstStyle/>
          <a:p>
            <a:fld id="{08D8E1EF-28A3-48B0-A2E7-28A1554736A7}" type="slidenum">
              <a:rPr lang="ru-RU" smtClean="0"/>
              <a:t>18</a:t>
            </a:fld>
            <a:endParaRPr lang="ru-RU"/>
          </a:p>
        </p:txBody>
      </p:sp>
      <p:pic>
        <p:nvPicPr>
          <p:cNvPr id="7" name="Рисунок 6">
            <a:extLst>
              <a:ext uri="{FF2B5EF4-FFF2-40B4-BE49-F238E27FC236}">
                <a16:creationId xmlns:a16="http://schemas.microsoft.com/office/drawing/2014/main" id="{64F2C06F-4B5D-41F3-BE9A-2ED44CF422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8172" y="1547363"/>
            <a:ext cx="4439783" cy="4146961"/>
          </a:xfrm>
          <a:prstGeom prst="rect">
            <a:avLst/>
          </a:prstGeom>
        </p:spPr>
      </p:pic>
      <p:sp>
        <p:nvSpPr>
          <p:cNvPr id="9" name="TextBox 8">
            <a:extLst>
              <a:ext uri="{FF2B5EF4-FFF2-40B4-BE49-F238E27FC236}">
                <a16:creationId xmlns:a16="http://schemas.microsoft.com/office/drawing/2014/main" id="{BB8FFE72-3125-4B3A-A5EB-5FCB698E6828}"/>
              </a:ext>
            </a:extLst>
          </p:cNvPr>
          <p:cNvSpPr txBox="1"/>
          <p:nvPr/>
        </p:nvSpPr>
        <p:spPr>
          <a:xfrm>
            <a:off x="2125434" y="5812691"/>
            <a:ext cx="6180365" cy="307777"/>
          </a:xfrm>
          <a:prstGeom prst="rect">
            <a:avLst/>
          </a:prstGeom>
          <a:noFill/>
        </p:spPr>
        <p:txBody>
          <a:bodyPr wrap="square">
            <a:spAutoFit/>
          </a:bodyPr>
          <a:lstStyle/>
          <a:p>
            <a:pPr algn="just">
              <a:spcAft>
                <a:spcPts val="80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Рис. </a:t>
            </a:r>
            <a:r>
              <a:rPr lang="en-US" sz="1400" dirty="0">
                <a:latin typeface="Times New Roman" panose="02020603050405020304" pitchFamily="18" charset="0"/>
                <a:ea typeface="Calibri" panose="020F0502020204030204" pitchFamily="34" charset="0"/>
                <a:cs typeface="Times New Roman" panose="02020603050405020304" pitchFamily="18" charset="0"/>
              </a:rPr>
              <a:t>1.5</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Значения ВЦФ на координатной плоскости</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2890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ятиугольник 3"/>
          <p:cNvSpPr/>
          <p:nvPr/>
        </p:nvSpPr>
        <p:spPr>
          <a:xfrm>
            <a:off x="0" y="484909"/>
            <a:ext cx="5389418" cy="554182"/>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 name="Рисунок 4"/>
          <p:cNvPicPr>
            <a:picLocks noChangeAspect="1"/>
          </p:cNvPicPr>
          <p:nvPr/>
        </p:nvPicPr>
        <p:blipFill rotWithShape="1">
          <a:blip r:embed="rId2" cstate="print">
            <a:extLst>
              <a:ext uri="{28A0092B-C50C-407E-A947-70E740481C1C}">
                <a14:useLocalDpi xmlns:a14="http://schemas.microsoft.com/office/drawing/2010/main" val="0"/>
              </a:ext>
            </a:extLst>
          </a:blip>
          <a:srcRect t="23839" b="55757"/>
          <a:stretch/>
        </p:blipFill>
        <p:spPr>
          <a:xfrm>
            <a:off x="7208158" y="427844"/>
            <a:ext cx="1724227" cy="611247"/>
          </a:xfrm>
          <a:prstGeom prst="rect">
            <a:avLst/>
          </a:prstGeom>
        </p:spPr>
      </p:pic>
      <p:sp>
        <p:nvSpPr>
          <p:cNvPr id="6" name="TextBox 5"/>
          <p:cNvSpPr txBox="1"/>
          <p:nvPr/>
        </p:nvSpPr>
        <p:spPr>
          <a:xfrm>
            <a:off x="312304" y="577334"/>
            <a:ext cx="4432624" cy="369332"/>
          </a:xfrm>
          <a:prstGeom prst="rect">
            <a:avLst/>
          </a:prstGeom>
          <a:noFill/>
        </p:spPr>
        <p:txBody>
          <a:bodyPr wrap="none" rtlCol="0">
            <a:spAutoFit/>
          </a:bodyPr>
          <a:lstStyle/>
          <a:p>
            <a:r>
              <a:rPr lang="ru-RU" b="1" dirty="0">
                <a:solidFill>
                  <a:schemeClr val="bg1"/>
                </a:solidFill>
                <a:latin typeface="Book Antiqua" panose="02040602050305030304" pitchFamily="18" charset="0"/>
              </a:rPr>
              <a:t> Оптимизационные задачи на графах</a:t>
            </a:r>
          </a:p>
        </p:txBody>
      </p:sp>
      <p:sp>
        <p:nvSpPr>
          <p:cNvPr id="8" name="Пятиугольник 3">
            <a:extLst>
              <a:ext uri="{FF2B5EF4-FFF2-40B4-BE49-F238E27FC236}">
                <a16:creationId xmlns:a16="http://schemas.microsoft.com/office/drawing/2014/main" id="{85A75FE5-235E-4B85-B7B4-FF7B3258881C}"/>
              </a:ext>
            </a:extLst>
          </p:cNvPr>
          <p:cNvSpPr/>
          <p:nvPr/>
        </p:nvSpPr>
        <p:spPr>
          <a:xfrm>
            <a:off x="0" y="70035"/>
            <a:ext cx="6639339" cy="1477328"/>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b="1" dirty="0">
                <a:solidFill>
                  <a:schemeClr val="bg1"/>
                </a:solidFill>
                <a:latin typeface="Book Antiqua" panose="02040602050305030304" pitchFamily="18" charset="0"/>
              </a:rPr>
              <a:t> Построение </a:t>
            </a:r>
            <a:r>
              <a:rPr lang="ru-RU" b="1" dirty="0" err="1">
                <a:solidFill>
                  <a:schemeClr val="bg1"/>
                </a:solidFill>
                <a:latin typeface="Book Antiqua" panose="02040602050305030304" pitchFamily="18" charset="0"/>
              </a:rPr>
              <a:t>паретовского</a:t>
            </a:r>
            <a:r>
              <a:rPr lang="ru-RU" b="1" dirty="0">
                <a:solidFill>
                  <a:schemeClr val="bg1"/>
                </a:solidFill>
                <a:latin typeface="Book Antiqua" panose="02040602050305030304" pitchFamily="18" charset="0"/>
              </a:rPr>
              <a:t> множества альтернатив многокритериальной задачи построения подграфа (покрытия) пересекающихся цепей с заданными вершинами на </a:t>
            </a:r>
            <a:r>
              <a:rPr lang="ru-RU" b="1" dirty="0" err="1">
                <a:solidFill>
                  <a:schemeClr val="bg1"/>
                </a:solidFill>
                <a:latin typeface="Book Antiqua" panose="02040602050305030304" pitchFamily="18" charset="0"/>
              </a:rPr>
              <a:t>многовзвешенном</a:t>
            </a:r>
            <a:r>
              <a:rPr lang="ru-RU" b="1" dirty="0">
                <a:solidFill>
                  <a:schemeClr val="bg1"/>
                </a:solidFill>
                <a:latin typeface="Book Antiqua" panose="02040602050305030304" pitchFamily="18" charset="0"/>
              </a:rPr>
              <a:t> динамическом графе</a:t>
            </a:r>
          </a:p>
        </p:txBody>
      </p:sp>
      <p:sp>
        <p:nvSpPr>
          <p:cNvPr id="2" name="Номер слайда 1">
            <a:extLst>
              <a:ext uri="{FF2B5EF4-FFF2-40B4-BE49-F238E27FC236}">
                <a16:creationId xmlns:a16="http://schemas.microsoft.com/office/drawing/2014/main" id="{2FD974DF-B7C3-4E62-AD70-4181A61190B5}"/>
              </a:ext>
            </a:extLst>
          </p:cNvPr>
          <p:cNvSpPr>
            <a:spLocks noGrp="1"/>
          </p:cNvSpPr>
          <p:nvPr>
            <p:ph type="sldNum" sz="quarter" idx="12"/>
          </p:nvPr>
        </p:nvSpPr>
        <p:spPr/>
        <p:txBody>
          <a:bodyPr/>
          <a:lstStyle/>
          <a:p>
            <a:fld id="{08D8E1EF-28A3-48B0-A2E7-28A1554736A7}" type="slidenum">
              <a:rPr lang="ru-RU" smtClean="0"/>
              <a:t>19</a:t>
            </a:fld>
            <a:endParaRPr lang="ru-RU"/>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A4C2F835-28A6-4D41-BC62-1099681A161B}"/>
                  </a:ext>
                </a:extLst>
              </p:cNvPr>
              <p:cNvSpPr txBox="1"/>
              <p:nvPr/>
            </p:nvSpPr>
            <p:spPr>
              <a:xfrm>
                <a:off x="265379" y="1639788"/>
                <a:ext cx="8519392" cy="4628768"/>
              </a:xfrm>
              <a:prstGeom prst="rect">
                <a:avLst/>
              </a:prstGeom>
              <a:noFill/>
            </p:spPr>
            <p:txBody>
              <a:bodyPr wrap="square">
                <a:spAutoFit/>
              </a:bodyPr>
              <a:lstStyle/>
              <a:p>
                <a:pPr indent="450215" algn="just">
                  <a:spcAft>
                    <a:spcPts val="80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На рис.</a:t>
                </a:r>
                <a:r>
                  <a:rPr lang="en-US" sz="1400" dirty="0">
                    <a:latin typeface="Times New Roman" panose="02020603050405020304" pitchFamily="18" charset="0"/>
                    <a:ea typeface="Calibri" panose="020F0502020204030204" pitchFamily="34" charset="0"/>
                    <a:cs typeface="Times New Roman" panose="02020603050405020304" pitchFamily="18" charset="0"/>
                  </a:rPr>
                  <a:t>1.5</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представлены все значения ВЦФ с координатами (</a:t>
                </a:r>
                <a14:m>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effectLst/>
                            <a:latin typeface="Cambria Math" panose="02040503050406030204" pitchFamily="18" charset="0"/>
                            <a:ea typeface="Calibri" panose="020F0502020204030204" pitchFamily="34" charset="0"/>
                            <a:cs typeface="Times New Roman" panose="02020603050405020304" pitchFamily="18" charset="0"/>
                          </a:rPr>
                          <m:t>𝐹</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effectLst/>
                            <a:latin typeface="Cambria Math" panose="02040503050406030204" pitchFamily="18" charset="0"/>
                            <a:ea typeface="Calibri" panose="020F0502020204030204" pitchFamily="34" charset="0"/>
                            <a:cs typeface="Times New Roman" panose="02020603050405020304" pitchFamily="18" charset="0"/>
                          </a:rPr>
                          <m:t>𝐹</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2</m:t>
                        </m:r>
                      </m:sub>
                    </m:sSub>
                  </m:oMath>
                </a14:m>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Правило доминирования по Парето в интерпретации графического способа построения </a:t>
                </a:r>
                <a:r>
                  <a:rPr lang="ru-RU" sz="1400" dirty="0" err="1">
                    <a:effectLst/>
                    <a:latin typeface="Times New Roman" panose="02020603050405020304" pitchFamily="18" charset="0"/>
                    <a:ea typeface="Calibri" panose="020F0502020204030204" pitchFamily="34" charset="0"/>
                    <a:cs typeface="Times New Roman" panose="02020603050405020304" pitchFamily="18" charset="0"/>
                  </a:rPr>
                  <a:t>паретовского</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множества можно сформулировать следующим образом: решение </a:t>
                </a:r>
                <a14:m>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e>
                      <m:sub>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1</m:t>
                            </m:r>
                          </m:sub>
                        </m:sSub>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∈Х</m:t>
                    </m:r>
                  </m:oMath>
                </a14:m>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доминирует решение </a:t>
                </a:r>
                <a14:m>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e>
                      <m:sub>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2</m:t>
                            </m:r>
                          </m:sub>
                        </m:sSub>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∈Х</m:t>
                    </m:r>
                  </m:oMath>
                </a14:m>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если одновременно находится и выше, и левее в системе координат (</a:t>
                </a:r>
                <a14:m>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effectLst/>
                            <a:latin typeface="Cambria Math" panose="02040503050406030204" pitchFamily="18" charset="0"/>
                            <a:ea typeface="Calibri" panose="020F0502020204030204" pitchFamily="34" charset="0"/>
                            <a:cs typeface="Times New Roman" panose="02020603050405020304" pitchFamily="18" charset="0"/>
                          </a:rPr>
                          <m:t>𝐹</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effectLst/>
                            <a:latin typeface="Cambria Math" panose="02040503050406030204" pitchFamily="18" charset="0"/>
                            <a:ea typeface="Calibri" panose="020F0502020204030204" pitchFamily="34" charset="0"/>
                            <a:cs typeface="Times New Roman" panose="02020603050405020304" pitchFamily="18" charset="0"/>
                          </a:rPr>
                          <m:t>𝐹</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2</m:t>
                        </m:r>
                      </m:sub>
                    </m:sSub>
                  </m:oMath>
                </a14:m>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Исходя из этой интерпретации решение </a:t>
                </a:r>
                <a14:m>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доминирует решения </a:t>
                </a:r>
                <a14:m>
                  <m:oMath xmlns:m="http://schemas.openxmlformats.org/officeDocument/2006/math">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7</m:t>
                        </m:r>
                      </m:sub>
                    </m:sSub>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из МА, поскольку находится и выше, и левее в системе координат </a:t>
                </a:r>
                <a14:m>
                  <m:oMath xmlns:m="http://schemas.openxmlformats.org/officeDocument/2006/math">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𝑂</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Вместе с тем решения </a:t>
                </a:r>
                <a14:m>
                  <m:oMath xmlns:m="http://schemas.openxmlformats.org/officeDocument/2006/math">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8</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9</m:t>
                        </m:r>
                      </m:sub>
                    </m:sSub>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не доминируют друг над другом. Именно эти решения и образуют множество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недоминируемых</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парето</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-оптимальных решений,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паретовское</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множество </a:t>
                </a:r>
                <a14:m>
                  <m:oMath xmlns:m="http://schemas.openxmlformats.org/officeDocument/2006/math">
                    <m:acc>
                      <m:accPr>
                        <m:chr m:val="̃"/>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𝑋</m:t>
                        </m:r>
                      </m:e>
                    </m:acc>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8</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9</m:t>
                            </m:r>
                          </m:sub>
                        </m:sSub>
                      </m:e>
                    </m:d>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80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Обратим внимание, что размерность задачи в представленном примере, во-первых позволила построить простым направленным перебором МА (см. рис.5.2), а затем так же простым направленным перебором в двухосевой системе координат выделить из МА множество </a:t>
                </a:r>
                <a:r>
                  <a:rPr lang="ru-RU" sz="1400" dirty="0" err="1">
                    <a:effectLst/>
                    <a:latin typeface="Times New Roman" panose="02020603050405020304" pitchFamily="18" charset="0"/>
                    <a:ea typeface="Calibri" panose="020F0502020204030204" pitchFamily="34" charset="0"/>
                    <a:cs typeface="Times New Roman" panose="02020603050405020304" pitchFamily="18" charset="0"/>
                  </a:rPr>
                  <a:t>парето</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-оптимальных решений. В действительности существенным сдерживающим фактором совершенствования методов многокритериальной оптимизации на графах является проблема их вычислительной сложности [], вызванной большой размерностью задачи. </a:t>
                </a:r>
              </a:p>
              <a:p>
                <a:pPr indent="450215" algn="just">
                  <a:spcAft>
                    <a:spcPts val="80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Однако мощность (количество элементов) множество </a:t>
                </a:r>
                <a:r>
                  <a:rPr lang="ru-RU" sz="1400" dirty="0" err="1">
                    <a:effectLst/>
                    <a:latin typeface="Times New Roman" panose="02020603050405020304" pitchFamily="18" charset="0"/>
                    <a:ea typeface="Calibri" panose="020F0502020204030204" pitchFamily="34" charset="0"/>
                    <a:cs typeface="Times New Roman" panose="02020603050405020304" pitchFamily="18" charset="0"/>
                  </a:rPr>
                  <a:t>парето</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-оптимальных решений редко имеет близкую оценку с числом всех допустимых вариантов решений задачи – множеством альтернатив. Ряд данных [] свидетельствует, что теоретическая оценка сложности, построенная для методов полного или упорядоченного (как в рассмотренном выше примере) перебора для широких классов многокритериальных задач может быть существенно улучшена для решения конкретных прикладных задач, к которым относится многокритериальная задача поиска критического пути между двумя конечными </a:t>
                </a:r>
                <a:r>
                  <a:rPr lang="ru-RU" sz="1400" dirty="0" err="1">
                    <a:effectLst/>
                    <a:latin typeface="Times New Roman" panose="02020603050405020304" pitchFamily="18" charset="0"/>
                    <a:ea typeface="Calibri" panose="020F0502020204030204" pitchFamily="34" charset="0"/>
                    <a:cs typeface="Times New Roman" panose="02020603050405020304" pitchFamily="18" charset="0"/>
                  </a:rPr>
                  <a:t>вешинами</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на ориентированном графе, взвешенном четырьмя </a:t>
                </a:r>
                <a:r>
                  <a:rPr lang="ru-RU" sz="1400" dirty="0" err="1">
                    <a:effectLst/>
                    <a:latin typeface="Times New Roman" panose="02020603050405020304" pitchFamily="18" charset="0"/>
                    <a:ea typeface="Calibri" panose="020F0502020204030204" pitchFamily="34" charset="0"/>
                    <a:cs typeface="Times New Roman" panose="02020603050405020304" pitchFamily="18" charset="0"/>
                  </a:rPr>
                  <a:t>недерминированными</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числами согласно постановки</a:t>
                </a:r>
                <a:r>
                  <a:rPr lang="en-US" sz="1400" dirty="0">
                    <a:latin typeface="Times New Roman" panose="02020603050405020304" pitchFamily="18" charset="0"/>
                    <a:ea typeface="Calibri" panose="020F0502020204030204" pitchFamily="34" charset="0"/>
                    <a:cs typeface="Times New Roman" panose="02020603050405020304" pitchFamily="18" charset="0"/>
                  </a:rPr>
                  <a:t>.</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9" name="TextBox 8">
                <a:extLst>
                  <a:ext uri="{FF2B5EF4-FFF2-40B4-BE49-F238E27FC236}">
                    <a16:creationId xmlns:a16="http://schemas.microsoft.com/office/drawing/2014/main" id="{A4C2F835-28A6-4D41-BC62-1099681A161B}"/>
                  </a:ext>
                </a:extLst>
              </p:cNvPr>
              <p:cNvSpPr txBox="1">
                <a:spLocks noRot="1" noChangeAspect="1" noMove="1" noResize="1" noEditPoints="1" noAdjustHandles="1" noChangeArrowheads="1" noChangeShapeType="1" noTextEdit="1"/>
              </p:cNvSpPr>
              <p:nvPr/>
            </p:nvSpPr>
            <p:spPr>
              <a:xfrm>
                <a:off x="265379" y="1639788"/>
                <a:ext cx="8519392" cy="4628768"/>
              </a:xfrm>
              <a:prstGeom prst="rect">
                <a:avLst/>
              </a:prstGeom>
              <a:blipFill>
                <a:blip r:embed="rId3"/>
                <a:stretch>
                  <a:fillRect l="-215" t="-264" r="-215" b="-395"/>
                </a:stretch>
              </a:blipFill>
            </p:spPr>
            <p:txBody>
              <a:bodyPr/>
              <a:lstStyle/>
              <a:p>
                <a:r>
                  <a:rPr lang="ru-RU">
                    <a:noFill/>
                  </a:rPr>
                  <a:t> </a:t>
                </a:r>
              </a:p>
            </p:txBody>
          </p:sp>
        </mc:Fallback>
      </mc:AlternateContent>
    </p:spTree>
    <p:extLst>
      <p:ext uri="{BB962C8B-B14F-4D97-AF65-F5344CB8AC3E}">
        <p14:creationId xmlns:p14="http://schemas.microsoft.com/office/powerpoint/2010/main" val="2385767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ятиугольник 3"/>
          <p:cNvSpPr/>
          <p:nvPr/>
        </p:nvSpPr>
        <p:spPr>
          <a:xfrm>
            <a:off x="0" y="484909"/>
            <a:ext cx="5389418" cy="554182"/>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 name="Рисунок 4"/>
          <p:cNvPicPr>
            <a:picLocks noChangeAspect="1"/>
          </p:cNvPicPr>
          <p:nvPr/>
        </p:nvPicPr>
        <p:blipFill rotWithShape="1">
          <a:blip r:embed="rId2" cstate="print">
            <a:extLst>
              <a:ext uri="{28A0092B-C50C-407E-A947-70E740481C1C}">
                <a14:useLocalDpi xmlns:a14="http://schemas.microsoft.com/office/drawing/2010/main" val="0"/>
              </a:ext>
            </a:extLst>
          </a:blip>
          <a:srcRect t="23839" b="55757"/>
          <a:stretch/>
        </p:blipFill>
        <p:spPr>
          <a:xfrm>
            <a:off x="7208158" y="427844"/>
            <a:ext cx="1724227" cy="611247"/>
          </a:xfrm>
          <a:prstGeom prst="rect">
            <a:avLst/>
          </a:prstGeom>
        </p:spPr>
      </p:pic>
      <p:sp>
        <p:nvSpPr>
          <p:cNvPr id="6" name="TextBox 5"/>
          <p:cNvSpPr txBox="1"/>
          <p:nvPr/>
        </p:nvSpPr>
        <p:spPr>
          <a:xfrm>
            <a:off x="1974574" y="577334"/>
            <a:ext cx="1347069" cy="369332"/>
          </a:xfrm>
          <a:prstGeom prst="rect">
            <a:avLst/>
          </a:prstGeom>
          <a:noFill/>
        </p:spPr>
        <p:txBody>
          <a:bodyPr wrap="square" rtlCol="0">
            <a:spAutoFit/>
          </a:bodyPr>
          <a:lstStyle/>
          <a:p>
            <a:r>
              <a:rPr lang="ru-RU" b="1" dirty="0">
                <a:solidFill>
                  <a:schemeClr val="bg1"/>
                </a:solidFill>
                <a:latin typeface="Book Antiqua" panose="02040602050305030304" pitchFamily="18" charset="0"/>
              </a:rPr>
              <a:t>Введение</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6C0BC0E-CDE3-4235-9D6F-DCA7613417DF}"/>
                  </a:ext>
                </a:extLst>
              </p:cNvPr>
              <p:cNvSpPr txBox="1"/>
              <p:nvPr/>
            </p:nvSpPr>
            <p:spPr>
              <a:xfrm>
                <a:off x="211615" y="974105"/>
                <a:ext cx="8424154" cy="5836598"/>
              </a:xfrm>
              <a:prstGeom prst="rect">
                <a:avLst/>
              </a:prstGeom>
              <a:noFill/>
            </p:spPr>
            <p:txBody>
              <a:bodyPr wrap="square">
                <a:spAutoFit/>
              </a:bodyPr>
              <a:lstStyle/>
              <a:p>
                <a:pPr indent="450215" algn="just">
                  <a:spcAft>
                    <a:spcPts val="800"/>
                  </a:spcAft>
                </a:pP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На множестве </a:t>
                </a:r>
                <a14:m>
                  <m:oMath xmlns:m="http://schemas.openxmlformats.org/officeDocument/2006/math">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определена векторная целевая функция (ВЦФ, как было показано в параграфе 4.2)</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spcAft>
                    <a:spcPts val="800"/>
                  </a:spcAft>
                </a:pPr>
                <a14:m>
                  <m:oMathPara xmlns:m="http://schemas.openxmlformats.org/officeDocument/2006/math">
                    <m:oMathParaPr>
                      <m:jc m:val="centerGroup"/>
                    </m:oMathParaPr>
                    <m:oMath xmlns:m="http://schemas.openxmlformats.org/officeDocument/2006/math">
                      <m:r>
                        <a:rPr lang="en-US" sz="14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𝐅</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𝐹</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𝐹</m:t>
                          </m:r>
                        </m:e>
                        <m:sub>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𝜐</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𝐹</m:t>
                          </m:r>
                        </m:e>
                        <m:sub>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𝑁</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spcAft>
                    <a:spcPts val="800"/>
                  </a:spcAft>
                </a:pP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Если </a:t>
                </a:r>
                <a14:m>
                  <m:oMath xmlns:m="http://schemas.openxmlformats.org/officeDocument/2006/math">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то ВЦФ </a:t>
                </a:r>
                <a14:m>
                  <m:oMath xmlns:m="http://schemas.openxmlformats.org/officeDocument/2006/math">
                    <m:r>
                      <a:rPr lang="en-US" sz="14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𝐅</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определяет собой </a:t>
                </a:r>
                <a:r>
                  <a:rPr lang="ru-RU"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паретовское</a:t>
                </a: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множество (ПМ), которое условимся обозначать через </a:t>
                </a:r>
                <a14:m>
                  <m:oMath xmlns:m="http://schemas.openxmlformats.org/officeDocument/2006/math">
                    <m:acc>
                      <m:accPr>
                        <m:chr m:val="̃"/>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acc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e>
                    </m:acc>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При </a:t>
                </a:r>
                <a14:m>
                  <m:oMath xmlns:m="http://schemas.openxmlformats.org/officeDocument/2006/math">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𝑁</m:t>
                    </m:r>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т. е. в 1-критериальном случае, </a:t>
                </a:r>
                <a14:m>
                  <m:oMath xmlns:m="http://schemas.openxmlformats.org/officeDocument/2006/math">
                    <m:acc>
                      <m:accPr>
                        <m:chr m:val="̃"/>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acc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e>
                    </m:acc>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это множество всех оптимумов данной задачи на графе </a:t>
                </a:r>
                <a14:m>
                  <m:oMath xmlns:m="http://schemas.openxmlformats.org/officeDocument/2006/math">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𝐺</m:t>
                    </m:r>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spcAft>
                    <a:spcPts val="800"/>
                  </a:spcAft>
                </a:pP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ПМ состоит из таких допустимых вариантов решения </a:t>
                </a:r>
                <a14:m>
                  <m:oMath xmlns:m="http://schemas.openxmlformats.org/officeDocument/2006/math">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из множества альтернатив, для каждого из которых не существует элемента </a:t>
                </a:r>
                <a14:m>
                  <m:oMath xmlns:m="http://schemas.openxmlformats.org/officeDocument/2006/math">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𝑦</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лучшего, чем </a:t>
                </a:r>
                <a14:m>
                  <m:oMath xmlns:m="http://schemas.openxmlformats.org/officeDocument/2006/math">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по всем целевым функциям </a:t>
                </a:r>
                <a14:m>
                  <m:oMath xmlns:m="http://schemas.openxmlformats.org/officeDocument/2006/math">
                    <m:r>
                      <a:rPr lang="en-US" sz="14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𝐅</m:t>
                    </m:r>
                    <m:d>
                      <m:d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d>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одновременно.</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spcAft>
                    <a:spcPts val="800"/>
                  </a:spcAft>
                </a:pP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С точки зрения теории выбора и принятия решения согласно принципу Парето ПМ </a:t>
                </a:r>
                <a14:m>
                  <m:oMath xmlns:m="http://schemas.openxmlformats.org/officeDocument/2006/math">
                    <m:acc>
                      <m:accPr>
                        <m:chr m:val="̃"/>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acc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e>
                    </m:acc>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можно рассматривать в качестве требуемого МА. Однако не менее важным для прикладных аспектов является такой вид МА, как полное множество альтернатив (ПМА). ПМА определяется как подмножество </a:t>
                </a:r>
                <a14:m>
                  <m:oMath xmlns:m="http://schemas.openxmlformats.org/officeDocument/2006/math">
                    <m:sSup>
                      <m:s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e>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up>
                    </m:s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acc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e>
                    </m:acc>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минимальной мощности и такое, что </a:t>
                </a:r>
                <a14:m>
                  <m:oMath xmlns:m="http://schemas.openxmlformats.org/officeDocument/2006/math">
                    <m:r>
                      <a:rPr lang="ru-RU" sz="14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𝐅</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e>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up>
                    </m:s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𝐅</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acc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e>
                    </m:acc>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где </a:t>
                </a:r>
                <a14:m>
                  <m:oMath xmlns:m="http://schemas.openxmlformats.org/officeDocument/2006/math">
                    <m:r>
                      <a:rPr lang="ru-RU" sz="14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𝐅</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e>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up>
                    </m:s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14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𝐅</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unc>
                          <m:func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funcPr>
                          <m:fNa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Name>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func>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e>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up>
                        </m:sSup>
                      </m:e>
                    </m:d>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e>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up>
                    </m:s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ПМА является обобщением понятия классического оптимума: найти ПМА в случае </a:t>
                </a:r>
                <a14:m>
                  <m:oMath xmlns:m="http://schemas.openxmlformats.org/officeDocument/2006/math">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𝑁</m:t>
                    </m:r>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 – значит, найти какой-либо оптимум рассматриваемой однокритериальной задачи (при </a:t>
                </a:r>
                <a14:m>
                  <m:oMath xmlns:m="http://schemas.openxmlformats.org/officeDocument/2006/math">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𝑁</m:t>
                    </m:r>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 мощность </a:t>
                </a:r>
                <a14:m>
                  <m:oMath xmlns:m="http://schemas.openxmlformats.org/officeDocument/2006/math">
                    <m:d>
                      <m:dPr>
                        <m:begChr m:val="|"/>
                        <m:endChr m:val="|"/>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e>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up>
                        </m:sSup>
                      </m:e>
                    </m:d>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для всякой задачи с непустым </a:t>
                </a:r>
                <a14:m>
                  <m:oMath xmlns:m="http://schemas.openxmlformats.org/officeDocument/2006/math">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spcAft>
                    <a:spcPts val="800"/>
                  </a:spcAft>
                </a:pP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Аналогично однокритериальным оптимумам говорят о «многокритериальных оптимумах», которые встречаются в литературе под названиями </a:t>
                </a:r>
                <a:r>
                  <a:rPr lang="ru-RU"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парето</a:t>
                </a: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-оптимальных, эффективных, </a:t>
                </a:r>
                <a:r>
                  <a:rPr lang="ru-RU"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недоминируемых</a:t>
                </a: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и т.п. решений. Однако, в отличие от однокритериальной оптимизации нахождение одного конкретного «многокритериального» оптимума является непростым даже для частной задачи. Процесс нахождения МА и ПМ должен завершаться представлением элементов в конкретном виде. Множество всех по </a:t>
                </a:r>
                <a14:m>
                  <m:oMath xmlns:m="http://schemas.openxmlformats.org/officeDocument/2006/math">
                    <m:d>
                      <m:dPr>
                        <m:begChr m:val="{"/>
                        <m:endChr m:val="}"/>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𝐺</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𝑙</m:t>
                                </m:r>
                              </m:sub>
                            </m:sSub>
                          </m:sub>
                        </m:sSub>
                      </m:e>
                    </m:d>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обозначим через </a:t>
                </a:r>
                <a14:m>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e>
                      <m:sub>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𝐺</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𝑙</m:t>
                            </m:r>
                          </m:sub>
                        </m:sSub>
                      </m:sub>
                    </m:sSub>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spcAft>
                    <a:spcPts val="800"/>
                  </a:spcAft>
                </a:pP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Ребрам </a:t>
                </a:r>
                <a14:m>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𝐸</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𝑙</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𝑒</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припишем веса </a:t>
                </a:r>
                <a14:m>
                  <m:oMath xmlns:m="http://schemas.openxmlformats.org/officeDocument/2006/math">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𝑤</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𝑒</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соответствующие комплексным нормированным характеристикам отдельных каналов связи.</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spcAft>
                    <a:spcPts val="800"/>
                  </a:spcAft>
                </a:pP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46C0BC0E-CDE3-4235-9D6F-DCA7613417DF}"/>
                  </a:ext>
                </a:extLst>
              </p:cNvPr>
              <p:cNvSpPr txBox="1">
                <a:spLocks noRot="1" noChangeAspect="1" noMove="1" noResize="1" noEditPoints="1" noAdjustHandles="1" noChangeArrowheads="1" noChangeShapeType="1" noTextEdit="1"/>
              </p:cNvSpPr>
              <p:nvPr/>
            </p:nvSpPr>
            <p:spPr>
              <a:xfrm>
                <a:off x="211615" y="974105"/>
                <a:ext cx="8424154" cy="5836598"/>
              </a:xfrm>
              <a:prstGeom prst="rect">
                <a:avLst/>
              </a:prstGeom>
              <a:blipFill>
                <a:blip r:embed="rId3"/>
                <a:stretch>
                  <a:fillRect l="-217" t="-313" r="-2243"/>
                </a:stretch>
              </a:blipFill>
            </p:spPr>
            <p:txBody>
              <a:bodyPr/>
              <a:lstStyle/>
              <a:p>
                <a:r>
                  <a:rPr lang="ru-RU">
                    <a:noFill/>
                  </a:rPr>
                  <a:t> </a:t>
                </a:r>
              </a:p>
            </p:txBody>
          </p:sp>
        </mc:Fallback>
      </mc:AlternateContent>
      <p:sp>
        <p:nvSpPr>
          <p:cNvPr id="3" name="Номер слайда 2">
            <a:extLst>
              <a:ext uri="{FF2B5EF4-FFF2-40B4-BE49-F238E27FC236}">
                <a16:creationId xmlns:a16="http://schemas.microsoft.com/office/drawing/2014/main" id="{D47DFC9E-0F21-4727-BD53-F077609BA835}"/>
              </a:ext>
            </a:extLst>
          </p:cNvPr>
          <p:cNvSpPr>
            <a:spLocks noGrp="1"/>
          </p:cNvSpPr>
          <p:nvPr>
            <p:ph type="sldNum" sz="quarter" idx="12"/>
          </p:nvPr>
        </p:nvSpPr>
        <p:spPr/>
        <p:txBody>
          <a:bodyPr/>
          <a:lstStyle/>
          <a:p>
            <a:fld id="{08D8E1EF-28A3-48B0-A2E7-28A1554736A7}" type="slidenum">
              <a:rPr lang="ru-RU" smtClean="0"/>
              <a:t>2</a:t>
            </a:fld>
            <a:endParaRPr lang="ru-RU"/>
          </a:p>
        </p:txBody>
      </p:sp>
    </p:spTree>
    <p:extLst>
      <p:ext uri="{BB962C8B-B14F-4D97-AF65-F5344CB8AC3E}">
        <p14:creationId xmlns:p14="http://schemas.microsoft.com/office/powerpoint/2010/main" val="2104093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ятиугольник 3"/>
          <p:cNvSpPr/>
          <p:nvPr/>
        </p:nvSpPr>
        <p:spPr>
          <a:xfrm>
            <a:off x="0" y="484909"/>
            <a:ext cx="5389418" cy="554182"/>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 name="Рисунок 4"/>
          <p:cNvPicPr>
            <a:picLocks noChangeAspect="1"/>
          </p:cNvPicPr>
          <p:nvPr/>
        </p:nvPicPr>
        <p:blipFill rotWithShape="1">
          <a:blip r:embed="rId2" cstate="print">
            <a:extLst>
              <a:ext uri="{28A0092B-C50C-407E-A947-70E740481C1C}">
                <a14:useLocalDpi xmlns:a14="http://schemas.microsoft.com/office/drawing/2010/main" val="0"/>
              </a:ext>
            </a:extLst>
          </a:blip>
          <a:srcRect t="23839" b="55757"/>
          <a:stretch/>
        </p:blipFill>
        <p:spPr>
          <a:xfrm>
            <a:off x="7208158" y="427844"/>
            <a:ext cx="1724227" cy="611247"/>
          </a:xfrm>
          <a:prstGeom prst="rect">
            <a:avLst/>
          </a:prstGeom>
        </p:spPr>
      </p:pic>
      <p:sp>
        <p:nvSpPr>
          <p:cNvPr id="6" name="TextBox 5"/>
          <p:cNvSpPr txBox="1"/>
          <p:nvPr/>
        </p:nvSpPr>
        <p:spPr>
          <a:xfrm>
            <a:off x="312304" y="577334"/>
            <a:ext cx="4432624" cy="369332"/>
          </a:xfrm>
          <a:prstGeom prst="rect">
            <a:avLst/>
          </a:prstGeom>
          <a:noFill/>
        </p:spPr>
        <p:txBody>
          <a:bodyPr wrap="none" rtlCol="0">
            <a:spAutoFit/>
          </a:bodyPr>
          <a:lstStyle/>
          <a:p>
            <a:r>
              <a:rPr lang="ru-RU" b="1" dirty="0">
                <a:solidFill>
                  <a:schemeClr val="bg1"/>
                </a:solidFill>
                <a:latin typeface="Book Antiqua" panose="02040602050305030304" pitchFamily="18" charset="0"/>
              </a:rPr>
              <a:t> Оптимизационные задачи на графах</a:t>
            </a:r>
          </a:p>
        </p:txBody>
      </p:sp>
      <p:sp>
        <p:nvSpPr>
          <p:cNvPr id="8" name="Пятиугольник 3">
            <a:extLst>
              <a:ext uri="{FF2B5EF4-FFF2-40B4-BE49-F238E27FC236}">
                <a16:creationId xmlns:a16="http://schemas.microsoft.com/office/drawing/2014/main" id="{85A75FE5-235E-4B85-B7B4-FF7B3258881C}"/>
              </a:ext>
            </a:extLst>
          </p:cNvPr>
          <p:cNvSpPr/>
          <p:nvPr/>
        </p:nvSpPr>
        <p:spPr>
          <a:xfrm>
            <a:off x="0" y="70035"/>
            <a:ext cx="6639339" cy="1477328"/>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b="1" dirty="0">
                <a:solidFill>
                  <a:schemeClr val="bg1"/>
                </a:solidFill>
                <a:latin typeface="Book Antiqua" panose="02040602050305030304" pitchFamily="18" charset="0"/>
              </a:rPr>
              <a:t> Построение </a:t>
            </a:r>
            <a:r>
              <a:rPr lang="ru-RU" b="1" dirty="0" err="1">
                <a:solidFill>
                  <a:schemeClr val="bg1"/>
                </a:solidFill>
                <a:latin typeface="Book Antiqua" panose="02040602050305030304" pitchFamily="18" charset="0"/>
              </a:rPr>
              <a:t>паретовского</a:t>
            </a:r>
            <a:r>
              <a:rPr lang="ru-RU" b="1" dirty="0">
                <a:solidFill>
                  <a:schemeClr val="bg1"/>
                </a:solidFill>
                <a:latin typeface="Book Antiqua" panose="02040602050305030304" pitchFamily="18" charset="0"/>
              </a:rPr>
              <a:t> множества альтернатив многокритериальной задачи построения подграфа (покрытия) пересекающихся цепей с заданными вершинами на </a:t>
            </a:r>
            <a:r>
              <a:rPr lang="ru-RU" b="1" dirty="0" err="1">
                <a:solidFill>
                  <a:schemeClr val="bg1"/>
                </a:solidFill>
                <a:latin typeface="Book Antiqua" panose="02040602050305030304" pitchFamily="18" charset="0"/>
              </a:rPr>
              <a:t>многовзвешенном</a:t>
            </a:r>
            <a:r>
              <a:rPr lang="ru-RU" b="1" dirty="0">
                <a:solidFill>
                  <a:schemeClr val="bg1"/>
                </a:solidFill>
                <a:latin typeface="Book Antiqua" panose="02040602050305030304" pitchFamily="18" charset="0"/>
              </a:rPr>
              <a:t> динамическом графе</a:t>
            </a:r>
          </a:p>
        </p:txBody>
      </p:sp>
      <p:sp>
        <p:nvSpPr>
          <p:cNvPr id="2" name="Номер слайда 1">
            <a:extLst>
              <a:ext uri="{FF2B5EF4-FFF2-40B4-BE49-F238E27FC236}">
                <a16:creationId xmlns:a16="http://schemas.microsoft.com/office/drawing/2014/main" id="{2FD974DF-B7C3-4E62-AD70-4181A61190B5}"/>
              </a:ext>
            </a:extLst>
          </p:cNvPr>
          <p:cNvSpPr>
            <a:spLocks noGrp="1"/>
          </p:cNvSpPr>
          <p:nvPr>
            <p:ph type="sldNum" sz="quarter" idx="12"/>
          </p:nvPr>
        </p:nvSpPr>
        <p:spPr/>
        <p:txBody>
          <a:bodyPr/>
          <a:lstStyle/>
          <a:p>
            <a:fld id="{08D8E1EF-28A3-48B0-A2E7-28A1554736A7}" type="slidenum">
              <a:rPr lang="ru-RU" smtClean="0"/>
              <a:t>20</a:t>
            </a:fld>
            <a:endParaRPr lang="ru-RU"/>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A6808639-057F-49E9-9525-1A7C4ADD5971}"/>
                  </a:ext>
                </a:extLst>
              </p:cNvPr>
              <p:cNvSpPr txBox="1"/>
              <p:nvPr/>
            </p:nvSpPr>
            <p:spPr>
              <a:xfrm>
                <a:off x="82300" y="1547363"/>
                <a:ext cx="8850085" cy="5041188"/>
              </a:xfrm>
              <a:prstGeom prst="rect">
                <a:avLst/>
              </a:prstGeom>
              <a:noFill/>
            </p:spPr>
            <p:txBody>
              <a:bodyPr wrap="square">
                <a:spAutoFit/>
              </a:bodyPr>
              <a:lstStyle/>
              <a:p>
                <a:pPr indent="450215" algn="just">
                  <a:spcAft>
                    <a:spcPts val="80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Возвращаясь к рассмотренному примеру, отметить что </a:t>
                </a:r>
                <a:r>
                  <a:rPr lang="ru-RU" sz="1400" dirty="0" err="1">
                    <a:effectLst/>
                    <a:latin typeface="Times New Roman" panose="02020603050405020304" pitchFamily="18" charset="0"/>
                    <a:ea typeface="Calibri" panose="020F0502020204030204" pitchFamily="34" charset="0"/>
                    <a:cs typeface="Times New Roman" panose="02020603050405020304" pitchFamily="18" charset="0"/>
                  </a:rPr>
                  <a:t>паретовское</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множество альтернатив </a:t>
                </a:r>
                <a14:m>
                  <m:oMath xmlns:m="http://schemas.openxmlformats.org/officeDocument/2006/math">
                    <m:acc>
                      <m:accPr>
                        <m:chr m:val="̃"/>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acc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𝑋</m:t>
                        </m:r>
                      </m:e>
                    </m:acc>
                    <m:r>
                      <a:rPr lang="ru-RU" sz="14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8</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9</m:t>
                            </m:r>
                          </m:sub>
                        </m:sSub>
                      </m:e>
                    </m:d>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в терминологии задачи сетевого планирования представляет собой альтернативные несравнимые комплексы работ и технических решений для создания изделий, иначе, альтернативные планы (сетевые графики) создания изделия.</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80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В завершении описания примера выделим ПМА. ПМА будет формироваться двумя способами </a:t>
                </a:r>
                <a14:m>
                  <m:oMath xmlns:m="http://schemas.openxmlformats.org/officeDocument/2006/math">
                    <m:sSup>
                      <m:s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𝑋</m:t>
                        </m:r>
                      </m:e>
                      <m:sup>
                        <m:r>
                          <a:rPr lang="ru-RU" sz="1400" i="1">
                            <a:effectLst/>
                            <a:latin typeface="Cambria Math" panose="02040503050406030204" pitchFamily="18" charset="0"/>
                            <a:ea typeface="Calibri" panose="020F0502020204030204" pitchFamily="34" charset="0"/>
                            <a:cs typeface="Times New Roman" panose="02020603050405020304" pitchFamily="18" charset="0"/>
                          </a:rPr>
                          <m:t>∘</m:t>
                        </m:r>
                      </m:sup>
                    </m:sSup>
                    <m:r>
                      <a:rPr lang="ru-RU" sz="14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8</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 </m:t>
                        </m:r>
                      </m:e>
                    </m:d>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и </a:t>
                </a:r>
                <a14:m>
                  <m:oMath xmlns:m="http://schemas.openxmlformats.org/officeDocument/2006/math">
                    <m:sSup>
                      <m:sSup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𝑋</m:t>
                        </m:r>
                      </m:e>
                      <m:sup>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9</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 </m:t>
                        </m:r>
                      </m:e>
                    </m:d>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поскольку </a:t>
                </a:r>
                <a14:m>
                  <m:oMath xmlns:m="http://schemas.openxmlformats.org/officeDocument/2006/math">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𝐅</m:t>
                    </m:r>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8</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𝐅</m:t>
                    </m:r>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9</m:t>
                        </m:r>
                      </m:sub>
                    </m:sSub>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Для задачи, рассмотренной в примере, мощность ПМА отличается от мощности ПМ несущественно, что в целом никак не влияет на дальнейший выбор предпочтительного решения для реализации в виде сетевого графика.</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80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Целесообразно, отдельно остановиться на вопросе формирования МА и выделения из него ПМ для многокритериальной задачи сетевого планирования, сформулированной на основе сетевой модели управления созданием изделия функционально-блочной структуры с учетом недетерминированности исходных данных. Сведение многокритериальной постановки задачи сетевого планирования с </a:t>
                </a:r>
                <a:r>
                  <a:rPr lang="ru-RU" sz="1400" dirty="0" err="1">
                    <a:effectLst/>
                    <a:latin typeface="Times New Roman" panose="02020603050405020304" pitchFamily="18" charset="0"/>
                    <a:ea typeface="Calibri" panose="020F0502020204030204" pitchFamily="34" charset="0"/>
                    <a:cs typeface="Times New Roman" panose="02020603050405020304" pitchFamily="18" charset="0"/>
                  </a:rPr>
                  <a:t>недерминированными</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исходными данными к многокритериальной постановке с детерминированными исходными данными является предметом одного из последующих параграфов настоящей главы. Рассматривая многокритериальную постановку сетевой задачи планирования с детерминированными весами на ребрах графа можно однозначно утверждать, что при количестве весом равных </a:t>
                </a:r>
                <a14:m>
                  <m:oMath xmlns:m="http://schemas.openxmlformats.org/officeDocument/2006/math">
                    <m:r>
                      <a:rPr lang="ru-RU" sz="1400" i="1">
                        <a:effectLst/>
                        <a:latin typeface="Cambria Math" panose="02040503050406030204" pitchFamily="18" charset="0"/>
                        <a:ea typeface="Calibri" panose="020F0502020204030204" pitchFamily="34" charset="0"/>
                        <a:cs typeface="Times New Roman" panose="02020603050405020304" pitchFamily="18" charset="0"/>
                      </a:rPr>
                      <m:t>𝑁</m:t>
                    </m:r>
                    <m:r>
                      <a:rPr lang="ru-RU" sz="1400" i="1">
                        <a:effectLst/>
                        <a:latin typeface="Cambria Math" panose="02040503050406030204" pitchFamily="18" charset="0"/>
                        <a:ea typeface="Calibri" panose="020F0502020204030204" pitchFamily="34" charset="0"/>
                        <a:cs typeface="Times New Roman" panose="02020603050405020304" pitchFamily="18" charset="0"/>
                      </a:rPr>
                      <m:t>=4</m:t>
                    </m:r>
                  </m:oMath>
                </a14:m>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(в примере рассматривалось 2 детерминированных веса) и различных типах частных целевых функций </a:t>
                </a:r>
                <a14:m>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effectLst/>
                            <a:latin typeface="Cambria Math" panose="02040503050406030204" pitchFamily="18" charset="0"/>
                            <a:ea typeface="Calibri" panose="020F0502020204030204" pitchFamily="34" charset="0"/>
                            <a:cs typeface="Times New Roman" panose="02020603050405020304" pitchFamily="18" charset="0"/>
                          </a:rPr>
                          <m:t>𝐹</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𝑥</m:t>
                    </m:r>
                    <m:r>
                      <a:rPr lang="ru-RU"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effectLst/>
                            <a:latin typeface="Cambria Math" panose="02040503050406030204" pitchFamily="18" charset="0"/>
                            <a:ea typeface="Calibri" panose="020F0502020204030204" pitchFamily="34" charset="0"/>
                            <a:cs typeface="Times New Roman" panose="02020603050405020304" pitchFamily="18" charset="0"/>
                          </a:rPr>
                          <m:t>𝐹</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𝑥</m:t>
                    </m:r>
                    <m:r>
                      <a:rPr lang="ru-RU"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effectLst/>
                            <a:latin typeface="Cambria Math" panose="02040503050406030204" pitchFamily="18" charset="0"/>
                            <a:ea typeface="Calibri" panose="020F0502020204030204" pitchFamily="34" charset="0"/>
                            <a:cs typeface="Times New Roman" panose="02020603050405020304" pitchFamily="18" charset="0"/>
                          </a:rPr>
                          <m:t>𝐹</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3</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𝑥</m:t>
                    </m:r>
                    <m:r>
                      <a:rPr lang="ru-RU"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effectLst/>
                            <a:latin typeface="Cambria Math" panose="02040503050406030204" pitchFamily="18" charset="0"/>
                            <a:ea typeface="Calibri" panose="020F0502020204030204" pitchFamily="34" charset="0"/>
                            <a:cs typeface="Times New Roman" panose="02020603050405020304" pitchFamily="18" charset="0"/>
                          </a:rPr>
                          <m:t>𝐹</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4</m:t>
                        </m:r>
                      </m:sub>
                    </m:sSub>
                    <m:r>
                      <a:rPr lang="ru-RU"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𝑥</m:t>
                    </m:r>
                    <m:r>
                      <a:rPr lang="ru-RU" sz="14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сформулированное правило доминирования по Парето позволит выделить ПМ из МА за полиномиальное время от размерности сетевого графа. Само множество альтернатив также формируется за полиномиальное время от размерности сетевого графа упорядоченным перебором []. Оба эти утверждения позволяют сделать заключение о том, что формирование альтернативных планов (сетевых графиков) создания изделия может быть выполнено за полиномиальное время с учетом размерности первоначального графа в сетевой модели управления созданием изделия.</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9" name="TextBox 8">
                <a:extLst>
                  <a:ext uri="{FF2B5EF4-FFF2-40B4-BE49-F238E27FC236}">
                    <a16:creationId xmlns:a16="http://schemas.microsoft.com/office/drawing/2014/main" id="{A6808639-057F-49E9-9525-1A7C4ADD5971}"/>
                  </a:ext>
                </a:extLst>
              </p:cNvPr>
              <p:cNvSpPr txBox="1">
                <a:spLocks noRot="1" noChangeAspect="1" noMove="1" noResize="1" noEditPoints="1" noAdjustHandles="1" noChangeArrowheads="1" noChangeShapeType="1" noTextEdit="1"/>
              </p:cNvSpPr>
              <p:nvPr/>
            </p:nvSpPr>
            <p:spPr>
              <a:xfrm>
                <a:off x="82300" y="1547363"/>
                <a:ext cx="8850085" cy="5041188"/>
              </a:xfrm>
              <a:prstGeom prst="rect">
                <a:avLst/>
              </a:prstGeom>
              <a:blipFill>
                <a:blip r:embed="rId3"/>
                <a:stretch>
                  <a:fillRect l="-207" t="-242" r="-207" b="-242"/>
                </a:stretch>
              </a:blipFill>
            </p:spPr>
            <p:txBody>
              <a:bodyPr/>
              <a:lstStyle/>
              <a:p>
                <a:r>
                  <a:rPr lang="ru-RU">
                    <a:noFill/>
                  </a:rPr>
                  <a:t> </a:t>
                </a:r>
              </a:p>
            </p:txBody>
          </p:sp>
        </mc:Fallback>
      </mc:AlternateContent>
    </p:spTree>
    <p:extLst>
      <p:ext uri="{BB962C8B-B14F-4D97-AF65-F5344CB8AC3E}">
        <p14:creationId xmlns:p14="http://schemas.microsoft.com/office/powerpoint/2010/main" val="1278997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ятиугольник 3"/>
          <p:cNvSpPr/>
          <p:nvPr/>
        </p:nvSpPr>
        <p:spPr>
          <a:xfrm>
            <a:off x="0" y="484909"/>
            <a:ext cx="5389418" cy="554182"/>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 name="Рисунок 4"/>
          <p:cNvPicPr>
            <a:picLocks noChangeAspect="1"/>
          </p:cNvPicPr>
          <p:nvPr/>
        </p:nvPicPr>
        <p:blipFill rotWithShape="1">
          <a:blip r:embed="rId2" cstate="print">
            <a:extLst>
              <a:ext uri="{28A0092B-C50C-407E-A947-70E740481C1C}">
                <a14:useLocalDpi xmlns:a14="http://schemas.microsoft.com/office/drawing/2010/main" val="0"/>
              </a:ext>
            </a:extLst>
          </a:blip>
          <a:srcRect t="23839" b="55757"/>
          <a:stretch/>
        </p:blipFill>
        <p:spPr>
          <a:xfrm>
            <a:off x="7208158" y="427844"/>
            <a:ext cx="1724227" cy="611247"/>
          </a:xfrm>
          <a:prstGeom prst="rect">
            <a:avLst/>
          </a:prstGeom>
        </p:spPr>
      </p:pic>
      <p:sp>
        <p:nvSpPr>
          <p:cNvPr id="6" name="TextBox 5"/>
          <p:cNvSpPr txBox="1"/>
          <p:nvPr/>
        </p:nvSpPr>
        <p:spPr>
          <a:xfrm>
            <a:off x="312304" y="577334"/>
            <a:ext cx="242374" cy="369332"/>
          </a:xfrm>
          <a:prstGeom prst="rect">
            <a:avLst/>
          </a:prstGeom>
          <a:noFill/>
        </p:spPr>
        <p:txBody>
          <a:bodyPr wrap="none" rtlCol="0">
            <a:spAutoFit/>
          </a:bodyPr>
          <a:lstStyle/>
          <a:p>
            <a:r>
              <a:rPr lang="ru-RU" b="1" dirty="0">
                <a:solidFill>
                  <a:schemeClr val="bg1"/>
                </a:solidFill>
                <a:latin typeface="Book Antiqua" panose="02040602050305030304" pitchFamily="18" charset="0"/>
              </a:rPr>
              <a:t> </a:t>
            </a:r>
          </a:p>
        </p:txBody>
      </p:sp>
      <p:sp>
        <p:nvSpPr>
          <p:cNvPr id="19" name="TextBox 18">
            <a:extLst>
              <a:ext uri="{FF2B5EF4-FFF2-40B4-BE49-F238E27FC236}">
                <a16:creationId xmlns:a16="http://schemas.microsoft.com/office/drawing/2014/main" id="{341359E1-F771-4E30-862A-2FF2EFC2CA6E}"/>
              </a:ext>
            </a:extLst>
          </p:cNvPr>
          <p:cNvSpPr txBox="1"/>
          <p:nvPr/>
        </p:nvSpPr>
        <p:spPr>
          <a:xfrm>
            <a:off x="1974574" y="577334"/>
            <a:ext cx="1347069" cy="369332"/>
          </a:xfrm>
          <a:prstGeom prst="rect">
            <a:avLst/>
          </a:prstGeom>
          <a:noFill/>
        </p:spPr>
        <p:txBody>
          <a:bodyPr wrap="square" rtlCol="0">
            <a:spAutoFit/>
          </a:bodyPr>
          <a:lstStyle/>
          <a:p>
            <a:r>
              <a:rPr lang="ru-RU" b="1" dirty="0">
                <a:solidFill>
                  <a:schemeClr val="bg1"/>
                </a:solidFill>
                <a:latin typeface="Book Antiqua" panose="02040602050305030304" pitchFamily="18" charset="0"/>
              </a:rPr>
              <a:t>Введение</a:t>
            </a:r>
          </a:p>
        </p:txBody>
      </p:sp>
      <mc:AlternateContent xmlns:mc="http://schemas.openxmlformats.org/markup-compatibility/2006" xmlns:a14="http://schemas.microsoft.com/office/drawing/2010/main">
        <mc:Choice Requires="a14">
          <p:graphicFrame>
            <p:nvGraphicFramePr>
              <p:cNvPr id="2" name="Таблица 1">
                <a:extLst>
                  <a:ext uri="{FF2B5EF4-FFF2-40B4-BE49-F238E27FC236}">
                    <a16:creationId xmlns:a16="http://schemas.microsoft.com/office/drawing/2014/main" id="{0B1663B6-AEBA-4041-BE6F-3A7CD1B9EAA3}"/>
                  </a:ext>
                </a:extLst>
              </p:cNvPr>
              <p:cNvGraphicFramePr>
                <a:graphicFrameLocks noGrp="1"/>
              </p:cNvGraphicFramePr>
              <p:nvPr>
                <p:extLst>
                  <p:ext uri="{D42A27DB-BD31-4B8C-83A1-F6EECF244321}">
                    <p14:modId xmlns:p14="http://schemas.microsoft.com/office/powerpoint/2010/main" val="2585693374"/>
                  </p:ext>
                </p:extLst>
              </p:nvPr>
            </p:nvGraphicFramePr>
            <p:xfrm>
              <a:off x="554678" y="1349569"/>
              <a:ext cx="8268309" cy="2163947"/>
            </p:xfrm>
            <a:graphic>
              <a:graphicData uri="http://schemas.openxmlformats.org/drawingml/2006/table">
                <a:tbl>
                  <a:tblPr firstRow="1" firstCol="1" bandRow="1">
                    <a:tableStyleId>{5C22544A-7EE6-4342-B048-85BDC9FD1C3A}</a:tableStyleId>
                  </a:tblPr>
                  <a:tblGrid>
                    <a:gridCol w="7392424">
                      <a:extLst>
                        <a:ext uri="{9D8B030D-6E8A-4147-A177-3AD203B41FA5}">
                          <a16:colId xmlns:a16="http://schemas.microsoft.com/office/drawing/2014/main" val="1184475421"/>
                        </a:ext>
                      </a:extLst>
                    </a:gridCol>
                    <a:gridCol w="875885">
                      <a:extLst>
                        <a:ext uri="{9D8B030D-6E8A-4147-A177-3AD203B41FA5}">
                          <a16:colId xmlns:a16="http://schemas.microsoft.com/office/drawing/2014/main" val="3953429048"/>
                        </a:ext>
                      </a:extLst>
                    </a:gridCol>
                  </a:tblGrid>
                  <a:tr h="498686">
                    <a:tc>
                      <a:txBody>
                        <a:bodyPr/>
                        <a:lstStyle/>
                        <a:p>
                          <a:pPr>
                            <a:lnSpc>
                              <a:spcPct val="150000"/>
                            </a:lnSpc>
                            <a:spcAft>
                              <a:spcPts val="800"/>
                            </a:spcAft>
                            <a:tabLst>
                              <a:tab pos="630555" algn="l"/>
                            </a:tabLst>
                          </a:pPr>
                          <a14:m>
                            <m:oMathPara xmlns:m="http://schemas.openxmlformats.org/officeDocument/2006/math">
                              <m:oMathParaPr>
                                <m:jc m:val="centerGroup"/>
                              </m:oMathParaPr>
                              <m:oMath xmlns:m="http://schemas.openxmlformats.org/officeDocument/2006/math">
                                <m:r>
                                  <a:rPr lang="ru-RU" sz="1400" b="1" i="1" smtClean="0">
                                    <a:solidFill>
                                      <a:schemeClr val="tx1"/>
                                    </a:solidFill>
                                    <a:effectLst/>
                                    <a:latin typeface="Cambria Math" panose="02040503050406030204" pitchFamily="18" charset="0"/>
                                  </a:rPr>
                                  <m:t>𝑭</m:t>
                                </m:r>
                                <m:r>
                                  <a:rPr lang="ru-RU" sz="1400">
                                    <a:solidFill>
                                      <a:schemeClr val="tx1"/>
                                    </a:solidFill>
                                    <a:effectLst/>
                                    <a:latin typeface="Cambria Math" panose="02040503050406030204" pitchFamily="18" charset="0"/>
                                  </a:rPr>
                                  <m:t>(</m:t>
                                </m:r>
                                <m:sSub>
                                  <m:sSubPr>
                                    <m:ctrlPr>
                                      <a:rPr lang="ru-RU" sz="1400" i="1">
                                        <a:solidFill>
                                          <a:schemeClr val="tx1"/>
                                        </a:solidFill>
                                        <a:effectLst/>
                                        <a:latin typeface="Cambria Math" panose="02040503050406030204" pitchFamily="18" charset="0"/>
                                      </a:rPr>
                                    </m:ctrlPr>
                                  </m:sSubPr>
                                  <m:e>
                                    <m:r>
                                      <a:rPr lang="ru-RU" sz="1400">
                                        <a:solidFill>
                                          <a:schemeClr val="tx1"/>
                                        </a:solidFill>
                                        <a:effectLst/>
                                        <a:latin typeface="Cambria Math" panose="02040503050406030204" pitchFamily="18" charset="0"/>
                                      </a:rPr>
                                      <m:t>𝑥</m:t>
                                    </m:r>
                                  </m:e>
                                  <m:sub>
                                    <m:sSub>
                                      <m:sSubPr>
                                        <m:ctrlPr>
                                          <a:rPr lang="ru-RU" sz="1400" i="1">
                                            <a:solidFill>
                                              <a:schemeClr val="tx1"/>
                                            </a:solidFill>
                                            <a:effectLst/>
                                            <a:latin typeface="Cambria Math" panose="02040503050406030204" pitchFamily="18" charset="0"/>
                                          </a:rPr>
                                        </m:ctrlPr>
                                      </m:sSubPr>
                                      <m:e>
                                        <m:r>
                                          <a:rPr lang="ru-RU" sz="1400">
                                            <a:solidFill>
                                              <a:schemeClr val="tx1"/>
                                            </a:solidFill>
                                            <a:effectLst/>
                                            <a:latin typeface="Cambria Math" panose="02040503050406030204" pitchFamily="18" charset="0"/>
                                          </a:rPr>
                                          <m:t>𝐺</m:t>
                                        </m:r>
                                      </m:e>
                                      <m:sub>
                                        <m:r>
                                          <a:rPr lang="ru-RU" sz="1400">
                                            <a:solidFill>
                                              <a:schemeClr val="tx1"/>
                                            </a:solidFill>
                                            <a:effectLst/>
                                            <a:latin typeface="Cambria Math" panose="02040503050406030204" pitchFamily="18" charset="0"/>
                                          </a:rPr>
                                          <m:t>𝑙</m:t>
                                        </m:r>
                                      </m:sub>
                                    </m:sSub>
                                  </m:sub>
                                </m:sSub>
                                <m:r>
                                  <a:rPr lang="ru-RU" sz="1400">
                                    <a:solidFill>
                                      <a:schemeClr val="tx1"/>
                                    </a:solidFill>
                                    <a:effectLst/>
                                    <a:latin typeface="Cambria Math" panose="02040503050406030204" pitchFamily="18" charset="0"/>
                                  </a:rPr>
                                  <m:t>)=(</m:t>
                                </m:r>
                                <m:sSub>
                                  <m:sSubPr>
                                    <m:ctrlPr>
                                      <a:rPr lang="ru-RU" sz="1400" i="1">
                                        <a:solidFill>
                                          <a:schemeClr val="tx1"/>
                                        </a:solidFill>
                                        <a:effectLst/>
                                        <a:latin typeface="Cambria Math" panose="02040503050406030204" pitchFamily="18" charset="0"/>
                                      </a:rPr>
                                    </m:ctrlPr>
                                  </m:sSubPr>
                                  <m:e>
                                    <m:r>
                                      <a:rPr lang="ru-RU" sz="1400">
                                        <a:solidFill>
                                          <a:schemeClr val="tx1"/>
                                        </a:solidFill>
                                        <a:effectLst/>
                                        <a:latin typeface="Cambria Math" panose="02040503050406030204" pitchFamily="18" charset="0"/>
                                      </a:rPr>
                                      <m:t>𝐹</m:t>
                                    </m:r>
                                  </m:e>
                                  <m:sub>
                                    <m:r>
                                      <a:rPr lang="ru-RU" sz="1400">
                                        <a:solidFill>
                                          <a:schemeClr val="tx1"/>
                                        </a:solidFill>
                                        <a:effectLst/>
                                        <a:latin typeface="Cambria Math" panose="02040503050406030204" pitchFamily="18" charset="0"/>
                                      </a:rPr>
                                      <m:t>1</m:t>
                                    </m:r>
                                  </m:sub>
                                </m:sSub>
                                <m:r>
                                  <a:rPr lang="ru-RU" sz="1400">
                                    <a:solidFill>
                                      <a:schemeClr val="tx1"/>
                                    </a:solidFill>
                                    <a:effectLst/>
                                    <a:latin typeface="Cambria Math" panose="02040503050406030204" pitchFamily="18" charset="0"/>
                                  </a:rPr>
                                  <m:t>(</m:t>
                                </m:r>
                                <m:sSub>
                                  <m:sSubPr>
                                    <m:ctrlPr>
                                      <a:rPr lang="ru-RU" sz="1400" i="1">
                                        <a:solidFill>
                                          <a:schemeClr val="tx1"/>
                                        </a:solidFill>
                                        <a:effectLst/>
                                        <a:latin typeface="Cambria Math" panose="02040503050406030204" pitchFamily="18" charset="0"/>
                                      </a:rPr>
                                    </m:ctrlPr>
                                  </m:sSubPr>
                                  <m:e>
                                    <m:r>
                                      <a:rPr lang="ru-RU" sz="1400">
                                        <a:solidFill>
                                          <a:schemeClr val="tx1"/>
                                        </a:solidFill>
                                        <a:effectLst/>
                                        <a:latin typeface="Cambria Math" panose="02040503050406030204" pitchFamily="18" charset="0"/>
                                      </a:rPr>
                                      <m:t>𝑥</m:t>
                                    </m:r>
                                  </m:e>
                                  <m:sub>
                                    <m:sSub>
                                      <m:sSubPr>
                                        <m:ctrlPr>
                                          <a:rPr lang="ru-RU" sz="1400" i="1">
                                            <a:solidFill>
                                              <a:schemeClr val="tx1"/>
                                            </a:solidFill>
                                            <a:effectLst/>
                                            <a:latin typeface="Cambria Math" panose="02040503050406030204" pitchFamily="18" charset="0"/>
                                          </a:rPr>
                                        </m:ctrlPr>
                                      </m:sSubPr>
                                      <m:e>
                                        <m:r>
                                          <a:rPr lang="ru-RU" sz="1400">
                                            <a:solidFill>
                                              <a:schemeClr val="tx1"/>
                                            </a:solidFill>
                                            <a:effectLst/>
                                            <a:latin typeface="Cambria Math" panose="02040503050406030204" pitchFamily="18" charset="0"/>
                                          </a:rPr>
                                          <m:t>𝐺</m:t>
                                        </m:r>
                                      </m:e>
                                      <m:sub>
                                        <m:r>
                                          <a:rPr lang="ru-RU" sz="1400">
                                            <a:solidFill>
                                              <a:schemeClr val="tx1"/>
                                            </a:solidFill>
                                            <a:effectLst/>
                                            <a:latin typeface="Cambria Math" panose="02040503050406030204" pitchFamily="18" charset="0"/>
                                          </a:rPr>
                                          <m:t>𝑙</m:t>
                                        </m:r>
                                      </m:sub>
                                    </m:sSub>
                                  </m:sub>
                                </m:sSub>
                                <m:r>
                                  <a:rPr lang="ru-RU" sz="1400">
                                    <a:solidFill>
                                      <a:schemeClr val="tx1"/>
                                    </a:solidFill>
                                    <a:effectLst/>
                                    <a:latin typeface="Cambria Math" panose="02040503050406030204" pitchFamily="18" charset="0"/>
                                  </a:rPr>
                                  <m:t>),</m:t>
                                </m:r>
                                <m:sSub>
                                  <m:sSubPr>
                                    <m:ctrlPr>
                                      <a:rPr lang="ru-RU" sz="1400" i="1">
                                        <a:solidFill>
                                          <a:schemeClr val="tx1"/>
                                        </a:solidFill>
                                        <a:effectLst/>
                                        <a:latin typeface="Cambria Math" panose="02040503050406030204" pitchFamily="18" charset="0"/>
                                      </a:rPr>
                                    </m:ctrlPr>
                                  </m:sSubPr>
                                  <m:e>
                                    <m:r>
                                      <a:rPr lang="ru-RU" sz="1400">
                                        <a:solidFill>
                                          <a:schemeClr val="tx1"/>
                                        </a:solidFill>
                                        <a:effectLst/>
                                        <a:latin typeface="Cambria Math" panose="02040503050406030204" pitchFamily="18" charset="0"/>
                                      </a:rPr>
                                      <m:t>𝐹</m:t>
                                    </m:r>
                                  </m:e>
                                  <m:sub>
                                    <m:r>
                                      <a:rPr lang="ru-RU" sz="1400">
                                        <a:solidFill>
                                          <a:schemeClr val="tx1"/>
                                        </a:solidFill>
                                        <a:effectLst/>
                                        <a:latin typeface="Cambria Math" panose="02040503050406030204" pitchFamily="18" charset="0"/>
                                      </a:rPr>
                                      <m:t>2</m:t>
                                    </m:r>
                                  </m:sub>
                                </m:sSub>
                                <m:r>
                                  <a:rPr lang="ru-RU" sz="1400">
                                    <a:solidFill>
                                      <a:schemeClr val="tx1"/>
                                    </a:solidFill>
                                    <a:effectLst/>
                                    <a:latin typeface="Cambria Math" panose="02040503050406030204" pitchFamily="18" charset="0"/>
                                  </a:rPr>
                                  <m:t>(</m:t>
                                </m:r>
                                <m:sSub>
                                  <m:sSubPr>
                                    <m:ctrlPr>
                                      <a:rPr lang="ru-RU" sz="1400" i="1">
                                        <a:solidFill>
                                          <a:schemeClr val="tx1"/>
                                        </a:solidFill>
                                        <a:effectLst/>
                                        <a:latin typeface="Cambria Math" panose="02040503050406030204" pitchFamily="18" charset="0"/>
                                      </a:rPr>
                                    </m:ctrlPr>
                                  </m:sSubPr>
                                  <m:e>
                                    <m:r>
                                      <a:rPr lang="ru-RU" sz="1400">
                                        <a:solidFill>
                                          <a:schemeClr val="tx1"/>
                                        </a:solidFill>
                                        <a:effectLst/>
                                        <a:latin typeface="Cambria Math" panose="02040503050406030204" pitchFamily="18" charset="0"/>
                                      </a:rPr>
                                      <m:t>𝑥</m:t>
                                    </m:r>
                                  </m:e>
                                  <m:sub>
                                    <m:sSub>
                                      <m:sSubPr>
                                        <m:ctrlPr>
                                          <a:rPr lang="ru-RU" sz="1400" i="1">
                                            <a:solidFill>
                                              <a:schemeClr val="tx1"/>
                                            </a:solidFill>
                                            <a:effectLst/>
                                            <a:latin typeface="Cambria Math" panose="02040503050406030204" pitchFamily="18" charset="0"/>
                                          </a:rPr>
                                        </m:ctrlPr>
                                      </m:sSubPr>
                                      <m:e>
                                        <m:r>
                                          <a:rPr lang="ru-RU" sz="1400">
                                            <a:solidFill>
                                              <a:schemeClr val="tx1"/>
                                            </a:solidFill>
                                            <a:effectLst/>
                                            <a:latin typeface="Cambria Math" panose="02040503050406030204" pitchFamily="18" charset="0"/>
                                          </a:rPr>
                                          <m:t>𝐺</m:t>
                                        </m:r>
                                      </m:e>
                                      <m:sub>
                                        <m:r>
                                          <a:rPr lang="ru-RU" sz="1400">
                                            <a:solidFill>
                                              <a:schemeClr val="tx1"/>
                                            </a:solidFill>
                                            <a:effectLst/>
                                            <a:latin typeface="Cambria Math" panose="02040503050406030204" pitchFamily="18" charset="0"/>
                                          </a:rPr>
                                          <m:t>𝑙</m:t>
                                        </m:r>
                                      </m:sub>
                                    </m:sSub>
                                  </m:sub>
                                </m:sSub>
                                <m:r>
                                  <a:rPr lang="ru-RU" sz="1400">
                                    <a:solidFill>
                                      <a:schemeClr val="tx1"/>
                                    </a:solidFill>
                                    <a:effectLst/>
                                    <a:latin typeface="Cambria Math" panose="02040503050406030204" pitchFamily="18" charset="0"/>
                                  </a:rPr>
                                  <m:t>))</m:t>
                                </m:r>
                              </m:oMath>
                            </m:oMathPara>
                          </a14:m>
                          <a:endParaRPr lang="ru-RU"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r">
                            <a:lnSpc>
                              <a:spcPct val="150000"/>
                            </a:lnSpc>
                            <a:spcAft>
                              <a:spcPts val="800"/>
                            </a:spcAft>
                            <a:tabLst>
                              <a:tab pos="630555" algn="l"/>
                            </a:tabLst>
                          </a:pPr>
                          <a:r>
                            <a:rPr lang="ru-RU" sz="1400" b="0" dirty="0">
                              <a:solidFill>
                                <a:schemeClr val="tx1"/>
                              </a:solidFill>
                              <a:effectLst/>
                            </a:rPr>
                            <a:t>(1</a:t>
                          </a:r>
                          <a:r>
                            <a:rPr lang="en-US" sz="1400" b="0" dirty="0">
                              <a:solidFill>
                                <a:schemeClr val="tx1"/>
                              </a:solidFill>
                              <a:effectLst/>
                            </a:rPr>
                            <a:t>.</a:t>
                          </a:r>
                          <a:r>
                            <a:rPr lang="ru-RU" sz="1400" b="0" dirty="0">
                              <a:solidFill>
                                <a:schemeClr val="tx1"/>
                              </a:solidFill>
                              <a:effectLst/>
                            </a:rPr>
                            <a:t>1</a:t>
                          </a:r>
                          <a:r>
                            <a:rPr lang="en-US" sz="1400" b="0" dirty="0">
                              <a:solidFill>
                                <a:schemeClr val="tx1"/>
                              </a:solidFill>
                              <a:effectLst/>
                            </a:rPr>
                            <a:t>)</a:t>
                          </a:r>
                          <a:endParaRPr lang="ru-RU"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2863155360"/>
                      </a:ext>
                    </a:extLst>
                  </a:tr>
                  <a:tr h="1665261">
                    <a:tc>
                      <a:txBody>
                        <a:bodyPr/>
                        <a:lstStyle/>
                        <a:p>
                          <a:pPr>
                            <a:lnSpc>
                              <a:spcPct val="150000"/>
                            </a:lnSpc>
                            <a:spcAft>
                              <a:spcPts val="800"/>
                            </a:spcAft>
                            <a:tabLst>
                              <a:tab pos="630555" algn="l"/>
                            </a:tabLst>
                          </a:pPr>
                          <a14:m>
                            <m:oMathPara xmlns:m="http://schemas.openxmlformats.org/officeDocument/2006/math">
                              <m:oMathParaPr>
                                <m:jc m:val="centerGroup"/>
                              </m:oMathParaPr>
                              <m:oMath xmlns:m="http://schemas.openxmlformats.org/officeDocument/2006/math">
                                <m:sSub>
                                  <m:sSubPr>
                                    <m:ctrlPr>
                                      <a:rPr lang="ru-RU" sz="1400" i="1" smtClean="0">
                                        <a:solidFill>
                                          <a:schemeClr val="tx1"/>
                                        </a:solidFill>
                                        <a:effectLst/>
                                        <a:latin typeface="Cambria Math" panose="02040503050406030204" pitchFamily="18" charset="0"/>
                                      </a:rPr>
                                    </m:ctrlPr>
                                  </m:sSubPr>
                                  <m:e>
                                    <m:r>
                                      <a:rPr lang="ru-RU" sz="1400">
                                        <a:solidFill>
                                          <a:schemeClr val="tx1"/>
                                        </a:solidFill>
                                        <a:effectLst/>
                                        <a:latin typeface="Cambria Math" panose="02040503050406030204" pitchFamily="18" charset="0"/>
                                      </a:rPr>
                                      <m:t>𝐹</m:t>
                                    </m:r>
                                  </m:e>
                                  <m:sub>
                                    <m:r>
                                      <a:rPr lang="ru-RU" sz="1400">
                                        <a:solidFill>
                                          <a:schemeClr val="tx1"/>
                                        </a:solidFill>
                                        <a:effectLst/>
                                        <a:latin typeface="Cambria Math" panose="02040503050406030204" pitchFamily="18" charset="0"/>
                                      </a:rPr>
                                      <m:t>1</m:t>
                                    </m:r>
                                  </m:sub>
                                </m:sSub>
                                <m:r>
                                  <a:rPr lang="ru-RU" sz="1400">
                                    <a:solidFill>
                                      <a:schemeClr val="tx1"/>
                                    </a:solidFill>
                                    <a:effectLst/>
                                    <a:latin typeface="Cambria Math" panose="02040503050406030204" pitchFamily="18" charset="0"/>
                                  </a:rPr>
                                  <m:t>(</m:t>
                                </m:r>
                                <m:sSub>
                                  <m:sSubPr>
                                    <m:ctrlPr>
                                      <a:rPr lang="ru-RU" sz="1400" i="1">
                                        <a:solidFill>
                                          <a:schemeClr val="tx1"/>
                                        </a:solidFill>
                                        <a:effectLst/>
                                        <a:latin typeface="Cambria Math" panose="02040503050406030204" pitchFamily="18" charset="0"/>
                                      </a:rPr>
                                    </m:ctrlPr>
                                  </m:sSubPr>
                                  <m:e>
                                    <m:r>
                                      <a:rPr lang="ru-RU" sz="1400">
                                        <a:solidFill>
                                          <a:schemeClr val="tx1"/>
                                        </a:solidFill>
                                        <a:effectLst/>
                                        <a:latin typeface="Cambria Math" panose="02040503050406030204" pitchFamily="18" charset="0"/>
                                      </a:rPr>
                                      <m:t>𝑥</m:t>
                                    </m:r>
                                  </m:e>
                                  <m:sub>
                                    <m:sSub>
                                      <m:sSubPr>
                                        <m:ctrlPr>
                                          <a:rPr lang="ru-RU" sz="1400" i="1">
                                            <a:solidFill>
                                              <a:schemeClr val="tx1"/>
                                            </a:solidFill>
                                            <a:effectLst/>
                                            <a:latin typeface="Cambria Math" panose="02040503050406030204" pitchFamily="18" charset="0"/>
                                          </a:rPr>
                                        </m:ctrlPr>
                                      </m:sSubPr>
                                      <m:e>
                                        <m:r>
                                          <a:rPr lang="ru-RU" sz="1400">
                                            <a:solidFill>
                                              <a:schemeClr val="tx1"/>
                                            </a:solidFill>
                                            <a:effectLst/>
                                            <a:latin typeface="Cambria Math" panose="02040503050406030204" pitchFamily="18" charset="0"/>
                                          </a:rPr>
                                          <m:t>𝐺</m:t>
                                        </m:r>
                                      </m:e>
                                      <m:sub>
                                        <m:r>
                                          <a:rPr lang="ru-RU" sz="1400">
                                            <a:solidFill>
                                              <a:schemeClr val="tx1"/>
                                            </a:solidFill>
                                            <a:effectLst/>
                                            <a:latin typeface="Cambria Math" panose="02040503050406030204" pitchFamily="18" charset="0"/>
                                          </a:rPr>
                                          <m:t>𝑙</m:t>
                                        </m:r>
                                      </m:sub>
                                    </m:sSub>
                                  </m:sub>
                                </m:sSub>
                                <m:r>
                                  <a:rPr lang="ru-RU" sz="1400">
                                    <a:solidFill>
                                      <a:schemeClr val="tx1"/>
                                    </a:solidFill>
                                    <a:effectLst/>
                                    <a:latin typeface="Cambria Math" panose="02040503050406030204" pitchFamily="18" charset="0"/>
                                  </a:rPr>
                                  <m:t>)=</m:t>
                                </m:r>
                                <m:nary>
                                  <m:naryPr>
                                    <m:chr m:val="∑"/>
                                    <m:supHide m:val="on"/>
                                    <m:ctrlPr>
                                      <a:rPr lang="ru-RU" sz="1400" i="1">
                                        <a:solidFill>
                                          <a:schemeClr val="tx1"/>
                                        </a:solidFill>
                                        <a:effectLst/>
                                        <a:latin typeface="Cambria Math" panose="02040503050406030204" pitchFamily="18" charset="0"/>
                                      </a:rPr>
                                    </m:ctrlPr>
                                  </m:naryPr>
                                  <m:sub>
                                    <m:sSubSup>
                                      <m:sSubSupPr>
                                        <m:ctrlPr>
                                          <a:rPr lang="ru-RU" sz="1400" i="1">
                                            <a:solidFill>
                                              <a:schemeClr val="tx1"/>
                                            </a:solidFill>
                                            <a:effectLst/>
                                            <a:latin typeface="Cambria Math" panose="02040503050406030204" pitchFamily="18" charset="0"/>
                                          </a:rPr>
                                        </m:ctrlPr>
                                      </m:sSubSupPr>
                                      <m:e>
                                        <m:r>
                                          <a:rPr lang="ru-RU" sz="1400">
                                            <a:solidFill>
                                              <a:schemeClr val="tx1"/>
                                            </a:solidFill>
                                            <a:effectLst/>
                                            <a:latin typeface="Cambria Math" panose="02040503050406030204" pitchFamily="18" charset="0"/>
                                          </a:rPr>
                                          <m:t>𝑝</m:t>
                                        </m:r>
                                      </m:e>
                                      <m:sub>
                                        <m:r>
                                          <a:rPr lang="ru-RU" sz="1400">
                                            <a:solidFill>
                                              <a:schemeClr val="tx1"/>
                                            </a:solidFill>
                                            <a:effectLst/>
                                            <a:latin typeface="Cambria Math" panose="02040503050406030204" pitchFamily="18" charset="0"/>
                                          </a:rPr>
                                          <m:t>𝑘</m:t>
                                        </m:r>
                                      </m:sub>
                                      <m:sup>
                                        <m:r>
                                          <a:rPr lang="ru-RU" sz="1400">
                                            <a:solidFill>
                                              <a:schemeClr val="tx1"/>
                                            </a:solidFill>
                                            <a:effectLst/>
                                            <a:latin typeface="Cambria Math" panose="02040503050406030204" pitchFamily="18" charset="0"/>
                                          </a:rPr>
                                          <m:t>𝑖𝑗</m:t>
                                        </m:r>
                                      </m:sup>
                                    </m:sSubSup>
                                    <m:r>
                                      <a:rPr lang="ru-RU" sz="1400">
                                        <a:solidFill>
                                          <a:schemeClr val="tx1"/>
                                        </a:solidFill>
                                        <a:effectLst/>
                                        <a:latin typeface="Cambria Math" panose="02040503050406030204" pitchFamily="18" charset="0"/>
                                      </a:rPr>
                                      <m:t>∈</m:t>
                                    </m:r>
                                    <m:r>
                                      <a:rPr lang="ru-RU" sz="1400">
                                        <a:solidFill>
                                          <a:schemeClr val="tx1"/>
                                        </a:solidFill>
                                        <a:effectLst/>
                                        <a:latin typeface="Cambria Math" panose="02040503050406030204" pitchFamily="18" charset="0"/>
                                      </a:rPr>
                                      <m:t>𝑃</m:t>
                                    </m:r>
                                  </m:sub>
                                  <m:sup/>
                                  <m:e>
                                    <m:r>
                                      <a:rPr lang="en-US" sz="1400">
                                        <a:solidFill>
                                          <a:schemeClr val="tx1"/>
                                        </a:solidFill>
                                        <a:effectLst/>
                                        <a:latin typeface="Cambria Math" panose="02040503050406030204" pitchFamily="18" charset="0"/>
                                      </a:rPr>
                                      <m:t>𝑤</m:t>
                                    </m:r>
                                    <m:r>
                                      <a:rPr lang="ru-RU" sz="1400">
                                        <a:solidFill>
                                          <a:schemeClr val="tx1"/>
                                        </a:solidFill>
                                        <a:effectLst/>
                                        <a:latin typeface="Cambria Math" panose="02040503050406030204" pitchFamily="18" charset="0"/>
                                      </a:rPr>
                                      <m:t>(</m:t>
                                    </m:r>
                                    <m:sSubSup>
                                      <m:sSubSupPr>
                                        <m:ctrlPr>
                                          <a:rPr lang="ru-RU" sz="1400" i="1">
                                            <a:solidFill>
                                              <a:schemeClr val="tx1"/>
                                            </a:solidFill>
                                            <a:effectLst/>
                                            <a:latin typeface="Cambria Math" panose="02040503050406030204" pitchFamily="18" charset="0"/>
                                          </a:rPr>
                                        </m:ctrlPr>
                                      </m:sSubSupPr>
                                      <m:e>
                                        <m:r>
                                          <a:rPr lang="ru-RU" sz="1400">
                                            <a:solidFill>
                                              <a:schemeClr val="tx1"/>
                                            </a:solidFill>
                                            <a:effectLst/>
                                            <a:latin typeface="Cambria Math" panose="02040503050406030204" pitchFamily="18" charset="0"/>
                                          </a:rPr>
                                          <m:t>𝑝</m:t>
                                        </m:r>
                                      </m:e>
                                      <m:sub>
                                        <m:r>
                                          <a:rPr lang="ru-RU" sz="1400">
                                            <a:solidFill>
                                              <a:schemeClr val="tx1"/>
                                            </a:solidFill>
                                            <a:effectLst/>
                                            <a:latin typeface="Cambria Math" panose="02040503050406030204" pitchFamily="18" charset="0"/>
                                          </a:rPr>
                                          <m:t>𝑘</m:t>
                                        </m:r>
                                      </m:sub>
                                      <m:sup>
                                        <m:r>
                                          <a:rPr lang="ru-RU" sz="1400">
                                            <a:solidFill>
                                              <a:schemeClr val="tx1"/>
                                            </a:solidFill>
                                            <a:effectLst/>
                                            <a:latin typeface="Cambria Math" panose="02040503050406030204" pitchFamily="18" charset="0"/>
                                          </a:rPr>
                                          <m:t>𝑖𝑗</m:t>
                                        </m:r>
                                      </m:sup>
                                    </m:sSubSup>
                                    <m:r>
                                      <a:rPr lang="ru-RU" sz="1400">
                                        <a:solidFill>
                                          <a:schemeClr val="tx1"/>
                                        </a:solidFill>
                                        <a:effectLst/>
                                        <a:latin typeface="Cambria Math" panose="02040503050406030204" pitchFamily="18" charset="0"/>
                                      </a:rPr>
                                      <m:t>)</m:t>
                                    </m:r>
                                  </m:e>
                                </m:nary>
                                <m:r>
                                  <a:rPr lang="ru-RU" sz="1400">
                                    <a:solidFill>
                                      <a:schemeClr val="tx1"/>
                                    </a:solidFill>
                                    <a:effectLst/>
                                    <a:latin typeface="Cambria Math" panose="02040503050406030204" pitchFamily="18" charset="0"/>
                                  </a:rPr>
                                  <m:t>→</m:t>
                                </m:r>
                                <m:r>
                                  <a:rPr lang="ru-RU" sz="1400">
                                    <a:solidFill>
                                      <a:schemeClr val="tx1"/>
                                    </a:solidFill>
                                    <a:effectLst/>
                                    <a:latin typeface="Cambria Math" panose="02040503050406030204" pitchFamily="18" charset="0"/>
                                  </a:rPr>
                                  <m:t>𝑚𝑖𝑛</m:t>
                                </m:r>
                              </m:oMath>
                            </m:oMathPara>
                          </a14:m>
                          <a:endParaRPr lang="ru-RU"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r">
                            <a:lnSpc>
                              <a:spcPct val="150000"/>
                            </a:lnSpc>
                            <a:spcAft>
                              <a:spcPts val="800"/>
                            </a:spcAft>
                            <a:tabLst>
                              <a:tab pos="630555" algn="l"/>
                            </a:tabLst>
                          </a:pPr>
                          <a:r>
                            <a:rPr lang="ru-RU" sz="1400" dirty="0">
                              <a:solidFill>
                                <a:schemeClr val="tx1"/>
                              </a:solidFill>
                              <a:effectLst/>
                            </a:rPr>
                            <a:t>(1</a:t>
                          </a:r>
                          <a:r>
                            <a:rPr lang="en-US" sz="1400" dirty="0">
                              <a:solidFill>
                                <a:schemeClr val="tx1"/>
                              </a:solidFill>
                              <a:effectLst/>
                            </a:rPr>
                            <a:t>.</a:t>
                          </a:r>
                          <a:r>
                            <a:rPr lang="ru-RU" sz="1400" dirty="0">
                              <a:solidFill>
                                <a:schemeClr val="tx1"/>
                              </a:solidFill>
                              <a:effectLst/>
                            </a:rPr>
                            <a:t>2</a:t>
                          </a:r>
                          <a:r>
                            <a:rPr lang="en-US" sz="1400" dirty="0">
                              <a:solidFill>
                                <a:schemeClr val="tx1"/>
                              </a:solidFill>
                              <a:effectLst/>
                            </a:rPr>
                            <a:t>)</a:t>
                          </a:r>
                          <a:endParaRPr lang="ru-RU"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2837069624"/>
                      </a:ext>
                    </a:extLst>
                  </a:tr>
                </a:tbl>
              </a:graphicData>
            </a:graphic>
          </p:graphicFrame>
        </mc:Choice>
        <mc:Fallback xmlns="">
          <p:graphicFrame>
            <p:nvGraphicFramePr>
              <p:cNvPr id="2" name="Таблица 1">
                <a:extLst>
                  <a:ext uri="{FF2B5EF4-FFF2-40B4-BE49-F238E27FC236}">
                    <a16:creationId xmlns:a16="http://schemas.microsoft.com/office/drawing/2014/main" id="{0B1663B6-AEBA-4041-BE6F-3A7CD1B9EAA3}"/>
                  </a:ext>
                </a:extLst>
              </p:cNvPr>
              <p:cNvGraphicFramePr>
                <a:graphicFrameLocks noGrp="1"/>
              </p:cNvGraphicFramePr>
              <p:nvPr>
                <p:extLst>
                  <p:ext uri="{D42A27DB-BD31-4B8C-83A1-F6EECF244321}">
                    <p14:modId xmlns:p14="http://schemas.microsoft.com/office/powerpoint/2010/main" val="2585693374"/>
                  </p:ext>
                </p:extLst>
              </p:nvPr>
            </p:nvGraphicFramePr>
            <p:xfrm>
              <a:off x="554678" y="1349569"/>
              <a:ext cx="8268309" cy="2163947"/>
            </p:xfrm>
            <a:graphic>
              <a:graphicData uri="http://schemas.openxmlformats.org/drawingml/2006/table">
                <a:tbl>
                  <a:tblPr firstRow="1" firstCol="1" bandRow="1">
                    <a:tableStyleId>{5C22544A-7EE6-4342-B048-85BDC9FD1C3A}</a:tableStyleId>
                  </a:tblPr>
                  <a:tblGrid>
                    <a:gridCol w="7392424">
                      <a:extLst>
                        <a:ext uri="{9D8B030D-6E8A-4147-A177-3AD203B41FA5}">
                          <a16:colId xmlns:a16="http://schemas.microsoft.com/office/drawing/2014/main" val="1184475421"/>
                        </a:ext>
                      </a:extLst>
                    </a:gridCol>
                    <a:gridCol w="875885">
                      <a:extLst>
                        <a:ext uri="{9D8B030D-6E8A-4147-A177-3AD203B41FA5}">
                          <a16:colId xmlns:a16="http://schemas.microsoft.com/office/drawing/2014/main" val="3953429048"/>
                        </a:ext>
                      </a:extLst>
                    </a:gridCol>
                  </a:tblGrid>
                  <a:tr h="498686">
                    <a:tc>
                      <a:txBody>
                        <a:bodyPr/>
                        <a:lstStyle/>
                        <a:p>
                          <a:endParaRPr lang="ru-RU"/>
                        </a:p>
                      </a:txBody>
                      <a:tcPr marL="68580" marR="68580" marT="0" marB="0">
                        <a:blipFill>
                          <a:blip r:embed="rId3"/>
                          <a:stretch>
                            <a:fillRect l="-82" t="-1220" r="-12191" b="-336585"/>
                          </a:stretch>
                        </a:blipFill>
                      </a:tcPr>
                    </a:tc>
                    <a:tc>
                      <a:txBody>
                        <a:bodyPr/>
                        <a:lstStyle/>
                        <a:p>
                          <a:pPr algn="r">
                            <a:lnSpc>
                              <a:spcPct val="150000"/>
                            </a:lnSpc>
                            <a:spcAft>
                              <a:spcPts val="800"/>
                            </a:spcAft>
                            <a:tabLst>
                              <a:tab pos="630555" algn="l"/>
                            </a:tabLst>
                          </a:pPr>
                          <a:r>
                            <a:rPr lang="ru-RU" sz="1400" b="0" dirty="0">
                              <a:solidFill>
                                <a:schemeClr val="tx1"/>
                              </a:solidFill>
                              <a:effectLst/>
                            </a:rPr>
                            <a:t>(1</a:t>
                          </a:r>
                          <a:r>
                            <a:rPr lang="en-US" sz="1400" b="0" dirty="0">
                              <a:solidFill>
                                <a:schemeClr val="tx1"/>
                              </a:solidFill>
                              <a:effectLst/>
                            </a:rPr>
                            <a:t>.</a:t>
                          </a:r>
                          <a:r>
                            <a:rPr lang="ru-RU" sz="1400" b="0" dirty="0">
                              <a:solidFill>
                                <a:schemeClr val="tx1"/>
                              </a:solidFill>
                              <a:effectLst/>
                            </a:rPr>
                            <a:t>1</a:t>
                          </a:r>
                          <a:r>
                            <a:rPr lang="en-US" sz="1400" b="0" dirty="0">
                              <a:solidFill>
                                <a:schemeClr val="tx1"/>
                              </a:solidFill>
                              <a:effectLst/>
                            </a:rPr>
                            <a:t>)</a:t>
                          </a:r>
                          <a:endParaRPr lang="ru-RU"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2863155360"/>
                      </a:ext>
                    </a:extLst>
                  </a:tr>
                  <a:tr h="1665261">
                    <a:tc>
                      <a:txBody>
                        <a:bodyPr/>
                        <a:lstStyle/>
                        <a:p>
                          <a:endParaRPr lang="ru-RU"/>
                        </a:p>
                      </a:txBody>
                      <a:tcPr marL="68580" marR="68580" marT="0" marB="0">
                        <a:blipFill>
                          <a:blip r:embed="rId3"/>
                          <a:stretch>
                            <a:fillRect l="-82" t="-30292" r="-12191" b="-730"/>
                          </a:stretch>
                        </a:blipFill>
                      </a:tcPr>
                    </a:tc>
                    <a:tc>
                      <a:txBody>
                        <a:bodyPr/>
                        <a:lstStyle/>
                        <a:p>
                          <a:pPr algn="r">
                            <a:lnSpc>
                              <a:spcPct val="150000"/>
                            </a:lnSpc>
                            <a:spcAft>
                              <a:spcPts val="800"/>
                            </a:spcAft>
                            <a:tabLst>
                              <a:tab pos="630555" algn="l"/>
                            </a:tabLst>
                          </a:pPr>
                          <a:r>
                            <a:rPr lang="ru-RU" sz="1400" dirty="0">
                              <a:solidFill>
                                <a:schemeClr val="tx1"/>
                              </a:solidFill>
                              <a:effectLst/>
                            </a:rPr>
                            <a:t>(1</a:t>
                          </a:r>
                          <a:r>
                            <a:rPr lang="en-US" sz="1400" dirty="0">
                              <a:solidFill>
                                <a:schemeClr val="tx1"/>
                              </a:solidFill>
                              <a:effectLst/>
                            </a:rPr>
                            <a:t>.</a:t>
                          </a:r>
                          <a:r>
                            <a:rPr lang="ru-RU" sz="1400" dirty="0">
                              <a:solidFill>
                                <a:schemeClr val="tx1"/>
                              </a:solidFill>
                              <a:effectLst/>
                            </a:rPr>
                            <a:t>2</a:t>
                          </a:r>
                          <a:r>
                            <a:rPr lang="en-US" sz="1400" dirty="0">
                              <a:solidFill>
                                <a:schemeClr val="tx1"/>
                              </a:solidFill>
                              <a:effectLst/>
                            </a:rPr>
                            <a:t>)</a:t>
                          </a:r>
                          <a:endParaRPr lang="ru-RU"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283706962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 name="Таблица 2">
                <a:extLst>
                  <a:ext uri="{FF2B5EF4-FFF2-40B4-BE49-F238E27FC236}">
                    <a16:creationId xmlns:a16="http://schemas.microsoft.com/office/drawing/2014/main" id="{FF62A41B-C006-4888-830D-20DF29076B78}"/>
                  </a:ext>
                </a:extLst>
              </p:cNvPr>
              <p:cNvGraphicFramePr>
                <a:graphicFrameLocks noGrp="1"/>
              </p:cNvGraphicFramePr>
              <p:nvPr>
                <p:extLst>
                  <p:ext uri="{D42A27DB-BD31-4B8C-83A1-F6EECF244321}">
                    <p14:modId xmlns:p14="http://schemas.microsoft.com/office/powerpoint/2010/main" val="4251013746"/>
                  </p:ext>
                </p:extLst>
              </p:nvPr>
            </p:nvGraphicFramePr>
            <p:xfrm>
              <a:off x="554678" y="2859932"/>
              <a:ext cx="8268308" cy="632298"/>
            </p:xfrm>
            <a:graphic>
              <a:graphicData uri="http://schemas.openxmlformats.org/drawingml/2006/table">
                <a:tbl>
                  <a:tblPr firstRow="1" firstCol="1" bandRow="1">
                    <a:tableStyleId>{5C22544A-7EE6-4342-B048-85BDC9FD1C3A}</a:tableStyleId>
                  </a:tblPr>
                  <a:tblGrid>
                    <a:gridCol w="7392424">
                      <a:extLst>
                        <a:ext uri="{9D8B030D-6E8A-4147-A177-3AD203B41FA5}">
                          <a16:colId xmlns:a16="http://schemas.microsoft.com/office/drawing/2014/main" val="3686114870"/>
                        </a:ext>
                      </a:extLst>
                    </a:gridCol>
                    <a:gridCol w="875884">
                      <a:extLst>
                        <a:ext uri="{9D8B030D-6E8A-4147-A177-3AD203B41FA5}">
                          <a16:colId xmlns:a16="http://schemas.microsoft.com/office/drawing/2014/main" val="3265053052"/>
                        </a:ext>
                      </a:extLst>
                    </a:gridCol>
                  </a:tblGrid>
                  <a:tr h="632298">
                    <a:tc>
                      <a:txBody>
                        <a:bodyPr/>
                        <a:lstStyle/>
                        <a:p>
                          <a:pPr>
                            <a:lnSpc>
                              <a:spcPct val="150000"/>
                            </a:lnSpc>
                            <a:spcAft>
                              <a:spcPts val="800"/>
                            </a:spcAft>
                            <a:tabLst>
                              <a:tab pos="630555" algn="l"/>
                            </a:tabLst>
                          </a:pPr>
                          <a14:m>
                            <m:oMathPara xmlns:m="http://schemas.openxmlformats.org/officeDocument/2006/math">
                              <m:oMathParaPr>
                                <m:jc m:val="centerGroup"/>
                              </m:oMathParaPr>
                              <m:oMath xmlns:m="http://schemas.openxmlformats.org/officeDocument/2006/math">
                                <m:sSub>
                                  <m:sSubPr>
                                    <m:ctrlPr>
                                      <a:rPr lang="ru-RU" sz="1400" i="1" smtClean="0">
                                        <a:solidFill>
                                          <a:schemeClr val="tx1"/>
                                        </a:solidFill>
                                        <a:effectLst/>
                                        <a:latin typeface="Cambria Math" panose="02040503050406030204" pitchFamily="18" charset="0"/>
                                      </a:rPr>
                                    </m:ctrlPr>
                                  </m:sSubPr>
                                  <m:e>
                                    <m:r>
                                      <a:rPr lang="ru-RU" sz="1400">
                                        <a:solidFill>
                                          <a:schemeClr val="tx1"/>
                                        </a:solidFill>
                                        <a:effectLst/>
                                        <a:latin typeface="Cambria Math" panose="02040503050406030204" pitchFamily="18" charset="0"/>
                                      </a:rPr>
                                      <m:t>𝐹</m:t>
                                    </m:r>
                                  </m:e>
                                  <m:sub>
                                    <m:r>
                                      <a:rPr lang="ru-RU" sz="1400">
                                        <a:solidFill>
                                          <a:schemeClr val="tx1"/>
                                        </a:solidFill>
                                        <a:effectLst/>
                                        <a:latin typeface="Cambria Math" panose="02040503050406030204" pitchFamily="18" charset="0"/>
                                      </a:rPr>
                                      <m:t>2</m:t>
                                    </m:r>
                                  </m:sub>
                                </m:sSub>
                                <m:r>
                                  <a:rPr lang="ru-RU" sz="1400">
                                    <a:solidFill>
                                      <a:schemeClr val="tx1"/>
                                    </a:solidFill>
                                    <a:effectLst/>
                                    <a:latin typeface="Cambria Math" panose="02040503050406030204" pitchFamily="18" charset="0"/>
                                  </a:rPr>
                                  <m:t>(</m:t>
                                </m:r>
                                <m:sSub>
                                  <m:sSubPr>
                                    <m:ctrlPr>
                                      <a:rPr lang="ru-RU" sz="1400" i="1">
                                        <a:solidFill>
                                          <a:schemeClr val="tx1"/>
                                        </a:solidFill>
                                        <a:effectLst/>
                                        <a:latin typeface="Cambria Math" panose="02040503050406030204" pitchFamily="18" charset="0"/>
                                      </a:rPr>
                                    </m:ctrlPr>
                                  </m:sSubPr>
                                  <m:e>
                                    <m:r>
                                      <a:rPr lang="ru-RU" sz="1400">
                                        <a:solidFill>
                                          <a:schemeClr val="tx1"/>
                                        </a:solidFill>
                                        <a:effectLst/>
                                        <a:latin typeface="Cambria Math" panose="02040503050406030204" pitchFamily="18" charset="0"/>
                                      </a:rPr>
                                      <m:t>𝑥</m:t>
                                    </m:r>
                                  </m:e>
                                  <m:sub>
                                    <m:sSub>
                                      <m:sSubPr>
                                        <m:ctrlPr>
                                          <a:rPr lang="ru-RU" sz="1400" i="1">
                                            <a:solidFill>
                                              <a:schemeClr val="tx1"/>
                                            </a:solidFill>
                                            <a:effectLst/>
                                            <a:latin typeface="Cambria Math" panose="02040503050406030204" pitchFamily="18" charset="0"/>
                                          </a:rPr>
                                        </m:ctrlPr>
                                      </m:sSubPr>
                                      <m:e>
                                        <m:r>
                                          <a:rPr lang="ru-RU" sz="1400">
                                            <a:solidFill>
                                              <a:schemeClr val="tx1"/>
                                            </a:solidFill>
                                            <a:effectLst/>
                                            <a:latin typeface="Cambria Math" panose="02040503050406030204" pitchFamily="18" charset="0"/>
                                          </a:rPr>
                                          <m:t>𝐺</m:t>
                                        </m:r>
                                      </m:e>
                                      <m:sub>
                                        <m:r>
                                          <a:rPr lang="ru-RU" sz="1400">
                                            <a:solidFill>
                                              <a:schemeClr val="tx1"/>
                                            </a:solidFill>
                                            <a:effectLst/>
                                            <a:latin typeface="Cambria Math" panose="02040503050406030204" pitchFamily="18" charset="0"/>
                                          </a:rPr>
                                          <m:t>𝑙</m:t>
                                        </m:r>
                                      </m:sub>
                                    </m:sSub>
                                  </m:sub>
                                </m:sSub>
                                <m:r>
                                  <a:rPr lang="ru-RU" sz="1400">
                                    <a:solidFill>
                                      <a:schemeClr val="tx1"/>
                                    </a:solidFill>
                                    <a:effectLst/>
                                    <a:latin typeface="Cambria Math" panose="02040503050406030204" pitchFamily="18" charset="0"/>
                                  </a:rPr>
                                  <m:t>)=</m:t>
                                </m:r>
                                <m:d>
                                  <m:dPr>
                                    <m:begChr m:val="|"/>
                                    <m:endChr m:val="|"/>
                                    <m:ctrlPr>
                                      <a:rPr lang="ru-RU" sz="1400" i="1">
                                        <a:solidFill>
                                          <a:schemeClr val="tx1"/>
                                        </a:solidFill>
                                        <a:effectLst/>
                                        <a:latin typeface="Cambria Math" panose="02040503050406030204" pitchFamily="18" charset="0"/>
                                      </a:rPr>
                                    </m:ctrlPr>
                                  </m:dPr>
                                  <m:e>
                                    <m:sSubSup>
                                      <m:sSubSupPr>
                                        <m:ctrlPr>
                                          <a:rPr lang="ru-RU" sz="1400" i="1">
                                            <a:solidFill>
                                              <a:schemeClr val="tx1"/>
                                            </a:solidFill>
                                            <a:effectLst/>
                                            <a:latin typeface="Cambria Math" panose="02040503050406030204" pitchFamily="18" charset="0"/>
                                          </a:rPr>
                                        </m:ctrlPr>
                                      </m:sSubSupPr>
                                      <m:e>
                                        <m:r>
                                          <a:rPr lang="ru-RU" sz="1400">
                                            <a:solidFill>
                                              <a:schemeClr val="tx1"/>
                                            </a:solidFill>
                                            <a:effectLst/>
                                            <a:latin typeface="Cambria Math" panose="02040503050406030204" pitchFamily="18" charset="0"/>
                                          </a:rPr>
                                          <m:t>𝑝</m:t>
                                        </m:r>
                                      </m:e>
                                      <m:sub>
                                        <m:r>
                                          <a:rPr lang="ru-RU" sz="1400">
                                            <a:solidFill>
                                              <a:schemeClr val="tx1"/>
                                            </a:solidFill>
                                            <a:effectLst/>
                                            <a:latin typeface="Cambria Math" panose="02040503050406030204" pitchFamily="18" charset="0"/>
                                          </a:rPr>
                                          <m:t>𝑘</m:t>
                                        </m:r>
                                      </m:sub>
                                      <m:sup>
                                        <m:r>
                                          <a:rPr lang="ru-RU" sz="1400">
                                            <a:solidFill>
                                              <a:schemeClr val="tx1"/>
                                            </a:solidFill>
                                            <a:effectLst/>
                                            <a:latin typeface="Cambria Math" panose="02040503050406030204" pitchFamily="18" charset="0"/>
                                          </a:rPr>
                                          <m:t>𝑖𝑗</m:t>
                                        </m:r>
                                      </m:sup>
                                    </m:sSubSup>
                                  </m:e>
                                </m:d>
                                <m:r>
                                  <a:rPr lang="ru-RU" sz="1400">
                                    <a:solidFill>
                                      <a:schemeClr val="tx1"/>
                                    </a:solidFill>
                                    <a:effectLst/>
                                    <a:latin typeface="Cambria Math" panose="02040503050406030204" pitchFamily="18" charset="0"/>
                                  </a:rPr>
                                  <m:t>→</m:t>
                                </m:r>
                                <m:r>
                                  <a:rPr lang="ru-RU" sz="1400">
                                    <a:solidFill>
                                      <a:schemeClr val="tx1"/>
                                    </a:solidFill>
                                    <a:effectLst/>
                                    <a:latin typeface="Cambria Math" panose="02040503050406030204" pitchFamily="18" charset="0"/>
                                  </a:rPr>
                                  <m:t>𝑚𝑖𝑛</m:t>
                                </m:r>
                              </m:oMath>
                            </m:oMathPara>
                          </a14:m>
                          <a:endParaRPr lang="ru-RU"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r">
                            <a:lnSpc>
                              <a:spcPct val="150000"/>
                            </a:lnSpc>
                            <a:spcAft>
                              <a:spcPts val="800"/>
                            </a:spcAft>
                            <a:tabLst>
                              <a:tab pos="630555" algn="l"/>
                            </a:tabLst>
                          </a:pPr>
                          <a:r>
                            <a:rPr lang="ru-RU" sz="1400" b="0" dirty="0">
                              <a:solidFill>
                                <a:schemeClr val="tx1"/>
                              </a:solidFill>
                              <a:effectLst/>
                            </a:rPr>
                            <a:t>(1</a:t>
                          </a:r>
                          <a:r>
                            <a:rPr lang="en-US" sz="1400" b="0" dirty="0">
                              <a:solidFill>
                                <a:schemeClr val="tx1"/>
                              </a:solidFill>
                              <a:effectLst/>
                            </a:rPr>
                            <a:t>.</a:t>
                          </a:r>
                          <a:r>
                            <a:rPr lang="ru-RU" sz="1400" b="0" dirty="0">
                              <a:solidFill>
                                <a:schemeClr val="tx1"/>
                              </a:solidFill>
                              <a:effectLst/>
                            </a:rPr>
                            <a:t>3</a:t>
                          </a:r>
                          <a:r>
                            <a:rPr lang="en-US" sz="1400" b="0" dirty="0">
                              <a:solidFill>
                                <a:schemeClr val="tx1"/>
                              </a:solidFill>
                              <a:effectLst/>
                            </a:rPr>
                            <a:t>)</a:t>
                          </a:r>
                          <a:endParaRPr lang="ru-RU"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1228344864"/>
                      </a:ext>
                    </a:extLst>
                  </a:tr>
                </a:tbl>
              </a:graphicData>
            </a:graphic>
          </p:graphicFrame>
        </mc:Choice>
        <mc:Fallback xmlns="">
          <p:graphicFrame>
            <p:nvGraphicFramePr>
              <p:cNvPr id="3" name="Таблица 2">
                <a:extLst>
                  <a:ext uri="{FF2B5EF4-FFF2-40B4-BE49-F238E27FC236}">
                    <a16:creationId xmlns:a16="http://schemas.microsoft.com/office/drawing/2014/main" id="{FF62A41B-C006-4888-830D-20DF29076B78}"/>
                  </a:ext>
                </a:extLst>
              </p:cNvPr>
              <p:cNvGraphicFramePr>
                <a:graphicFrameLocks noGrp="1"/>
              </p:cNvGraphicFramePr>
              <p:nvPr>
                <p:extLst>
                  <p:ext uri="{D42A27DB-BD31-4B8C-83A1-F6EECF244321}">
                    <p14:modId xmlns:p14="http://schemas.microsoft.com/office/powerpoint/2010/main" val="4251013746"/>
                  </p:ext>
                </p:extLst>
              </p:nvPr>
            </p:nvGraphicFramePr>
            <p:xfrm>
              <a:off x="554678" y="2859932"/>
              <a:ext cx="8268308" cy="632298"/>
            </p:xfrm>
            <a:graphic>
              <a:graphicData uri="http://schemas.openxmlformats.org/drawingml/2006/table">
                <a:tbl>
                  <a:tblPr firstRow="1" firstCol="1" bandRow="1">
                    <a:tableStyleId>{5C22544A-7EE6-4342-B048-85BDC9FD1C3A}</a:tableStyleId>
                  </a:tblPr>
                  <a:tblGrid>
                    <a:gridCol w="7392424">
                      <a:extLst>
                        <a:ext uri="{9D8B030D-6E8A-4147-A177-3AD203B41FA5}">
                          <a16:colId xmlns:a16="http://schemas.microsoft.com/office/drawing/2014/main" val="3686114870"/>
                        </a:ext>
                      </a:extLst>
                    </a:gridCol>
                    <a:gridCol w="875884">
                      <a:extLst>
                        <a:ext uri="{9D8B030D-6E8A-4147-A177-3AD203B41FA5}">
                          <a16:colId xmlns:a16="http://schemas.microsoft.com/office/drawing/2014/main" val="3265053052"/>
                        </a:ext>
                      </a:extLst>
                    </a:gridCol>
                  </a:tblGrid>
                  <a:tr h="632298">
                    <a:tc>
                      <a:txBody>
                        <a:bodyPr/>
                        <a:lstStyle/>
                        <a:p>
                          <a:endParaRPr lang="ru-RU"/>
                        </a:p>
                      </a:txBody>
                      <a:tcPr marL="68580" marR="68580" marT="0" marB="0">
                        <a:blipFill>
                          <a:blip r:embed="rId4"/>
                          <a:stretch>
                            <a:fillRect l="-82" t="-962" r="-12191" b="-4808"/>
                          </a:stretch>
                        </a:blipFill>
                      </a:tcPr>
                    </a:tc>
                    <a:tc>
                      <a:txBody>
                        <a:bodyPr/>
                        <a:lstStyle/>
                        <a:p>
                          <a:pPr algn="r">
                            <a:lnSpc>
                              <a:spcPct val="150000"/>
                            </a:lnSpc>
                            <a:spcAft>
                              <a:spcPts val="800"/>
                            </a:spcAft>
                            <a:tabLst>
                              <a:tab pos="630555" algn="l"/>
                            </a:tabLst>
                          </a:pPr>
                          <a:r>
                            <a:rPr lang="ru-RU" sz="1400" b="0" dirty="0">
                              <a:solidFill>
                                <a:schemeClr val="tx1"/>
                              </a:solidFill>
                              <a:effectLst/>
                            </a:rPr>
                            <a:t>(1</a:t>
                          </a:r>
                          <a:r>
                            <a:rPr lang="en-US" sz="1400" b="0" dirty="0">
                              <a:solidFill>
                                <a:schemeClr val="tx1"/>
                              </a:solidFill>
                              <a:effectLst/>
                            </a:rPr>
                            <a:t>.</a:t>
                          </a:r>
                          <a:r>
                            <a:rPr lang="ru-RU" sz="1400" b="0" dirty="0">
                              <a:solidFill>
                                <a:schemeClr val="tx1"/>
                              </a:solidFill>
                              <a:effectLst/>
                            </a:rPr>
                            <a:t>3</a:t>
                          </a:r>
                          <a:r>
                            <a:rPr lang="en-US" sz="1400" b="0" dirty="0">
                              <a:solidFill>
                                <a:schemeClr val="tx1"/>
                              </a:solidFill>
                              <a:effectLst/>
                            </a:rPr>
                            <a:t>)</a:t>
                          </a:r>
                          <a:endParaRPr lang="ru-RU"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1228344864"/>
                      </a:ext>
                    </a:extLst>
                  </a:tr>
                </a:tbl>
              </a:graphicData>
            </a:graphic>
          </p:graphicFrame>
        </mc:Fallback>
      </mc:AlternateContent>
      <mc:AlternateContent xmlns:mc="http://schemas.openxmlformats.org/markup-compatibility/2006" xmlns:a14="http://schemas.microsoft.com/office/drawing/2010/main">
        <mc:Choice Requires="a14">
          <p:sp>
            <p:nvSpPr>
              <p:cNvPr id="7" name="Rectangle 1">
                <a:extLst>
                  <a:ext uri="{FF2B5EF4-FFF2-40B4-BE49-F238E27FC236}">
                    <a16:creationId xmlns:a16="http://schemas.microsoft.com/office/drawing/2014/main" id="{55128E88-FDB4-4ACD-9D90-9560682246DB}"/>
                  </a:ext>
                </a:extLst>
              </p:cNvPr>
              <p:cNvSpPr>
                <a:spLocks noChangeArrowheads="1"/>
              </p:cNvSpPr>
              <p:nvPr/>
            </p:nvSpPr>
            <p:spPr bwMode="auto">
              <a:xfrm>
                <a:off x="379379" y="3339741"/>
                <a:ext cx="8385242" cy="360406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0850" eaLnBrk="0" fontAlgn="base" hangingPunct="0">
                  <a:spcBef>
                    <a:spcPct val="0"/>
                  </a:spcBef>
                  <a:spcAft>
                    <a:spcPct val="0"/>
                  </a:spcAft>
                  <a:tabLst>
                    <a:tab pos="630238" algn="l"/>
                  </a:tabLst>
                  <a:defRPr>
                    <a:solidFill>
                      <a:schemeClr val="tx1"/>
                    </a:solidFill>
                    <a:latin typeface="Arial" panose="020B0604020202020204" pitchFamily="34" charset="0"/>
                  </a:defRPr>
                </a:lvl1pPr>
                <a:lvl2pPr eaLnBrk="0" fontAlgn="base" hangingPunct="0">
                  <a:spcBef>
                    <a:spcPct val="0"/>
                  </a:spcBef>
                  <a:spcAft>
                    <a:spcPct val="0"/>
                  </a:spcAft>
                  <a:tabLst>
                    <a:tab pos="630238" algn="l"/>
                  </a:tabLst>
                  <a:defRPr>
                    <a:solidFill>
                      <a:schemeClr val="tx1"/>
                    </a:solidFill>
                    <a:latin typeface="Arial" panose="020B0604020202020204" pitchFamily="34" charset="0"/>
                  </a:defRPr>
                </a:lvl2pPr>
                <a:lvl3pPr eaLnBrk="0" fontAlgn="base" hangingPunct="0">
                  <a:spcBef>
                    <a:spcPct val="0"/>
                  </a:spcBef>
                  <a:spcAft>
                    <a:spcPct val="0"/>
                  </a:spcAft>
                  <a:tabLst>
                    <a:tab pos="630238" algn="l"/>
                  </a:tabLst>
                  <a:defRPr>
                    <a:solidFill>
                      <a:schemeClr val="tx1"/>
                    </a:solidFill>
                    <a:latin typeface="Arial" panose="020B0604020202020204" pitchFamily="34" charset="0"/>
                  </a:defRPr>
                </a:lvl3pPr>
                <a:lvl4pPr eaLnBrk="0" fontAlgn="base" hangingPunct="0">
                  <a:spcBef>
                    <a:spcPct val="0"/>
                  </a:spcBef>
                  <a:spcAft>
                    <a:spcPct val="0"/>
                  </a:spcAft>
                  <a:tabLst>
                    <a:tab pos="630238" algn="l"/>
                  </a:tabLst>
                  <a:defRPr>
                    <a:solidFill>
                      <a:schemeClr val="tx1"/>
                    </a:solidFill>
                    <a:latin typeface="Arial" panose="020B0604020202020204" pitchFamily="34" charset="0"/>
                  </a:defRPr>
                </a:lvl4pPr>
                <a:lvl5pPr eaLnBrk="0" fontAlgn="base" hangingPunct="0">
                  <a:spcBef>
                    <a:spcPct val="0"/>
                  </a:spcBef>
                  <a:spcAft>
                    <a:spcPct val="0"/>
                  </a:spcAft>
                  <a:tabLst>
                    <a:tab pos="630238" algn="l"/>
                  </a:tabLst>
                  <a:defRPr>
                    <a:solidFill>
                      <a:schemeClr val="tx1"/>
                    </a:solidFill>
                    <a:latin typeface="Arial" panose="020B0604020202020204" pitchFamily="34" charset="0"/>
                  </a:defRPr>
                </a:lvl5pPr>
                <a:lvl6pPr eaLnBrk="0" fontAlgn="base" hangingPunct="0">
                  <a:spcBef>
                    <a:spcPct val="0"/>
                  </a:spcBef>
                  <a:spcAft>
                    <a:spcPct val="0"/>
                  </a:spcAft>
                  <a:tabLst>
                    <a:tab pos="630238" algn="l"/>
                  </a:tabLst>
                  <a:defRPr>
                    <a:solidFill>
                      <a:schemeClr val="tx1"/>
                    </a:solidFill>
                    <a:latin typeface="Arial" panose="020B0604020202020204" pitchFamily="34" charset="0"/>
                  </a:defRPr>
                </a:lvl6pPr>
                <a:lvl7pPr eaLnBrk="0" fontAlgn="base" hangingPunct="0">
                  <a:spcBef>
                    <a:spcPct val="0"/>
                  </a:spcBef>
                  <a:spcAft>
                    <a:spcPct val="0"/>
                  </a:spcAft>
                  <a:tabLst>
                    <a:tab pos="630238" algn="l"/>
                  </a:tabLst>
                  <a:defRPr>
                    <a:solidFill>
                      <a:schemeClr val="tx1"/>
                    </a:solidFill>
                    <a:latin typeface="Arial" panose="020B0604020202020204" pitchFamily="34" charset="0"/>
                  </a:defRPr>
                </a:lvl7pPr>
                <a:lvl8pPr eaLnBrk="0" fontAlgn="base" hangingPunct="0">
                  <a:spcBef>
                    <a:spcPct val="0"/>
                  </a:spcBef>
                  <a:spcAft>
                    <a:spcPct val="0"/>
                  </a:spcAft>
                  <a:tabLst>
                    <a:tab pos="630238" algn="l"/>
                  </a:tabLst>
                  <a:defRPr>
                    <a:solidFill>
                      <a:schemeClr val="tx1"/>
                    </a:solidFill>
                    <a:latin typeface="Arial" panose="020B0604020202020204" pitchFamily="34" charset="0"/>
                  </a:defRPr>
                </a:lvl8pPr>
                <a:lvl9pPr eaLnBrk="0" fontAlgn="base" hangingPunct="0">
                  <a:spcBef>
                    <a:spcPct val="0"/>
                  </a:spcBef>
                  <a:spcAft>
                    <a:spcPct val="0"/>
                  </a:spcAft>
                  <a:tabLst>
                    <a:tab pos="630238" algn="l"/>
                  </a:tabLst>
                  <a:defRPr>
                    <a:solidFill>
                      <a:schemeClr val="tx1"/>
                    </a:solidFill>
                    <a:latin typeface="Arial" panose="020B0604020202020204" pitchFamily="34" charset="0"/>
                  </a:defRPr>
                </a:lvl9pPr>
              </a:lstStyle>
              <a:p>
                <a:pPr marL="0" marR="0" lvl="0" indent="450850" algn="just" defTabSz="914400" rtl="0" eaLnBrk="0" fontAlgn="base" latinLnBrk="0" hangingPunct="0">
                  <a:lnSpc>
                    <a:spcPct val="100000"/>
                  </a:lnSpc>
                  <a:spcBef>
                    <a:spcPct val="0"/>
                  </a:spcBef>
                  <a:spcAft>
                    <a:spcPct val="0"/>
                  </a:spcAft>
                  <a:buClrTx/>
                  <a:buSzTx/>
                  <a:buFontTx/>
                  <a:buNone/>
                  <a:tabLst>
                    <a:tab pos="630238" algn="l"/>
                  </a:tabLst>
                </a:pPr>
                <a:r>
                  <a:rPr kumimoji="0" lang="ru-RU" altLang="ru-RU" sz="1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На множестве покрытий </a:t>
                </a:r>
                <a:r>
                  <a:rPr kumimoji="0" lang="ru-RU" altLang="ru-RU" sz="1400" b="0" i="1"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xGl∈XGl</a:t>
                </a:r>
                <a:r>
                  <a:rPr kumimoji="0" lang="ru-RU" altLang="ru-RU" sz="1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графа </a:t>
                </a:r>
                <a:r>
                  <a:rPr kumimoji="0" lang="ru-RU" altLang="ru-RU" sz="1400" b="0" i="1"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a:t>
                </a:r>
                <a:r>
                  <a:rPr kumimoji="0" lang="en-US" altLang="ru-RU" sz="1400" b="0" i="1"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t>
                </a:r>
                <a:r>
                  <a:rPr kumimoji="0" lang="ru-RU" altLang="ru-RU" sz="1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определена векторно-целевая функция:</a:t>
                </a:r>
                <a:endParaRPr kumimoji="0" lang="ru-RU" altLang="ru-RU"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50850" algn="just" defTabSz="914400" rtl="0" eaLnBrk="0" fontAlgn="base" latinLnBrk="0" hangingPunct="0">
                  <a:lnSpc>
                    <a:spcPct val="100000"/>
                  </a:lnSpc>
                  <a:spcBef>
                    <a:spcPct val="0"/>
                  </a:spcBef>
                  <a:spcAft>
                    <a:spcPct val="0"/>
                  </a:spcAft>
                  <a:buClrTx/>
                  <a:buSzTx/>
                  <a:buFontTx/>
                  <a:buNone/>
                  <a:tabLst>
                    <a:tab pos="630238" algn="l"/>
                  </a:tabLst>
                </a:pPr>
                <a:r>
                  <a:rPr kumimoji="0" lang="ru-RU" altLang="ru-RU" sz="1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где</a:t>
                </a:r>
                <a:r>
                  <a:rPr kumimoji="0" lang="ru-RU" altLang="ru-RU" sz="1400" b="0" i="1"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ru-RU" sz="1400" b="0" i="1"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a:t>
                </a:r>
                <a:r>
                  <a:rPr kumimoji="0" lang="ru-RU" altLang="ru-RU" sz="1400" b="0" i="1"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ru-RU" altLang="ru-RU" sz="1400" b="0" i="1" u="none" strike="noStrike" cap="none" normalizeH="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t>
                </a:r>
                <a:r>
                  <a:rPr kumimoji="0" lang="ru-RU" altLang="ru-RU" sz="1400" b="0" i="1" u="none" strike="noStrike" cap="none" normalizeH="0" baseline="-5700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a:t>
                </a:r>
                <a:r>
                  <a:rPr kumimoji="0" lang="ru-RU" altLang="ru-RU" sz="1400" b="0" i="1" u="none" strike="noStrike" cap="none" normalizeH="0" baseline="5400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ij</a:t>
                </a:r>
                <a:r>
                  <a:rPr kumimoji="0" lang="ru-RU" altLang="ru-RU" sz="1400" b="0" i="1"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ru-RU" altLang="ru-RU" sz="1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–вес цепи </a:t>
                </a:r>
                <a:r>
                  <a:rPr kumimoji="0" lang="ru-RU" altLang="ru-RU" sz="1400" b="0" i="1" u="none" strike="noStrike" cap="none" normalizeH="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t>
                </a:r>
                <a:r>
                  <a:rPr kumimoji="0" lang="ru-RU" altLang="ru-RU" sz="1400" b="0" i="1" u="none" strike="noStrike" cap="none" normalizeH="0" baseline="-5700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a:t>
                </a:r>
                <a:r>
                  <a:rPr kumimoji="0" lang="ru-RU" altLang="ru-RU" sz="1400" b="0" i="1" u="none" strike="noStrike" cap="none" normalizeH="0" baseline="5400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ij</a:t>
                </a:r>
                <a:r>
                  <a:rPr kumimoji="0" lang="ru-RU" altLang="ru-RU" sz="1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состоящий из суммы весов его ребер </a:t>
                </a:r>
                <a:r>
                  <a:rPr kumimoji="0" lang="ru-RU" altLang="ru-RU" sz="1400" b="0" i="1"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a:t>
                </a:r>
                <a:r>
                  <a:rPr kumimoji="0" lang="en-US" altLang="ru-RU" sz="1400" b="0" i="1"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a:t>
                </a:r>
                <a:r>
                  <a:rPr kumimoji="0" lang="ru-RU" altLang="ru-RU" sz="1400" b="0" i="1"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ru-RU" altLang="ru-RU" sz="1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ru-RU" altLang="ru-RU"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50850" algn="just" defTabSz="914400" rtl="0" eaLnBrk="0" fontAlgn="base" latinLnBrk="0" hangingPunct="0">
                  <a:lnSpc>
                    <a:spcPct val="100000"/>
                  </a:lnSpc>
                  <a:spcBef>
                    <a:spcPct val="0"/>
                  </a:spcBef>
                  <a:spcAft>
                    <a:spcPct val="0"/>
                  </a:spcAft>
                  <a:buClrTx/>
                  <a:buSzTx/>
                  <a:buFontTx/>
                  <a:buNone/>
                  <a:tabLst>
                    <a:tab pos="630238" algn="l"/>
                  </a:tabLst>
                </a:pPr>
                <a:r>
                  <a:rPr kumimoji="0" lang="ru-RU" altLang="ru-RU" sz="1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где </a:t>
                </a:r>
                <a:r>
                  <a:rPr kumimoji="0" lang="ru-RU" altLang="ru-RU" sz="1400" b="0" i="1" u="none" strike="noStrike" cap="none" normalizeH="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t>
                </a:r>
                <a:r>
                  <a:rPr kumimoji="0" lang="ru-RU" altLang="ru-RU" sz="1400" b="0" i="1" u="none" strike="noStrike" cap="none" normalizeH="0" baseline="-5700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a:t>
                </a:r>
                <a:r>
                  <a:rPr kumimoji="0" lang="ru-RU" altLang="ru-RU" sz="1400" b="0" i="1" u="none" strike="noStrike" cap="none" normalizeH="0" baseline="5400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ij</a:t>
                </a:r>
                <a:r>
                  <a:rPr kumimoji="0" lang="ru-RU" altLang="ru-RU" sz="1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количество промежуточных (не концевых) вершин в цепи </a:t>
                </a:r>
                <a:r>
                  <a:rPr kumimoji="0" lang="ru-RU" altLang="ru-RU" sz="1400" b="0" i="1"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pkij</a:t>
                </a:r>
                <a:r>
                  <a:rPr kumimoji="0" lang="ru-RU" altLang="ru-RU" sz="1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ru-RU" altLang="ru-RU"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50850" algn="just" defTabSz="914400" rtl="0" eaLnBrk="0" fontAlgn="base" latinLnBrk="0" hangingPunct="0">
                  <a:lnSpc>
                    <a:spcPct val="100000"/>
                  </a:lnSpc>
                  <a:spcBef>
                    <a:spcPct val="0"/>
                  </a:spcBef>
                  <a:spcAft>
                    <a:spcPct val="0"/>
                  </a:spcAft>
                  <a:buClrTx/>
                  <a:buSzTx/>
                  <a:buFontTx/>
                  <a:buNone/>
                  <a:tabLst>
                    <a:tab pos="630238" algn="l"/>
                  </a:tabLst>
                </a:pPr>
                <a:r>
                  <a:rPr kumimoji="0" lang="ru-RU" altLang="ru-RU" sz="1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Всевозможные покрытия </a:t>
                </a:r>
                <a:r>
                  <a:rPr kumimoji="0" lang="ru-RU" altLang="ru-RU" sz="1400" b="0" i="1"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xGl</a:t>
                </a:r>
                <a:r>
                  <a:rPr kumimoji="0" lang="ru-RU" altLang="ru-RU" sz="1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графа </a:t>
                </a:r>
                <a:r>
                  <a:rPr kumimoji="0" lang="ru-RU" altLang="ru-RU" sz="1400" b="0" i="1"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a:t>
                </a:r>
                <a:r>
                  <a:rPr kumimoji="0" lang="en-US" altLang="ru-RU" sz="1400" b="0" i="1"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t>
                </a:r>
                <a:r>
                  <a:rPr kumimoji="0" lang="ru-RU" altLang="ru-RU" sz="1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образуют множество допустимых решений </a:t>
                </a:r>
                <a:r>
                  <a:rPr kumimoji="0" lang="ru-RU" altLang="ru-RU" sz="1400" b="0" i="1"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XGl</a:t>
                </a:r>
                <a:r>
                  <a:rPr kumimoji="0" lang="ru-RU" altLang="ru-RU" sz="1400" b="0" i="1"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a:t>
                </a:r>
                <a:r>
                  <a:rPr kumimoji="0" lang="ru-RU" altLang="ru-RU" sz="1400" b="0" i="1"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Gl</a:t>
                </a:r>
                <a:r>
                  <a:rPr kumimoji="0" lang="ru-RU" altLang="ru-RU" sz="1400" b="0" i="1"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ru-RU" altLang="ru-RU" sz="1400" b="0" i="1"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xGl</a:t>
                </a:r>
                <a:r>
                  <a:rPr kumimoji="0" lang="ru-RU" altLang="ru-RU" sz="1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для ВЦФ (1.1)-(1.3).</a:t>
                </a:r>
              </a:p>
              <a:p>
                <a:pPr algn="just" defTabSz="914400"/>
                <a:r>
                  <a:rPr kumimoji="0" lang="ru-RU" altLang="ru-RU" sz="1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Решением многокритериальной задачи с ВЦФ (1.1)-(1.3) на статическом графе </a:t>
                </a:r>
                <a:r>
                  <a:rPr kumimoji="0" lang="ru-RU" altLang="ru-RU" sz="1400" b="0" i="1"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Gl</a:t>
                </a:r>
                <a:r>
                  <a:rPr kumimoji="0" lang="ru-RU" altLang="ru-RU" sz="1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является </a:t>
                </a:r>
                <a:r>
                  <a:rPr kumimoji="0" lang="ru-RU" altLang="ru-RU" sz="14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паретовское</a:t>
                </a:r>
                <a:r>
                  <a:rPr kumimoji="0" lang="ru-RU" altLang="ru-RU" sz="1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множество (</a:t>
                </a:r>
                <a:r>
                  <a:rPr kumimoji="0" lang="ru-RU" altLang="ru-RU" sz="14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парето</a:t>
                </a:r>
                <a:r>
                  <a:rPr kumimoji="0" lang="ru-RU" altLang="ru-RU" sz="1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-оптимальное) </a:t>
                </a:r>
                <a:r>
                  <a:rPr kumimoji="0" lang="ru-RU" altLang="ru-RU" sz="1400" b="0" i="1"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XGl</a:t>
                </a:r>
                <a:r>
                  <a:rPr kumimoji="0" lang="ru-RU" altLang="ru-RU" sz="1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Учитывая разнотипность целевых функций (1.2)-(1.3), где (1.2) – топологический критерий, (1.3) – количественный критерий, можно однозначно утверждать, что количество векторно-несравнимых решений </a:t>
                </a:r>
                <a:r>
                  <a:rPr kumimoji="0" lang="ru-RU" altLang="ru-RU" sz="1400" b="0" i="1"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XGl≥2</a:t>
                </a:r>
                <a:r>
                  <a:rPr kumimoji="0" lang="ru-RU" altLang="ru-RU" sz="1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т.е. не существует единственного решения </a:t>
                </a:r>
                <a:r>
                  <a:rPr kumimoji="0" lang="ru-RU" altLang="ru-RU" sz="1400" b="0" i="1"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xGl∈XGl</a:t>
                </a:r>
                <a:r>
                  <a:rPr kumimoji="0" lang="ru-RU" altLang="ru-RU" sz="1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оптимального одновременно для всех двух целевых функций (1.2)-(1.3). </a:t>
                </a: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Решением многокритериальной задачи с ВЦФ (1.1)-(1.3) на статическом графе </a:t>
                </a:r>
                <a14:m>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𝐺</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𝑙</m:t>
                        </m:r>
                      </m:sub>
                    </m:sSub>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является </a:t>
                </a:r>
                <a:r>
                  <a:rPr lang="ru-RU"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паретовское</a:t>
                </a: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множество (</a:t>
                </a:r>
                <a:r>
                  <a:rPr lang="ru-RU"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парето</a:t>
                </a: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-оптимальное) </a:t>
                </a:r>
                <a14:m>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acc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e>
                        </m:acc>
                      </m:e>
                      <m:sub>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𝐺</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𝑙</m:t>
                            </m:r>
                          </m:sub>
                        </m:sSub>
                      </m:sub>
                    </m:sSub>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Учитывая разнотипность целевых функций (</a:t>
                </a: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1.2</a:t>
                </a: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ru-RU" altLang="ru-RU"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1.3</a:t>
                </a: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где (</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1.2</a:t>
                </a: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топологический критерий, (</a:t>
                </a:r>
                <a:r>
                  <a:rPr lang="ru-RU" altLang="ru-RU"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1.3</a:t>
                </a: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количественный критерий, можно однозначно утверждать, что количество векторно-несравнимых решений </a:t>
                </a:r>
                <a14:m>
                  <m:oMath xmlns:m="http://schemas.openxmlformats.org/officeDocument/2006/math">
                    <m:d>
                      <m:dPr>
                        <m:begChr m:val="|"/>
                        <m:endChr m:val="|"/>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acc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e>
                            </m:acc>
                          </m:e>
                          <m:sub>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𝐺</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𝑙</m:t>
                                </m:r>
                              </m:sub>
                            </m:sSub>
                          </m:sub>
                        </m:sSub>
                      </m:e>
                    </m:d>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т.е. не существует единственного решения </a:t>
                </a:r>
                <a14:m>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𝐺</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𝑙</m:t>
                            </m:r>
                          </m:sub>
                        </m:sSub>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acc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e>
                        </m:acc>
                      </m:e>
                      <m:sub>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𝐺</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𝑙</m:t>
                            </m:r>
                          </m:sub>
                        </m:sSub>
                      </m:sub>
                    </m:sSub>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оптимального одновременно для всех двух целевых функций </a:t>
                </a:r>
                <a:r>
                  <a:rPr lang="ru-RU"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1.2</a:t>
                </a:r>
                <a:r>
                  <a:rPr lang="ru-RU"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ru-RU" altLang="ru-RU"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1.3</a:t>
                </a:r>
                <a:r>
                  <a:rPr lang="ru-RU"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450850" algn="just" defTabSz="914400" rtl="0" eaLnBrk="0" fontAlgn="base" latinLnBrk="0" hangingPunct="0">
                  <a:lnSpc>
                    <a:spcPct val="100000"/>
                  </a:lnSpc>
                  <a:spcBef>
                    <a:spcPct val="0"/>
                  </a:spcBef>
                  <a:spcAft>
                    <a:spcPct val="0"/>
                  </a:spcAft>
                  <a:buClrTx/>
                  <a:buSzTx/>
                  <a:buFontTx/>
                  <a:buNone/>
                  <a:tabLst>
                    <a:tab pos="630238" algn="l"/>
                  </a:tabLst>
                </a:pPr>
                <a:endParaRPr kumimoji="0" lang="ru-RU" altLang="ru-RU"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7" name="Rectangle 1">
                <a:extLst>
                  <a:ext uri="{FF2B5EF4-FFF2-40B4-BE49-F238E27FC236}">
                    <a16:creationId xmlns:a16="http://schemas.microsoft.com/office/drawing/2014/main" id="{55128E88-FDB4-4ACD-9D90-9560682246DB}"/>
                  </a:ext>
                </a:extLst>
              </p:cNvPr>
              <p:cNvSpPr>
                <a:spLocks noRot="1" noChangeAspect="1" noMove="1" noResize="1" noEditPoints="1" noAdjustHandles="1" noChangeArrowheads="1" noChangeShapeType="1" noTextEdit="1"/>
              </p:cNvSpPr>
              <p:nvPr/>
            </p:nvSpPr>
            <p:spPr bwMode="auto">
              <a:xfrm>
                <a:off x="379379" y="3339741"/>
                <a:ext cx="8385242" cy="3604064"/>
              </a:xfrm>
              <a:prstGeom prst="rect">
                <a:avLst/>
              </a:prstGeom>
              <a:blipFill>
                <a:blip r:embed="rId5"/>
                <a:stretch>
                  <a:fillRect l="-218" r="-14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ru-RU">
                    <a:noFill/>
                  </a:rPr>
                  <a:t> </a:t>
                </a:r>
              </a:p>
            </p:txBody>
          </p:sp>
        </mc:Fallback>
      </mc:AlternateContent>
      <p:sp>
        <p:nvSpPr>
          <p:cNvPr id="11" name="TextBox 10">
            <a:extLst>
              <a:ext uri="{FF2B5EF4-FFF2-40B4-BE49-F238E27FC236}">
                <a16:creationId xmlns:a16="http://schemas.microsoft.com/office/drawing/2014/main" id="{81ACF2D5-908E-4D96-8892-AC22B8ECDBA3}"/>
              </a:ext>
            </a:extLst>
          </p:cNvPr>
          <p:cNvSpPr txBox="1"/>
          <p:nvPr/>
        </p:nvSpPr>
        <p:spPr>
          <a:xfrm>
            <a:off x="554678" y="1041791"/>
            <a:ext cx="8268309" cy="307777"/>
          </a:xfrm>
          <a:prstGeom prst="rect">
            <a:avLst/>
          </a:prstGeom>
          <a:noFill/>
        </p:spPr>
        <p:txBody>
          <a:bodyPr wrap="square">
            <a:spAutoFit/>
          </a:bodyPr>
          <a:lstStyle/>
          <a:p>
            <a:pPr marL="0" marR="0" lvl="0" indent="450850" algn="just" defTabSz="914400" rtl="0" eaLnBrk="0" fontAlgn="base" latinLnBrk="0" hangingPunct="0">
              <a:lnSpc>
                <a:spcPct val="100000"/>
              </a:lnSpc>
              <a:spcBef>
                <a:spcPct val="0"/>
              </a:spcBef>
              <a:spcAft>
                <a:spcPct val="0"/>
              </a:spcAft>
              <a:buClrTx/>
              <a:buSzTx/>
              <a:buFontTx/>
              <a:buNone/>
              <a:tabLst>
                <a:tab pos="630238" algn="l"/>
              </a:tabLst>
            </a:pPr>
            <a:r>
              <a:rPr kumimoji="0" lang="ru-RU" altLang="ru-RU" sz="140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На множестве покрытий </a:t>
            </a:r>
            <a:r>
              <a:rPr kumimoji="0" lang="ru-RU" altLang="ru-RU" sz="1400" i="1"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xGl∈XGl</a:t>
            </a:r>
            <a:r>
              <a:rPr kumimoji="0" lang="ru-RU" altLang="ru-RU" sz="140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графа </a:t>
            </a:r>
            <a:r>
              <a:rPr kumimoji="0" lang="ru-RU" altLang="ru-RU" sz="1400" i="1"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a:t>
            </a:r>
            <a:r>
              <a:rPr kumimoji="0" lang="en-US" altLang="ru-RU" sz="1400" i="1"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t>
            </a:r>
            <a:r>
              <a:rPr kumimoji="0" lang="ru-RU" altLang="ru-RU" sz="140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определена векторно-целевая функция:</a:t>
            </a:r>
            <a:endParaRPr kumimoji="0" lang="ru-RU" altLang="ru-RU"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Номер слайда 8">
            <a:extLst>
              <a:ext uri="{FF2B5EF4-FFF2-40B4-BE49-F238E27FC236}">
                <a16:creationId xmlns:a16="http://schemas.microsoft.com/office/drawing/2014/main" id="{06356733-4EE9-4166-9B21-0A00E358B6A5}"/>
              </a:ext>
            </a:extLst>
          </p:cNvPr>
          <p:cNvSpPr>
            <a:spLocks noGrp="1"/>
          </p:cNvSpPr>
          <p:nvPr>
            <p:ph type="sldNum" sz="quarter" idx="12"/>
          </p:nvPr>
        </p:nvSpPr>
        <p:spPr/>
        <p:txBody>
          <a:bodyPr/>
          <a:lstStyle/>
          <a:p>
            <a:fld id="{08D8E1EF-28A3-48B0-A2E7-28A1554736A7}" type="slidenum">
              <a:rPr lang="ru-RU" smtClean="0"/>
              <a:t>3</a:t>
            </a:fld>
            <a:endParaRPr lang="ru-RU"/>
          </a:p>
        </p:txBody>
      </p:sp>
    </p:spTree>
    <p:extLst>
      <p:ext uri="{BB962C8B-B14F-4D97-AF65-F5344CB8AC3E}">
        <p14:creationId xmlns:p14="http://schemas.microsoft.com/office/powerpoint/2010/main" val="2204313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ятиугольник 3"/>
          <p:cNvSpPr/>
          <p:nvPr/>
        </p:nvSpPr>
        <p:spPr>
          <a:xfrm>
            <a:off x="0" y="70035"/>
            <a:ext cx="6639339" cy="1477328"/>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 name="Рисунок 4"/>
          <p:cNvPicPr>
            <a:picLocks noChangeAspect="1"/>
          </p:cNvPicPr>
          <p:nvPr/>
        </p:nvPicPr>
        <p:blipFill rotWithShape="1">
          <a:blip r:embed="rId2" cstate="print">
            <a:extLst>
              <a:ext uri="{28A0092B-C50C-407E-A947-70E740481C1C}">
                <a14:useLocalDpi xmlns:a14="http://schemas.microsoft.com/office/drawing/2010/main" val="0"/>
              </a:ext>
            </a:extLst>
          </a:blip>
          <a:srcRect t="23839" b="55757"/>
          <a:stretch/>
        </p:blipFill>
        <p:spPr>
          <a:xfrm>
            <a:off x="7208158" y="427844"/>
            <a:ext cx="1724227" cy="611247"/>
          </a:xfrm>
          <a:prstGeom prst="rect">
            <a:avLst/>
          </a:prstGeom>
        </p:spPr>
      </p:pic>
      <p:sp>
        <p:nvSpPr>
          <p:cNvPr id="6" name="TextBox 5"/>
          <p:cNvSpPr txBox="1"/>
          <p:nvPr/>
        </p:nvSpPr>
        <p:spPr>
          <a:xfrm>
            <a:off x="211615" y="70035"/>
            <a:ext cx="5990402" cy="1477328"/>
          </a:xfrm>
          <a:prstGeom prst="rect">
            <a:avLst/>
          </a:prstGeom>
          <a:noFill/>
        </p:spPr>
        <p:txBody>
          <a:bodyPr wrap="square" rtlCol="0">
            <a:spAutoFit/>
          </a:bodyPr>
          <a:lstStyle/>
          <a:p>
            <a:r>
              <a:rPr lang="ru-RU" b="1" dirty="0">
                <a:solidFill>
                  <a:schemeClr val="bg1"/>
                </a:solidFill>
                <a:latin typeface="Book Antiqua" panose="02040602050305030304" pitchFamily="18" charset="0"/>
              </a:rPr>
              <a:t> Построение </a:t>
            </a:r>
            <a:r>
              <a:rPr lang="ru-RU" b="1" dirty="0" err="1">
                <a:solidFill>
                  <a:schemeClr val="bg1"/>
                </a:solidFill>
                <a:latin typeface="Book Antiqua" panose="02040602050305030304" pitchFamily="18" charset="0"/>
              </a:rPr>
              <a:t>паретовского</a:t>
            </a:r>
            <a:r>
              <a:rPr lang="ru-RU" b="1" dirty="0">
                <a:solidFill>
                  <a:schemeClr val="bg1"/>
                </a:solidFill>
                <a:latin typeface="Book Antiqua" panose="02040602050305030304" pitchFamily="18" charset="0"/>
              </a:rPr>
              <a:t> множества альтернатив многокритериальной задачи построения подграфа (покрытия) пересекающихся цепей с заданными вершинами на </a:t>
            </a:r>
            <a:r>
              <a:rPr lang="ru-RU" b="1" dirty="0" err="1">
                <a:solidFill>
                  <a:schemeClr val="bg1"/>
                </a:solidFill>
                <a:latin typeface="Book Antiqua" panose="02040602050305030304" pitchFamily="18" charset="0"/>
              </a:rPr>
              <a:t>многовзвешенном</a:t>
            </a:r>
            <a:r>
              <a:rPr lang="ru-RU" b="1" dirty="0">
                <a:solidFill>
                  <a:schemeClr val="bg1"/>
                </a:solidFill>
                <a:latin typeface="Book Antiqua" panose="02040602050305030304" pitchFamily="18" charset="0"/>
              </a:rPr>
              <a:t> динамическом графе</a:t>
            </a:r>
          </a:p>
        </p:txBody>
      </p:sp>
      <p:sp>
        <p:nvSpPr>
          <p:cNvPr id="2" name="Номер слайда 1">
            <a:extLst>
              <a:ext uri="{FF2B5EF4-FFF2-40B4-BE49-F238E27FC236}">
                <a16:creationId xmlns:a16="http://schemas.microsoft.com/office/drawing/2014/main" id="{6FED7C49-07EF-4CB6-B991-F85D1F1819E3}"/>
              </a:ext>
            </a:extLst>
          </p:cNvPr>
          <p:cNvSpPr>
            <a:spLocks noGrp="1"/>
          </p:cNvSpPr>
          <p:nvPr>
            <p:ph type="sldNum" sz="quarter" idx="12"/>
          </p:nvPr>
        </p:nvSpPr>
        <p:spPr/>
        <p:txBody>
          <a:bodyPr/>
          <a:lstStyle/>
          <a:p>
            <a:fld id="{08D8E1EF-28A3-48B0-A2E7-28A1554736A7}" type="slidenum">
              <a:rPr lang="ru-RU" smtClean="0"/>
              <a:t>4</a:t>
            </a:fld>
            <a:endParaRPr lang="ru-RU"/>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B566F41-7B26-40BC-911A-CC1A250EB868}"/>
                  </a:ext>
                </a:extLst>
              </p:cNvPr>
              <p:cNvSpPr txBox="1"/>
              <p:nvPr/>
            </p:nvSpPr>
            <p:spPr>
              <a:xfrm>
                <a:off x="211615" y="1547363"/>
                <a:ext cx="8808097" cy="5322932"/>
              </a:xfrm>
              <a:prstGeom prst="rect">
                <a:avLst/>
              </a:prstGeom>
              <a:noFill/>
            </p:spPr>
            <p:txBody>
              <a:bodyPr wrap="square">
                <a:spAutoFit/>
              </a:bodyPr>
              <a:lstStyle/>
              <a:p>
                <a:pPr indent="450215" algn="just">
                  <a:spcAft>
                    <a:spcPts val="800"/>
                  </a:spcAft>
                </a:pP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Обозначим решение </a:t>
                </a:r>
                <a:r>
                  <a:rPr lang="ru-RU"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задачи (</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1.2</a:t>
                </a:r>
                <a:r>
                  <a:rPr lang="ru-RU"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ru-RU" altLang="ru-RU"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1.3</a:t>
                </a: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для случая одного заданного информационного средства </a:t>
                </a:r>
                <a14:m>
                  <m:oMath xmlns:m="http://schemas.openxmlformats.org/officeDocument/2006/math">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𝑖</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up>
                    </m:sSubSup>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и одного заданного потребителя информации </a:t>
                </a:r>
                <a14:m>
                  <m:oMath xmlns:m="http://schemas.openxmlformats.org/officeDocument/2006/math">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𝑗</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up>
                    </m:sSubSup>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через </a:t>
                </a:r>
                <a14:m>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acc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e>
                        </m:acc>
                      </m:e>
                      <m:sub>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𝑖𝑗</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dPr>
                      <m:e>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𝑘</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𝑖𝑗</m:t>
                            </m:r>
                          </m:sup>
                        </m:sSubSup>
                      </m:e>
                    </m:d>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Учитывая аддитивность целевых функций </a:t>
                </a:r>
                <a:r>
                  <a:rPr lang="ru-RU" altLang="ru-RU"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(1.2)-(1.3</a:t>
                </a: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можно заключить, что справедливо следующее утверждение.</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u-RU" sz="14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Теорема 4.2.</a:t>
                </a: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Паретов</a:t>
                </a: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t>
                </a: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кое множество </a:t>
                </a:r>
                <a14:m>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acc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e>
                        </m:acc>
                      </m:e>
                      <m:sub>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𝐺</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𝑙</m:t>
                            </m:r>
                          </m:sub>
                        </m:sSub>
                      </m:sub>
                    </m:sSub>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для задачи </a:t>
                </a:r>
                <a:r>
                  <a:rPr lang="ru-RU"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1.2</a:t>
                </a:r>
                <a:r>
                  <a:rPr lang="ru-RU"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ru-RU" altLang="ru-RU"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1.3</a:t>
                </a: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с заданными множествами </a:t>
                </a:r>
                <a14:m>
                  <m:oMath xmlns:m="http://schemas.openxmlformats.org/officeDocument/2006/math">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𝑉</m:t>
                        </m:r>
                      </m:e>
                      <m:sub>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𝑙</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up>
                    </m:sSubSup>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и </a:t>
                </a:r>
                <a14:m>
                  <m:oMath xmlns:m="http://schemas.openxmlformats.org/officeDocument/2006/math">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𝑈</m:t>
                        </m:r>
                      </m:e>
                      <m:sub>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𝑙</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up>
                    </m:sSubSup>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состоит из </a:t>
                </a:r>
                <a:r>
                  <a:rPr lang="ru-RU"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паретовских</a:t>
                </a: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множеств </a:t>
                </a:r>
                <a14:m>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acc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e>
                        </m:acc>
                      </m:e>
                      <m:sub>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𝑖𝑗</m:t>
                        </m:r>
                      </m:sub>
                    </m:sSub>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задачи </a:t>
                </a:r>
                <a:r>
                  <a:rPr lang="ru-RU"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1.2</a:t>
                </a:r>
                <a:r>
                  <a:rPr lang="ru-RU"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ru-RU" altLang="ru-RU"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1.3</a:t>
                </a: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со всевозможными заданными парами вершин</a:t>
                </a:r>
                <a:r>
                  <a:rPr lang="ru-RU" dirty="0"/>
                  <a:t> </a:t>
                </a:r>
                <a14:m>
                  <m:oMath xmlns:m="http://schemas.openxmlformats.org/officeDocument/2006/math">
                    <m:sSubSup>
                      <m:sSubSupPr>
                        <m:ctrlPr>
                          <a:rPr lang="ru-RU" i="1">
                            <a:latin typeface="Cambria Math" panose="02040503050406030204" pitchFamily="18" charset="0"/>
                          </a:rPr>
                        </m:ctrlPr>
                      </m:sSubSupPr>
                      <m:e>
                        <m:r>
                          <a:rPr lang="ru-RU" i="1">
                            <a:latin typeface="Cambria Math" panose="02040503050406030204" pitchFamily="18" charset="0"/>
                          </a:rPr>
                          <m:t>𝑣</m:t>
                        </m:r>
                      </m:e>
                      <m:sub>
                        <m:r>
                          <a:rPr lang="ru-RU" i="1">
                            <a:latin typeface="Cambria Math" panose="02040503050406030204" pitchFamily="18" charset="0"/>
                          </a:rPr>
                          <m:t>𝑖</m:t>
                        </m:r>
                      </m:sub>
                      <m:sup>
                        <m:r>
                          <a:rPr lang="ru-RU" i="1">
                            <a:latin typeface="Cambria Math" panose="02040503050406030204" pitchFamily="18" charset="0"/>
                          </a:rPr>
                          <m:t>∗</m:t>
                        </m:r>
                      </m:sup>
                    </m:sSubSup>
                  </m:oMath>
                </a14:m>
                <a:r>
                  <a:rPr lang="ru-RU" dirty="0"/>
                  <a:t> и </a:t>
                </a:r>
                <a14:m>
                  <m:oMath xmlns:m="http://schemas.openxmlformats.org/officeDocument/2006/math">
                    <m:sSubSup>
                      <m:sSubSupPr>
                        <m:ctrlPr>
                          <a:rPr lang="ru-RU" i="1">
                            <a:latin typeface="Cambria Math" panose="02040503050406030204" pitchFamily="18" charset="0"/>
                          </a:rPr>
                        </m:ctrlPr>
                      </m:sSubSupPr>
                      <m:e>
                        <m:r>
                          <a:rPr lang="ru-RU" i="1">
                            <a:latin typeface="Cambria Math" panose="02040503050406030204" pitchFamily="18" charset="0"/>
                          </a:rPr>
                          <m:t>𝑢</m:t>
                        </m:r>
                      </m:e>
                      <m:sub>
                        <m:r>
                          <a:rPr lang="en-US" i="1">
                            <a:latin typeface="Cambria Math" panose="02040503050406030204" pitchFamily="18" charset="0"/>
                          </a:rPr>
                          <m:t>𝑗</m:t>
                        </m:r>
                      </m:sub>
                      <m:sup>
                        <m:r>
                          <a:rPr lang="ru-RU" i="1">
                            <a:latin typeface="Cambria Math" panose="02040503050406030204" pitchFamily="18" charset="0"/>
                          </a:rPr>
                          <m:t>∗</m:t>
                        </m:r>
                      </m:sup>
                    </m:sSubSup>
                  </m:oMath>
                </a14:m>
                <a:r>
                  <a:rPr lang="ru-RU" dirty="0"/>
                  <a:t>: </a:t>
                </a:r>
                <a14:m>
                  <m:oMath xmlns:m="http://schemas.openxmlformats.org/officeDocument/2006/math">
                    <m:sSub>
                      <m:sSubPr>
                        <m:ctrlPr>
                          <a:rPr lang="ru-RU" i="1">
                            <a:latin typeface="Cambria Math" panose="02040503050406030204" pitchFamily="18" charset="0"/>
                          </a:rPr>
                        </m:ctrlPr>
                      </m:sSubPr>
                      <m:e>
                        <m:acc>
                          <m:accPr>
                            <m:chr m:val="̃"/>
                            <m:ctrlPr>
                              <a:rPr lang="ru-RU" i="1">
                                <a:latin typeface="Cambria Math" panose="02040503050406030204" pitchFamily="18" charset="0"/>
                              </a:rPr>
                            </m:ctrlPr>
                          </m:accPr>
                          <m:e>
                            <m:r>
                              <a:rPr lang="ru-RU" i="1">
                                <a:latin typeface="Cambria Math" panose="02040503050406030204" pitchFamily="18" charset="0"/>
                              </a:rPr>
                              <m:t>𝑋</m:t>
                            </m:r>
                          </m:e>
                        </m:acc>
                      </m:e>
                      <m:sub>
                        <m:sSub>
                          <m:sSubPr>
                            <m:ctrlPr>
                              <a:rPr lang="ru-RU" i="1">
                                <a:latin typeface="Cambria Math" panose="02040503050406030204" pitchFamily="18" charset="0"/>
                              </a:rPr>
                            </m:ctrlPr>
                          </m:sSubPr>
                          <m:e>
                            <m:r>
                              <a:rPr lang="ru-RU" i="1">
                                <a:latin typeface="Cambria Math" panose="02040503050406030204" pitchFamily="18" charset="0"/>
                              </a:rPr>
                              <m:t>𝐺</m:t>
                            </m:r>
                          </m:e>
                          <m:sub>
                            <m:r>
                              <a:rPr lang="ru-RU" i="1">
                                <a:latin typeface="Cambria Math" panose="02040503050406030204" pitchFamily="18" charset="0"/>
                              </a:rPr>
                              <m:t>𝑙</m:t>
                            </m:r>
                          </m:sub>
                        </m:sSub>
                      </m:sub>
                    </m:sSub>
                    <m:r>
                      <a:rPr lang="ru-RU" i="1">
                        <a:latin typeface="Cambria Math" panose="02040503050406030204" pitchFamily="18" charset="0"/>
                      </a:rPr>
                      <m:t>=</m:t>
                    </m:r>
                    <m:nary>
                      <m:naryPr>
                        <m:chr m:val="⋃"/>
                        <m:limLoc m:val="undOvr"/>
                        <m:ctrlPr>
                          <a:rPr lang="ru-RU" i="1">
                            <a:latin typeface="Cambria Math" panose="02040503050406030204" pitchFamily="18" charset="0"/>
                          </a:rPr>
                        </m:ctrlPr>
                      </m:naryPr>
                      <m:sub>
                        <m:eqArr>
                          <m:eqArrPr>
                            <m:ctrlPr>
                              <a:rPr lang="ru-RU" i="1">
                                <a:latin typeface="Cambria Math" panose="02040503050406030204" pitchFamily="18" charset="0"/>
                              </a:rPr>
                            </m:ctrlPr>
                          </m:eqArrPr>
                          <m:e>
                            <m:r>
                              <a:rPr lang="ru-RU" i="1">
                                <a:latin typeface="Cambria Math" panose="02040503050406030204" pitchFamily="18" charset="0"/>
                              </a:rPr>
                              <m:t>1≤</m:t>
                            </m:r>
                            <m:r>
                              <a:rPr lang="en-US" i="1">
                                <a:latin typeface="Cambria Math" panose="02040503050406030204" pitchFamily="18" charset="0"/>
                              </a:rPr>
                              <m:t>𝑖</m:t>
                            </m:r>
                            <m:r>
                              <a:rPr lang="ru-RU" i="1">
                                <a:latin typeface="Cambria Math" panose="02040503050406030204" pitchFamily="18" charset="0"/>
                              </a:rPr>
                              <m:t>≤</m:t>
                            </m:r>
                            <m:d>
                              <m:dPr>
                                <m:begChr m:val="|"/>
                                <m:endChr m:val="|"/>
                                <m:ctrlPr>
                                  <a:rPr lang="ru-RU" i="1">
                                    <a:latin typeface="Cambria Math" panose="02040503050406030204" pitchFamily="18" charset="0"/>
                                  </a:rPr>
                                </m:ctrlPr>
                              </m:dPr>
                              <m:e>
                                <m:sSubSup>
                                  <m:sSubSupPr>
                                    <m:ctrlPr>
                                      <a:rPr lang="ru-RU" i="1">
                                        <a:latin typeface="Cambria Math" panose="02040503050406030204" pitchFamily="18" charset="0"/>
                                      </a:rPr>
                                    </m:ctrlPr>
                                  </m:sSubSupPr>
                                  <m:e>
                                    <m:r>
                                      <a:rPr lang="en-US" i="1">
                                        <a:latin typeface="Cambria Math" panose="02040503050406030204" pitchFamily="18" charset="0"/>
                                      </a:rPr>
                                      <m:t>𝑉</m:t>
                                    </m:r>
                                  </m:e>
                                  <m:sub>
                                    <m:r>
                                      <a:rPr lang="en-US" i="1">
                                        <a:latin typeface="Cambria Math" panose="02040503050406030204" pitchFamily="18" charset="0"/>
                                      </a:rPr>
                                      <m:t>𝑙</m:t>
                                    </m:r>
                                  </m:sub>
                                  <m:sup>
                                    <m:r>
                                      <a:rPr lang="ru-RU" i="1">
                                        <a:latin typeface="Cambria Math" panose="02040503050406030204" pitchFamily="18" charset="0"/>
                                      </a:rPr>
                                      <m:t>∗</m:t>
                                    </m:r>
                                  </m:sup>
                                </m:sSubSup>
                              </m:e>
                            </m:d>
                          </m:e>
                          <m:e>
                            <m:r>
                              <a:rPr lang="ru-RU" i="1">
                                <a:latin typeface="Cambria Math" panose="02040503050406030204" pitchFamily="18" charset="0"/>
                              </a:rPr>
                              <m:t>1≤</m:t>
                            </m:r>
                            <m:r>
                              <a:rPr lang="en-US" i="1">
                                <a:latin typeface="Cambria Math" panose="02040503050406030204" pitchFamily="18" charset="0"/>
                              </a:rPr>
                              <m:t>𝑗</m:t>
                            </m:r>
                            <m:r>
                              <a:rPr lang="ru-RU" i="1">
                                <a:latin typeface="Cambria Math" panose="02040503050406030204" pitchFamily="18" charset="0"/>
                              </a:rPr>
                              <m:t>≤</m:t>
                            </m:r>
                            <m:d>
                              <m:dPr>
                                <m:begChr m:val="|"/>
                                <m:endChr m:val="|"/>
                                <m:ctrlPr>
                                  <a:rPr lang="ru-RU" i="1">
                                    <a:latin typeface="Cambria Math" panose="02040503050406030204" pitchFamily="18" charset="0"/>
                                  </a:rPr>
                                </m:ctrlPr>
                              </m:dPr>
                              <m:e>
                                <m:sSubSup>
                                  <m:sSubSupPr>
                                    <m:ctrlPr>
                                      <a:rPr lang="ru-RU" i="1">
                                        <a:latin typeface="Cambria Math" panose="02040503050406030204" pitchFamily="18" charset="0"/>
                                      </a:rPr>
                                    </m:ctrlPr>
                                  </m:sSubSupPr>
                                  <m:e>
                                    <m:r>
                                      <a:rPr lang="en-US" i="1">
                                        <a:latin typeface="Cambria Math" panose="02040503050406030204" pitchFamily="18" charset="0"/>
                                      </a:rPr>
                                      <m:t>𝑈</m:t>
                                    </m:r>
                                  </m:e>
                                  <m:sub>
                                    <m:r>
                                      <a:rPr lang="en-US" i="1">
                                        <a:latin typeface="Cambria Math" panose="02040503050406030204" pitchFamily="18" charset="0"/>
                                      </a:rPr>
                                      <m:t>𝑙</m:t>
                                    </m:r>
                                  </m:sub>
                                  <m:sup>
                                    <m:r>
                                      <a:rPr lang="ru-RU" i="1">
                                        <a:latin typeface="Cambria Math" panose="02040503050406030204" pitchFamily="18" charset="0"/>
                                      </a:rPr>
                                      <m:t>∗</m:t>
                                    </m:r>
                                  </m:sup>
                                </m:sSubSup>
                              </m:e>
                            </m:d>
                          </m:e>
                        </m:eqArr>
                      </m:sub>
                      <m:sup/>
                      <m:e>
                        <m:sSub>
                          <m:sSubPr>
                            <m:ctrlPr>
                              <a:rPr lang="ru-RU" i="1">
                                <a:latin typeface="Cambria Math" panose="02040503050406030204" pitchFamily="18" charset="0"/>
                              </a:rPr>
                            </m:ctrlPr>
                          </m:sSubPr>
                          <m:e>
                            <m:acc>
                              <m:accPr>
                                <m:chr m:val="̃"/>
                                <m:ctrlPr>
                                  <a:rPr lang="ru-RU" i="1">
                                    <a:latin typeface="Cambria Math" panose="02040503050406030204" pitchFamily="18" charset="0"/>
                                  </a:rPr>
                                </m:ctrlPr>
                              </m:accPr>
                              <m:e>
                                <m:r>
                                  <a:rPr lang="ru-RU" i="1">
                                    <a:latin typeface="Cambria Math" panose="02040503050406030204" pitchFamily="18" charset="0"/>
                                  </a:rPr>
                                  <m:t>𝑋</m:t>
                                </m:r>
                              </m:e>
                            </m:acc>
                          </m:e>
                          <m:sub>
                            <m:r>
                              <a:rPr lang="en-US" i="1">
                                <a:latin typeface="Cambria Math" panose="02040503050406030204" pitchFamily="18" charset="0"/>
                              </a:rPr>
                              <m:t>𝑖𝑗</m:t>
                            </m:r>
                          </m:sub>
                        </m:sSub>
                      </m:e>
                    </m:nary>
                  </m:oMath>
                </a14:m>
                <a:r>
                  <a:rPr lang="ru-RU" dirty="0"/>
                  <a:t>.</a:t>
                </a:r>
              </a:p>
              <a:p>
                <a:pPr indent="450215" algn="just">
                  <a:spcAft>
                    <a:spcPts val="800"/>
                  </a:spcAft>
                </a:pP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Как и ранее будем использовать</a:t>
                </a:r>
                <a14:m>
                  <m:oMath xmlns:m="http://schemas.openxmlformats.org/officeDocument/2006/math">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𝑚</m:t>
                    </m:r>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-взвешенный граф </a:t>
                </a:r>
                <a14:m>
                  <m:oMath xmlns:m="http://schemas.openxmlformats.org/officeDocument/2006/math">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𝐺</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𝑉</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𝐸</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у которого каждому ребру (дуге) </a:t>
                </a:r>
                <a14:m>
                  <m:oMath xmlns:m="http://schemas.openxmlformats.org/officeDocument/2006/math">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𝑒</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𝐸</m:t>
                    </m:r>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приписаны веса </a:t>
                </a:r>
                <a14:m>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𝑘</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𝑒</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Говоря о какой-либо задаче на графе </a:t>
                </a:r>
                <a14:m>
                  <m:oMath xmlns:m="http://schemas.openxmlformats.org/officeDocument/2006/math">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𝐺</m:t>
                    </m:r>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ее допустимое решение обозначаем через</a:t>
                </a:r>
                <a14:m>
                  <m:oMath xmlns:m="http://schemas.openxmlformats.org/officeDocument/2006/math">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подразумевая, что </a:t>
                </a:r>
                <a14:m>
                  <m:oMath xmlns:m="http://schemas.openxmlformats.org/officeDocument/2006/math">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𝑉</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𝐸</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это удовлетворяющий определенным условиям подграф графа </a:t>
                </a:r>
                <a14:m>
                  <m:oMath xmlns:m="http://schemas.openxmlformats.org/officeDocument/2006/math">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𝐺</m:t>
                    </m:r>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с множеством вершин </a:t>
                </a:r>
                <a14:m>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𝑉</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𝑉</m:t>
                    </m:r>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и множеством ребер </a:t>
                </a:r>
                <a14:m>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𝐸</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𝐸</m:t>
                    </m:r>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d>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множество всех допустимых решений этой задачи или множество альтернатив. Множество альтернатив (МА) представляет собой множество всевозможных альтернативных решений задачи, включая оптимальные и около-оптимальные решения. Понятие МА является первичным понятием и вводится для нужд теории выбора и принятия решений.</a:t>
                </a:r>
                <a:r>
                  <a:rPr lang="ru-RU" sz="1400" dirty="0">
                    <a:latin typeface="Times New Roman" panose="02020603050405020304" pitchFamily="18" charset="0"/>
                    <a:cs typeface="Times New Roman" panose="02020603050405020304" pitchFamily="18" charset="0"/>
                  </a:rPr>
                  <a:t> Рассмотрим пример, позволяющий продемонстрировать основные проблемы при решении многокритериальной задачи и построения </a:t>
                </a:r>
                <a:r>
                  <a:rPr lang="ru-RU" sz="1400" dirty="0" err="1">
                    <a:latin typeface="Times New Roman" panose="02020603050405020304" pitchFamily="18" charset="0"/>
                    <a:cs typeface="Times New Roman" panose="02020603050405020304" pitchFamily="18" charset="0"/>
                  </a:rPr>
                  <a:t>паретовского</a:t>
                </a:r>
                <a:r>
                  <a:rPr lang="ru-RU" sz="1400" dirty="0">
                    <a:latin typeface="Times New Roman" panose="02020603050405020304" pitchFamily="18" charset="0"/>
                    <a:cs typeface="Times New Roman" panose="02020603050405020304" pitchFamily="18" charset="0"/>
                  </a:rPr>
                  <a:t> множества.</a:t>
                </a:r>
              </a:p>
              <a:p>
                <a:pPr algn="just"/>
                <a:r>
                  <a:rPr lang="ru-RU" sz="1400" dirty="0">
                    <a:latin typeface="Times New Roman" panose="02020603050405020304" pitchFamily="18" charset="0"/>
                    <a:cs typeface="Times New Roman" panose="02020603050405020304" pitchFamily="18" charset="0"/>
                  </a:rPr>
                  <a:t>На рисунке </a:t>
                </a: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 показан сетевой граф </a:t>
                </a:r>
                <a14:m>
                  <m:oMath xmlns:m="http://schemas.openxmlformats.org/officeDocument/2006/math">
                    <m:r>
                      <a:rPr lang="ru-RU" sz="1400" i="1">
                        <a:latin typeface="Cambria Math" panose="02040503050406030204" pitchFamily="18" charset="0"/>
                      </a:rPr>
                      <m:t>𝐺</m:t>
                    </m:r>
                    <m:r>
                      <a:rPr lang="ru-RU" sz="1400" i="1">
                        <a:latin typeface="Cambria Math" panose="02040503050406030204" pitchFamily="18" charset="0"/>
                      </a:rPr>
                      <m:t>=(</m:t>
                    </m:r>
                    <m:r>
                      <a:rPr lang="ru-RU" sz="1400" i="1">
                        <a:latin typeface="Cambria Math" panose="02040503050406030204" pitchFamily="18" charset="0"/>
                      </a:rPr>
                      <m:t>𝑉</m:t>
                    </m:r>
                    <m:r>
                      <a:rPr lang="ru-RU" sz="1400" i="1">
                        <a:latin typeface="Cambria Math" panose="02040503050406030204" pitchFamily="18" charset="0"/>
                      </a:rPr>
                      <m:t>,</m:t>
                    </m:r>
                    <m:r>
                      <a:rPr lang="ru-RU" sz="1400" i="1">
                        <a:latin typeface="Cambria Math" panose="02040503050406030204" pitchFamily="18" charset="0"/>
                      </a:rPr>
                      <m:t>𝐸</m:t>
                    </m:r>
                    <m:r>
                      <a:rPr lang="ru-RU" sz="1400" i="1">
                        <a:latin typeface="Cambria Math" panose="02040503050406030204" pitchFamily="18" charset="0"/>
                      </a:rPr>
                      <m:t>)</m:t>
                    </m:r>
                  </m:oMath>
                </a14:m>
                <a:r>
                  <a:rPr lang="ru-RU" sz="1400" dirty="0">
                    <a:latin typeface="Times New Roman" panose="02020603050405020304" pitchFamily="18" charset="0"/>
                    <a:cs typeface="Times New Roman" panose="02020603050405020304" pitchFamily="18" charset="0"/>
                  </a:rPr>
                  <a:t>, состоящий из </a:t>
                </a:r>
                <a14:m>
                  <m:oMath xmlns:m="http://schemas.openxmlformats.org/officeDocument/2006/math">
                    <m:r>
                      <a:rPr lang="ru-RU" sz="1400" i="1">
                        <a:latin typeface="Cambria Math" panose="02040503050406030204" pitchFamily="18" charset="0"/>
                      </a:rPr>
                      <m:t>𝑛</m:t>
                    </m:r>
                    <m:r>
                      <a:rPr lang="ru-RU" sz="1400" i="1">
                        <a:latin typeface="Cambria Math" panose="02040503050406030204" pitchFamily="18" charset="0"/>
                      </a:rPr>
                      <m:t>=</m:t>
                    </m:r>
                  </m:oMath>
                </a14:m>
                <a:r>
                  <a:rPr lang="ru-RU" sz="1400" dirty="0">
                    <a:latin typeface="Times New Roman" panose="02020603050405020304" pitchFamily="18" charset="0"/>
                    <a:cs typeface="Times New Roman" panose="02020603050405020304" pitchFamily="18" charset="0"/>
                  </a:rPr>
                  <a:t>7 – вершин, и </a:t>
                </a:r>
                <a14:m>
                  <m:oMath xmlns:m="http://schemas.openxmlformats.org/officeDocument/2006/math">
                    <m:r>
                      <a:rPr lang="ru-RU" sz="1400" i="1">
                        <a:latin typeface="Cambria Math" panose="02040503050406030204" pitchFamily="18" charset="0"/>
                      </a:rPr>
                      <m:t>𝑚</m:t>
                    </m:r>
                    <m:r>
                      <a:rPr lang="ru-RU" sz="1400" i="1">
                        <a:latin typeface="Cambria Math" panose="02040503050406030204" pitchFamily="18" charset="0"/>
                      </a:rPr>
                      <m:t>=</m:t>
                    </m:r>
                  </m:oMath>
                </a14:m>
                <a:r>
                  <a:rPr lang="ru-RU" sz="1400" dirty="0">
                    <a:latin typeface="Times New Roman" panose="02020603050405020304" pitchFamily="18" charset="0"/>
                    <a:cs typeface="Times New Roman" panose="02020603050405020304" pitchFamily="18" charset="0"/>
                  </a:rPr>
                  <a:t>9 – ребер. Каждое ребро </a:t>
                </a:r>
                <a14:m>
                  <m:oMath xmlns:m="http://schemas.openxmlformats.org/officeDocument/2006/math">
                    <m:sSub>
                      <m:sSubPr>
                        <m:ctrlPr>
                          <a:rPr lang="ru-RU" sz="1400" i="1">
                            <a:latin typeface="Cambria Math" panose="02040503050406030204" pitchFamily="18" charset="0"/>
                          </a:rPr>
                        </m:ctrlPr>
                      </m:sSubPr>
                      <m:e>
                        <m:r>
                          <a:rPr lang="ru-RU" sz="1400" i="1">
                            <a:latin typeface="Cambria Math" panose="02040503050406030204" pitchFamily="18" charset="0"/>
                          </a:rPr>
                          <m:t>𝑒</m:t>
                        </m:r>
                      </m:e>
                      <m:sub>
                        <m:r>
                          <a:rPr lang="ru-RU" sz="1400" i="1">
                            <a:latin typeface="Cambria Math" panose="02040503050406030204" pitchFamily="18" charset="0"/>
                          </a:rPr>
                          <m:t>𝑗</m:t>
                        </m:r>
                      </m:sub>
                    </m:sSub>
                    <m:r>
                      <a:rPr lang="ru-RU" sz="1400" i="1">
                        <a:latin typeface="Cambria Math" panose="02040503050406030204" pitchFamily="18" charset="0"/>
                      </a:rPr>
                      <m:t>∈</m:t>
                    </m:r>
                    <m:r>
                      <a:rPr lang="ru-RU" sz="1400" i="1">
                        <a:latin typeface="Cambria Math" panose="02040503050406030204" pitchFamily="18" charset="0"/>
                      </a:rPr>
                      <m:t>𝐸</m:t>
                    </m:r>
                    <m:r>
                      <a:rPr lang="ru-RU" sz="1400" i="1">
                        <a:latin typeface="Cambria Math" panose="02040503050406030204" pitchFamily="18" charset="0"/>
                      </a:rPr>
                      <m:t> </m:t>
                    </m:r>
                  </m:oMath>
                </a14:m>
                <a:r>
                  <a:rPr lang="ru-RU" sz="1400" dirty="0">
                    <a:latin typeface="Times New Roman" panose="02020603050405020304" pitchFamily="18" charset="0"/>
                    <a:cs typeface="Times New Roman" panose="02020603050405020304" pitchFamily="18" charset="0"/>
                  </a:rPr>
                  <a:t> графа взвешенно </a:t>
                </a:r>
                <a:r>
                  <a:rPr lang="ru-RU" sz="1400" dirty="0" err="1">
                    <a:latin typeface="Times New Roman" panose="02020603050405020304" pitchFamily="18" charset="0"/>
                    <a:cs typeface="Times New Roman" panose="02020603050405020304" pitchFamily="18" charset="0"/>
                  </a:rPr>
                  <a:t>дерминированным</a:t>
                </a:r>
                <a:r>
                  <a:rPr lang="ru-RU" sz="1400" dirty="0">
                    <a:latin typeface="Times New Roman" panose="02020603050405020304" pitchFamily="18" charset="0"/>
                    <a:cs typeface="Times New Roman" panose="02020603050405020304" pitchFamily="18" charset="0"/>
                  </a:rPr>
                  <a:t> числом </a:t>
                </a:r>
                <a14:m>
                  <m:oMath xmlns:m="http://schemas.openxmlformats.org/officeDocument/2006/math">
                    <m:r>
                      <a:rPr lang="ru-RU" sz="1400" i="1">
                        <a:latin typeface="Cambria Math" panose="02040503050406030204" pitchFamily="18" charset="0"/>
                      </a:rPr>
                      <m:t>𝑤</m:t>
                    </m:r>
                    <m:d>
                      <m:dPr>
                        <m:ctrlPr>
                          <a:rPr lang="ru-RU" sz="1400" i="1">
                            <a:latin typeface="Cambria Math" panose="02040503050406030204" pitchFamily="18" charset="0"/>
                          </a:rPr>
                        </m:ctrlPr>
                      </m:dPr>
                      <m:e>
                        <m:sSub>
                          <m:sSubPr>
                            <m:ctrlPr>
                              <a:rPr lang="ru-RU" sz="1400" i="1">
                                <a:latin typeface="Cambria Math" panose="02040503050406030204" pitchFamily="18" charset="0"/>
                              </a:rPr>
                            </m:ctrlPr>
                          </m:sSubPr>
                          <m:e>
                            <m:r>
                              <a:rPr lang="ru-RU" sz="1400" i="1">
                                <a:latin typeface="Cambria Math" panose="02040503050406030204" pitchFamily="18" charset="0"/>
                              </a:rPr>
                              <m:t>𝑒</m:t>
                            </m:r>
                          </m:e>
                          <m:sub>
                            <m:r>
                              <a:rPr lang="ru-RU" sz="1400" i="1">
                                <a:latin typeface="Cambria Math" panose="02040503050406030204" pitchFamily="18" charset="0"/>
                              </a:rPr>
                              <m:t>𝑗</m:t>
                            </m:r>
                          </m:sub>
                        </m:sSub>
                      </m:e>
                    </m:d>
                  </m:oMath>
                </a14:m>
                <a:r>
                  <a:rPr lang="ru-RU" sz="1400" dirty="0">
                    <a:latin typeface="Times New Roman" panose="02020603050405020304" pitchFamily="18" charset="0"/>
                    <a:cs typeface="Times New Roman" panose="02020603050405020304" pitchFamily="18" charset="0"/>
                  </a:rPr>
                  <a:t>. Вершины </a:t>
                </a:r>
                <a14:m>
                  <m:oMath xmlns:m="http://schemas.openxmlformats.org/officeDocument/2006/math">
                    <m:sSub>
                      <m:sSubPr>
                        <m:ctrlPr>
                          <a:rPr lang="ru-RU" sz="1400" i="1">
                            <a:latin typeface="Cambria Math" panose="02040503050406030204" pitchFamily="18" charset="0"/>
                          </a:rPr>
                        </m:ctrlPr>
                      </m:sSubPr>
                      <m:e>
                        <m:r>
                          <a:rPr lang="ru-RU" sz="1400" i="1">
                            <a:latin typeface="Cambria Math" panose="02040503050406030204" pitchFamily="18" charset="0"/>
                          </a:rPr>
                          <m:t>𝑣</m:t>
                        </m:r>
                      </m:e>
                      <m:sub>
                        <m:r>
                          <a:rPr lang="ru-RU" sz="1400" i="1">
                            <a:latin typeface="Cambria Math" panose="02040503050406030204" pitchFamily="18" charset="0"/>
                          </a:rPr>
                          <m:t>1</m:t>
                        </m:r>
                      </m:sub>
                    </m:sSub>
                  </m:oMath>
                </a14:m>
                <a:r>
                  <a:rPr lang="ru-RU" sz="1400" dirty="0">
                    <a:latin typeface="Times New Roman" panose="02020603050405020304" pitchFamily="18" charset="0"/>
                    <a:cs typeface="Times New Roman" panose="02020603050405020304" pitchFamily="18" charset="0"/>
                  </a:rPr>
                  <a:t> и </a:t>
                </a:r>
                <a14:m>
                  <m:oMath xmlns:m="http://schemas.openxmlformats.org/officeDocument/2006/math">
                    <m:sSub>
                      <m:sSubPr>
                        <m:ctrlPr>
                          <a:rPr lang="ru-RU" sz="1400" i="1">
                            <a:latin typeface="Cambria Math" panose="02040503050406030204" pitchFamily="18" charset="0"/>
                          </a:rPr>
                        </m:ctrlPr>
                      </m:sSubPr>
                      <m:e>
                        <m:r>
                          <a:rPr lang="ru-RU" sz="1400" i="1">
                            <a:latin typeface="Cambria Math" panose="02040503050406030204" pitchFamily="18" charset="0"/>
                          </a:rPr>
                          <m:t>𝑣</m:t>
                        </m:r>
                      </m:e>
                      <m:sub>
                        <m:r>
                          <a:rPr lang="ru-RU" sz="1400">
                            <a:latin typeface="Cambria Math" panose="02040503050406030204" pitchFamily="18" charset="0"/>
                          </a:rPr>
                          <m:t>2</m:t>
                        </m:r>
                      </m:sub>
                    </m:sSub>
                  </m:oMath>
                </a14:m>
                <a:r>
                  <a:rPr lang="ru-RU" sz="1400" dirty="0">
                    <a:latin typeface="Times New Roman" panose="02020603050405020304" pitchFamily="18" charset="0"/>
                    <a:cs typeface="Times New Roman" panose="02020603050405020304" pitchFamily="18" charset="0"/>
                  </a:rPr>
                  <a:t> (выделены на рисунке </a:t>
                </a: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 зеленым цветом) – вершины множества </a:t>
                </a:r>
                <a14:m>
                  <m:oMath xmlns:m="http://schemas.openxmlformats.org/officeDocument/2006/math">
                    <m:sSubSup>
                      <m:sSubSupPr>
                        <m:ctrlPr>
                          <a:rPr lang="ru-RU" sz="1400" i="1">
                            <a:latin typeface="Cambria Math" panose="02040503050406030204" pitchFamily="18" charset="0"/>
                          </a:rPr>
                        </m:ctrlPr>
                      </m:sSubSupPr>
                      <m:e>
                        <m:r>
                          <a:rPr lang="en-US" sz="1400" i="1">
                            <a:latin typeface="Cambria Math" panose="02040503050406030204" pitchFamily="18" charset="0"/>
                          </a:rPr>
                          <m:t>𝑉</m:t>
                        </m:r>
                      </m:e>
                      <m:sub/>
                      <m:sup>
                        <m:r>
                          <a:rPr lang="ru-RU" sz="1400" i="1">
                            <a:latin typeface="Cambria Math" panose="02040503050406030204" pitchFamily="18" charset="0"/>
                          </a:rPr>
                          <m:t>∗</m:t>
                        </m:r>
                      </m:sup>
                    </m:sSubSup>
                  </m:oMath>
                </a14:m>
                <a:r>
                  <a:rPr lang="ru-RU" sz="1400" dirty="0">
                    <a:latin typeface="Times New Roman" panose="02020603050405020304" pitchFamily="18" charset="0"/>
                    <a:cs typeface="Times New Roman" panose="02020603050405020304" pitchFamily="18" charset="0"/>
                  </a:rPr>
                  <a:t> в терминологии задачи из параграфа </a:t>
                </a: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 а вершины </a:t>
                </a:r>
                <a14:m>
                  <m:oMath xmlns:m="http://schemas.openxmlformats.org/officeDocument/2006/math">
                    <m:sSub>
                      <m:sSubPr>
                        <m:ctrlPr>
                          <a:rPr lang="ru-RU" sz="1400" i="1">
                            <a:latin typeface="Cambria Math" panose="02040503050406030204" pitchFamily="18" charset="0"/>
                          </a:rPr>
                        </m:ctrlPr>
                      </m:sSubPr>
                      <m:e>
                        <m:r>
                          <a:rPr lang="ru-RU" sz="1400" i="1">
                            <a:latin typeface="Cambria Math" panose="02040503050406030204" pitchFamily="18" charset="0"/>
                          </a:rPr>
                          <m:t>𝑣</m:t>
                        </m:r>
                      </m:e>
                      <m:sub>
                        <m:r>
                          <a:rPr lang="ru-RU" sz="1400" i="1">
                            <a:latin typeface="Cambria Math" panose="02040503050406030204" pitchFamily="18" charset="0"/>
                          </a:rPr>
                          <m:t>5</m:t>
                        </m:r>
                      </m:sub>
                    </m:sSub>
                  </m:oMath>
                </a14:m>
                <a:r>
                  <a:rPr lang="ru-RU" sz="1400" dirty="0">
                    <a:latin typeface="Times New Roman" panose="02020603050405020304" pitchFamily="18" charset="0"/>
                    <a:cs typeface="Times New Roman" panose="02020603050405020304" pitchFamily="18" charset="0"/>
                  </a:rPr>
                  <a:t> и </a:t>
                </a:r>
                <a14:m>
                  <m:oMath xmlns:m="http://schemas.openxmlformats.org/officeDocument/2006/math">
                    <m:sSub>
                      <m:sSubPr>
                        <m:ctrlPr>
                          <a:rPr lang="ru-RU" sz="1400" i="1">
                            <a:latin typeface="Cambria Math" panose="02040503050406030204" pitchFamily="18" charset="0"/>
                          </a:rPr>
                        </m:ctrlPr>
                      </m:sSubPr>
                      <m:e>
                        <m:r>
                          <a:rPr lang="ru-RU" sz="1400" i="1">
                            <a:latin typeface="Cambria Math" panose="02040503050406030204" pitchFamily="18" charset="0"/>
                          </a:rPr>
                          <m:t>𝑣</m:t>
                        </m:r>
                      </m:e>
                      <m:sub>
                        <m:r>
                          <a:rPr lang="ru-RU" sz="1400">
                            <a:latin typeface="Cambria Math" panose="02040503050406030204" pitchFamily="18" charset="0"/>
                          </a:rPr>
                          <m:t>6</m:t>
                        </m:r>
                      </m:sub>
                    </m:sSub>
                  </m:oMath>
                </a14:m>
                <a:r>
                  <a:rPr lang="ru-RU" sz="1400" dirty="0">
                    <a:latin typeface="Times New Roman" panose="02020603050405020304" pitchFamily="18" charset="0"/>
                    <a:cs typeface="Times New Roman" panose="02020603050405020304" pitchFamily="18" charset="0"/>
                  </a:rPr>
                  <a:t> (выделены на рисунке </a:t>
                </a: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 красным цветом) в терминологии задачи из параграфа </a:t>
                </a:r>
                <a:r>
                  <a:rPr lang="en-US" sz="14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1</a:t>
                </a:r>
                <a:endParaRPr lang="ru-RU" sz="1400"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3B566F41-7B26-40BC-911A-CC1A250EB868}"/>
                  </a:ext>
                </a:extLst>
              </p:cNvPr>
              <p:cNvSpPr txBox="1">
                <a:spLocks noRot="1" noChangeAspect="1" noMove="1" noResize="1" noEditPoints="1" noAdjustHandles="1" noChangeArrowheads="1" noChangeShapeType="1" noTextEdit="1"/>
              </p:cNvSpPr>
              <p:nvPr/>
            </p:nvSpPr>
            <p:spPr>
              <a:xfrm>
                <a:off x="211615" y="1547363"/>
                <a:ext cx="8808097" cy="5322932"/>
              </a:xfrm>
              <a:prstGeom prst="rect">
                <a:avLst/>
              </a:prstGeom>
              <a:blipFill>
                <a:blip r:embed="rId3"/>
                <a:stretch>
                  <a:fillRect l="-3045" t="-229" r="-208" b="-229"/>
                </a:stretch>
              </a:blipFill>
            </p:spPr>
            <p:txBody>
              <a:bodyPr/>
              <a:lstStyle/>
              <a:p>
                <a:r>
                  <a:rPr lang="ru-RU">
                    <a:noFill/>
                  </a:rPr>
                  <a:t> </a:t>
                </a:r>
              </a:p>
            </p:txBody>
          </p:sp>
        </mc:Fallback>
      </mc:AlternateContent>
    </p:spTree>
    <p:extLst>
      <p:ext uri="{BB962C8B-B14F-4D97-AF65-F5344CB8AC3E}">
        <p14:creationId xmlns:p14="http://schemas.microsoft.com/office/powerpoint/2010/main" val="1686917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rotWithShape="1">
          <a:blip r:embed="rId2" cstate="print">
            <a:extLst>
              <a:ext uri="{28A0092B-C50C-407E-A947-70E740481C1C}">
                <a14:useLocalDpi xmlns:a14="http://schemas.microsoft.com/office/drawing/2010/main" val="0"/>
              </a:ext>
            </a:extLst>
          </a:blip>
          <a:srcRect t="23839" b="55757"/>
          <a:stretch/>
        </p:blipFill>
        <p:spPr>
          <a:xfrm>
            <a:off x="7208158" y="427844"/>
            <a:ext cx="1724227" cy="611247"/>
          </a:xfrm>
          <a:prstGeom prst="rect">
            <a:avLst/>
          </a:prstGeom>
        </p:spPr>
      </p:pic>
      <p:sp>
        <p:nvSpPr>
          <p:cNvPr id="7" name="Пятиугольник 3">
            <a:extLst>
              <a:ext uri="{FF2B5EF4-FFF2-40B4-BE49-F238E27FC236}">
                <a16:creationId xmlns:a16="http://schemas.microsoft.com/office/drawing/2014/main" id="{13DA80F7-D7C4-46FC-8F4E-8FD9DB532F5B}"/>
              </a:ext>
            </a:extLst>
          </p:cNvPr>
          <p:cNvSpPr/>
          <p:nvPr/>
        </p:nvSpPr>
        <p:spPr>
          <a:xfrm>
            <a:off x="0" y="70035"/>
            <a:ext cx="6639339" cy="1477328"/>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a:extLst>
              <a:ext uri="{FF2B5EF4-FFF2-40B4-BE49-F238E27FC236}">
                <a16:creationId xmlns:a16="http://schemas.microsoft.com/office/drawing/2014/main" id="{076E189D-20DF-456E-873B-DA5060D731EE}"/>
              </a:ext>
            </a:extLst>
          </p:cNvPr>
          <p:cNvSpPr txBox="1"/>
          <p:nvPr/>
        </p:nvSpPr>
        <p:spPr>
          <a:xfrm>
            <a:off x="211615" y="70035"/>
            <a:ext cx="5990402" cy="1477328"/>
          </a:xfrm>
          <a:prstGeom prst="rect">
            <a:avLst/>
          </a:prstGeom>
          <a:noFill/>
        </p:spPr>
        <p:txBody>
          <a:bodyPr wrap="square" rtlCol="0">
            <a:spAutoFit/>
          </a:bodyPr>
          <a:lstStyle/>
          <a:p>
            <a:r>
              <a:rPr lang="ru-RU" b="1" dirty="0">
                <a:solidFill>
                  <a:schemeClr val="bg1"/>
                </a:solidFill>
                <a:latin typeface="Book Antiqua" panose="02040602050305030304" pitchFamily="18" charset="0"/>
              </a:rPr>
              <a:t> Построение </a:t>
            </a:r>
            <a:r>
              <a:rPr lang="ru-RU" b="1" dirty="0" err="1">
                <a:solidFill>
                  <a:schemeClr val="bg1"/>
                </a:solidFill>
                <a:latin typeface="Book Antiqua" panose="02040602050305030304" pitchFamily="18" charset="0"/>
              </a:rPr>
              <a:t>паретовского</a:t>
            </a:r>
            <a:r>
              <a:rPr lang="ru-RU" b="1" dirty="0">
                <a:solidFill>
                  <a:schemeClr val="bg1"/>
                </a:solidFill>
                <a:latin typeface="Book Antiqua" panose="02040602050305030304" pitchFamily="18" charset="0"/>
              </a:rPr>
              <a:t> множества альтернатив многокритериальной задачи построения подграфа (покрытия) пересекающихся цепей с заданными вершинами на </a:t>
            </a:r>
            <a:r>
              <a:rPr lang="ru-RU" b="1" dirty="0" err="1">
                <a:solidFill>
                  <a:schemeClr val="bg1"/>
                </a:solidFill>
                <a:latin typeface="Book Antiqua" panose="02040602050305030304" pitchFamily="18" charset="0"/>
              </a:rPr>
              <a:t>многовзвешенном</a:t>
            </a:r>
            <a:r>
              <a:rPr lang="ru-RU" b="1" dirty="0">
                <a:solidFill>
                  <a:schemeClr val="bg1"/>
                </a:solidFill>
                <a:latin typeface="Book Antiqua" panose="02040602050305030304" pitchFamily="18" charset="0"/>
              </a:rPr>
              <a:t> динамическом графе</a:t>
            </a:r>
          </a:p>
        </p:txBody>
      </p:sp>
      <p:pic>
        <p:nvPicPr>
          <p:cNvPr id="10" name="Рисунок 9">
            <a:extLst>
              <a:ext uri="{FF2B5EF4-FFF2-40B4-BE49-F238E27FC236}">
                <a16:creationId xmlns:a16="http://schemas.microsoft.com/office/drawing/2014/main" id="{4C8D8F6D-8AFC-4DA7-B828-E65153B839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85050" y="3020937"/>
            <a:ext cx="3785511" cy="3182995"/>
          </a:xfrm>
          <a:prstGeom prst="rect">
            <a:avLst/>
          </a:prstGeom>
          <a:noFill/>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0AB9B19-96C9-4269-9063-8F04FFC155D9}"/>
                  </a:ext>
                </a:extLst>
              </p:cNvPr>
              <p:cNvSpPr txBox="1"/>
              <p:nvPr/>
            </p:nvSpPr>
            <p:spPr>
              <a:xfrm>
                <a:off x="211614" y="6105660"/>
                <a:ext cx="8932385" cy="463397"/>
              </a:xfrm>
              <a:prstGeom prst="rect">
                <a:avLst/>
              </a:prstGeom>
              <a:noFill/>
            </p:spPr>
            <p:txBody>
              <a:bodyPr wrap="square">
                <a:spAutoFit/>
              </a:bodyPr>
              <a:lstStyle/>
              <a:p>
                <a:pPr algn="ctr">
                  <a:lnSpc>
                    <a:spcPct val="150000"/>
                  </a:lnSpc>
                  <a:spcAft>
                    <a:spcPts val="800"/>
                  </a:spcAft>
                </a:pP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Рисунок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Граф </a:t>
                </a:r>
                <a14:m>
                  <m:oMath xmlns:m="http://schemas.openxmlformats.org/officeDocument/2006/math">
                    <m:r>
                      <a:rPr lang="ru-RU"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𝐺</m:t>
                    </m:r>
                    <m:r>
                      <a:rPr lang="ru-RU"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𝑉</m:t>
                    </m:r>
                    <m:r>
                      <a:rPr lang="ru-RU"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𝐸</m:t>
                    </m:r>
                    <m:r>
                      <a:rPr lang="ru-RU"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структуры пространственно-распределенной системы</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D0AB9B19-96C9-4269-9063-8F04FFC155D9}"/>
                  </a:ext>
                </a:extLst>
              </p:cNvPr>
              <p:cNvSpPr txBox="1">
                <a:spLocks noRot="1" noChangeAspect="1" noMove="1" noResize="1" noEditPoints="1" noAdjustHandles="1" noChangeArrowheads="1" noChangeShapeType="1" noTextEdit="1"/>
              </p:cNvSpPr>
              <p:nvPr/>
            </p:nvSpPr>
            <p:spPr>
              <a:xfrm>
                <a:off x="211614" y="6105660"/>
                <a:ext cx="8932385" cy="463397"/>
              </a:xfrm>
              <a:prstGeom prst="rect">
                <a:avLst/>
              </a:prstGeom>
              <a:blipFill>
                <a:blip r:embed="rId4"/>
                <a:stretch>
                  <a:fillRect b="-19737"/>
                </a:stretch>
              </a:blipFill>
            </p:spPr>
            <p:txBody>
              <a:bodyPr/>
              <a:lstStyle/>
              <a:p>
                <a:r>
                  <a:rPr lang="ru-RU">
                    <a:noFill/>
                  </a:rPr>
                  <a:t> </a:t>
                </a:r>
              </a:p>
            </p:txBody>
          </p:sp>
        </mc:Fallback>
      </mc:AlternateContent>
      <p:sp>
        <p:nvSpPr>
          <p:cNvPr id="2" name="Номер слайда 1">
            <a:extLst>
              <a:ext uri="{FF2B5EF4-FFF2-40B4-BE49-F238E27FC236}">
                <a16:creationId xmlns:a16="http://schemas.microsoft.com/office/drawing/2014/main" id="{7200D581-74E1-4C0A-8AB5-3E11D1F97925}"/>
              </a:ext>
            </a:extLst>
          </p:cNvPr>
          <p:cNvSpPr>
            <a:spLocks noGrp="1"/>
          </p:cNvSpPr>
          <p:nvPr>
            <p:ph type="sldNum" sz="quarter" idx="12"/>
          </p:nvPr>
        </p:nvSpPr>
        <p:spPr/>
        <p:txBody>
          <a:bodyPr/>
          <a:lstStyle/>
          <a:p>
            <a:fld id="{08D8E1EF-28A3-48B0-A2E7-28A1554736A7}" type="slidenum">
              <a:rPr lang="ru-RU" smtClean="0"/>
              <a:t>5</a:t>
            </a:fld>
            <a:endParaRPr lang="ru-RU"/>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D058857-76F8-4192-9DB1-E84DB3AE4A76}"/>
                  </a:ext>
                </a:extLst>
              </p:cNvPr>
              <p:cNvSpPr txBox="1"/>
              <p:nvPr/>
            </p:nvSpPr>
            <p:spPr>
              <a:xfrm>
                <a:off x="117565" y="1945132"/>
                <a:ext cx="8932385" cy="1246688"/>
              </a:xfrm>
              <a:prstGeom prst="rect">
                <a:avLst/>
              </a:prstGeom>
              <a:noFill/>
            </p:spPr>
            <p:txBody>
              <a:bodyPr wrap="square">
                <a:spAutoFit/>
              </a:bodyPr>
              <a:lstStyle/>
              <a:p>
                <a:pPr algn="just"/>
                <a:r>
                  <a:rPr lang="ru-RU" sz="1400" dirty="0">
                    <a:latin typeface="Times New Roman" panose="02020603050405020304" pitchFamily="18" charset="0"/>
                    <a:cs typeface="Times New Roman" panose="02020603050405020304" pitchFamily="18" charset="0"/>
                  </a:rPr>
                  <a:t>. Требуется найти множества простых цепей </a:t>
                </a:r>
                <a14:m>
                  <m:oMath xmlns:m="http://schemas.openxmlformats.org/officeDocument/2006/math">
                    <m:r>
                      <a:rPr lang="ru-RU" sz="1400" i="1">
                        <a:latin typeface="Cambria Math" panose="02040503050406030204" pitchFamily="18" charset="0"/>
                      </a:rPr>
                      <m:t>𝑃</m:t>
                    </m:r>
                    <m:r>
                      <a:rPr lang="ru-RU" sz="1400" i="1">
                        <a:latin typeface="Cambria Math" panose="02040503050406030204" pitchFamily="18" charset="0"/>
                      </a:rPr>
                      <m:t>={</m:t>
                    </m:r>
                    <m:sSubSup>
                      <m:sSubSupPr>
                        <m:ctrlPr>
                          <a:rPr lang="ru-RU" sz="1400" i="1">
                            <a:latin typeface="Cambria Math" panose="02040503050406030204" pitchFamily="18" charset="0"/>
                          </a:rPr>
                        </m:ctrlPr>
                      </m:sSubSupPr>
                      <m:e>
                        <m:r>
                          <a:rPr lang="ru-RU" sz="1400" i="1">
                            <a:latin typeface="Cambria Math" panose="02040503050406030204" pitchFamily="18" charset="0"/>
                          </a:rPr>
                          <m:t>𝑝</m:t>
                        </m:r>
                      </m:e>
                      <m:sub>
                        <m:r>
                          <a:rPr lang="ru-RU" sz="1400" i="1">
                            <a:latin typeface="Cambria Math" panose="02040503050406030204" pitchFamily="18" charset="0"/>
                          </a:rPr>
                          <m:t>1</m:t>
                        </m:r>
                      </m:sub>
                      <m:sup>
                        <m:r>
                          <a:rPr lang="ru-RU" sz="1400" i="1">
                            <a:latin typeface="Cambria Math" panose="02040503050406030204" pitchFamily="18" charset="0"/>
                          </a:rPr>
                          <m:t>11</m:t>
                        </m:r>
                      </m:sup>
                    </m:sSubSup>
                    <m:r>
                      <a:rPr lang="ru-RU" sz="1400" i="1">
                        <a:latin typeface="Cambria Math" panose="02040503050406030204" pitchFamily="18" charset="0"/>
                      </a:rPr>
                      <m:t>,</m:t>
                    </m:r>
                    <m:sSubSup>
                      <m:sSubSupPr>
                        <m:ctrlPr>
                          <a:rPr lang="ru-RU" sz="1400" i="1">
                            <a:latin typeface="Cambria Math" panose="02040503050406030204" pitchFamily="18" charset="0"/>
                          </a:rPr>
                        </m:ctrlPr>
                      </m:sSubSupPr>
                      <m:e>
                        <m:r>
                          <a:rPr lang="ru-RU" sz="1400" i="1">
                            <a:latin typeface="Cambria Math" panose="02040503050406030204" pitchFamily="18" charset="0"/>
                          </a:rPr>
                          <m:t>𝑝</m:t>
                        </m:r>
                      </m:e>
                      <m:sub>
                        <m:r>
                          <a:rPr lang="ru-RU" sz="1400" i="1">
                            <a:latin typeface="Cambria Math" panose="02040503050406030204" pitchFamily="18" charset="0"/>
                          </a:rPr>
                          <m:t>2</m:t>
                        </m:r>
                      </m:sub>
                      <m:sup>
                        <m:r>
                          <a:rPr lang="ru-RU" sz="1400" i="1">
                            <a:latin typeface="Cambria Math" panose="02040503050406030204" pitchFamily="18" charset="0"/>
                          </a:rPr>
                          <m:t>12</m:t>
                        </m:r>
                      </m:sup>
                    </m:sSubSup>
                    <m:r>
                      <a:rPr lang="ru-RU" sz="1400" i="1">
                        <a:latin typeface="Cambria Math" panose="02040503050406030204" pitchFamily="18" charset="0"/>
                      </a:rPr>
                      <m:t>,...,</m:t>
                    </m:r>
                    <m:sSubSup>
                      <m:sSubSupPr>
                        <m:ctrlPr>
                          <a:rPr lang="ru-RU" sz="1400" i="1">
                            <a:latin typeface="Cambria Math" panose="02040503050406030204" pitchFamily="18" charset="0"/>
                          </a:rPr>
                        </m:ctrlPr>
                      </m:sSubSupPr>
                      <m:e>
                        <m:r>
                          <a:rPr lang="ru-RU" sz="1400" i="1">
                            <a:latin typeface="Cambria Math" panose="02040503050406030204" pitchFamily="18" charset="0"/>
                          </a:rPr>
                          <m:t>𝑝</m:t>
                        </m:r>
                      </m:e>
                      <m:sub>
                        <m:r>
                          <a:rPr lang="ru-RU" sz="1400" i="1">
                            <a:latin typeface="Cambria Math" panose="02040503050406030204" pitchFamily="18" charset="0"/>
                          </a:rPr>
                          <m:t>𝑘</m:t>
                        </m:r>
                      </m:sub>
                      <m:sup>
                        <m:r>
                          <a:rPr lang="ru-RU" sz="1400" i="1">
                            <a:latin typeface="Cambria Math" panose="02040503050406030204" pitchFamily="18" charset="0"/>
                          </a:rPr>
                          <m:t>𝑖𝑗</m:t>
                        </m:r>
                      </m:sup>
                    </m:sSubSup>
                    <m:r>
                      <a:rPr lang="ru-RU" sz="1400" i="1">
                        <a:latin typeface="Cambria Math" panose="02040503050406030204" pitchFamily="18" charset="0"/>
                      </a:rPr>
                      <m:t>,...}</m:t>
                    </m:r>
                  </m:oMath>
                </a14:m>
                <a:r>
                  <a:rPr lang="ru-RU" sz="1400" dirty="0">
                    <a:latin typeface="Times New Roman" panose="02020603050405020304" pitchFamily="18" charset="0"/>
                    <a:cs typeface="Times New Roman" panose="02020603050405020304" pitchFamily="18" charset="0"/>
                  </a:rPr>
                  <a:t> между множествами вершин </a:t>
                </a:r>
                <a14:m>
                  <m:oMath xmlns:m="http://schemas.openxmlformats.org/officeDocument/2006/math">
                    <m:sSubSup>
                      <m:sSubSupPr>
                        <m:ctrlPr>
                          <a:rPr lang="ru-RU" sz="1400" i="1">
                            <a:latin typeface="Cambria Math" panose="02040503050406030204" pitchFamily="18" charset="0"/>
                          </a:rPr>
                        </m:ctrlPr>
                      </m:sSubSupPr>
                      <m:e>
                        <m:r>
                          <a:rPr lang="en-US" sz="1400" i="1">
                            <a:latin typeface="Cambria Math" panose="02040503050406030204" pitchFamily="18" charset="0"/>
                          </a:rPr>
                          <m:t>𝑉</m:t>
                        </m:r>
                      </m:e>
                      <m:sub/>
                      <m:sup>
                        <m:r>
                          <a:rPr lang="ru-RU" sz="1400" i="1">
                            <a:latin typeface="Cambria Math" panose="02040503050406030204" pitchFamily="18" charset="0"/>
                          </a:rPr>
                          <m:t>∗</m:t>
                        </m:r>
                      </m:sup>
                    </m:sSubSup>
                  </m:oMath>
                </a14:m>
                <a:r>
                  <a:rPr lang="ru-RU" sz="1400" dirty="0">
                    <a:latin typeface="Times New Roman" panose="02020603050405020304" pitchFamily="18" charset="0"/>
                    <a:cs typeface="Times New Roman" panose="02020603050405020304" pitchFamily="18" charset="0"/>
                  </a:rPr>
                  <a:t> и </a:t>
                </a:r>
                <a14:m>
                  <m:oMath xmlns:m="http://schemas.openxmlformats.org/officeDocument/2006/math">
                    <m:sSubSup>
                      <m:sSubSupPr>
                        <m:ctrlPr>
                          <a:rPr lang="ru-RU" sz="1400" i="1">
                            <a:latin typeface="Cambria Math" panose="02040503050406030204" pitchFamily="18" charset="0"/>
                          </a:rPr>
                        </m:ctrlPr>
                      </m:sSubSupPr>
                      <m:e>
                        <m:r>
                          <a:rPr lang="en-US" sz="1400" i="1">
                            <a:latin typeface="Cambria Math" panose="02040503050406030204" pitchFamily="18" charset="0"/>
                          </a:rPr>
                          <m:t>𝑈</m:t>
                        </m:r>
                      </m:e>
                      <m:sub/>
                      <m:sup>
                        <m:r>
                          <a:rPr lang="ru-RU" sz="1400" i="1">
                            <a:latin typeface="Cambria Math" panose="02040503050406030204" pitchFamily="18" charset="0"/>
                          </a:rPr>
                          <m:t>∗</m:t>
                        </m:r>
                      </m:sup>
                    </m:sSubSup>
                  </m:oMath>
                </a14:m>
                <a:r>
                  <a:rPr lang="ru-RU" sz="1400" dirty="0">
                    <a:latin typeface="Times New Roman" panose="02020603050405020304" pitchFamily="18" charset="0"/>
                    <a:cs typeface="Times New Roman" panose="02020603050405020304" pitchFamily="18" charset="0"/>
                  </a:rPr>
                  <a:t> в соответствии с ВЦФ </a:t>
                </a:r>
                <a:r>
                  <a:rPr lang="ru-RU"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(1.1)-(1.3</a:t>
                </a:r>
                <a:r>
                  <a:rPr lang="ru-RU" sz="1400" dirty="0">
                    <a:latin typeface="Times New Roman" panose="02020603050405020304" pitchFamily="18" charset="0"/>
                    <a:cs typeface="Times New Roman" panose="02020603050405020304" pitchFamily="18" charset="0"/>
                  </a:rPr>
                  <a:t>). Множество таких цепей </a:t>
                </a:r>
                <a14:m>
                  <m:oMath xmlns:m="http://schemas.openxmlformats.org/officeDocument/2006/math">
                    <m:r>
                      <a:rPr lang="ru-RU" sz="1400" i="1">
                        <a:latin typeface="Cambria Math" panose="02040503050406030204" pitchFamily="18" charset="0"/>
                      </a:rPr>
                      <m:t>𝑃</m:t>
                    </m:r>
                  </m:oMath>
                </a14:m>
                <a:r>
                  <a:rPr lang="ru-RU" sz="1400" dirty="0">
                    <a:latin typeface="Times New Roman" panose="02020603050405020304" pitchFamily="18" charset="0"/>
                    <a:cs typeface="Times New Roman" panose="02020603050405020304" pitchFamily="18" charset="0"/>
                  </a:rPr>
                  <a:t> образуют подграф (покрытие) </a:t>
                </a:r>
                <a14:m>
                  <m:oMath xmlns:m="http://schemas.openxmlformats.org/officeDocument/2006/math">
                    <m:sSub>
                      <m:sSubPr>
                        <m:ctrlPr>
                          <a:rPr lang="ru-RU" sz="1400" i="1">
                            <a:latin typeface="Cambria Math" panose="02040503050406030204" pitchFamily="18" charset="0"/>
                          </a:rPr>
                        </m:ctrlPr>
                      </m:sSubPr>
                      <m:e>
                        <m:r>
                          <a:rPr lang="ru-RU" sz="1400" i="1">
                            <a:latin typeface="Cambria Math" panose="02040503050406030204" pitchFamily="18" charset="0"/>
                          </a:rPr>
                          <m:t>𝑥</m:t>
                        </m:r>
                      </m:e>
                      <m:sub>
                        <m:sSub>
                          <m:sSubPr>
                            <m:ctrlPr>
                              <a:rPr lang="ru-RU" sz="1400" i="1">
                                <a:latin typeface="Cambria Math" panose="02040503050406030204" pitchFamily="18" charset="0"/>
                              </a:rPr>
                            </m:ctrlPr>
                          </m:sSubPr>
                          <m:e>
                            <m:r>
                              <a:rPr lang="ru-RU" sz="1400" i="1">
                                <a:latin typeface="Cambria Math" panose="02040503050406030204" pitchFamily="18" charset="0"/>
                              </a:rPr>
                              <m:t>𝐺</m:t>
                            </m:r>
                          </m:e>
                          <m:sub/>
                        </m:sSub>
                      </m:sub>
                    </m:sSub>
                    <m:r>
                      <a:rPr lang="ru-RU" sz="1400" i="1">
                        <a:latin typeface="Cambria Math" panose="02040503050406030204" pitchFamily="18" charset="0"/>
                      </a:rPr>
                      <m:t>=(</m:t>
                    </m:r>
                    <m:sSub>
                      <m:sSubPr>
                        <m:ctrlPr>
                          <a:rPr lang="ru-RU" sz="1400" i="1">
                            <a:latin typeface="Cambria Math" panose="02040503050406030204" pitchFamily="18" charset="0"/>
                          </a:rPr>
                        </m:ctrlPr>
                      </m:sSubPr>
                      <m:e>
                        <m:r>
                          <a:rPr lang="ru-RU" sz="1400" i="1">
                            <a:latin typeface="Cambria Math" panose="02040503050406030204" pitchFamily="18" charset="0"/>
                          </a:rPr>
                          <m:t>𝑉</m:t>
                        </m:r>
                      </m:e>
                      <m:sub>
                        <m:r>
                          <a:rPr lang="en-US" sz="1400" i="1">
                            <a:latin typeface="Cambria Math" panose="02040503050406030204" pitchFamily="18" charset="0"/>
                          </a:rPr>
                          <m:t>𝑥</m:t>
                        </m:r>
                      </m:sub>
                    </m:sSub>
                    <m:r>
                      <a:rPr lang="ru-RU" sz="1400" i="1">
                        <a:latin typeface="Cambria Math" panose="02040503050406030204" pitchFamily="18" charset="0"/>
                      </a:rPr>
                      <m:t>,</m:t>
                    </m:r>
                    <m:sSub>
                      <m:sSubPr>
                        <m:ctrlPr>
                          <a:rPr lang="ru-RU" sz="1400" i="1">
                            <a:latin typeface="Cambria Math" panose="02040503050406030204" pitchFamily="18" charset="0"/>
                          </a:rPr>
                        </m:ctrlPr>
                      </m:sSubPr>
                      <m:e>
                        <m:r>
                          <a:rPr lang="ru-RU" sz="1400" i="1">
                            <a:latin typeface="Cambria Math" panose="02040503050406030204" pitchFamily="18" charset="0"/>
                          </a:rPr>
                          <m:t>𝐸</m:t>
                        </m:r>
                      </m:e>
                      <m:sub>
                        <m:r>
                          <a:rPr lang="ru-RU" sz="1400" i="1">
                            <a:latin typeface="Cambria Math" panose="02040503050406030204" pitchFamily="18" charset="0"/>
                          </a:rPr>
                          <m:t>𝑥</m:t>
                        </m:r>
                      </m:sub>
                    </m:sSub>
                    <m:r>
                      <a:rPr lang="ru-RU" sz="1400" i="1">
                        <a:latin typeface="Cambria Math" panose="02040503050406030204" pitchFamily="18" charset="0"/>
                      </a:rPr>
                      <m:t>)</m:t>
                    </m:r>
                  </m:oMath>
                </a14:m>
                <a:r>
                  <a:rPr lang="ru-RU" sz="1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1400" i="1">
                            <a:latin typeface="Cambria Math" panose="02040503050406030204" pitchFamily="18" charset="0"/>
                          </a:rPr>
                        </m:ctrlPr>
                      </m:sSubPr>
                      <m:e>
                        <m:r>
                          <a:rPr lang="ru-RU" sz="1400" i="1">
                            <a:latin typeface="Cambria Math" panose="02040503050406030204" pitchFamily="18" charset="0"/>
                          </a:rPr>
                          <m:t>𝑉</m:t>
                        </m:r>
                      </m:e>
                      <m:sub>
                        <m:r>
                          <a:rPr lang="ru-RU" sz="1400" i="1">
                            <a:latin typeface="Cambria Math" panose="02040503050406030204" pitchFamily="18" charset="0"/>
                          </a:rPr>
                          <m:t>𝑥</m:t>
                        </m:r>
                      </m:sub>
                    </m:sSub>
                    <m:r>
                      <a:rPr lang="ru-RU" sz="1400" i="1">
                        <a:latin typeface="Cambria Math" panose="02040503050406030204" pitchFamily="18" charset="0"/>
                      </a:rPr>
                      <m:t>⊆</m:t>
                    </m:r>
                    <m:r>
                      <a:rPr lang="ru-RU" sz="1400" i="1">
                        <a:latin typeface="Cambria Math" panose="02040503050406030204" pitchFamily="18" charset="0"/>
                      </a:rPr>
                      <m:t>𝑉</m:t>
                    </m:r>
                  </m:oMath>
                </a14:m>
                <a:r>
                  <a:rPr lang="ru-RU" sz="1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1400" i="1">
                            <a:latin typeface="Cambria Math" panose="02040503050406030204" pitchFamily="18" charset="0"/>
                          </a:rPr>
                        </m:ctrlPr>
                      </m:sSubPr>
                      <m:e>
                        <m:r>
                          <a:rPr lang="ru-RU" sz="1400" i="1">
                            <a:latin typeface="Cambria Math" panose="02040503050406030204" pitchFamily="18" charset="0"/>
                          </a:rPr>
                          <m:t>𝐸</m:t>
                        </m:r>
                      </m:e>
                      <m:sub>
                        <m:r>
                          <a:rPr lang="ru-RU" sz="1400" i="1">
                            <a:latin typeface="Cambria Math" panose="02040503050406030204" pitchFamily="18" charset="0"/>
                          </a:rPr>
                          <m:t>𝑥</m:t>
                        </m:r>
                      </m:sub>
                    </m:sSub>
                    <m:r>
                      <a:rPr lang="ru-RU" sz="1400" i="1">
                        <a:latin typeface="Cambria Math" panose="02040503050406030204" pitchFamily="18" charset="0"/>
                      </a:rPr>
                      <m:t>⊆</m:t>
                    </m:r>
                    <m:r>
                      <a:rPr lang="ru-RU" sz="1400" i="1">
                        <a:latin typeface="Cambria Math" panose="02040503050406030204" pitchFamily="18" charset="0"/>
                      </a:rPr>
                      <m:t>𝐸</m:t>
                    </m:r>
                  </m:oMath>
                </a14:m>
                <a:r>
                  <a:rPr lang="ru-RU" sz="1400" dirty="0">
                    <a:latin typeface="Times New Roman" panose="02020603050405020304" pitchFamily="18" charset="0"/>
                    <a:cs typeface="Times New Roman" panose="02020603050405020304" pitchFamily="18" charset="0"/>
                  </a:rPr>
                  <a:t>. Всевозможные покрытия </a:t>
                </a:r>
                <a14:m>
                  <m:oMath xmlns:m="http://schemas.openxmlformats.org/officeDocument/2006/math">
                    <m:d>
                      <m:dPr>
                        <m:begChr m:val="{"/>
                        <m:endChr m:val="}"/>
                        <m:ctrlPr>
                          <a:rPr lang="ru-RU" sz="1400" i="1">
                            <a:latin typeface="Cambria Math" panose="02040503050406030204" pitchFamily="18" charset="0"/>
                          </a:rPr>
                        </m:ctrlPr>
                      </m:dPr>
                      <m:e>
                        <m:sSub>
                          <m:sSubPr>
                            <m:ctrlPr>
                              <a:rPr lang="ru-RU" sz="1400" i="1">
                                <a:latin typeface="Cambria Math" panose="02040503050406030204" pitchFamily="18" charset="0"/>
                              </a:rPr>
                            </m:ctrlPr>
                          </m:sSubPr>
                          <m:e>
                            <m:r>
                              <a:rPr lang="ru-RU" sz="1400" i="1">
                                <a:latin typeface="Cambria Math" panose="02040503050406030204" pitchFamily="18" charset="0"/>
                              </a:rPr>
                              <m:t>𝑥</m:t>
                            </m:r>
                          </m:e>
                          <m:sub>
                            <m:r>
                              <a:rPr lang="ru-RU" sz="1400" i="1">
                                <a:latin typeface="Cambria Math" panose="02040503050406030204" pitchFamily="18" charset="0"/>
                              </a:rPr>
                              <m:t>𝐺</m:t>
                            </m:r>
                          </m:sub>
                        </m:sSub>
                      </m:e>
                    </m:d>
                  </m:oMath>
                </a14:m>
                <a:r>
                  <a:rPr lang="ru-RU" sz="1400" dirty="0">
                    <a:latin typeface="Times New Roman" panose="02020603050405020304" pitchFamily="18" charset="0"/>
                    <a:cs typeface="Times New Roman" panose="02020603050405020304" pitchFamily="18" charset="0"/>
                  </a:rPr>
                  <a:t> графа </a:t>
                </a:r>
                <a14:m>
                  <m:oMath xmlns:m="http://schemas.openxmlformats.org/officeDocument/2006/math">
                    <m:r>
                      <a:rPr lang="ru-RU" sz="1400" i="1">
                        <a:latin typeface="Cambria Math" panose="02040503050406030204" pitchFamily="18" charset="0"/>
                      </a:rPr>
                      <m:t>𝐺</m:t>
                    </m:r>
                  </m:oMath>
                </a14:m>
                <a:r>
                  <a:rPr lang="ru-RU" sz="1400" dirty="0">
                    <a:latin typeface="Times New Roman" panose="02020603050405020304" pitchFamily="18" charset="0"/>
                    <a:cs typeface="Times New Roman" panose="02020603050405020304" pitchFamily="18" charset="0"/>
                  </a:rPr>
                  <a:t> образуют множество допустимых решений </a:t>
                </a:r>
                <a14:m>
                  <m:oMath xmlns:m="http://schemas.openxmlformats.org/officeDocument/2006/math">
                    <m:sSub>
                      <m:sSubPr>
                        <m:ctrlPr>
                          <a:rPr lang="ru-RU" sz="1400" i="1">
                            <a:latin typeface="Cambria Math" panose="02040503050406030204" pitchFamily="18" charset="0"/>
                          </a:rPr>
                        </m:ctrlPr>
                      </m:sSubPr>
                      <m:e>
                        <m:r>
                          <a:rPr lang="ru-RU" sz="1400" i="1">
                            <a:latin typeface="Cambria Math" panose="02040503050406030204" pitchFamily="18" charset="0"/>
                          </a:rPr>
                          <m:t>𝑋</m:t>
                        </m:r>
                      </m:e>
                      <m:sub>
                        <m:r>
                          <a:rPr lang="ru-RU" sz="1400" i="1">
                            <a:latin typeface="Cambria Math" panose="02040503050406030204" pitchFamily="18" charset="0"/>
                          </a:rPr>
                          <m:t>𝐺</m:t>
                        </m:r>
                      </m:sub>
                    </m:sSub>
                    <m:r>
                      <a:rPr lang="ru-RU" sz="1400" i="1">
                        <a:latin typeface="Cambria Math" panose="02040503050406030204" pitchFamily="18" charset="0"/>
                      </a:rPr>
                      <m:t>=</m:t>
                    </m:r>
                    <m:r>
                      <a:rPr lang="ru-RU" sz="1400" i="1">
                        <a:latin typeface="Cambria Math" panose="02040503050406030204" pitchFamily="18" charset="0"/>
                      </a:rPr>
                      <m:t>𝑋</m:t>
                    </m:r>
                    <m:r>
                      <a:rPr lang="ru-RU" sz="1400" i="1">
                        <a:latin typeface="Cambria Math" panose="02040503050406030204" pitchFamily="18" charset="0"/>
                      </a:rPr>
                      <m:t>(</m:t>
                    </m:r>
                    <m:r>
                      <a:rPr lang="ru-RU" sz="1400" i="1">
                        <a:latin typeface="Cambria Math" panose="02040503050406030204" pitchFamily="18" charset="0"/>
                      </a:rPr>
                      <m:t>𝐺</m:t>
                    </m:r>
                    <m:r>
                      <a:rPr lang="ru-RU" sz="1400" i="1">
                        <a:latin typeface="Cambria Math" panose="02040503050406030204" pitchFamily="18" charset="0"/>
                      </a:rPr>
                      <m:t>)=</m:t>
                    </m:r>
                    <m:d>
                      <m:dPr>
                        <m:begChr m:val="{"/>
                        <m:endChr m:val="}"/>
                        <m:ctrlPr>
                          <a:rPr lang="ru-RU" sz="1400" i="1">
                            <a:latin typeface="Cambria Math" panose="02040503050406030204" pitchFamily="18" charset="0"/>
                          </a:rPr>
                        </m:ctrlPr>
                      </m:dPr>
                      <m:e>
                        <m:sSub>
                          <m:sSubPr>
                            <m:ctrlPr>
                              <a:rPr lang="ru-RU" sz="1400" i="1">
                                <a:latin typeface="Cambria Math" panose="02040503050406030204" pitchFamily="18" charset="0"/>
                              </a:rPr>
                            </m:ctrlPr>
                          </m:sSubPr>
                          <m:e>
                            <m:r>
                              <a:rPr lang="ru-RU" sz="1400" i="1">
                                <a:latin typeface="Cambria Math" panose="02040503050406030204" pitchFamily="18" charset="0"/>
                              </a:rPr>
                              <m:t>𝑥</m:t>
                            </m:r>
                          </m:e>
                          <m:sub>
                            <m:r>
                              <a:rPr lang="ru-RU" sz="1400" i="1">
                                <a:latin typeface="Cambria Math" panose="02040503050406030204" pitchFamily="18" charset="0"/>
                              </a:rPr>
                              <m:t>𝐺</m:t>
                            </m:r>
                          </m:sub>
                        </m:sSub>
                      </m:e>
                    </m:d>
                  </m:oMath>
                </a14:m>
                <a:r>
                  <a:rPr lang="ru-RU" sz="1400" dirty="0">
                    <a:latin typeface="Times New Roman" panose="02020603050405020304" pitchFamily="18" charset="0"/>
                    <a:cs typeface="Times New Roman" panose="02020603050405020304" pitchFamily="18" charset="0"/>
                  </a:rPr>
                  <a:t> для ВЦФ </a:t>
                </a:r>
                <a:r>
                  <a:rPr lang="ru-RU"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(1.1)-(1.3</a:t>
                </a:r>
                <a:r>
                  <a:rPr lang="ru-RU" sz="1400" dirty="0">
                    <a:latin typeface="Times New Roman" panose="02020603050405020304" pitchFamily="18" charset="0"/>
                    <a:cs typeface="Times New Roman" panose="02020603050405020304" pitchFamily="18" charset="0"/>
                  </a:rPr>
                  <a:t>).</a:t>
                </a:r>
              </a:p>
              <a:p>
                <a:pPr indent="450215" algn="just">
                  <a:spcAft>
                    <a:spcPts val="800"/>
                  </a:spcAft>
                </a:pP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9D058857-76F8-4192-9DB1-E84DB3AE4A76}"/>
                  </a:ext>
                </a:extLst>
              </p:cNvPr>
              <p:cNvSpPr txBox="1">
                <a:spLocks noRot="1" noChangeAspect="1" noMove="1" noResize="1" noEditPoints="1" noAdjustHandles="1" noChangeArrowheads="1" noChangeShapeType="1" noTextEdit="1"/>
              </p:cNvSpPr>
              <p:nvPr/>
            </p:nvSpPr>
            <p:spPr>
              <a:xfrm>
                <a:off x="117565" y="1945132"/>
                <a:ext cx="8932385" cy="1246688"/>
              </a:xfrm>
              <a:prstGeom prst="rect">
                <a:avLst/>
              </a:prstGeom>
              <a:blipFill>
                <a:blip r:embed="rId5"/>
                <a:stretch>
                  <a:fillRect l="-205" r="-136"/>
                </a:stretch>
              </a:blipFill>
            </p:spPr>
            <p:txBody>
              <a:bodyPr/>
              <a:lstStyle/>
              <a:p>
                <a:r>
                  <a:rPr lang="ru-RU">
                    <a:noFill/>
                  </a:rPr>
                  <a:t> </a:t>
                </a:r>
              </a:p>
            </p:txBody>
          </p:sp>
        </mc:Fallback>
      </mc:AlternateContent>
    </p:spTree>
    <p:extLst>
      <p:ext uri="{BB962C8B-B14F-4D97-AF65-F5344CB8AC3E}">
        <p14:creationId xmlns:p14="http://schemas.microsoft.com/office/powerpoint/2010/main" val="3343620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rotWithShape="1">
          <a:blip r:embed="rId2" cstate="print">
            <a:extLst>
              <a:ext uri="{28A0092B-C50C-407E-A947-70E740481C1C}">
                <a14:useLocalDpi xmlns:a14="http://schemas.microsoft.com/office/drawing/2010/main" val="0"/>
              </a:ext>
            </a:extLst>
          </a:blip>
          <a:srcRect t="23839" b="55757"/>
          <a:stretch/>
        </p:blipFill>
        <p:spPr>
          <a:xfrm>
            <a:off x="7208158" y="427844"/>
            <a:ext cx="1724227" cy="611247"/>
          </a:xfrm>
          <a:prstGeom prst="rect">
            <a:avLst/>
          </a:prstGeom>
        </p:spPr>
      </p:pic>
      <p:sp>
        <p:nvSpPr>
          <p:cNvPr id="7" name="Пятиугольник 3">
            <a:extLst>
              <a:ext uri="{FF2B5EF4-FFF2-40B4-BE49-F238E27FC236}">
                <a16:creationId xmlns:a16="http://schemas.microsoft.com/office/drawing/2014/main" id="{E5A6C97B-EE41-4FA8-BEE9-E715561B15A1}"/>
              </a:ext>
            </a:extLst>
          </p:cNvPr>
          <p:cNvSpPr/>
          <p:nvPr/>
        </p:nvSpPr>
        <p:spPr>
          <a:xfrm>
            <a:off x="0" y="15460"/>
            <a:ext cx="7471954" cy="1238574"/>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b="1" dirty="0">
                <a:solidFill>
                  <a:schemeClr val="bg1"/>
                </a:solidFill>
                <a:latin typeface="Book Antiqua" panose="02040602050305030304" pitchFamily="18" charset="0"/>
              </a:rPr>
              <a:t>Построение </a:t>
            </a:r>
            <a:r>
              <a:rPr lang="ru-RU" b="1" dirty="0" err="1">
                <a:solidFill>
                  <a:schemeClr val="bg1"/>
                </a:solidFill>
                <a:latin typeface="Book Antiqua" panose="02040602050305030304" pitchFamily="18" charset="0"/>
              </a:rPr>
              <a:t>паретовского</a:t>
            </a:r>
            <a:r>
              <a:rPr lang="ru-RU" b="1" dirty="0">
                <a:solidFill>
                  <a:schemeClr val="bg1"/>
                </a:solidFill>
                <a:latin typeface="Book Antiqua" panose="02040602050305030304" pitchFamily="18" charset="0"/>
              </a:rPr>
              <a:t> множества альтернатив многокритериальной задачи построения подграфа (покрытия) пересекающихся цепей с заданными вершинами на </a:t>
            </a:r>
            <a:r>
              <a:rPr lang="ru-RU" b="1" dirty="0" err="1">
                <a:solidFill>
                  <a:schemeClr val="bg1"/>
                </a:solidFill>
                <a:latin typeface="Book Antiqua" panose="02040602050305030304" pitchFamily="18" charset="0"/>
              </a:rPr>
              <a:t>многовзвешенном</a:t>
            </a:r>
            <a:r>
              <a:rPr lang="ru-RU" b="1" dirty="0">
                <a:solidFill>
                  <a:schemeClr val="bg1"/>
                </a:solidFill>
                <a:latin typeface="Book Antiqua" panose="02040602050305030304" pitchFamily="18" charset="0"/>
              </a:rPr>
              <a:t> динамическом графе</a:t>
            </a:r>
          </a:p>
        </p:txBody>
      </p:sp>
      <mc:AlternateContent xmlns:mc="http://schemas.openxmlformats.org/markup-compatibility/2006" xmlns:a14="http://schemas.microsoft.com/office/drawing/2010/main">
        <mc:Choice Requires="a14">
          <p:graphicFrame>
            <p:nvGraphicFramePr>
              <p:cNvPr id="11" name="Таблица 10">
                <a:extLst>
                  <a:ext uri="{FF2B5EF4-FFF2-40B4-BE49-F238E27FC236}">
                    <a16:creationId xmlns:a16="http://schemas.microsoft.com/office/drawing/2014/main" id="{19939ADD-6A00-45F5-AE30-F74514B8551A}"/>
                  </a:ext>
                </a:extLst>
              </p:cNvPr>
              <p:cNvGraphicFramePr>
                <a:graphicFrameLocks noGrp="1"/>
              </p:cNvGraphicFramePr>
              <p:nvPr>
                <p:extLst>
                  <p:ext uri="{D42A27DB-BD31-4B8C-83A1-F6EECF244321}">
                    <p14:modId xmlns:p14="http://schemas.microsoft.com/office/powerpoint/2010/main" val="3636862344"/>
                  </p:ext>
                </p:extLst>
              </p:nvPr>
            </p:nvGraphicFramePr>
            <p:xfrm>
              <a:off x="849085" y="4149748"/>
              <a:ext cx="7471953" cy="2483613"/>
            </p:xfrm>
            <a:graphic>
              <a:graphicData uri="http://schemas.openxmlformats.org/drawingml/2006/table">
                <a:tbl>
                  <a:tblPr firstRow="1" firstCol="1" bandRow="1"/>
                  <a:tblGrid>
                    <a:gridCol w="4187042">
                      <a:extLst>
                        <a:ext uri="{9D8B030D-6E8A-4147-A177-3AD203B41FA5}">
                          <a16:colId xmlns:a16="http://schemas.microsoft.com/office/drawing/2014/main" val="3082877691"/>
                        </a:ext>
                      </a:extLst>
                    </a:gridCol>
                    <a:gridCol w="1698788">
                      <a:extLst>
                        <a:ext uri="{9D8B030D-6E8A-4147-A177-3AD203B41FA5}">
                          <a16:colId xmlns:a16="http://schemas.microsoft.com/office/drawing/2014/main" val="437513048"/>
                        </a:ext>
                      </a:extLst>
                    </a:gridCol>
                    <a:gridCol w="1586123">
                      <a:extLst>
                        <a:ext uri="{9D8B030D-6E8A-4147-A177-3AD203B41FA5}">
                          <a16:colId xmlns:a16="http://schemas.microsoft.com/office/drawing/2014/main" val="808673827"/>
                        </a:ext>
                      </a:extLst>
                    </a:gridCol>
                  </a:tblGrid>
                  <a:tr h="336649">
                    <a:tc>
                      <a:txBody>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15</m:t>
                                    </m:r>
                                  </m:sub>
                                </m:sSub>
                              </m:oMath>
                            </m:oMathPara>
                          </a14:m>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𝐹</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𝐺</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𝐹</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𝐺</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4014030"/>
                      </a:ext>
                    </a:extLst>
                  </a:tr>
                  <a:tr h="234083">
                    <a:tc>
                      <a:txBody>
                        <a:bodyPr/>
                        <a:lstStyle/>
                        <a:p>
                          <a:pPr algn="just">
                            <a:lnSpc>
                              <a:spcPct val="150000"/>
                            </a:lnSpc>
                            <a:spcAft>
                              <a:spcPts val="800"/>
                            </a:spcAft>
                          </a:pPr>
                          <a14:m>
                            <m:oMath xmlns:m="http://schemas.openxmlformats.org/officeDocument/2006/math">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15</m:t>
                                  </m:r>
                                </m:sup>
                              </m:sSub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5</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5478192"/>
                      </a:ext>
                    </a:extLst>
                  </a:tr>
                  <a:tr h="234539">
                    <a:tc>
                      <a:txBody>
                        <a:bodyPr/>
                        <a:lstStyle/>
                        <a:p>
                          <a:pPr algn="just">
                            <a:lnSpc>
                              <a:spcPct val="150000"/>
                            </a:lnSpc>
                            <a:spcAft>
                              <a:spcPts val="800"/>
                            </a:spcAft>
                          </a:pPr>
                          <a14:m>
                            <m:oMath xmlns:m="http://schemas.openxmlformats.org/officeDocument/2006/math">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15</m:t>
                                  </m:r>
                                </m:sup>
                              </m:sSub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6</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5</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5766443"/>
                      </a:ext>
                    </a:extLst>
                  </a:tr>
                  <a:tr h="235654">
                    <a:tc>
                      <a:txBody>
                        <a:bodyPr/>
                        <a:lstStyle/>
                        <a:p>
                          <a:pPr algn="just">
                            <a:lnSpc>
                              <a:spcPct val="150000"/>
                            </a:lnSpc>
                            <a:spcAft>
                              <a:spcPts val="800"/>
                            </a:spcAft>
                          </a:pPr>
                          <a14:m>
                            <m:oMath xmlns:m="http://schemas.openxmlformats.org/officeDocument/2006/math">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3</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3</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15</m:t>
                                  </m:r>
                                </m:sup>
                              </m:sSub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6</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7</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5</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6251538"/>
                      </a:ext>
                    </a:extLst>
                  </a:tr>
                  <a:tr h="233626">
                    <a:tc>
                      <a:txBody>
                        <a:bodyPr/>
                        <a:lstStyle/>
                        <a:p>
                          <a:pPr algn="just">
                            <a:lnSpc>
                              <a:spcPct val="150000"/>
                            </a:lnSpc>
                            <a:spcAft>
                              <a:spcPts val="800"/>
                            </a:spcAft>
                          </a:pPr>
                          <a14:m>
                            <m:oMath xmlns:m="http://schemas.openxmlformats.org/officeDocument/2006/math">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15</m:t>
                                  </m:r>
                                </m:sup>
                              </m:sSub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6</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7</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3</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5</m:t>
                                      </m:r>
                                    </m:sub>
                                  </m:sSub>
                                </m:e>
                              </m:d>
                            </m:oMath>
                          </a14:m>
                          <a:r>
                            <a:rPr lang="ru-RU"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5074566"/>
                      </a:ext>
                    </a:extLst>
                  </a:tr>
                  <a:tr h="238899">
                    <a:tc>
                      <a:txBody>
                        <a:bodyPr/>
                        <a:lstStyle/>
                        <a:p>
                          <a:pPr algn="just">
                            <a:lnSpc>
                              <a:spcPct val="150000"/>
                            </a:lnSpc>
                            <a:spcAft>
                              <a:spcPts val="800"/>
                            </a:spcAft>
                          </a:pPr>
                          <a14:m>
                            <m:oMath xmlns:m="http://schemas.openxmlformats.org/officeDocument/2006/math">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5</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5</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15</m:t>
                                  </m:r>
                                </m:sup>
                              </m:sSub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7</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6</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5</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3248354"/>
                      </a:ext>
                    </a:extLst>
                  </a:tr>
                  <a:tr h="235908">
                    <a:tc>
                      <a:txBody>
                        <a:bodyPr/>
                        <a:lstStyle/>
                        <a:p>
                          <a:pPr algn="just">
                            <a:lnSpc>
                              <a:spcPct val="150000"/>
                            </a:lnSpc>
                            <a:spcAft>
                              <a:spcPts val="800"/>
                            </a:spcAft>
                          </a:pPr>
                          <a14:m>
                            <m:oMath xmlns:m="http://schemas.openxmlformats.org/officeDocument/2006/math">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6</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6</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15</m:t>
                                  </m:r>
                                </m:sup>
                              </m:sSub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7</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5</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160792"/>
                      </a:ext>
                    </a:extLst>
                  </a:tr>
                  <a:tr h="233626">
                    <a:tc>
                      <a:txBody>
                        <a:bodyPr/>
                        <a:lstStyle/>
                        <a:p>
                          <a:pPr algn="just">
                            <a:lnSpc>
                              <a:spcPct val="150000"/>
                            </a:lnSpc>
                            <a:spcAft>
                              <a:spcPts val="800"/>
                            </a:spcAft>
                          </a:pPr>
                          <a14:m>
                            <m:oMath xmlns:m="http://schemas.openxmlformats.org/officeDocument/2006/math">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7</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7</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15</m:t>
                                  </m:r>
                                </m:sup>
                              </m:sSub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3</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5</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6470009"/>
                      </a:ext>
                    </a:extLst>
                  </a:tr>
                </a:tbl>
              </a:graphicData>
            </a:graphic>
          </p:graphicFrame>
        </mc:Choice>
        <mc:Fallback xmlns="">
          <p:graphicFrame>
            <p:nvGraphicFramePr>
              <p:cNvPr id="11" name="Таблица 10">
                <a:extLst>
                  <a:ext uri="{FF2B5EF4-FFF2-40B4-BE49-F238E27FC236}">
                    <a16:creationId xmlns:a16="http://schemas.microsoft.com/office/drawing/2014/main" id="{19939ADD-6A00-45F5-AE30-F74514B8551A}"/>
                  </a:ext>
                </a:extLst>
              </p:cNvPr>
              <p:cNvGraphicFramePr>
                <a:graphicFrameLocks noGrp="1"/>
              </p:cNvGraphicFramePr>
              <p:nvPr>
                <p:extLst>
                  <p:ext uri="{D42A27DB-BD31-4B8C-83A1-F6EECF244321}">
                    <p14:modId xmlns:p14="http://schemas.microsoft.com/office/powerpoint/2010/main" val="3636862344"/>
                  </p:ext>
                </p:extLst>
              </p:nvPr>
            </p:nvGraphicFramePr>
            <p:xfrm>
              <a:off x="849085" y="4149748"/>
              <a:ext cx="7471953" cy="2483613"/>
            </p:xfrm>
            <a:graphic>
              <a:graphicData uri="http://schemas.openxmlformats.org/drawingml/2006/table">
                <a:tbl>
                  <a:tblPr firstRow="1" firstCol="1" bandRow="1"/>
                  <a:tblGrid>
                    <a:gridCol w="4187042">
                      <a:extLst>
                        <a:ext uri="{9D8B030D-6E8A-4147-A177-3AD203B41FA5}">
                          <a16:colId xmlns:a16="http://schemas.microsoft.com/office/drawing/2014/main" val="3082877691"/>
                        </a:ext>
                      </a:extLst>
                    </a:gridCol>
                    <a:gridCol w="1698788">
                      <a:extLst>
                        <a:ext uri="{9D8B030D-6E8A-4147-A177-3AD203B41FA5}">
                          <a16:colId xmlns:a16="http://schemas.microsoft.com/office/drawing/2014/main" val="437513048"/>
                        </a:ext>
                      </a:extLst>
                    </a:gridCol>
                    <a:gridCol w="1586123">
                      <a:extLst>
                        <a:ext uri="{9D8B030D-6E8A-4147-A177-3AD203B41FA5}">
                          <a16:colId xmlns:a16="http://schemas.microsoft.com/office/drawing/2014/main" val="808673827"/>
                        </a:ext>
                      </a:extLst>
                    </a:gridCol>
                  </a:tblGrid>
                  <a:tr h="421640">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46" t="-1449" r="-78894" b="-514493"/>
                          </a:stretch>
                        </a:blipFill>
                      </a:tcPr>
                    </a:tc>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246595" t="-1449" r="-94265" b="-514493"/>
                          </a:stretch>
                        </a:blipFill>
                      </a:tcPr>
                    </a:tc>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371923" t="-1449" r="-1154" b="-514493"/>
                          </a:stretch>
                        </a:blipFill>
                      </a:tcPr>
                    </a:tc>
                    <a:extLst>
                      <a:ext uri="{0D108BD9-81ED-4DB2-BD59-A6C34878D82A}">
                        <a16:rowId xmlns:a16="http://schemas.microsoft.com/office/drawing/2014/main" val="4184014030"/>
                      </a:ext>
                    </a:extLst>
                  </a:tr>
                  <a:tr h="293180">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46" t="-142857" r="-78894" b="-624490"/>
                          </a:stretch>
                        </a:blipFill>
                      </a:tcPr>
                    </a:tc>
                    <a:tc>
                      <a:txBody>
                        <a:bodyPr/>
                        <a:lstStyle/>
                        <a:p>
                          <a:pPr algn="ctr">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5478192"/>
                      </a:ext>
                    </a:extLst>
                  </a:tr>
                  <a:tr h="293751">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46" t="-247917" r="-78894" b="-537500"/>
                          </a:stretch>
                        </a:blipFill>
                      </a:tcPr>
                    </a:tc>
                    <a:tc>
                      <a:txBody>
                        <a:bodyPr/>
                        <a:lstStyle/>
                        <a:p>
                          <a:pPr algn="ctr">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5766443"/>
                      </a:ext>
                    </a:extLst>
                  </a:tr>
                  <a:tr h="295148">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46" t="-340816" r="-78894" b="-426531"/>
                          </a:stretch>
                        </a:blipFill>
                      </a:tcPr>
                    </a:tc>
                    <a:tc>
                      <a:txBody>
                        <a:bodyPr/>
                        <a:lstStyle/>
                        <a:p>
                          <a:pPr algn="ctr">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6251538"/>
                      </a:ext>
                    </a:extLst>
                  </a:tr>
                  <a:tr h="292608">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46" t="-450000" r="-78894" b="-335417"/>
                          </a:stretch>
                        </a:blipFill>
                      </a:tcPr>
                    </a:tc>
                    <a:tc>
                      <a:txBody>
                        <a:bodyPr/>
                        <a:lstStyle/>
                        <a:p>
                          <a:pPr algn="ctr">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5074566"/>
                      </a:ext>
                    </a:extLst>
                  </a:tr>
                  <a:tr h="299212">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46" t="-538776" r="-78894" b="-228571"/>
                          </a:stretch>
                        </a:blipFill>
                      </a:tcPr>
                    </a:tc>
                    <a:tc>
                      <a:txBody>
                        <a:bodyPr/>
                        <a:lstStyle/>
                        <a:p>
                          <a:pPr algn="ctr">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3248354"/>
                      </a:ext>
                    </a:extLst>
                  </a:tr>
                  <a:tr h="295466">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46" t="-638776" r="-78894" b="-128571"/>
                          </a:stretch>
                        </a:blipFill>
                      </a:tcPr>
                    </a:tc>
                    <a:tc>
                      <a:txBody>
                        <a:bodyPr/>
                        <a:lstStyle/>
                        <a:p>
                          <a:pPr algn="ctr">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160792"/>
                      </a:ext>
                    </a:extLst>
                  </a:tr>
                  <a:tr h="292608">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46" t="-754167" r="-78894" b="-31250"/>
                          </a:stretch>
                        </a:blipFill>
                      </a:tcPr>
                    </a:tc>
                    <a:tc>
                      <a:txBody>
                        <a:bodyPr/>
                        <a:lstStyle/>
                        <a:p>
                          <a:pPr algn="ctr">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6470009"/>
                      </a:ext>
                    </a:extLst>
                  </a:tr>
                </a:tbl>
              </a:graphicData>
            </a:graphic>
          </p:graphicFrame>
        </mc:Fallback>
      </mc:AlternateContent>
      <p:sp>
        <p:nvSpPr>
          <p:cNvPr id="2" name="Номер слайда 1">
            <a:extLst>
              <a:ext uri="{FF2B5EF4-FFF2-40B4-BE49-F238E27FC236}">
                <a16:creationId xmlns:a16="http://schemas.microsoft.com/office/drawing/2014/main" id="{00757792-7112-4582-AFCD-FE5925242A95}"/>
              </a:ext>
            </a:extLst>
          </p:cNvPr>
          <p:cNvSpPr>
            <a:spLocks noGrp="1"/>
          </p:cNvSpPr>
          <p:nvPr>
            <p:ph type="sldNum" sz="quarter" idx="12"/>
          </p:nvPr>
        </p:nvSpPr>
        <p:spPr/>
        <p:txBody>
          <a:bodyPr/>
          <a:lstStyle/>
          <a:p>
            <a:fld id="{08D8E1EF-28A3-48B0-A2E7-28A1554736A7}" type="slidenum">
              <a:rPr lang="ru-RU" smtClean="0"/>
              <a:t>6</a:t>
            </a:fld>
            <a:endParaRPr lang="ru-RU"/>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247D4F7-18DE-464A-80DF-64EFCE30459D}"/>
                  </a:ext>
                </a:extLst>
              </p:cNvPr>
              <p:cNvSpPr txBox="1"/>
              <p:nvPr/>
            </p:nvSpPr>
            <p:spPr>
              <a:xfrm>
                <a:off x="23517" y="1185245"/>
                <a:ext cx="8908868" cy="3204916"/>
              </a:xfrm>
              <a:prstGeom prst="rect">
                <a:avLst/>
              </a:prstGeom>
              <a:noFill/>
            </p:spPr>
            <p:txBody>
              <a:bodyPr wrap="square">
                <a:spAutoFit/>
              </a:bodyPr>
              <a:lstStyle/>
              <a:p>
                <a:pPr indent="450215" algn="just">
                  <a:spcAft>
                    <a:spcPts val="800"/>
                  </a:spcAft>
                </a:pP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Построим множество альтернатив или множеством всех допустимых решений для попарно декомпозированной задачи, т.е. для многокритериальной задачи построения подграфа-цепей, концами которых являются соответствующие пары вершин:</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800"/>
                  </a:spcAft>
                </a:pPr>
                <a14:m>
                  <m:oMath xmlns:m="http://schemas.openxmlformats.org/officeDocument/2006/math">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𝑉</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up>
                    </m:sSub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𝑈</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up>
                    </m:sSub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5</m:t>
                            </m:r>
                          </m:sub>
                        </m:sSub>
                      </m:e>
                    </m:d>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800"/>
                  </a:spcAft>
                </a:pPr>
                <a14:m>
                  <m:oMath xmlns:m="http://schemas.openxmlformats.org/officeDocument/2006/math">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𝑉</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up>
                    </m:sSub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𝑈</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up>
                    </m:sSub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m:t>
                            </m:r>
                          </m:sub>
                        </m:sSub>
                      </m:e>
                    </m:d>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800"/>
                  </a:spcAft>
                </a:pPr>
                <a14:m>
                  <m:oMath xmlns:m="http://schemas.openxmlformats.org/officeDocument/2006/math">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𝑉</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up>
                    </m:sSub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𝑈</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up>
                    </m:sSub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5</m:t>
                            </m:r>
                          </m:sub>
                        </m:sSub>
                      </m:e>
                    </m:d>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800"/>
                  </a:spcAft>
                </a:pPr>
                <a14:m>
                  <m:oMath xmlns:m="http://schemas.openxmlformats.org/officeDocument/2006/math">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𝑉</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up>
                    </m:sSub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𝑈</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up>
                    </m:sSub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m:t>
                            </m:r>
                          </m:sub>
                        </m:sSub>
                      </m:e>
                    </m:d>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800"/>
                  </a:spcAft>
                </a:pP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Значения целевых функций (1.2)-(1.3) для соответствующих цепей между парами вершин </a:t>
                </a:r>
                <a14:m>
                  <m:oMath xmlns:m="http://schemas.openxmlformats.org/officeDocument/2006/math">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𝑉</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𝑖</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up>
                    </m:sSub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и </a:t>
                </a:r>
                <a14:m>
                  <m:oMath xmlns:m="http://schemas.openxmlformats.org/officeDocument/2006/math">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𝑈</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𝑗</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up>
                    </m:sSub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представлены в таблицах 1.1-1.4.</a:t>
                </a:r>
              </a:p>
              <a:p>
                <a:pPr indent="450215" algn="ctr">
                  <a:spcAft>
                    <a:spcPts val="800"/>
                  </a:spcAft>
                </a:pP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1400" dirty="0">
                    <a:latin typeface="Times New Roman" panose="02020603050405020304" pitchFamily="18" charset="0"/>
                    <a:cs typeface="Times New Roman" panose="02020603050405020304" pitchFamily="18" charset="0"/>
                  </a:rPr>
                  <a:t>Таблица 1.1 – Значение целевых функций для элементов множества </a:t>
                </a:r>
                <a14:m>
                  <m:oMath xmlns:m="http://schemas.openxmlformats.org/officeDocument/2006/math">
                    <m:sSub>
                      <m:sSubPr>
                        <m:ctrlPr>
                          <a:rPr lang="ru-RU" sz="1400" i="1">
                            <a:latin typeface="Cambria Math" panose="02040503050406030204" pitchFamily="18" charset="0"/>
                          </a:rPr>
                        </m:ctrlPr>
                      </m:sSubPr>
                      <m:e>
                        <m:r>
                          <a:rPr lang="en-US" sz="1400" i="1">
                            <a:latin typeface="Cambria Math" panose="02040503050406030204" pitchFamily="18" charset="0"/>
                          </a:rPr>
                          <m:t>𝑋</m:t>
                        </m:r>
                      </m:e>
                      <m:sub>
                        <m:r>
                          <a:rPr lang="ru-RU" sz="1400" i="1">
                            <a:latin typeface="Cambria Math" panose="02040503050406030204" pitchFamily="18" charset="0"/>
                          </a:rPr>
                          <m:t>15</m:t>
                        </m:r>
                      </m:sub>
                    </m:sSub>
                  </m:oMath>
                </a14:m>
                <a:endParaRPr lang="ru-RU" sz="1400" dirty="0">
                  <a:latin typeface="Times New Roman" panose="02020603050405020304" pitchFamily="18" charset="0"/>
                  <a:cs typeface="Times New Roman" panose="02020603050405020304" pitchFamily="18" charset="0"/>
                </a:endParaRPr>
              </a:p>
              <a:p>
                <a:pPr indent="450215" algn="just">
                  <a:spcAft>
                    <a:spcPts val="800"/>
                  </a:spcAft>
                </a:pP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4247D4F7-18DE-464A-80DF-64EFCE30459D}"/>
                  </a:ext>
                </a:extLst>
              </p:cNvPr>
              <p:cNvSpPr txBox="1">
                <a:spLocks noRot="1" noChangeAspect="1" noMove="1" noResize="1" noEditPoints="1" noAdjustHandles="1" noChangeArrowheads="1" noChangeShapeType="1" noTextEdit="1"/>
              </p:cNvSpPr>
              <p:nvPr/>
            </p:nvSpPr>
            <p:spPr>
              <a:xfrm>
                <a:off x="23517" y="1185245"/>
                <a:ext cx="8908868" cy="3204916"/>
              </a:xfrm>
              <a:prstGeom prst="rect">
                <a:avLst/>
              </a:prstGeom>
              <a:blipFill>
                <a:blip r:embed="rId4"/>
                <a:stretch>
                  <a:fillRect l="-205" t="-190" r="-205"/>
                </a:stretch>
              </a:blipFill>
            </p:spPr>
            <p:txBody>
              <a:bodyPr/>
              <a:lstStyle/>
              <a:p>
                <a:r>
                  <a:rPr lang="ru-RU">
                    <a:noFill/>
                  </a:rPr>
                  <a:t> </a:t>
                </a:r>
              </a:p>
            </p:txBody>
          </p:sp>
        </mc:Fallback>
      </mc:AlternateContent>
    </p:spTree>
    <p:extLst>
      <p:ext uri="{BB962C8B-B14F-4D97-AF65-F5344CB8AC3E}">
        <p14:creationId xmlns:p14="http://schemas.microsoft.com/office/powerpoint/2010/main" val="3566203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rotWithShape="1">
          <a:blip r:embed="rId2" cstate="print">
            <a:extLst>
              <a:ext uri="{28A0092B-C50C-407E-A947-70E740481C1C}">
                <a14:useLocalDpi xmlns:a14="http://schemas.microsoft.com/office/drawing/2010/main" val="0"/>
              </a:ext>
            </a:extLst>
          </a:blip>
          <a:srcRect t="23839" b="55757"/>
          <a:stretch/>
        </p:blipFill>
        <p:spPr>
          <a:xfrm>
            <a:off x="7208158" y="427844"/>
            <a:ext cx="1724227" cy="611247"/>
          </a:xfrm>
          <a:prstGeom prst="rect">
            <a:avLst/>
          </a:prstGeom>
        </p:spPr>
      </p:pic>
      <p:sp>
        <p:nvSpPr>
          <p:cNvPr id="6" name="TextBox 5"/>
          <p:cNvSpPr txBox="1"/>
          <p:nvPr/>
        </p:nvSpPr>
        <p:spPr>
          <a:xfrm>
            <a:off x="312304" y="577334"/>
            <a:ext cx="4432624" cy="369332"/>
          </a:xfrm>
          <a:prstGeom prst="rect">
            <a:avLst/>
          </a:prstGeom>
          <a:noFill/>
        </p:spPr>
        <p:txBody>
          <a:bodyPr wrap="none" rtlCol="0">
            <a:spAutoFit/>
          </a:bodyPr>
          <a:lstStyle/>
          <a:p>
            <a:r>
              <a:rPr lang="ru-RU" b="1" dirty="0">
                <a:solidFill>
                  <a:schemeClr val="bg1"/>
                </a:solidFill>
                <a:latin typeface="Book Antiqua" panose="02040602050305030304" pitchFamily="18" charset="0"/>
              </a:rPr>
              <a:t> Оптимизационные задачи на графах</a:t>
            </a:r>
          </a:p>
        </p:txBody>
      </p:sp>
      <p:sp>
        <p:nvSpPr>
          <p:cNvPr id="7" name="Пятиугольник 3">
            <a:extLst>
              <a:ext uri="{FF2B5EF4-FFF2-40B4-BE49-F238E27FC236}">
                <a16:creationId xmlns:a16="http://schemas.microsoft.com/office/drawing/2014/main" id="{2A12AB83-4C43-4F15-BE3F-F6D31812A9ED}"/>
              </a:ext>
            </a:extLst>
          </p:cNvPr>
          <p:cNvSpPr/>
          <p:nvPr/>
        </p:nvSpPr>
        <p:spPr>
          <a:xfrm>
            <a:off x="0" y="70035"/>
            <a:ext cx="6639339" cy="1477328"/>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b="1" dirty="0">
                <a:solidFill>
                  <a:schemeClr val="bg1"/>
                </a:solidFill>
                <a:latin typeface="Book Antiqua" panose="02040602050305030304" pitchFamily="18" charset="0"/>
              </a:rPr>
              <a:t> Построение </a:t>
            </a:r>
            <a:r>
              <a:rPr lang="ru-RU" b="1" dirty="0" err="1">
                <a:solidFill>
                  <a:schemeClr val="bg1"/>
                </a:solidFill>
                <a:latin typeface="Book Antiqua" panose="02040602050305030304" pitchFamily="18" charset="0"/>
              </a:rPr>
              <a:t>паретовского</a:t>
            </a:r>
            <a:r>
              <a:rPr lang="ru-RU" b="1" dirty="0">
                <a:solidFill>
                  <a:schemeClr val="bg1"/>
                </a:solidFill>
                <a:latin typeface="Book Antiqua" panose="02040602050305030304" pitchFamily="18" charset="0"/>
              </a:rPr>
              <a:t> множества альтернатив многокритериальной задачи построения подграфа (покрытия) пересекающихся цепей с заданными вершинами на </a:t>
            </a:r>
            <a:r>
              <a:rPr lang="ru-RU" b="1" dirty="0" err="1">
                <a:solidFill>
                  <a:schemeClr val="bg1"/>
                </a:solidFill>
                <a:latin typeface="Book Antiqua" panose="02040602050305030304" pitchFamily="18" charset="0"/>
              </a:rPr>
              <a:t>многовзвешенном</a:t>
            </a:r>
            <a:r>
              <a:rPr lang="ru-RU" b="1" dirty="0">
                <a:solidFill>
                  <a:schemeClr val="bg1"/>
                </a:solidFill>
                <a:latin typeface="Book Antiqua" panose="02040602050305030304" pitchFamily="18" charset="0"/>
              </a:rPr>
              <a:t> динамическом графе</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5785DAF-2729-4793-9BA4-B7B18F4C4E8D}"/>
                  </a:ext>
                </a:extLst>
              </p:cNvPr>
              <p:cNvSpPr txBox="1"/>
              <p:nvPr/>
            </p:nvSpPr>
            <p:spPr>
              <a:xfrm>
                <a:off x="76977" y="1615215"/>
                <a:ext cx="8684468" cy="463397"/>
              </a:xfrm>
              <a:prstGeom prst="rect">
                <a:avLst/>
              </a:prstGeom>
              <a:noFill/>
            </p:spPr>
            <p:txBody>
              <a:bodyPr wrap="square">
                <a:spAutoFit/>
              </a:bodyPr>
              <a:lstStyle/>
              <a:p>
                <a:pPr algn="r">
                  <a:lnSpc>
                    <a:spcPct val="150000"/>
                  </a:lnSpc>
                  <a:spcAft>
                    <a:spcPts val="800"/>
                  </a:spcAft>
                </a:pP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Таблица 1.2 – Значение целевых функций для элементов множества </a:t>
                </a:r>
                <a14:m>
                  <m:oMath xmlns:m="http://schemas.openxmlformats.org/officeDocument/2006/math">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e>
                      <m:sub>
                        <m:r>
                          <a:rPr lang="ru-RU"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14</m:t>
                        </m:r>
                      </m:sub>
                    </m:sSub>
                  </m:oMath>
                </a14:m>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45785DAF-2729-4793-9BA4-B7B18F4C4E8D}"/>
                  </a:ext>
                </a:extLst>
              </p:cNvPr>
              <p:cNvSpPr txBox="1">
                <a:spLocks noRot="1" noChangeAspect="1" noMove="1" noResize="1" noEditPoints="1" noAdjustHandles="1" noChangeArrowheads="1" noChangeShapeType="1" noTextEdit="1"/>
              </p:cNvSpPr>
              <p:nvPr/>
            </p:nvSpPr>
            <p:spPr>
              <a:xfrm>
                <a:off x="76977" y="1615215"/>
                <a:ext cx="8684468" cy="463397"/>
              </a:xfrm>
              <a:prstGeom prst="rect">
                <a:avLst/>
              </a:prstGeom>
              <a:blipFill>
                <a:blip r:embed="rId3"/>
                <a:stretch>
                  <a:fillRect b="-1973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graphicFrame>
            <p:nvGraphicFramePr>
              <p:cNvPr id="10" name="Таблица 9">
                <a:extLst>
                  <a:ext uri="{FF2B5EF4-FFF2-40B4-BE49-F238E27FC236}">
                    <a16:creationId xmlns:a16="http://schemas.microsoft.com/office/drawing/2014/main" id="{BA7DF365-806B-4C83-86F8-F4C26A145136}"/>
                  </a:ext>
                </a:extLst>
              </p:cNvPr>
              <p:cNvGraphicFramePr>
                <a:graphicFrameLocks noGrp="1"/>
              </p:cNvGraphicFramePr>
              <p:nvPr>
                <p:extLst>
                  <p:ext uri="{D42A27DB-BD31-4B8C-83A1-F6EECF244321}">
                    <p14:modId xmlns:p14="http://schemas.microsoft.com/office/powerpoint/2010/main" val="1616261856"/>
                  </p:ext>
                </p:extLst>
              </p:nvPr>
            </p:nvGraphicFramePr>
            <p:xfrm>
              <a:off x="1082351" y="2239348"/>
              <a:ext cx="7539134" cy="2984893"/>
            </p:xfrm>
            <a:graphic>
              <a:graphicData uri="http://schemas.openxmlformats.org/drawingml/2006/table">
                <a:tbl>
                  <a:tblPr firstRow="1" firstCol="1" bandRow="1"/>
                  <a:tblGrid>
                    <a:gridCol w="4224689">
                      <a:extLst>
                        <a:ext uri="{9D8B030D-6E8A-4147-A177-3AD203B41FA5}">
                          <a16:colId xmlns:a16="http://schemas.microsoft.com/office/drawing/2014/main" val="3228023235"/>
                        </a:ext>
                      </a:extLst>
                    </a:gridCol>
                    <a:gridCol w="1714062">
                      <a:extLst>
                        <a:ext uri="{9D8B030D-6E8A-4147-A177-3AD203B41FA5}">
                          <a16:colId xmlns:a16="http://schemas.microsoft.com/office/drawing/2014/main" val="1585242610"/>
                        </a:ext>
                      </a:extLst>
                    </a:gridCol>
                    <a:gridCol w="1600383">
                      <a:extLst>
                        <a:ext uri="{9D8B030D-6E8A-4147-A177-3AD203B41FA5}">
                          <a16:colId xmlns:a16="http://schemas.microsoft.com/office/drawing/2014/main" val="3860080714"/>
                        </a:ext>
                      </a:extLst>
                    </a:gridCol>
                  </a:tblGrid>
                  <a:tr h="514556">
                    <a:tc>
                      <a:txBody>
                        <a:bodyPr/>
                        <a:lstStyle/>
                        <a:p>
                          <a:pPr indent="450215"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14</m:t>
                                    </m:r>
                                  </m:sub>
                                </m:sSub>
                              </m:oMath>
                            </m:oMathPara>
                          </a14:m>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𝐹</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𝐺</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𝐹</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𝐺</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7250937"/>
                      </a:ext>
                    </a:extLst>
                  </a:tr>
                  <a:tr h="351433">
                    <a:tc>
                      <a:txBody>
                        <a:bodyPr/>
                        <a:lstStyle/>
                        <a:p>
                          <a:pPr>
                            <a:lnSpc>
                              <a:spcPct val="150000"/>
                            </a:lnSpc>
                            <a:spcAft>
                              <a:spcPts val="800"/>
                            </a:spcAft>
                          </a:pPr>
                          <a14:m>
                            <m:oMath xmlns:m="http://schemas.openxmlformats.org/officeDocument/2006/math">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8</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14</m:t>
                                  </m:r>
                                </m:sup>
                              </m:sSub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5</m:t>
                                  </m:r>
                                </m:sub>
                              </m:sSub>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7537880"/>
                      </a:ext>
                    </a:extLst>
                  </a:tr>
                  <a:tr h="351820">
                    <a:tc>
                      <a:txBody>
                        <a:bodyPr/>
                        <a:lstStyle/>
                        <a:p>
                          <a:pPr>
                            <a:lnSpc>
                              <a:spcPct val="150000"/>
                            </a:lnSpc>
                            <a:spcAft>
                              <a:spcPts val="800"/>
                            </a:spcAft>
                          </a:pPr>
                          <a14:m>
                            <m:oMath xmlns:m="http://schemas.openxmlformats.org/officeDocument/2006/math">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9</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14</m:t>
                                  </m:r>
                                </m:sup>
                              </m:sSub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5</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7537939"/>
                      </a:ext>
                    </a:extLst>
                  </a:tr>
                  <a:tr h="353293">
                    <a:tc>
                      <a:txBody>
                        <a:bodyPr/>
                        <a:lstStyle/>
                        <a:p>
                          <a:pPr>
                            <a:lnSpc>
                              <a:spcPct val="150000"/>
                            </a:lnSpc>
                            <a:spcAft>
                              <a:spcPts val="800"/>
                            </a:spcAft>
                          </a:pPr>
                          <a14:m>
                            <m:oMath xmlns:m="http://schemas.openxmlformats.org/officeDocument/2006/math">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10</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3</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14</m:t>
                                  </m:r>
                                </m:sup>
                              </m:sSub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6</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7</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3171393"/>
                      </a:ext>
                    </a:extLst>
                  </a:tr>
                  <a:tr h="350735">
                    <a:tc>
                      <a:txBody>
                        <a:bodyPr/>
                        <a:lstStyle/>
                        <a:p>
                          <a:pPr>
                            <a:lnSpc>
                              <a:spcPct val="150000"/>
                            </a:lnSpc>
                            <a:spcAft>
                              <a:spcPts val="800"/>
                            </a:spcAft>
                          </a:pPr>
                          <a14:m>
                            <m:oMath xmlns:m="http://schemas.openxmlformats.org/officeDocument/2006/math">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11</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14</m:t>
                                  </m:r>
                                </m:sup>
                              </m:sSub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6</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7</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3</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m:t>
                                      </m:r>
                                    </m:sub>
                                  </m:sSub>
                                </m:e>
                              </m:d>
                            </m:oMath>
                          </a14:m>
                          <a:r>
                            <a:rPr lang="ru-RU"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3144708"/>
                      </a:ext>
                    </a:extLst>
                  </a:tr>
                  <a:tr h="358330">
                    <a:tc>
                      <a:txBody>
                        <a:bodyPr/>
                        <a:lstStyle/>
                        <a:p>
                          <a:pPr>
                            <a:lnSpc>
                              <a:spcPct val="150000"/>
                            </a:lnSpc>
                            <a:spcAft>
                              <a:spcPts val="800"/>
                            </a:spcAft>
                          </a:pPr>
                          <a14:m>
                            <m:oMath xmlns:m="http://schemas.openxmlformats.org/officeDocument/2006/math">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12</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5</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14</m:t>
                                  </m:r>
                                </m:sup>
                              </m:sSub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7</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8219666"/>
                      </a:ext>
                    </a:extLst>
                  </a:tr>
                  <a:tr h="353758">
                    <a:tc>
                      <a:txBody>
                        <a:bodyPr/>
                        <a:lstStyle/>
                        <a:p>
                          <a:pPr>
                            <a:lnSpc>
                              <a:spcPct val="150000"/>
                            </a:lnSpc>
                            <a:spcAft>
                              <a:spcPts val="800"/>
                            </a:spcAft>
                          </a:pPr>
                          <a14:m>
                            <m:oMath xmlns:m="http://schemas.openxmlformats.org/officeDocument/2006/math">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13</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6</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14</m:t>
                                  </m:r>
                                </m:sup>
                              </m:sSub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7</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6</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5</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15</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3790431"/>
                      </a:ext>
                    </a:extLst>
                  </a:tr>
                  <a:tr h="350968">
                    <a:tc>
                      <a:txBody>
                        <a:bodyPr/>
                        <a:lstStyle/>
                        <a:p>
                          <a:pPr>
                            <a:lnSpc>
                              <a:spcPct val="150000"/>
                            </a:lnSpc>
                            <a:spcAft>
                              <a:spcPts val="800"/>
                            </a:spcAft>
                          </a:pPr>
                          <a14:m>
                            <m:oMath xmlns:m="http://schemas.openxmlformats.org/officeDocument/2006/math">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14</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7</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14</m:t>
                                  </m:r>
                                </m:sup>
                              </m:sSub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3</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9852232"/>
                      </a:ext>
                    </a:extLst>
                  </a:tr>
                </a:tbl>
              </a:graphicData>
            </a:graphic>
          </p:graphicFrame>
        </mc:Choice>
        <mc:Fallback xmlns="">
          <p:graphicFrame>
            <p:nvGraphicFramePr>
              <p:cNvPr id="10" name="Таблица 9">
                <a:extLst>
                  <a:ext uri="{FF2B5EF4-FFF2-40B4-BE49-F238E27FC236}">
                    <a16:creationId xmlns:a16="http://schemas.microsoft.com/office/drawing/2014/main" id="{BA7DF365-806B-4C83-86F8-F4C26A145136}"/>
                  </a:ext>
                </a:extLst>
              </p:cNvPr>
              <p:cNvGraphicFramePr>
                <a:graphicFrameLocks noGrp="1"/>
              </p:cNvGraphicFramePr>
              <p:nvPr>
                <p:extLst>
                  <p:ext uri="{D42A27DB-BD31-4B8C-83A1-F6EECF244321}">
                    <p14:modId xmlns:p14="http://schemas.microsoft.com/office/powerpoint/2010/main" val="1616261856"/>
                  </p:ext>
                </p:extLst>
              </p:nvPr>
            </p:nvGraphicFramePr>
            <p:xfrm>
              <a:off x="1082351" y="2239348"/>
              <a:ext cx="7539134" cy="2984893"/>
            </p:xfrm>
            <a:graphic>
              <a:graphicData uri="http://schemas.openxmlformats.org/drawingml/2006/table">
                <a:tbl>
                  <a:tblPr firstRow="1" firstCol="1" bandRow="1"/>
                  <a:tblGrid>
                    <a:gridCol w="4224689">
                      <a:extLst>
                        <a:ext uri="{9D8B030D-6E8A-4147-A177-3AD203B41FA5}">
                          <a16:colId xmlns:a16="http://schemas.microsoft.com/office/drawing/2014/main" val="3228023235"/>
                        </a:ext>
                      </a:extLst>
                    </a:gridCol>
                    <a:gridCol w="1714062">
                      <a:extLst>
                        <a:ext uri="{9D8B030D-6E8A-4147-A177-3AD203B41FA5}">
                          <a16:colId xmlns:a16="http://schemas.microsoft.com/office/drawing/2014/main" val="1585242610"/>
                        </a:ext>
                      </a:extLst>
                    </a:gridCol>
                    <a:gridCol w="1600383">
                      <a:extLst>
                        <a:ext uri="{9D8B030D-6E8A-4147-A177-3AD203B41FA5}">
                          <a16:colId xmlns:a16="http://schemas.microsoft.com/office/drawing/2014/main" val="3860080714"/>
                        </a:ext>
                      </a:extLst>
                    </a:gridCol>
                  </a:tblGrid>
                  <a:tr h="514556">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144" t="-1190" r="-78674" b="-490476"/>
                          </a:stretch>
                        </a:blipFill>
                      </a:tcPr>
                    </a:tc>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247331" t="-1190" r="-94306" b="-490476"/>
                          </a:stretch>
                        </a:blipFill>
                      </a:tcPr>
                    </a:tc>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371103" t="-1190" r="-760" b="-490476"/>
                          </a:stretch>
                        </a:blipFill>
                      </a:tcPr>
                    </a:tc>
                    <a:extLst>
                      <a:ext uri="{0D108BD9-81ED-4DB2-BD59-A6C34878D82A}">
                        <a16:rowId xmlns:a16="http://schemas.microsoft.com/office/drawing/2014/main" val="1317250937"/>
                      </a:ext>
                    </a:extLst>
                  </a:tr>
                  <a:tr h="351433">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144" t="-146552" r="-78674" b="-610345"/>
                          </a:stretch>
                        </a:blipFill>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7537880"/>
                      </a:ext>
                    </a:extLst>
                  </a:tr>
                  <a:tr h="351820">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144" t="-246552" r="-78674" b="-510345"/>
                          </a:stretch>
                        </a:blipFill>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7537939"/>
                      </a:ext>
                    </a:extLst>
                  </a:tr>
                  <a:tr h="353293">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144" t="-346552" r="-78674" b="-410345"/>
                          </a:stretch>
                        </a:blipFill>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3171393"/>
                      </a:ext>
                    </a:extLst>
                  </a:tr>
                  <a:tr h="350735">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144" t="-454386" r="-78674" b="-317544"/>
                          </a:stretch>
                        </a:blipFill>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3144708"/>
                      </a:ext>
                    </a:extLst>
                  </a:tr>
                  <a:tr h="358330">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144" t="-535593" r="-78674" b="-206780"/>
                          </a:stretch>
                        </a:blipFill>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8219666"/>
                      </a:ext>
                    </a:extLst>
                  </a:tr>
                  <a:tr h="353758">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144" t="-646552" r="-78674" b="-110345"/>
                          </a:stretch>
                        </a:blipFill>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15</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3790431"/>
                      </a:ext>
                    </a:extLst>
                  </a:tr>
                  <a:tr h="350968">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144" t="-746552" r="-78674" b="-10345"/>
                          </a:stretch>
                        </a:blipFill>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9852232"/>
                      </a:ext>
                    </a:extLst>
                  </a:tr>
                </a:tbl>
              </a:graphicData>
            </a:graphic>
          </p:graphicFrame>
        </mc:Fallback>
      </mc:AlternateContent>
      <p:sp>
        <p:nvSpPr>
          <p:cNvPr id="2" name="Номер слайда 1">
            <a:extLst>
              <a:ext uri="{FF2B5EF4-FFF2-40B4-BE49-F238E27FC236}">
                <a16:creationId xmlns:a16="http://schemas.microsoft.com/office/drawing/2014/main" id="{D939979C-117D-4D25-9C4E-4E588414C670}"/>
              </a:ext>
            </a:extLst>
          </p:cNvPr>
          <p:cNvSpPr>
            <a:spLocks noGrp="1"/>
          </p:cNvSpPr>
          <p:nvPr>
            <p:ph type="sldNum" sz="quarter" idx="12"/>
          </p:nvPr>
        </p:nvSpPr>
        <p:spPr/>
        <p:txBody>
          <a:bodyPr/>
          <a:lstStyle/>
          <a:p>
            <a:fld id="{08D8E1EF-28A3-48B0-A2E7-28A1554736A7}" type="slidenum">
              <a:rPr lang="ru-RU" smtClean="0"/>
              <a:t>7</a:t>
            </a:fld>
            <a:endParaRPr lang="ru-RU"/>
          </a:p>
        </p:txBody>
      </p:sp>
    </p:spTree>
    <p:extLst>
      <p:ext uri="{BB962C8B-B14F-4D97-AF65-F5344CB8AC3E}">
        <p14:creationId xmlns:p14="http://schemas.microsoft.com/office/powerpoint/2010/main" val="1294888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rotWithShape="1">
          <a:blip r:embed="rId2" cstate="print">
            <a:extLst>
              <a:ext uri="{28A0092B-C50C-407E-A947-70E740481C1C}">
                <a14:useLocalDpi xmlns:a14="http://schemas.microsoft.com/office/drawing/2010/main" val="0"/>
              </a:ext>
            </a:extLst>
          </a:blip>
          <a:srcRect t="23839" b="55757"/>
          <a:stretch/>
        </p:blipFill>
        <p:spPr>
          <a:xfrm>
            <a:off x="7208158" y="427844"/>
            <a:ext cx="1724227" cy="611247"/>
          </a:xfrm>
          <a:prstGeom prst="rect">
            <a:avLst/>
          </a:prstGeom>
        </p:spPr>
      </p:pic>
      <p:sp>
        <p:nvSpPr>
          <p:cNvPr id="6" name="TextBox 5"/>
          <p:cNvSpPr txBox="1"/>
          <p:nvPr/>
        </p:nvSpPr>
        <p:spPr>
          <a:xfrm>
            <a:off x="312304" y="577334"/>
            <a:ext cx="4432624" cy="369332"/>
          </a:xfrm>
          <a:prstGeom prst="rect">
            <a:avLst/>
          </a:prstGeom>
          <a:noFill/>
        </p:spPr>
        <p:txBody>
          <a:bodyPr wrap="none" rtlCol="0">
            <a:spAutoFit/>
          </a:bodyPr>
          <a:lstStyle/>
          <a:p>
            <a:r>
              <a:rPr lang="ru-RU" b="1" dirty="0">
                <a:solidFill>
                  <a:schemeClr val="bg1"/>
                </a:solidFill>
                <a:latin typeface="Book Antiqua" panose="02040602050305030304" pitchFamily="18" charset="0"/>
              </a:rPr>
              <a:t> Оптимизационные задачи на графах</a:t>
            </a:r>
          </a:p>
        </p:txBody>
      </p:sp>
      <p:sp>
        <p:nvSpPr>
          <p:cNvPr id="7" name="Пятиугольник 3">
            <a:extLst>
              <a:ext uri="{FF2B5EF4-FFF2-40B4-BE49-F238E27FC236}">
                <a16:creationId xmlns:a16="http://schemas.microsoft.com/office/drawing/2014/main" id="{52E91C92-3094-4A53-AE3A-52CD454A14E8}"/>
              </a:ext>
            </a:extLst>
          </p:cNvPr>
          <p:cNvSpPr/>
          <p:nvPr/>
        </p:nvSpPr>
        <p:spPr>
          <a:xfrm>
            <a:off x="0" y="70035"/>
            <a:ext cx="6639339" cy="1477328"/>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b="1" dirty="0">
                <a:solidFill>
                  <a:schemeClr val="bg1"/>
                </a:solidFill>
                <a:latin typeface="Book Antiqua" panose="02040602050305030304" pitchFamily="18" charset="0"/>
              </a:rPr>
              <a:t> Построение </a:t>
            </a:r>
            <a:r>
              <a:rPr lang="ru-RU" b="1" dirty="0" err="1">
                <a:solidFill>
                  <a:schemeClr val="bg1"/>
                </a:solidFill>
                <a:latin typeface="Book Antiqua" panose="02040602050305030304" pitchFamily="18" charset="0"/>
              </a:rPr>
              <a:t>паретовского</a:t>
            </a:r>
            <a:r>
              <a:rPr lang="ru-RU" b="1" dirty="0">
                <a:solidFill>
                  <a:schemeClr val="bg1"/>
                </a:solidFill>
                <a:latin typeface="Book Antiqua" panose="02040602050305030304" pitchFamily="18" charset="0"/>
              </a:rPr>
              <a:t> множества альтернатив многокритериальной задачи построения подграфа (покрытия) пересекающихся цепей с заданными вершинами на </a:t>
            </a:r>
            <a:r>
              <a:rPr lang="ru-RU" b="1" dirty="0" err="1">
                <a:solidFill>
                  <a:schemeClr val="bg1"/>
                </a:solidFill>
                <a:latin typeface="Book Antiqua" panose="02040602050305030304" pitchFamily="18" charset="0"/>
              </a:rPr>
              <a:t>многовзвешенном</a:t>
            </a:r>
            <a:r>
              <a:rPr lang="ru-RU" b="1" dirty="0">
                <a:solidFill>
                  <a:schemeClr val="bg1"/>
                </a:solidFill>
                <a:latin typeface="Book Antiqua" panose="02040602050305030304" pitchFamily="18" charset="0"/>
              </a:rPr>
              <a:t> динамическом графе</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F7398D2-9AA3-4808-B3A1-CAB03955565D}"/>
                  </a:ext>
                </a:extLst>
              </p:cNvPr>
              <p:cNvSpPr txBox="1"/>
              <p:nvPr/>
            </p:nvSpPr>
            <p:spPr>
              <a:xfrm>
                <a:off x="-240265" y="1547363"/>
                <a:ext cx="9001709" cy="463397"/>
              </a:xfrm>
              <a:prstGeom prst="rect">
                <a:avLst/>
              </a:prstGeom>
              <a:noFill/>
            </p:spPr>
            <p:txBody>
              <a:bodyPr wrap="square">
                <a:spAutoFit/>
              </a:bodyPr>
              <a:lstStyle/>
              <a:p>
                <a:pPr algn="r">
                  <a:lnSpc>
                    <a:spcPct val="150000"/>
                  </a:lnSpc>
                  <a:spcAft>
                    <a:spcPts val="800"/>
                  </a:spcAft>
                </a:pP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Таблица 1.3 – Значение целевых функций для элементов множества </a:t>
                </a:r>
                <a14:m>
                  <m:oMath xmlns:m="http://schemas.openxmlformats.org/officeDocument/2006/math">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e>
                      <m:sub>
                        <m:r>
                          <a:rPr lang="ru-RU"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25</m:t>
                        </m:r>
                      </m:sub>
                    </m:sSub>
                  </m:oMath>
                </a14:m>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AF7398D2-9AA3-4808-B3A1-CAB03955565D}"/>
                  </a:ext>
                </a:extLst>
              </p:cNvPr>
              <p:cNvSpPr txBox="1">
                <a:spLocks noRot="1" noChangeAspect="1" noMove="1" noResize="1" noEditPoints="1" noAdjustHandles="1" noChangeArrowheads="1" noChangeShapeType="1" noTextEdit="1"/>
              </p:cNvSpPr>
              <p:nvPr/>
            </p:nvSpPr>
            <p:spPr>
              <a:xfrm>
                <a:off x="-240265" y="1547363"/>
                <a:ext cx="9001709" cy="463397"/>
              </a:xfrm>
              <a:prstGeom prst="rect">
                <a:avLst/>
              </a:prstGeom>
              <a:blipFill>
                <a:blip r:embed="rId3"/>
                <a:stretch>
                  <a:fillRect b="-1973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graphicFrame>
            <p:nvGraphicFramePr>
              <p:cNvPr id="3" name="Таблица 2">
                <a:extLst>
                  <a:ext uri="{FF2B5EF4-FFF2-40B4-BE49-F238E27FC236}">
                    <a16:creationId xmlns:a16="http://schemas.microsoft.com/office/drawing/2014/main" id="{B46A6072-86D0-4F71-8F1E-6BFC3855D90A}"/>
                  </a:ext>
                </a:extLst>
              </p:cNvPr>
              <p:cNvGraphicFramePr>
                <a:graphicFrameLocks noGrp="1"/>
              </p:cNvGraphicFramePr>
              <p:nvPr>
                <p:extLst>
                  <p:ext uri="{D42A27DB-BD31-4B8C-83A1-F6EECF244321}">
                    <p14:modId xmlns:p14="http://schemas.microsoft.com/office/powerpoint/2010/main" val="1301236977"/>
                  </p:ext>
                </p:extLst>
              </p:nvPr>
            </p:nvGraphicFramePr>
            <p:xfrm>
              <a:off x="886408" y="2010761"/>
              <a:ext cx="7772400" cy="3232340"/>
            </p:xfrm>
            <a:graphic>
              <a:graphicData uri="http://schemas.openxmlformats.org/drawingml/2006/table">
                <a:tbl>
                  <a:tblPr firstRow="1" firstCol="1" bandRow="1"/>
                  <a:tblGrid>
                    <a:gridCol w="4355403">
                      <a:extLst>
                        <a:ext uri="{9D8B030D-6E8A-4147-A177-3AD203B41FA5}">
                          <a16:colId xmlns:a16="http://schemas.microsoft.com/office/drawing/2014/main" val="3963154528"/>
                        </a:ext>
                      </a:extLst>
                    </a:gridCol>
                    <a:gridCol w="1767097">
                      <a:extLst>
                        <a:ext uri="{9D8B030D-6E8A-4147-A177-3AD203B41FA5}">
                          <a16:colId xmlns:a16="http://schemas.microsoft.com/office/drawing/2014/main" val="1211948707"/>
                        </a:ext>
                      </a:extLst>
                    </a:gridCol>
                    <a:gridCol w="1649900">
                      <a:extLst>
                        <a:ext uri="{9D8B030D-6E8A-4147-A177-3AD203B41FA5}">
                          <a16:colId xmlns:a16="http://schemas.microsoft.com/office/drawing/2014/main" val="595415014"/>
                        </a:ext>
                      </a:extLst>
                    </a:gridCol>
                  </a:tblGrid>
                  <a:tr h="548750">
                    <a:tc>
                      <a:txBody>
                        <a:bodyPr/>
                        <a:lstStyle/>
                        <a:p>
                          <a:pPr indent="450215"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25</m:t>
                                    </m:r>
                                  </m:sub>
                                </m:sSub>
                              </m:oMath>
                            </m:oMathPara>
                          </a14:m>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𝐹</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𝐺</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𝐹</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𝐺</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7347394"/>
                      </a:ext>
                    </a:extLst>
                  </a:tr>
                  <a:tr h="381564">
                    <a:tc>
                      <a:txBody>
                        <a:bodyPr/>
                        <a:lstStyle/>
                        <a:p>
                          <a:pPr indent="18415" algn="just">
                            <a:lnSpc>
                              <a:spcPct val="150000"/>
                            </a:lnSpc>
                            <a:spcAft>
                              <a:spcPts val="800"/>
                            </a:spcAft>
                          </a:pPr>
                          <a14:m>
                            <m:oMath xmlns:m="http://schemas.openxmlformats.org/officeDocument/2006/math">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15</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25</m:t>
                                  </m:r>
                                </m:sup>
                              </m:sSub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5</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4028351"/>
                      </a:ext>
                    </a:extLst>
                  </a:tr>
                  <a:tr h="382307">
                    <a:tc>
                      <a:txBody>
                        <a:bodyPr/>
                        <a:lstStyle/>
                        <a:p>
                          <a:pPr indent="18415" algn="just">
                            <a:lnSpc>
                              <a:spcPct val="150000"/>
                            </a:lnSpc>
                            <a:spcAft>
                              <a:spcPts val="800"/>
                            </a:spcAft>
                          </a:pPr>
                          <a14:m>
                            <m:oMath xmlns:m="http://schemas.openxmlformats.org/officeDocument/2006/math">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16</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25</m:t>
                                  </m:r>
                                </m:sup>
                              </m:sSub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6</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5</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6603454"/>
                      </a:ext>
                    </a:extLst>
                  </a:tr>
                  <a:tr h="384125">
                    <a:tc>
                      <a:txBody>
                        <a:bodyPr/>
                        <a:lstStyle/>
                        <a:p>
                          <a:pPr indent="18415" algn="just">
                            <a:lnSpc>
                              <a:spcPct val="150000"/>
                            </a:lnSpc>
                            <a:spcAft>
                              <a:spcPts val="800"/>
                            </a:spcAft>
                          </a:pPr>
                          <a14:m>
                            <m:oMath xmlns:m="http://schemas.openxmlformats.org/officeDocument/2006/math">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17</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3</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25</m:t>
                                  </m:r>
                                </m:sup>
                              </m:sSub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6</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7</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5</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0556691"/>
                      </a:ext>
                    </a:extLst>
                  </a:tr>
                  <a:tr h="380820">
                    <a:tc>
                      <a:txBody>
                        <a:bodyPr/>
                        <a:lstStyle/>
                        <a:p>
                          <a:pPr indent="18415" algn="just">
                            <a:lnSpc>
                              <a:spcPct val="150000"/>
                            </a:lnSpc>
                            <a:spcAft>
                              <a:spcPts val="800"/>
                            </a:spcAft>
                          </a:pPr>
                          <a14:m>
                            <m:oMath xmlns:m="http://schemas.openxmlformats.org/officeDocument/2006/math">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18</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25</m:t>
                                  </m:r>
                                </m:sup>
                              </m:sSub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7</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5</m:t>
                                      </m:r>
                                    </m:sub>
                                  </m:sSub>
                                </m:e>
                              </m:d>
                            </m:oMath>
                          </a14:m>
                          <a:r>
                            <a:rPr lang="ru-RU"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4337518"/>
                      </a:ext>
                    </a:extLst>
                  </a:tr>
                  <a:tr h="389415">
                    <a:tc>
                      <a:txBody>
                        <a:bodyPr/>
                        <a:lstStyle/>
                        <a:p>
                          <a:pPr indent="18415" algn="just">
                            <a:lnSpc>
                              <a:spcPct val="150000"/>
                            </a:lnSpc>
                            <a:spcAft>
                              <a:spcPts val="800"/>
                            </a:spcAft>
                          </a:pPr>
                          <a14:m>
                            <m:oMath xmlns:m="http://schemas.openxmlformats.org/officeDocument/2006/math">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19</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5</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25</m:t>
                                  </m:r>
                                </m:sup>
                              </m:sSub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7</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6</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5</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6563387"/>
                      </a:ext>
                    </a:extLst>
                  </a:tr>
                  <a:tr h="384539">
                    <a:tc>
                      <a:txBody>
                        <a:bodyPr/>
                        <a:lstStyle/>
                        <a:p>
                          <a:pPr indent="18415" algn="just">
                            <a:lnSpc>
                              <a:spcPct val="150000"/>
                            </a:lnSpc>
                            <a:spcAft>
                              <a:spcPts val="800"/>
                            </a:spcAft>
                          </a:pPr>
                          <a14:m>
                            <m:oMath xmlns:m="http://schemas.openxmlformats.org/officeDocument/2006/math">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20</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6</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25</m:t>
                                  </m:r>
                                </m:sup>
                              </m:sSub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7</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6</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5</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18</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9469325"/>
                      </a:ext>
                    </a:extLst>
                  </a:tr>
                  <a:tr h="380820">
                    <a:tc>
                      <a:txBody>
                        <a:bodyPr/>
                        <a:lstStyle/>
                        <a:p>
                          <a:pPr indent="18415" algn="just">
                            <a:lnSpc>
                              <a:spcPct val="150000"/>
                            </a:lnSpc>
                            <a:spcAft>
                              <a:spcPts val="800"/>
                            </a:spcAft>
                          </a:pPr>
                          <a14:m>
                            <m:oMath xmlns:m="http://schemas.openxmlformats.org/officeDocument/2006/math">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21</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7</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25</m:t>
                                  </m:r>
                                </m:sup>
                              </m:sSub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3</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5</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960976"/>
                      </a:ext>
                    </a:extLst>
                  </a:tr>
                </a:tbl>
              </a:graphicData>
            </a:graphic>
          </p:graphicFrame>
        </mc:Choice>
        <mc:Fallback xmlns="">
          <p:graphicFrame>
            <p:nvGraphicFramePr>
              <p:cNvPr id="3" name="Таблица 2">
                <a:extLst>
                  <a:ext uri="{FF2B5EF4-FFF2-40B4-BE49-F238E27FC236}">
                    <a16:creationId xmlns:a16="http://schemas.microsoft.com/office/drawing/2014/main" id="{B46A6072-86D0-4F71-8F1E-6BFC3855D90A}"/>
                  </a:ext>
                </a:extLst>
              </p:cNvPr>
              <p:cNvGraphicFramePr>
                <a:graphicFrameLocks noGrp="1"/>
              </p:cNvGraphicFramePr>
              <p:nvPr>
                <p:extLst>
                  <p:ext uri="{D42A27DB-BD31-4B8C-83A1-F6EECF244321}">
                    <p14:modId xmlns:p14="http://schemas.microsoft.com/office/powerpoint/2010/main" val="1301236977"/>
                  </p:ext>
                </p:extLst>
              </p:nvPr>
            </p:nvGraphicFramePr>
            <p:xfrm>
              <a:off x="886408" y="2010761"/>
              <a:ext cx="7772400" cy="3232340"/>
            </p:xfrm>
            <a:graphic>
              <a:graphicData uri="http://schemas.openxmlformats.org/drawingml/2006/table">
                <a:tbl>
                  <a:tblPr firstRow="1" firstCol="1" bandRow="1"/>
                  <a:tblGrid>
                    <a:gridCol w="4355403">
                      <a:extLst>
                        <a:ext uri="{9D8B030D-6E8A-4147-A177-3AD203B41FA5}">
                          <a16:colId xmlns:a16="http://schemas.microsoft.com/office/drawing/2014/main" val="3963154528"/>
                        </a:ext>
                      </a:extLst>
                    </a:gridCol>
                    <a:gridCol w="1767097">
                      <a:extLst>
                        <a:ext uri="{9D8B030D-6E8A-4147-A177-3AD203B41FA5}">
                          <a16:colId xmlns:a16="http://schemas.microsoft.com/office/drawing/2014/main" val="1211948707"/>
                        </a:ext>
                      </a:extLst>
                    </a:gridCol>
                    <a:gridCol w="1649900">
                      <a:extLst>
                        <a:ext uri="{9D8B030D-6E8A-4147-A177-3AD203B41FA5}">
                          <a16:colId xmlns:a16="http://schemas.microsoft.com/office/drawing/2014/main" val="595415014"/>
                        </a:ext>
                      </a:extLst>
                    </a:gridCol>
                  </a:tblGrid>
                  <a:tr h="548750">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140" t="-1111" r="-78741" b="-493333"/>
                          </a:stretch>
                        </a:blipFill>
                      </a:tcPr>
                    </a:tc>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246897" t="-1111" r="-94138" b="-493333"/>
                          </a:stretch>
                        </a:blipFill>
                      </a:tcPr>
                    </a:tc>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371218" t="-1111" r="-738" b="-493333"/>
                          </a:stretch>
                        </a:blipFill>
                      </a:tcPr>
                    </a:tc>
                    <a:extLst>
                      <a:ext uri="{0D108BD9-81ED-4DB2-BD59-A6C34878D82A}">
                        <a16:rowId xmlns:a16="http://schemas.microsoft.com/office/drawing/2014/main" val="3267347394"/>
                      </a:ext>
                    </a:extLst>
                  </a:tr>
                  <a:tr h="381564">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140" t="-144444" r="-78741" b="-604762"/>
                          </a:stretch>
                        </a:blipFill>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4028351"/>
                      </a:ext>
                    </a:extLst>
                  </a:tr>
                  <a:tr h="382307">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140" t="-244444" r="-78741" b="-504762"/>
                          </a:stretch>
                        </a:blipFill>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6603454"/>
                      </a:ext>
                    </a:extLst>
                  </a:tr>
                  <a:tr h="384125">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140" t="-344444" r="-78741" b="-404762"/>
                          </a:stretch>
                        </a:blipFill>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0556691"/>
                      </a:ext>
                    </a:extLst>
                  </a:tr>
                  <a:tr h="380820">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140" t="-444444" r="-78741" b="-304762"/>
                          </a:stretch>
                        </a:blipFill>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4337518"/>
                      </a:ext>
                    </a:extLst>
                  </a:tr>
                  <a:tr h="389415">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140" t="-535938" r="-78741" b="-200000"/>
                          </a:stretch>
                        </a:blipFill>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6563387"/>
                      </a:ext>
                    </a:extLst>
                  </a:tr>
                  <a:tr h="384539">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140" t="-646032" r="-78741" b="-103175"/>
                          </a:stretch>
                        </a:blipFill>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18</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9469325"/>
                      </a:ext>
                    </a:extLst>
                  </a:tr>
                  <a:tr h="380820">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140" t="-746032" r="-78741" b="-3175"/>
                          </a:stretch>
                        </a:blipFill>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960976"/>
                      </a:ext>
                    </a:extLst>
                  </a:tr>
                </a:tbl>
              </a:graphicData>
            </a:graphic>
          </p:graphicFrame>
        </mc:Fallback>
      </mc:AlternateContent>
      <p:sp>
        <p:nvSpPr>
          <p:cNvPr id="2" name="Номер слайда 1">
            <a:extLst>
              <a:ext uri="{FF2B5EF4-FFF2-40B4-BE49-F238E27FC236}">
                <a16:creationId xmlns:a16="http://schemas.microsoft.com/office/drawing/2014/main" id="{FB4DD25E-E910-4B13-860B-CA3E428A3DCF}"/>
              </a:ext>
            </a:extLst>
          </p:cNvPr>
          <p:cNvSpPr>
            <a:spLocks noGrp="1"/>
          </p:cNvSpPr>
          <p:nvPr>
            <p:ph type="sldNum" sz="quarter" idx="12"/>
          </p:nvPr>
        </p:nvSpPr>
        <p:spPr/>
        <p:txBody>
          <a:bodyPr/>
          <a:lstStyle/>
          <a:p>
            <a:fld id="{08D8E1EF-28A3-48B0-A2E7-28A1554736A7}" type="slidenum">
              <a:rPr lang="ru-RU" smtClean="0"/>
              <a:t>8</a:t>
            </a:fld>
            <a:endParaRPr lang="ru-RU"/>
          </a:p>
        </p:txBody>
      </p:sp>
    </p:spTree>
    <p:extLst>
      <p:ext uri="{BB962C8B-B14F-4D97-AF65-F5344CB8AC3E}">
        <p14:creationId xmlns:p14="http://schemas.microsoft.com/office/powerpoint/2010/main" val="1469971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rotWithShape="1">
          <a:blip r:embed="rId2" cstate="print">
            <a:extLst>
              <a:ext uri="{28A0092B-C50C-407E-A947-70E740481C1C}">
                <a14:useLocalDpi xmlns:a14="http://schemas.microsoft.com/office/drawing/2010/main" val="0"/>
              </a:ext>
            </a:extLst>
          </a:blip>
          <a:srcRect t="23839" b="55757"/>
          <a:stretch/>
        </p:blipFill>
        <p:spPr>
          <a:xfrm>
            <a:off x="7208158" y="427844"/>
            <a:ext cx="1724227" cy="611247"/>
          </a:xfrm>
          <a:prstGeom prst="rect">
            <a:avLst/>
          </a:prstGeom>
        </p:spPr>
      </p:pic>
      <p:sp>
        <p:nvSpPr>
          <p:cNvPr id="6" name="TextBox 5"/>
          <p:cNvSpPr txBox="1"/>
          <p:nvPr/>
        </p:nvSpPr>
        <p:spPr>
          <a:xfrm>
            <a:off x="312304" y="577334"/>
            <a:ext cx="4432624" cy="369332"/>
          </a:xfrm>
          <a:prstGeom prst="rect">
            <a:avLst/>
          </a:prstGeom>
          <a:noFill/>
        </p:spPr>
        <p:txBody>
          <a:bodyPr wrap="none" rtlCol="0">
            <a:spAutoFit/>
          </a:bodyPr>
          <a:lstStyle/>
          <a:p>
            <a:r>
              <a:rPr lang="ru-RU" b="1" dirty="0">
                <a:solidFill>
                  <a:schemeClr val="bg1"/>
                </a:solidFill>
                <a:latin typeface="Book Antiqua" panose="02040602050305030304" pitchFamily="18" charset="0"/>
              </a:rPr>
              <a:t> Оптимизационные задачи на графах</a:t>
            </a:r>
          </a:p>
        </p:txBody>
      </p:sp>
      <p:sp>
        <p:nvSpPr>
          <p:cNvPr id="7" name="Пятиугольник 3">
            <a:extLst>
              <a:ext uri="{FF2B5EF4-FFF2-40B4-BE49-F238E27FC236}">
                <a16:creationId xmlns:a16="http://schemas.microsoft.com/office/drawing/2014/main" id="{0FE7A9DE-633F-45BE-A082-C98C44E4F53E}"/>
              </a:ext>
            </a:extLst>
          </p:cNvPr>
          <p:cNvSpPr/>
          <p:nvPr/>
        </p:nvSpPr>
        <p:spPr>
          <a:xfrm>
            <a:off x="0" y="70035"/>
            <a:ext cx="6639339" cy="1477328"/>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b="1" dirty="0">
                <a:solidFill>
                  <a:schemeClr val="bg1"/>
                </a:solidFill>
                <a:latin typeface="Book Antiqua" panose="02040602050305030304" pitchFamily="18" charset="0"/>
              </a:rPr>
              <a:t> Построение </a:t>
            </a:r>
            <a:r>
              <a:rPr lang="ru-RU" b="1" dirty="0" err="1">
                <a:solidFill>
                  <a:schemeClr val="bg1"/>
                </a:solidFill>
                <a:latin typeface="Book Antiqua" panose="02040602050305030304" pitchFamily="18" charset="0"/>
              </a:rPr>
              <a:t>паретовского</a:t>
            </a:r>
            <a:r>
              <a:rPr lang="ru-RU" b="1" dirty="0">
                <a:solidFill>
                  <a:schemeClr val="bg1"/>
                </a:solidFill>
                <a:latin typeface="Book Antiqua" panose="02040602050305030304" pitchFamily="18" charset="0"/>
              </a:rPr>
              <a:t> множества альтернатив многокритериальной задачи построения подграфа (покрытия) пересекающихся цепей с заданными вершинами на </a:t>
            </a:r>
            <a:r>
              <a:rPr lang="ru-RU" b="1" dirty="0" err="1">
                <a:solidFill>
                  <a:schemeClr val="bg1"/>
                </a:solidFill>
                <a:latin typeface="Book Antiqua" panose="02040602050305030304" pitchFamily="18" charset="0"/>
              </a:rPr>
              <a:t>многовзвешенном</a:t>
            </a:r>
            <a:r>
              <a:rPr lang="ru-RU" b="1" dirty="0">
                <a:solidFill>
                  <a:schemeClr val="bg1"/>
                </a:solidFill>
                <a:latin typeface="Book Antiqua" panose="02040602050305030304" pitchFamily="18" charset="0"/>
              </a:rPr>
              <a:t> динамическом графе</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DA6CC24-D5B9-4DE0-AAAA-4AD34A5EC669}"/>
                  </a:ext>
                </a:extLst>
              </p:cNvPr>
              <p:cNvSpPr txBox="1"/>
              <p:nvPr/>
            </p:nvSpPr>
            <p:spPr>
              <a:xfrm>
                <a:off x="206997" y="1547363"/>
                <a:ext cx="8554448" cy="463397"/>
              </a:xfrm>
              <a:prstGeom prst="rect">
                <a:avLst/>
              </a:prstGeom>
              <a:noFill/>
            </p:spPr>
            <p:txBody>
              <a:bodyPr wrap="square">
                <a:spAutoFit/>
              </a:bodyPr>
              <a:lstStyle/>
              <a:p>
                <a:pPr algn="r">
                  <a:lnSpc>
                    <a:spcPct val="150000"/>
                  </a:lnSpc>
                  <a:spcAft>
                    <a:spcPts val="800"/>
                  </a:spcAft>
                </a:pP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Таблица 1.4 – Значение целевых функций для элементов множества </a:t>
                </a:r>
                <a14:m>
                  <m:oMath xmlns:m="http://schemas.openxmlformats.org/officeDocument/2006/math">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e>
                      <m:sub>
                        <m:r>
                          <a:rPr lang="ru-RU"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24</m:t>
                        </m:r>
                      </m:sub>
                    </m:sSub>
                  </m:oMath>
                </a14:m>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2DA6CC24-D5B9-4DE0-AAAA-4AD34A5EC669}"/>
                  </a:ext>
                </a:extLst>
              </p:cNvPr>
              <p:cNvSpPr txBox="1">
                <a:spLocks noRot="1" noChangeAspect="1" noMove="1" noResize="1" noEditPoints="1" noAdjustHandles="1" noChangeArrowheads="1" noChangeShapeType="1" noTextEdit="1"/>
              </p:cNvSpPr>
              <p:nvPr/>
            </p:nvSpPr>
            <p:spPr>
              <a:xfrm>
                <a:off x="206997" y="1547363"/>
                <a:ext cx="8554448" cy="463397"/>
              </a:xfrm>
              <a:prstGeom prst="rect">
                <a:avLst/>
              </a:prstGeom>
              <a:blipFill>
                <a:blip r:embed="rId3"/>
                <a:stretch>
                  <a:fillRect b="-1973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graphicFrame>
            <p:nvGraphicFramePr>
              <p:cNvPr id="3" name="Таблица 2">
                <a:extLst>
                  <a:ext uri="{FF2B5EF4-FFF2-40B4-BE49-F238E27FC236}">
                    <a16:creationId xmlns:a16="http://schemas.microsoft.com/office/drawing/2014/main" id="{B8C9CFC2-0218-43F7-960E-63CCA3D7D450}"/>
                  </a:ext>
                </a:extLst>
              </p:cNvPr>
              <p:cNvGraphicFramePr>
                <a:graphicFrameLocks noGrp="1"/>
              </p:cNvGraphicFramePr>
              <p:nvPr>
                <p:extLst>
                  <p:ext uri="{D42A27DB-BD31-4B8C-83A1-F6EECF244321}">
                    <p14:modId xmlns:p14="http://schemas.microsoft.com/office/powerpoint/2010/main" val="557106794"/>
                  </p:ext>
                </p:extLst>
              </p:nvPr>
            </p:nvGraphicFramePr>
            <p:xfrm>
              <a:off x="1026367" y="2054662"/>
              <a:ext cx="7828384" cy="3804962"/>
            </p:xfrm>
            <a:graphic>
              <a:graphicData uri="http://schemas.openxmlformats.org/drawingml/2006/table">
                <a:tbl>
                  <a:tblPr firstRow="1" firstCol="1" bandRow="1"/>
                  <a:tblGrid>
                    <a:gridCol w="4386775">
                      <a:extLst>
                        <a:ext uri="{9D8B030D-6E8A-4147-A177-3AD203B41FA5}">
                          <a16:colId xmlns:a16="http://schemas.microsoft.com/office/drawing/2014/main" val="710716662"/>
                        </a:ext>
                      </a:extLst>
                    </a:gridCol>
                    <a:gridCol w="1779825">
                      <a:extLst>
                        <a:ext uri="{9D8B030D-6E8A-4147-A177-3AD203B41FA5}">
                          <a16:colId xmlns:a16="http://schemas.microsoft.com/office/drawing/2014/main" val="2541123997"/>
                        </a:ext>
                      </a:extLst>
                    </a:gridCol>
                    <a:gridCol w="1661784">
                      <a:extLst>
                        <a:ext uri="{9D8B030D-6E8A-4147-A177-3AD203B41FA5}">
                          <a16:colId xmlns:a16="http://schemas.microsoft.com/office/drawing/2014/main" val="4038167437"/>
                        </a:ext>
                      </a:extLst>
                    </a:gridCol>
                  </a:tblGrid>
                  <a:tr h="654990">
                    <a:tc>
                      <a:txBody>
                        <a:bodyPr/>
                        <a:lstStyle/>
                        <a:p>
                          <a:pPr indent="450215"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24</m:t>
                                    </m:r>
                                  </m:sub>
                                </m:sSub>
                              </m:oMath>
                            </m:oMathPara>
                          </a14:m>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𝐹</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𝐺</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𝐹</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𝐺</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5106928"/>
                      </a:ext>
                    </a:extLst>
                  </a:tr>
                  <a:tr h="448137">
                    <a:tc>
                      <a:txBody>
                        <a:bodyPr/>
                        <a:lstStyle/>
                        <a:p>
                          <a:pPr indent="450215" algn="just">
                            <a:lnSpc>
                              <a:spcPct val="150000"/>
                            </a:lnSpc>
                            <a:spcAft>
                              <a:spcPts val="800"/>
                            </a:spcAft>
                          </a:pPr>
                          <a14:m>
                            <m:oMath xmlns:m="http://schemas.openxmlformats.org/officeDocument/2006/math">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22</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24</m:t>
                                  </m:r>
                                </m:sup>
                              </m:sSub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3</m:t>
                                  </m:r>
                                </m:sub>
                              </m:sSub>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6520716"/>
                      </a:ext>
                    </a:extLst>
                  </a:tr>
                  <a:tr h="448530">
                    <a:tc>
                      <a:txBody>
                        <a:bodyPr/>
                        <a:lstStyle/>
                        <a:p>
                          <a:pPr indent="450215" algn="just">
                            <a:lnSpc>
                              <a:spcPct val="150000"/>
                            </a:lnSpc>
                            <a:spcAft>
                              <a:spcPts val="800"/>
                            </a:spcAft>
                          </a:pPr>
                          <a14:m>
                            <m:oMath xmlns:m="http://schemas.openxmlformats.org/officeDocument/2006/math">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23</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24</m:t>
                                  </m:r>
                                </m:sup>
                              </m:sSub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7</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4089755"/>
                      </a:ext>
                    </a:extLst>
                  </a:tr>
                  <a:tr h="450504">
                    <a:tc>
                      <a:txBody>
                        <a:bodyPr/>
                        <a:lstStyle/>
                        <a:p>
                          <a:pPr indent="450215" algn="just">
                            <a:lnSpc>
                              <a:spcPct val="150000"/>
                            </a:lnSpc>
                            <a:spcAft>
                              <a:spcPts val="800"/>
                            </a:spcAft>
                          </a:pPr>
                          <a14:m>
                            <m:oMath xmlns:m="http://schemas.openxmlformats.org/officeDocument/2006/math">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24</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3</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24</m:t>
                                  </m:r>
                                </m:sup>
                              </m:sSub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7</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6</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7</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5</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18</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6017660"/>
                      </a:ext>
                    </a:extLst>
                  </a:tr>
                  <a:tr h="447248">
                    <a:tc>
                      <a:txBody>
                        <a:bodyPr/>
                        <a:lstStyle/>
                        <a:p>
                          <a:pPr indent="450215" algn="just">
                            <a:lnSpc>
                              <a:spcPct val="150000"/>
                            </a:lnSpc>
                            <a:spcAft>
                              <a:spcPts val="800"/>
                            </a:spcAft>
                          </a:pPr>
                          <a14:m>
                            <m:oMath xmlns:m="http://schemas.openxmlformats.org/officeDocument/2006/math">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25</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24</m:t>
                                  </m:r>
                                </m:sup>
                              </m:sSub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7</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6</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5</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m:t>
                                      </m:r>
                                    </m:sub>
                                  </m:sSub>
                                </m:e>
                              </m:d>
                            </m:oMath>
                          </a14:m>
                          <a:r>
                            <a:rPr lang="ru-RU"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19</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4528677"/>
                      </a:ext>
                    </a:extLst>
                  </a:tr>
                  <a:tr h="456914">
                    <a:tc>
                      <a:txBody>
                        <a:bodyPr/>
                        <a:lstStyle/>
                        <a:p>
                          <a:pPr indent="450215" algn="just">
                            <a:lnSpc>
                              <a:spcPct val="150000"/>
                            </a:lnSpc>
                            <a:spcAft>
                              <a:spcPts val="800"/>
                            </a:spcAft>
                          </a:pPr>
                          <a14:m>
                            <m:oMath xmlns:m="http://schemas.openxmlformats.org/officeDocument/2006/math">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26</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5</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24</m:t>
                                  </m:r>
                                </m:sup>
                              </m:sSub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6</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7</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0817812"/>
                      </a:ext>
                    </a:extLst>
                  </a:tr>
                  <a:tr h="451095">
                    <a:tc>
                      <a:txBody>
                        <a:bodyPr/>
                        <a:lstStyle/>
                        <a:p>
                          <a:pPr indent="450215" algn="just">
                            <a:lnSpc>
                              <a:spcPct val="150000"/>
                            </a:lnSpc>
                            <a:spcAft>
                              <a:spcPts val="800"/>
                            </a:spcAft>
                          </a:pPr>
                          <a14:m>
                            <m:oMath xmlns:m="http://schemas.openxmlformats.org/officeDocument/2006/math">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27</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6</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24</m:t>
                                  </m:r>
                                </m:sup>
                              </m:sSub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6</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5</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5</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5103349"/>
                      </a:ext>
                    </a:extLst>
                  </a:tr>
                  <a:tr h="447544">
                    <a:tc>
                      <a:txBody>
                        <a:bodyPr/>
                        <a:lstStyle/>
                        <a:p>
                          <a:pPr indent="450215" algn="just">
                            <a:lnSpc>
                              <a:spcPct val="150000"/>
                            </a:lnSpc>
                            <a:spcAft>
                              <a:spcPts val="800"/>
                            </a:spcAft>
                          </a:pPr>
                          <a14:m>
                            <m:oMath xmlns:m="http://schemas.openxmlformats.org/officeDocument/2006/math">
                              <m:sSubSup>
                                <m:sSubSup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Sup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28</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7</m:t>
                                  </m:r>
                                </m:sub>
                                <m: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24</m:t>
                                  </m:r>
                                </m:sup>
                              </m:sSubSup>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3</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5</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m:t>
                                  </m:r>
                                </m:sub>
                              </m:sSub>
                              <m:r>
                                <a:rPr lang="ru-RU"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6695640"/>
                      </a:ext>
                    </a:extLst>
                  </a:tr>
                </a:tbl>
              </a:graphicData>
            </a:graphic>
          </p:graphicFrame>
        </mc:Choice>
        <mc:Fallback xmlns="">
          <p:graphicFrame>
            <p:nvGraphicFramePr>
              <p:cNvPr id="3" name="Таблица 2">
                <a:extLst>
                  <a:ext uri="{FF2B5EF4-FFF2-40B4-BE49-F238E27FC236}">
                    <a16:creationId xmlns:a16="http://schemas.microsoft.com/office/drawing/2014/main" id="{B8C9CFC2-0218-43F7-960E-63CCA3D7D450}"/>
                  </a:ext>
                </a:extLst>
              </p:cNvPr>
              <p:cNvGraphicFramePr>
                <a:graphicFrameLocks noGrp="1"/>
              </p:cNvGraphicFramePr>
              <p:nvPr>
                <p:extLst>
                  <p:ext uri="{D42A27DB-BD31-4B8C-83A1-F6EECF244321}">
                    <p14:modId xmlns:p14="http://schemas.microsoft.com/office/powerpoint/2010/main" val="557106794"/>
                  </p:ext>
                </p:extLst>
              </p:nvPr>
            </p:nvGraphicFramePr>
            <p:xfrm>
              <a:off x="1026367" y="2054662"/>
              <a:ext cx="7828384" cy="3804962"/>
            </p:xfrm>
            <a:graphic>
              <a:graphicData uri="http://schemas.openxmlformats.org/drawingml/2006/table">
                <a:tbl>
                  <a:tblPr firstRow="1" firstCol="1" bandRow="1"/>
                  <a:tblGrid>
                    <a:gridCol w="4386775">
                      <a:extLst>
                        <a:ext uri="{9D8B030D-6E8A-4147-A177-3AD203B41FA5}">
                          <a16:colId xmlns:a16="http://schemas.microsoft.com/office/drawing/2014/main" val="710716662"/>
                        </a:ext>
                      </a:extLst>
                    </a:gridCol>
                    <a:gridCol w="1779825">
                      <a:extLst>
                        <a:ext uri="{9D8B030D-6E8A-4147-A177-3AD203B41FA5}">
                          <a16:colId xmlns:a16="http://schemas.microsoft.com/office/drawing/2014/main" val="2541123997"/>
                        </a:ext>
                      </a:extLst>
                    </a:gridCol>
                    <a:gridCol w="1661784">
                      <a:extLst>
                        <a:ext uri="{9D8B030D-6E8A-4147-A177-3AD203B41FA5}">
                          <a16:colId xmlns:a16="http://schemas.microsoft.com/office/drawing/2014/main" val="4038167437"/>
                        </a:ext>
                      </a:extLst>
                    </a:gridCol>
                  </a:tblGrid>
                  <a:tr h="654990">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139" t="-926" r="-78750" b="-480556"/>
                          </a:stretch>
                        </a:blipFill>
                      </a:tcPr>
                    </a:tc>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246918" t="-926" r="-94178" b="-480556"/>
                          </a:stretch>
                        </a:blipFill>
                      </a:tcPr>
                    </a:tc>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371062" t="-926" r="-733" b="-480556"/>
                          </a:stretch>
                        </a:blipFill>
                      </a:tcPr>
                    </a:tc>
                    <a:extLst>
                      <a:ext uri="{0D108BD9-81ED-4DB2-BD59-A6C34878D82A}">
                        <a16:rowId xmlns:a16="http://schemas.microsoft.com/office/drawing/2014/main" val="975106928"/>
                      </a:ext>
                    </a:extLst>
                  </a:tr>
                  <a:tr h="448137">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139" t="-149315" r="-78750" b="-610959"/>
                          </a:stretch>
                        </a:blipFill>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6520716"/>
                      </a:ext>
                    </a:extLst>
                  </a:tr>
                  <a:tr h="448530">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139" t="-245946" r="-78750" b="-502703"/>
                          </a:stretch>
                        </a:blipFill>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4089755"/>
                      </a:ext>
                    </a:extLst>
                  </a:tr>
                  <a:tr h="450504">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139" t="-345946" r="-78750" b="-402703"/>
                          </a:stretch>
                        </a:blipFill>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18</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6017660"/>
                      </a:ext>
                    </a:extLst>
                  </a:tr>
                  <a:tr h="447248">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139" t="-452055" r="-78750" b="-308219"/>
                          </a:stretch>
                        </a:blipFill>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19</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4528677"/>
                      </a:ext>
                    </a:extLst>
                  </a:tr>
                  <a:tr h="456914">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139" t="-537333" r="-78750" b="-200000"/>
                          </a:stretch>
                        </a:blipFill>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0817812"/>
                      </a:ext>
                    </a:extLst>
                  </a:tr>
                  <a:tr h="451095">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139" t="-645946" r="-78750" b="-102703"/>
                          </a:stretch>
                        </a:blipFill>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5103349"/>
                      </a:ext>
                    </a:extLst>
                  </a:tr>
                  <a:tr h="447544">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139" t="-745946" r="-78750" b="-2703"/>
                          </a:stretch>
                        </a:blipFill>
                      </a:tcPr>
                    </a:tc>
                    <a:tc>
                      <a:txBody>
                        <a:bodyPr/>
                        <a:lstStyle/>
                        <a:p>
                          <a:pPr indent="450215" algn="just">
                            <a:lnSpc>
                              <a:spcPct val="150000"/>
                            </a:lnSpc>
                            <a:spcAft>
                              <a:spcPts val="8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lnSpc>
                              <a:spcPct val="150000"/>
                            </a:lnSpc>
                            <a:spcAft>
                              <a:spcPts val="80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6695640"/>
                      </a:ext>
                    </a:extLst>
                  </a:tr>
                </a:tbl>
              </a:graphicData>
            </a:graphic>
          </p:graphicFrame>
        </mc:Fallback>
      </mc:AlternateContent>
      <p:sp>
        <p:nvSpPr>
          <p:cNvPr id="2" name="Номер слайда 1">
            <a:extLst>
              <a:ext uri="{FF2B5EF4-FFF2-40B4-BE49-F238E27FC236}">
                <a16:creationId xmlns:a16="http://schemas.microsoft.com/office/drawing/2014/main" id="{09EA49CD-42DE-457C-BC22-8D7CBB7C0064}"/>
              </a:ext>
            </a:extLst>
          </p:cNvPr>
          <p:cNvSpPr>
            <a:spLocks noGrp="1"/>
          </p:cNvSpPr>
          <p:nvPr>
            <p:ph type="sldNum" sz="quarter" idx="12"/>
          </p:nvPr>
        </p:nvSpPr>
        <p:spPr/>
        <p:txBody>
          <a:bodyPr/>
          <a:lstStyle/>
          <a:p>
            <a:fld id="{08D8E1EF-28A3-48B0-A2E7-28A1554736A7}" type="slidenum">
              <a:rPr lang="ru-RU" smtClean="0"/>
              <a:t>9</a:t>
            </a:fld>
            <a:endParaRPr lang="ru-RU"/>
          </a:p>
        </p:txBody>
      </p:sp>
    </p:spTree>
    <p:extLst>
      <p:ext uri="{BB962C8B-B14F-4D97-AF65-F5344CB8AC3E}">
        <p14:creationId xmlns:p14="http://schemas.microsoft.com/office/powerpoint/2010/main" val="1800627595"/>
      </p:ext>
    </p:extLst>
  </p:cSld>
  <p:clrMapOvr>
    <a:masterClrMapping/>
  </p:clrMapOvr>
</p:sld>
</file>

<file path=ppt/theme/theme1.xml><?xml version="1.0" encoding="utf-8"?>
<a:theme xmlns:a="http://schemas.openxmlformats.org/drawingml/2006/main" name="Office Them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Документ" ma:contentTypeID="0x010100D152A4D475B3F94B9A44EC35E28A4960" ma:contentTypeVersion="1" ma:contentTypeDescription="Создание документа." ma:contentTypeScope="" ma:versionID="46f56e486521e51090bd96ea8df1194b">
  <xsd:schema xmlns:xsd="http://www.w3.org/2001/XMLSchema" xmlns:xs="http://www.w3.org/2001/XMLSchema" xmlns:p="http://schemas.microsoft.com/office/2006/metadata/properties" xmlns:ns1="http://schemas.microsoft.com/sharepoint/v3" targetNamespace="http://schemas.microsoft.com/office/2006/metadata/properties" ma:root="true" ma:fieldsID="2a10c82831e5d625bbb0173136b0368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Дата начала расписания" ma:description="" ma:hidden="true" ma:internalName="PublishingStartDate">
      <xsd:simpleType>
        <xsd:restriction base="dms:Unknown"/>
      </xsd:simpleType>
    </xsd:element>
    <xsd:element name="PublishingExpirationDate" ma:index="9" nillable="true" ma:displayName="Дата окончания расписания"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FE14FB3A-98B0-4541-A9B6-6A9A9A4E9711}">
  <ds:schemaRefs>
    <ds:schemaRef ds:uri="http://schemas.microsoft.com/sharepoint/v3/contenttype/forms"/>
  </ds:schemaRefs>
</ds:datastoreItem>
</file>

<file path=customXml/itemProps2.xml><?xml version="1.0" encoding="utf-8"?>
<ds:datastoreItem xmlns:ds="http://schemas.openxmlformats.org/officeDocument/2006/customXml" ds:itemID="{A01F834A-76E6-4828-A761-3403309F8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7F78A8B-7EE1-459B-81DE-8E382C3F86C9}">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Office Theme</Template>
  <TotalTime>525</TotalTime>
  <Words>3831</Words>
  <Application>Microsoft Office PowerPoint</Application>
  <PresentationFormat>Экран (4:3)</PresentationFormat>
  <Paragraphs>216</Paragraphs>
  <Slides>20</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20</vt:i4>
      </vt:variant>
    </vt:vector>
  </HeadingPairs>
  <TitlesOfParts>
    <vt:vector size="27" baseType="lpstr">
      <vt:lpstr>Arial</vt:lpstr>
      <vt:lpstr>Book Antiqua</vt:lpstr>
      <vt:lpstr>Calibri</vt:lpstr>
      <vt:lpstr>Calibri Light</vt:lpstr>
      <vt:lpstr>Cambria Math</vt:lpstr>
      <vt:lpstr>Times New Roman</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Windows User</dc:creator>
  <cp:lastModifiedBy>Ушакова Наталья Ивановна</cp:lastModifiedBy>
  <cp:revision>32</cp:revision>
  <dcterms:created xsi:type="dcterms:W3CDTF">2016-09-22T16:49:19Z</dcterms:created>
  <dcterms:modified xsi:type="dcterms:W3CDTF">2022-10-10T13:34:46Z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0x010100D152A4D475B3F94B9A44EC35E28A4960</vt:lpwstr>
  </property>
</Properties>
</file>