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8" r:id="rId3"/>
    <p:sldId id="257" r:id="rId4"/>
    <p:sldId id="294" r:id="rId5"/>
    <p:sldId id="297" r:id="rId6"/>
    <p:sldId id="298" r:id="rId7"/>
    <p:sldId id="295" r:id="rId8"/>
    <p:sldId id="299" r:id="rId9"/>
    <p:sldId id="300" r:id="rId10"/>
    <p:sldId id="303" r:id="rId11"/>
    <p:sldId id="293" r:id="rId12"/>
    <p:sldId id="296" r:id="rId13"/>
    <p:sldId id="262" r:id="rId14"/>
    <p:sldId id="279" r:id="rId15"/>
    <p:sldId id="275" r:id="rId16"/>
    <p:sldId id="304" r:id="rId17"/>
    <p:sldId id="306" r:id="rId18"/>
    <p:sldId id="305" r:id="rId19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94680" autoAdjust="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bambam.ic.uva.nl\azorlu1\My%20Documents\Education\M&amp;T\GRM%2013-14\Estim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bambam.ic.uva.nl\azorlu1\My%20Documents\Education\M&amp;T\GRM%2013-14\Estim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Pr(Rental)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0.30000000000000004</c:v>
                </c:pt>
                <c:pt idx="8">
                  <c:v>0.19999999999999996</c:v>
                </c:pt>
                <c:pt idx="9">
                  <c:v>9.9999999999999978E-2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6-4946-9F13-1667DAEB8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75808"/>
        <c:axId val="221177728"/>
      </c:scatterChart>
      <c:valAx>
        <c:axId val="221175808"/>
        <c:scaling>
          <c:orientation val="minMax"/>
          <c:max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Pr(rental)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1177728"/>
        <c:crosses val="autoZero"/>
        <c:crossBetween val="midCat"/>
      </c:valAx>
      <c:valAx>
        <c:axId val="221177728"/>
        <c:scaling>
          <c:orientation val="minMax"/>
          <c:max val="1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Pr(owner)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117580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Odds vs Prob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</a:rPr>
              <a:t>if odds ratio&lt;1</a:t>
            </a:r>
            <a:endParaRPr lang="en-US" sz="1100" dirty="0">
              <a:effectLst/>
            </a:endParaRPr>
          </a:p>
        </c:rich>
      </c:tx>
      <c:overlay val="1"/>
      <c:spPr>
        <a:solidFill>
          <a:srgbClr val="FFC000"/>
        </a:solidFill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Odds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Sheet1!$B$10:$K$10</c:f>
              <c:numCache>
                <c:formatCode>0.000</c:formatCode>
                <c:ptCount val="10"/>
                <c:pt idx="0" formatCode="General">
                  <c:v>0</c:v>
                </c:pt>
                <c:pt idx="1">
                  <c:v>9.0909090909090912E-2</c:v>
                </c:pt>
                <c:pt idx="2">
                  <c:v>0.16666666666666669</c:v>
                </c:pt>
                <c:pt idx="3">
                  <c:v>0.23076923076923075</c:v>
                </c:pt>
                <c:pt idx="4">
                  <c:v>0.28571428571428575</c:v>
                </c:pt>
                <c:pt idx="5">
                  <c:v>0.33333333333333331</c:v>
                </c:pt>
                <c:pt idx="6">
                  <c:v>0.37499999999999994</c:v>
                </c:pt>
                <c:pt idx="7">
                  <c:v>0.41176470588235292</c:v>
                </c:pt>
                <c:pt idx="8">
                  <c:v>0.44444444444444448</c:v>
                </c:pt>
                <c:pt idx="9">
                  <c:v>0.47368421052631582</c:v>
                </c:pt>
              </c:numCache>
            </c:numRef>
          </c:xVal>
          <c:yVal>
            <c:numRef>
              <c:f>Sheet1!$B$11:$K$11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01-4010-83AA-B3A2182AA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65312"/>
        <c:axId val="231196160"/>
      </c:scatterChart>
      <c:valAx>
        <c:axId val="231165312"/>
        <c:scaling>
          <c:orientation val="minMax"/>
          <c:max val="0.5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196160"/>
        <c:crosses val="autoZero"/>
        <c:crossBetween val="midCat"/>
        <c:majorUnit val="5.000000000000001E-2"/>
        <c:minorUnit val="1.0000000000000002E-2"/>
      </c:valAx>
      <c:valAx>
        <c:axId val="23119616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Odds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165312"/>
        <c:crosses val="autoZero"/>
        <c:crossBetween val="midCat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/>
            </a:pPr>
            <a:r>
              <a:rPr lang="en-US" sz="1600" b="0"/>
              <a:t>Odds vs Prob   </a:t>
            </a:r>
          </a:p>
          <a:p>
            <a:pPr>
              <a:defRPr sz="1600" b="0"/>
            </a:pPr>
            <a:r>
              <a:rPr lang="en-US" sz="1200" b="0"/>
              <a:t>if odds ratio&gt;1</a:t>
            </a:r>
          </a:p>
        </c:rich>
      </c:tx>
      <c:layout>
        <c:manualLayout>
          <c:xMode val="edge"/>
          <c:yMode val="edge"/>
          <c:x val="0.38230555555555557"/>
          <c:y val="2.3148148148148147E-2"/>
        </c:manualLayout>
      </c:layout>
      <c:overlay val="1"/>
      <c:spPr>
        <a:solidFill>
          <a:srgbClr val="FFC000"/>
        </a:solidFill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Odds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Sheet1!$L$10:$AE$10</c:f>
              <c:numCache>
                <c:formatCode>0.000</c:formatCode>
                <c:ptCount val="20"/>
                <c:pt idx="0">
                  <c:v>0.5</c:v>
                </c:pt>
                <c:pt idx="1">
                  <c:v>0.66666666666666663</c:v>
                </c:pt>
                <c:pt idx="2">
                  <c:v>0.75</c:v>
                </c:pt>
                <c:pt idx="3">
                  <c:v>0.8</c:v>
                </c:pt>
                <c:pt idx="4">
                  <c:v>0.83333333333333337</c:v>
                </c:pt>
                <c:pt idx="5">
                  <c:v>0.8571428571428571</c:v>
                </c:pt>
                <c:pt idx="6">
                  <c:v>0.875</c:v>
                </c:pt>
                <c:pt idx="7">
                  <c:v>0.88888888888888884</c:v>
                </c:pt>
                <c:pt idx="8">
                  <c:v>0.9</c:v>
                </c:pt>
                <c:pt idx="9">
                  <c:v>0.90909090909090906</c:v>
                </c:pt>
                <c:pt idx="10">
                  <c:v>0.91666666666666663</c:v>
                </c:pt>
                <c:pt idx="11">
                  <c:v>0.92307692307692313</c:v>
                </c:pt>
                <c:pt idx="12">
                  <c:v>0.9285714285714286</c:v>
                </c:pt>
                <c:pt idx="13">
                  <c:v>0.93333333333333335</c:v>
                </c:pt>
                <c:pt idx="14">
                  <c:v>0.9375</c:v>
                </c:pt>
                <c:pt idx="15">
                  <c:v>0.94117647058823528</c:v>
                </c:pt>
                <c:pt idx="16">
                  <c:v>0.94444444444444442</c:v>
                </c:pt>
                <c:pt idx="17">
                  <c:v>0.94736842105263153</c:v>
                </c:pt>
                <c:pt idx="18">
                  <c:v>0.95</c:v>
                </c:pt>
                <c:pt idx="19">
                  <c:v>0.95238095238095233</c:v>
                </c:pt>
              </c:numCache>
            </c:numRef>
          </c:xVal>
          <c:yVal>
            <c:numRef>
              <c:f>Sheet1!$L$11:$AE$11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B2-4B68-BC9D-D22A904DF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097856"/>
        <c:axId val="231099776"/>
      </c:scatterChart>
      <c:valAx>
        <c:axId val="231097856"/>
        <c:scaling>
          <c:orientation val="minMax"/>
          <c:max val="1"/>
          <c:min val="0.5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Probabilty</a:t>
                </a: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231099776"/>
        <c:crosses val="autoZero"/>
        <c:crossBetween val="midCat"/>
        <c:majorUnit val="5.000000000000001E-2"/>
        <c:minorUnit val="1.0000000000000002E-2"/>
      </c:valAx>
      <c:valAx>
        <c:axId val="231099776"/>
        <c:scaling>
          <c:orientation val="minMax"/>
          <c:max val="2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Odds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1097856"/>
        <c:crosses val="autoZero"/>
        <c:crossBetween val="midCat"/>
        <c:majorUnit val="2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84F2-6F6C-4508-9BD7-8DFD8F2F231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ECC2-1B85-4C17-9F68-D066C83F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30305-324E-46DC-A879-485CC2BD8A00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AC4FC-AB4A-4DF9-AE50-408AA7D0A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9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7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4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9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6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1347B-C315-4BDF-8148-4B591671B3A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67285-7356-446B-BE7A-CD7DCE764BF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0F39E-ABB9-4E8B-822F-395B15C0071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6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D0954-5E21-4071-83F1-0D8C7A1F3F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9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1BAE8-C460-4BC1-BD78-9B51BB6BE8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76502-AE4A-4ECC-868C-E2B91887F48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0F3A9-34A9-4763-85F4-4846007695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38BED-A741-4F82-B07C-F507A28CF9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7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5BE05-1C19-4B8C-9673-908E902363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41359-85FD-4C00-9C84-EF38CBB1529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C2F37-5B0F-4937-867F-D24427416C6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E25DA-CE84-4969-BB77-E1B2E396652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BA0B21-C269-4750-B81A-6B3CCA9B42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A.Zorlu</a:t>
            </a:r>
            <a:r>
              <a:rPr lang="en-GB" dirty="0"/>
              <a:t>, GPIO-UvA</a:t>
            </a:r>
          </a:p>
        </p:txBody>
      </p:sp>
    </p:spTree>
    <p:extLst>
      <p:ext uri="{BB962C8B-B14F-4D97-AF65-F5344CB8AC3E}">
        <p14:creationId xmlns:p14="http://schemas.microsoft.com/office/powerpoint/2010/main" val="3631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3. A multivariate logit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900" u="sng" dirty="0"/>
          </a:p>
          <a:p>
            <a:r>
              <a:rPr lang="en-GB" sz="1900" u="sng" dirty="0"/>
              <a:t>General</a:t>
            </a:r>
            <a:r>
              <a:rPr lang="en-GB" sz="1900" dirty="0"/>
              <a:t>: HH-income increases the probability of homeownership, holding household composition and the value of property (because the </a:t>
            </a:r>
            <a:r>
              <a:rPr lang="en-GB" sz="1900" dirty="0" err="1"/>
              <a:t>coeff</a:t>
            </a:r>
            <a:r>
              <a:rPr lang="en-GB" sz="1900" dirty="0"/>
              <a:t> is significant and positive). </a:t>
            </a:r>
          </a:p>
          <a:p>
            <a:r>
              <a:rPr lang="en-US" sz="1900" u="sng" dirty="0"/>
              <a:t>Precise</a:t>
            </a:r>
            <a:r>
              <a:rPr lang="en-US" sz="1900" dirty="0"/>
              <a:t>: one unit (thousand Euro) increase in HH income is associated with a 4.5 % increase in the odds of homeownership, given the </a:t>
            </a:r>
            <a:r>
              <a:rPr lang="en-GB" sz="1900" dirty="0"/>
              <a:t>household composition and the value of property</a:t>
            </a:r>
            <a:r>
              <a:rPr lang="en-US" sz="1900" dirty="0"/>
              <a:t>.</a:t>
            </a:r>
            <a:endParaRPr lang="en-GB" sz="19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47037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2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Some theory</a:t>
            </a:r>
            <a:br>
              <a:rPr lang="en-US" sz="2800" dirty="0"/>
            </a:br>
            <a:r>
              <a:rPr lang="en-US" sz="2800" dirty="0"/>
              <a:t>odds ratio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b="0" i="1" dirty="0">
                  <a:latin typeface="Cambria Math"/>
                </a:endParaRPr>
              </a:p>
              <a:p>
                <a:endParaRPr lang="nl-NL" i="1" dirty="0">
                  <a:latin typeface="Cambria Math"/>
                </a:endParaRPr>
              </a:p>
              <a:p>
                <a:endParaRPr lang="nl-NL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𝑂𝑑𝑑𝑠</m:t>
                    </m:r>
                    <m:r>
                      <a:rPr lang="nl-N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Pr</m:t>
                        </m:r>
                        <m:r>
                          <a:rPr lang="nl-NL" b="0" i="1" smtClean="0">
                            <a:latin typeface="Cambria Math"/>
                          </a:rPr>
                          <m:t>⁡(</m:t>
                        </m:r>
                        <m:r>
                          <a:rPr lang="nl-NL" b="0" i="1" smtClean="0">
                            <a:latin typeface="Cambria Math"/>
                          </a:rPr>
                          <m:t>𝑜𝑤𝑛𝑒𝑟</m:t>
                        </m:r>
                        <m:r>
                          <a:rPr lang="nl-NL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</a:rPr>
                          <m:t>Pr</m:t>
                        </m:r>
                        <m:r>
                          <a:rPr lang="nl-NL" b="0" i="1" smtClean="0">
                            <a:latin typeface="Cambria Math"/>
                          </a:rPr>
                          <m:t>⁡(</m:t>
                        </m:r>
                        <m:r>
                          <a:rPr lang="nl-NL" b="0" i="1" smtClean="0">
                            <a:latin typeface="Cambria Math"/>
                          </a:rPr>
                          <m:t>𝑟𝑒𝑛𝑡</m:t>
                        </m:r>
                        <m:r>
                          <a:rPr lang="nl-NL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nl-NL" i="1" dirty="0">
                  <a:latin typeface="Cambria Math"/>
                </a:endParaRPr>
              </a:p>
              <a:p>
                <a:endParaRPr lang="nl-NL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Odds: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0.8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0.2</m:t>
                        </m:r>
                      </m:den>
                    </m:f>
                  </m:oMath>
                </a14:m>
                <a:r>
                  <a:rPr lang="en-US" i="1" dirty="0"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/>
                          </a:rPr>
                          <m:t>0.</m:t>
                        </m:r>
                        <m:r>
                          <a:rPr lang="nl-NL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nl-NL" i="1">
                            <a:latin typeface="Cambria Math"/>
                          </a:rPr>
                          <m:t>0.</m:t>
                        </m:r>
                        <m:r>
                          <a:rPr lang="nl-NL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1" dirty="0"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1" i="1">
                            <a:latin typeface="Cambria Math"/>
                          </a:rPr>
                          <m:t>𝟎</m:t>
                        </m:r>
                        <m:r>
                          <a:rPr lang="nl-NL" b="1" i="1">
                            <a:latin typeface="Cambria Math"/>
                          </a:rPr>
                          <m:t>.</m:t>
                        </m:r>
                        <m:r>
                          <a:rPr lang="nl-NL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nl-NL" b="1" i="1">
                            <a:latin typeface="Cambria Math"/>
                          </a:rPr>
                          <m:t>𝟎</m:t>
                        </m:r>
                        <m:r>
                          <a:rPr lang="nl-NL" b="1" i="1">
                            <a:latin typeface="Cambria Math"/>
                          </a:rPr>
                          <m:t>.</m:t>
                        </m:r>
                        <m:r>
                          <a:rPr lang="nl-NL" b="1" i="1" smtClean="0"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i="1" dirty="0"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/>
                          </a:rPr>
                          <m:t>0.</m:t>
                        </m:r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nl-NL" i="1">
                            <a:latin typeface="Cambria Math"/>
                          </a:rPr>
                          <m:t>0.</m:t>
                        </m:r>
                        <m:r>
                          <a:rPr lang="nl-NL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Be careful: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𝑂𝑑𝑑𝑠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𝑝𝑟𝑜𝑏</m:t>
                    </m:r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525963"/>
              </a:xfrm>
              <a:blipFill>
                <a:blip r:embed="rId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10789"/>
              </p:ext>
            </p:extLst>
          </p:nvPr>
        </p:nvGraphicFramePr>
        <p:xfrm>
          <a:off x="762000" y="1828800"/>
          <a:ext cx="318977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4" imgW="1358640" imgH="419040" progId="Equation.3">
                  <p:embed/>
                </p:oleObj>
              </mc:Choice>
              <mc:Fallback>
                <p:oleObj name="Equation" r:id="rId4" imgW="1358640" imgH="4190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3189779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742455"/>
              </p:ext>
            </p:extLst>
          </p:nvPr>
        </p:nvGraphicFramePr>
        <p:xfrm>
          <a:off x="4724400" y="1752600"/>
          <a:ext cx="352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107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Odds and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/>
                      </a:rPr>
                      <m:t>𝑂𝑑𝑑𝑠</m:t>
                    </m:r>
                    <m:r>
                      <a:rPr lang="nl-NL" sz="2000" b="0" i="1" smtClean="0">
                        <a:latin typeface="Cambria Math"/>
                      </a:rPr>
                      <m:t> </m:t>
                    </m:r>
                    <m:r>
                      <a:rPr lang="nl-NL" sz="2000" b="0" i="1" smtClean="0">
                        <a:latin typeface="Cambria Math"/>
                      </a:rPr>
                      <m:t>𝑜𝑓</m:t>
                    </m:r>
                    <m:r>
                      <a:rPr lang="nl-NL" sz="2000" b="0" i="1" smtClean="0">
                        <a:latin typeface="Cambria Math"/>
                      </a:rPr>
                      <m:t> </m:t>
                    </m:r>
                    <m:r>
                      <a:rPr lang="nl-NL" sz="2000" b="0" i="1" smtClean="0">
                        <a:latin typeface="Cambria Math"/>
                      </a:rPr>
                      <m:t>h𝑜𝑚𝑒𝑜𝑤𝑛𝑒𝑟𝑠h𝑖𝑝</m:t>
                    </m:r>
                    <m:r>
                      <a:rPr lang="nl-NL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latin typeface="Cambria Math"/>
                          </a:rPr>
                          <m:t>𝑃𝑟𝑜𝑏</m:t>
                        </m:r>
                        <m:r>
                          <a:rPr lang="nl-NL" sz="2000" b="0" i="1" smtClean="0">
                            <a:latin typeface="Cambria Math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/>
                          </a:rPr>
                          <m:t>𝑜𝑤𝑛𝑒𝑟</m:t>
                        </m:r>
                        <m:r>
                          <a:rPr lang="nl-NL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nl-NL" sz="2000" b="0" i="1" smtClean="0">
                            <a:latin typeface="Cambria Math"/>
                          </a:rPr>
                          <m:t>𝑃𝑟𝑜𝑏</m:t>
                        </m:r>
                        <m:r>
                          <a:rPr lang="nl-NL" sz="2000" b="0" i="1" smtClean="0">
                            <a:latin typeface="Cambria Math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/>
                          </a:rPr>
                          <m:t>𝑛𝑜𝑛</m:t>
                        </m:r>
                        <m:r>
                          <a:rPr lang="nl-NL" sz="2000" b="0" i="1" smtClean="0">
                            <a:latin typeface="Cambria Math"/>
                          </a:rPr>
                          <m:t>−</m:t>
                        </m:r>
                        <m:r>
                          <a:rPr lang="nl-NL" sz="2000" b="0" i="1" smtClean="0">
                            <a:latin typeface="Cambria Math"/>
                          </a:rPr>
                          <m:t>𝑜𝑤𝑛𝑒𝑟</m:t>
                        </m:r>
                        <m:r>
                          <a:rPr lang="nl-NL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The odds for high income: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800" b="0" i="1" smtClean="0">
                            <a:latin typeface="Cambria Math"/>
                          </a:rPr>
                          <m:t>71,93</m:t>
                        </m:r>
                      </m:num>
                      <m:den>
                        <m:r>
                          <a:rPr lang="nl-NL" sz="1800" b="0" i="1" smtClean="0">
                            <a:latin typeface="Cambria Math"/>
                          </a:rPr>
                          <m:t>28,07</m:t>
                        </m:r>
                      </m:den>
                    </m:f>
                    <m:r>
                      <a:rPr lang="nl-NL" sz="1800" b="0" i="1" smtClean="0">
                        <a:latin typeface="Cambria Math"/>
                      </a:rPr>
                      <m:t>=</m:t>
                    </m:r>
                    <m:r>
                      <a:rPr lang="nl-NL" sz="1800" b="0" i="0" smtClean="0">
                        <a:latin typeface="Cambria Math"/>
                      </a:rPr>
                      <m:t>2,56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The odds for non-high income (low income):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800" b="0" i="1" smtClean="0">
                            <a:latin typeface="Cambria Math"/>
                          </a:rPr>
                          <m:t>2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9,0</m:t>
                        </m:r>
                        <m:r>
                          <a:rPr lang="nl-NL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1800" b="0" i="1" smtClean="0">
                            <a:latin typeface="Cambria Math"/>
                          </a:rPr>
                          <m:t>70</m:t>
                        </m:r>
                        <m:r>
                          <a:rPr lang="nl-NL" sz="1800" i="1">
                            <a:latin typeface="Cambria Math"/>
                          </a:rPr>
                          <m:t>,</m:t>
                        </m:r>
                        <m:r>
                          <a:rPr lang="nl-NL" sz="1800" b="0" i="1" smtClean="0">
                            <a:latin typeface="Cambria Math"/>
                          </a:rPr>
                          <m:t>99</m:t>
                        </m:r>
                      </m:den>
                    </m:f>
                    <m:r>
                      <a:rPr lang="nl-NL" sz="1800" i="1">
                        <a:latin typeface="Cambria Math"/>
                      </a:rPr>
                      <m:t>=</m:t>
                    </m:r>
                    <m:r>
                      <a:rPr lang="nl-NL" sz="1800" b="0" i="1" smtClean="0">
                        <a:latin typeface="Cambria Math"/>
                      </a:rPr>
                      <m:t>0,4</m:t>
                    </m:r>
                  </m:oMath>
                </a14:m>
                <a:r>
                  <a:rPr lang="en-GB" sz="1800" dirty="0"/>
                  <a:t>08</a:t>
                </a:r>
              </a:p>
              <a:p>
                <a:r>
                  <a:rPr lang="en-GB" sz="2000" dirty="0"/>
                  <a:t>Odds ratio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latin typeface="Cambria Math"/>
                          </a:rPr>
                          <m:t>2,5625</m:t>
                        </m:r>
                      </m:num>
                      <m:den>
                        <m:r>
                          <a:rPr lang="nl-NL" sz="2000" b="0" i="1" smtClean="0">
                            <a:latin typeface="Cambria Math"/>
                          </a:rPr>
                          <m:t>0,4086</m:t>
                        </m:r>
                      </m:den>
                    </m:f>
                    <m:r>
                      <a:rPr lang="nl-NL" sz="2000" b="0" i="1" smtClean="0">
                        <a:latin typeface="Cambria Math"/>
                      </a:rPr>
                      <m:t>=6.27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The odds of owning house is 6.27 times HIGHER for  a high-income family relative to a low-income family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The reverse: The odds of owning house is 6.27 times LOWER for a low-income family relative to a high-income family</a:t>
                </a:r>
              </a:p>
              <a:p>
                <a:pPr marL="0" indent="0">
                  <a:buNone/>
                </a:pPr>
                <a:r>
                  <a:rPr lang="en-GB" sz="2000" dirty="0"/>
                  <a:t>      OR: </a:t>
                </a:r>
                <a:r>
                  <a:rPr lang="en-GB" sz="2000" b="1" dirty="0"/>
                  <a:t>0,159</a:t>
                </a:r>
                <a:r>
                  <a:rPr lang="en-GB" sz="2000" dirty="0"/>
                  <a:t> (=0.4086/2.5625). </a:t>
                </a:r>
                <a:r>
                  <a:rPr lang="en-GB" sz="2000" u="sng" dirty="0"/>
                  <a:t>Because this OR&lt;1</a:t>
                </a:r>
                <a:r>
                  <a:rPr lang="en-GB" sz="2000" dirty="0"/>
                  <a:t>: 1/ </a:t>
                </a:r>
                <a:r>
                  <a:rPr lang="en-GB" sz="2000" b="1" dirty="0"/>
                  <a:t>0,159</a:t>
                </a:r>
                <a:r>
                  <a:rPr lang="en-GB" sz="2000" dirty="0"/>
                  <a:t>=6,27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86" y="1412156"/>
            <a:ext cx="3281313" cy="13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/>
              <a:t>Coefficient or Odds ratio</a:t>
            </a:r>
            <a:endParaRPr lang="nl-NL" sz="3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Coefficient &gt; 0 </a:t>
            </a:r>
            <a:r>
              <a:rPr lang="en-GB" b="1" dirty="0">
                <a:solidFill>
                  <a:srgbClr val="0070C0"/>
                </a:solidFill>
              </a:rPr>
              <a:t>(or </a:t>
            </a:r>
            <a:r>
              <a:rPr lang="en-GB" b="1" dirty="0" err="1">
                <a:solidFill>
                  <a:srgbClr val="0070C0"/>
                </a:solidFill>
              </a:rPr>
              <a:t>OddsR</a:t>
            </a:r>
            <a:r>
              <a:rPr lang="en-GB" b="1" dirty="0">
                <a:solidFill>
                  <a:srgbClr val="0070C0"/>
                </a:solidFill>
              </a:rPr>
              <a:t> &gt; 1)</a:t>
            </a:r>
            <a:r>
              <a:rPr lang="en-GB" dirty="0"/>
              <a:t>: positive association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Coefficient = 0 </a:t>
            </a:r>
            <a:r>
              <a:rPr lang="en-GB" b="1" dirty="0">
                <a:solidFill>
                  <a:srgbClr val="0070C0"/>
                </a:solidFill>
              </a:rPr>
              <a:t>(or </a:t>
            </a:r>
            <a:r>
              <a:rPr lang="en-GB" b="1" dirty="0" err="1">
                <a:solidFill>
                  <a:srgbClr val="0070C0"/>
                </a:solidFill>
              </a:rPr>
              <a:t>OddsR</a:t>
            </a:r>
            <a:r>
              <a:rPr lang="en-GB" b="1" dirty="0">
                <a:solidFill>
                  <a:srgbClr val="0070C0"/>
                </a:solidFill>
              </a:rPr>
              <a:t> = 1)</a:t>
            </a:r>
            <a:r>
              <a:rPr lang="en-GB" dirty="0"/>
              <a:t>: no association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Coefficient &lt; 0 </a:t>
            </a:r>
            <a:r>
              <a:rPr lang="en-GB" b="1" dirty="0">
                <a:solidFill>
                  <a:srgbClr val="0070C0"/>
                </a:solidFill>
              </a:rPr>
              <a:t>(or 0&lt;</a:t>
            </a:r>
            <a:r>
              <a:rPr lang="en-GB" b="1" dirty="0" err="1">
                <a:solidFill>
                  <a:srgbClr val="0070C0"/>
                </a:solidFill>
              </a:rPr>
              <a:t>OddsR</a:t>
            </a:r>
            <a:r>
              <a:rPr lang="en-GB" b="1" dirty="0">
                <a:solidFill>
                  <a:srgbClr val="0070C0"/>
                </a:solidFill>
              </a:rPr>
              <a:t> &lt; 1)</a:t>
            </a:r>
            <a:r>
              <a:rPr lang="en-GB" dirty="0"/>
              <a:t>: negative association</a:t>
            </a:r>
          </a:p>
          <a:p>
            <a:endParaRPr lang="en-GB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OR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0372555"/>
              </p:ext>
            </p:extLst>
          </p:nvPr>
        </p:nvGraphicFramePr>
        <p:xfrm>
          <a:off x="3200400" y="3629630"/>
          <a:ext cx="27432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6935622"/>
              </p:ext>
            </p:extLst>
          </p:nvPr>
        </p:nvGraphicFramePr>
        <p:xfrm>
          <a:off x="5943600" y="3611087"/>
          <a:ext cx="2743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AB2E540-9AAD-4EC9-A670-4E1983AA7D40}"/>
              </a:ext>
            </a:extLst>
          </p:cNvPr>
          <p:cNvSpPr/>
          <p:nvPr/>
        </p:nvSpPr>
        <p:spPr>
          <a:xfrm>
            <a:off x="1295400" y="1412138"/>
            <a:ext cx="5334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BE AWARE when interpreting OR</a:t>
            </a:r>
          </a:p>
          <a:p>
            <a:endParaRPr lang="en-GB" dirty="0"/>
          </a:p>
          <a:p>
            <a:r>
              <a:rPr lang="en-GB" dirty="0"/>
              <a:t>Positive association: </a:t>
            </a:r>
            <a:r>
              <a:rPr lang="en-GB" b="1" dirty="0">
                <a:solidFill>
                  <a:srgbClr val="0070C0"/>
                </a:solidFill>
              </a:rPr>
              <a:t>1&lt; </a:t>
            </a:r>
            <a:r>
              <a:rPr lang="en-GB" b="1" dirty="0" err="1">
                <a:solidFill>
                  <a:srgbClr val="0070C0"/>
                </a:solidFill>
              </a:rPr>
              <a:t>OddsRatio</a:t>
            </a:r>
            <a:r>
              <a:rPr lang="en-GB" b="1" dirty="0">
                <a:solidFill>
                  <a:srgbClr val="0070C0"/>
                </a:solidFill>
              </a:rPr>
              <a:t> &lt;∞ </a:t>
            </a:r>
          </a:p>
          <a:p>
            <a:r>
              <a:rPr lang="en-GB" b="1" dirty="0">
                <a:solidFill>
                  <a:srgbClr val="0070C0"/>
                </a:solidFill>
              </a:rPr>
              <a:t>	</a:t>
            </a:r>
            <a:r>
              <a:rPr lang="en-GB" dirty="0"/>
              <a:t>in </a:t>
            </a:r>
            <a:r>
              <a:rPr lang="en-GB" i="1" dirty="0"/>
              <a:t>practice: 1&lt; </a:t>
            </a:r>
            <a:r>
              <a:rPr lang="en-GB" i="1" dirty="0" err="1"/>
              <a:t>OddsR</a:t>
            </a:r>
            <a:r>
              <a:rPr lang="en-GB" i="1" dirty="0"/>
              <a:t> &lt; 40</a:t>
            </a:r>
          </a:p>
          <a:p>
            <a:r>
              <a:rPr lang="en-GB" dirty="0"/>
              <a:t>	Coefficient &gt; 0</a:t>
            </a:r>
          </a:p>
          <a:p>
            <a:r>
              <a:rPr lang="en-GB" dirty="0"/>
              <a:t>Negative association </a:t>
            </a:r>
            <a:r>
              <a:rPr lang="en-GB" b="1" dirty="0">
                <a:solidFill>
                  <a:srgbClr val="0070C0"/>
                </a:solidFill>
              </a:rPr>
              <a:t>0&lt;</a:t>
            </a:r>
            <a:r>
              <a:rPr lang="en-GB" b="1" dirty="0" err="1">
                <a:solidFill>
                  <a:srgbClr val="0070C0"/>
                </a:solidFill>
              </a:rPr>
              <a:t>OddsRatio</a:t>
            </a:r>
            <a:r>
              <a:rPr lang="en-GB" b="1" dirty="0">
                <a:solidFill>
                  <a:srgbClr val="0070C0"/>
                </a:solidFill>
              </a:rPr>
              <a:t> &lt; 1 	</a:t>
            </a:r>
            <a:r>
              <a:rPr lang="en-GB" dirty="0"/>
              <a:t>Coefficient &lt; 0 </a:t>
            </a:r>
          </a:p>
        </p:txBody>
      </p:sp>
    </p:spTree>
    <p:extLst>
      <p:ext uri="{BB962C8B-B14F-4D97-AF65-F5344CB8AC3E}">
        <p14:creationId xmlns:p14="http://schemas.microsoft.com/office/powerpoint/2010/main" val="150557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0" y="5867400"/>
                <a:ext cx="5715000" cy="70738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nl-NL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nl-NL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nl-NL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  <m:r>
                        <a:rPr lang="nl-NL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nl-NL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0" y="5867400"/>
                <a:ext cx="5715000" cy="7073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96000" cy="40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8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AEFC-5B97-43E0-99DD-6EAB166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Exercises 3. A logit regression model: step	wise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E7CD-9CF9-45D3-87CD-5F9F09C5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EE24D-94CA-4105-A08F-BD2FDC3E9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0" y="1598143"/>
            <a:ext cx="5817746" cy="4310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C9FB2-06BD-4399-9AE4-90F055A8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200"/>
            <a:ext cx="3878916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AEFC-5B97-43E0-99DD-6EAB166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Exercises 3. A logit regression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D85E87-5448-40FA-B9BD-1AEA15F7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homeownership probability is significantly higher in Rotterdam and Utrecht compared to Amsterdam but no-significant difference between the Hague and Amsterdam, holding other variables constant. </a:t>
            </a:r>
          </a:p>
          <a:p>
            <a:r>
              <a:rPr lang="en-US" sz="2400" dirty="0"/>
              <a:t>Household with migrant background are less likely homeowners. </a:t>
            </a:r>
            <a:r>
              <a:rPr lang="en-US" sz="2400" dirty="0" err="1"/>
              <a:t>Etc</a:t>
            </a:r>
            <a:r>
              <a:rPr lang="en-US" sz="2400" dirty="0"/>
              <a:t>……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A206C-FC67-4774-B4AA-6389DC42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62" y="533400"/>
            <a:ext cx="6843076" cy="41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30FA-0C74-42CD-8742-F55415A4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41F8-7CF2-4EF6-A1FF-8AF10FEA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using opportunities of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Categorization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Quadratic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Logarithmic transformation </a:t>
            </a:r>
          </a:p>
          <a:p>
            <a:r>
              <a:rPr lang="en-US" dirty="0"/>
              <a:t>Presenting results </a:t>
            </a:r>
          </a:p>
          <a:p>
            <a:pPr lvl="1"/>
            <a:r>
              <a:rPr lang="en-US" dirty="0"/>
              <a:t>Coefficients versus odds ratios</a:t>
            </a:r>
          </a:p>
          <a:p>
            <a:pPr lvl="1"/>
            <a:r>
              <a:rPr lang="en-US" dirty="0"/>
              <a:t>Marginal effects versus probabilities</a:t>
            </a:r>
          </a:p>
          <a:p>
            <a:pPr lvl="1"/>
            <a:r>
              <a:rPr lang="en-US" dirty="0"/>
              <a:t>Plotting results</a:t>
            </a:r>
          </a:p>
        </p:txBody>
      </p:sp>
    </p:spTree>
    <p:extLst>
      <p:ext uri="{BB962C8B-B14F-4D97-AF65-F5344CB8AC3E}">
        <p14:creationId xmlns:p14="http://schemas.microsoft.com/office/powerpoint/2010/main" val="327325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Logistic regression: Why ? </a:t>
            </a:r>
          </a:p>
          <a:p>
            <a:r>
              <a:rPr lang="en-US" sz="2400" dirty="0"/>
              <a:t>Simple logit models for understanding</a:t>
            </a:r>
          </a:p>
          <a:p>
            <a:r>
              <a:rPr lang="en-US" sz="2400" dirty="0"/>
              <a:t>Interpretation of coefficients and odds ratios</a:t>
            </a:r>
          </a:p>
          <a:p>
            <a:r>
              <a:rPr lang="en-US" sz="2400" dirty="0"/>
              <a:t>Alternative use of variables </a:t>
            </a:r>
          </a:p>
          <a:p>
            <a:r>
              <a:rPr lang="en-US" sz="2400" dirty="0"/>
              <a:t>Multiple logit models for real applications</a:t>
            </a:r>
          </a:p>
          <a:p>
            <a:r>
              <a:rPr lang="en-US" sz="2400" dirty="0"/>
              <a:t>Theory of logistic regression</a:t>
            </a:r>
          </a:p>
          <a:p>
            <a:pPr lvl="1"/>
            <a:r>
              <a:rPr lang="en-US" sz="2000" dirty="0"/>
              <a:t>Probabilities</a:t>
            </a:r>
          </a:p>
          <a:p>
            <a:pPr lvl="1"/>
            <a:r>
              <a:rPr lang="en-US" sz="2000" dirty="0"/>
              <a:t>Odds ratios</a:t>
            </a:r>
          </a:p>
          <a:p>
            <a:r>
              <a:rPr lang="en-US" sz="2400" dirty="0"/>
              <a:t>Estimation strategies: value added of multiple regression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(Logistic)</a:t>
            </a:r>
            <a:r>
              <a:rPr lang="en-GB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GB" sz="2800" b="1" dirty="0"/>
                  <a:t>When dependent variable (Y) is a dummy variable</a:t>
                </a:r>
                <a:r>
                  <a:rPr lang="en-GB" sz="2800" dirty="0"/>
                  <a:t>.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/>
                      </a:rPr>
                      <m:t>𝑌</m:t>
                    </m:r>
                    <m:r>
                      <a:rPr lang="nl-NL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0  </m:t>
                            </m:r>
                            <m:r>
                              <a:rPr lang="nl-NL" sz="2400" b="1" i="1" smtClean="0">
                                <a:latin typeface="Cambria Math"/>
                              </a:rPr>
                              <m:t>𝑵𝒐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1  </m:t>
                            </m:r>
                            <m:r>
                              <a:rPr lang="nl-NL" sz="2400" b="1" i="1" smtClean="0">
                                <a:latin typeface="Cambria Math"/>
                              </a:rPr>
                              <m:t>𝒀𝒆𝒔</m:t>
                            </m:r>
                          </m:e>
                        </m:eqArr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Independent variables (</a:t>
                </a:r>
                <a:r>
                  <a:rPr lang="en-GB" sz="2400" dirty="0" err="1"/>
                  <a:t>Xs</a:t>
                </a:r>
                <a:r>
                  <a:rPr lang="en-GB" sz="2400" dirty="0"/>
                  <a:t>): any type</a:t>
                </a:r>
              </a:p>
              <a:p>
                <a:pPr eaLnBrk="1" hangingPunct="1"/>
                <a:r>
                  <a:rPr lang="en-GB" sz="2400" u="sng" dirty="0"/>
                  <a:t>Estimating probability of </a:t>
                </a:r>
                <a:r>
                  <a:rPr lang="en-GB" sz="2400" b="1" u="sng" dirty="0"/>
                  <a:t>Yes</a:t>
                </a:r>
                <a:r>
                  <a:rPr lang="en-GB" sz="2400" u="sng" dirty="0"/>
                  <a:t>!</a:t>
                </a:r>
              </a:p>
              <a:p>
                <a:pPr eaLnBrk="1" hangingPunct="1"/>
                <a:endParaRPr lang="en-GB" sz="2400" dirty="0"/>
              </a:p>
              <a:p>
                <a:r>
                  <a:rPr lang="en-GB" sz="2400" dirty="0"/>
                  <a:t>(Almost) every outcome to dichotomize!</a:t>
                </a:r>
                <a:endParaRPr lang="en-US" sz="2400" dirty="0"/>
              </a:p>
              <a:p>
                <a:r>
                  <a:rPr lang="en-GB" sz="2400" dirty="0"/>
                  <a:t>Construct a dummy dependent variable, if not readily available!</a:t>
                </a:r>
              </a:p>
              <a:p>
                <a:pPr eaLnBrk="1" hangingPunct="1"/>
                <a:endParaRPr lang="en-GB" sz="2400" dirty="0"/>
              </a:p>
              <a:p>
                <a:pPr eaLnBrk="1" hangingPunct="1"/>
                <a:endParaRPr lang="en-GB" sz="2400" dirty="0"/>
              </a:p>
              <a:p>
                <a:endParaRPr lang="en-GB" sz="2400" dirty="0"/>
              </a:p>
              <a:p>
                <a:pPr eaLnBrk="1" hangingPunct="1"/>
                <a:endParaRPr lang="en-GB" sz="24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/>
              <a:t>RQ: </a:t>
            </a:r>
            <a:r>
              <a:rPr lang="en-GB" sz="2700" dirty="0"/>
              <a:t>are high income households more likely homeowners?</a:t>
            </a:r>
            <a:r>
              <a:rPr lang="en-GB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882" y="1752600"/>
                <a:ext cx="8229600" cy="4525963"/>
              </a:xfrm>
            </p:spPr>
            <p:txBody>
              <a:bodyPr/>
              <a:lstStyle/>
              <a:p>
                <a:r>
                  <a:rPr lang="en-GB" dirty="0"/>
                  <a:t>Y : The probability of home ownership </a:t>
                </a:r>
                <a:r>
                  <a:rPr lang="en-GB" sz="1600" dirty="0"/>
                  <a:t>(original: </a:t>
                </a:r>
                <a:r>
                  <a:rPr lang="en-GB" sz="1600" dirty="0" err="1"/>
                  <a:t>huko</a:t>
                </a:r>
                <a:r>
                  <a:rPr lang="en-GB" sz="1600" dirty="0"/>
                  <a:t>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</a:rPr>
                      <m:t>𝑌</m:t>
                    </m:r>
                    <m:r>
                      <a:rPr lang="nl-NL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sz="2400" b="0" i="1">
                                <a:latin typeface="Cambria Math"/>
                              </a:rPr>
                              <m:t>0  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𝑇𝑒𝑛𝑎𝑛𝑡</m:t>
                            </m:r>
                            <m:r>
                              <a:rPr lang="nl-NL" sz="2400" b="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nl-NL" sz="2400" b="0" i="1">
                                <a:latin typeface="Cambria Math"/>
                              </a:rPr>
                              <m:t>1  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𝑂𝑤𝑛𝑒𝑟</m:t>
                            </m:r>
                          </m:e>
                        </m:eqArr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Observed probability of homeownership: 36%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82" y="1752600"/>
                <a:ext cx="8229600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7735380" cy="121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3810000"/>
            <a:ext cx="4913376" cy="179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699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/>
              <a:t>Ex 1. Logit model with a dummy explanatory variable: </a:t>
            </a:r>
            <a:r>
              <a:rPr lang="en-GB" sz="3200" u="sng" dirty="0"/>
              <a:t>coefficients</a:t>
            </a:r>
            <a:endParaRPr lang="en-GB" sz="1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200" u="sng" dirty="0"/>
              <a:t>General</a:t>
            </a:r>
            <a:r>
              <a:rPr lang="en-GB" sz="2200" dirty="0"/>
              <a:t>: High-income households are more likely homeowners than low-income HHs (because the </a:t>
            </a:r>
            <a:r>
              <a:rPr lang="en-GB" sz="2200" dirty="0" err="1"/>
              <a:t>coeff</a:t>
            </a:r>
            <a:r>
              <a:rPr lang="en-GB" sz="2200" dirty="0"/>
              <a:t> is significant and positive). </a:t>
            </a:r>
          </a:p>
          <a:p>
            <a:r>
              <a:rPr lang="en-US" sz="2200" u="sng" dirty="0"/>
              <a:t>Precise</a:t>
            </a:r>
            <a:r>
              <a:rPr lang="en-US" sz="2200" dirty="0"/>
              <a:t>: the log odds of a high income HH owning home is 1.83 higher than that of a low-income HH.</a:t>
            </a:r>
            <a:endParaRPr lang="en-GB" sz="22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0855"/>
            <a:ext cx="5975331" cy="29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42A591-A372-4B75-AF0F-A0A91E4E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899943"/>
            <a:ext cx="3124200" cy="1366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AFDC80-DC63-45F0-A762-155D7C651773}"/>
              </a:ext>
            </a:extLst>
          </p:cNvPr>
          <p:cNvSpPr/>
          <p:nvPr/>
        </p:nvSpPr>
        <p:spPr>
          <a:xfrm>
            <a:off x="1919978" y="6598286"/>
            <a:ext cx="4165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solidFill>
                  <a:prstClr val="black"/>
                </a:solidFill>
                <a:latin typeface="Calibri"/>
                <a:ea typeface="+mj-ea"/>
                <a:cs typeface="+mj-cs"/>
              </a:rPr>
              <a:t>highinc</a:t>
            </a:r>
            <a:r>
              <a:rPr lang="en-GB" sz="16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=1 if (income&gt;50 000 Euro), 0 otherwise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CB496-7D9A-4337-A0D9-0A3CCF73AB07}"/>
                  </a:ext>
                </a:extLst>
              </p:cNvPr>
              <p:cNvSpPr/>
              <p:nvPr/>
            </p:nvSpPr>
            <p:spPr>
              <a:xfrm>
                <a:off x="6019800" y="1780204"/>
                <a:ext cx="3026791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CB496-7D9A-4337-A0D9-0A3CCF73A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780204"/>
                <a:ext cx="302679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Ex 1. Logit model with a dummy explanatory variable: 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r>
              <a:rPr lang="en-GB" u="sng" dirty="0"/>
              <a:t>General</a:t>
            </a:r>
            <a:r>
              <a:rPr lang="en-GB" dirty="0"/>
              <a:t>: High-income households are more likely homeowners than low-income HHs (because the </a:t>
            </a:r>
            <a:r>
              <a:rPr lang="en-GB" dirty="0" err="1"/>
              <a:t>coeff</a:t>
            </a:r>
            <a:r>
              <a:rPr lang="en-GB" dirty="0"/>
              <a:t> is significant and positive). </a:t>
            </a:r>
          </a:p>
          <a:p>
            <a:r>
              <a:rPr lang="en-US" u="sng" dirty="0"/>
              <a:t>Precise</a:t>
            </a:r>
            <a:r>
              <a:rPr lang="en-US" dirty="0"/>
              <a:t>: the odds of a high income HH owning home is 6.26 times higher than that of a low-income HH.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4580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49A423-83BA-46A0-86A4-74A60BFDA4C0}"/>
                  </a:ext>
                </a:extLst>
              </p:cNvPr>
              <p:cNvSpPr/>
              <p:nvPr/>
            </p:nvSpPr>
            <p:spPr>
              <a:xfrm>
                <a:off x="6019800" y="1780204"/>
                <a:ext cx="2432141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49A423-83BA-46A0-86A4-74A60BFDA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780204"/>
                <a:ext cx="243214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9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Exp 2. Logit model with continues </a:t>
            </a:r>
            <a:r>
              <a:rPr lang="en-GB" sz="4000" dirty="0" err="1"/>
              <a:t>hh</a:t>
            </a:r>
            <a:r>
              <a:rPr lang="en-GB" sz="4000" dirty="0"/>
              <a:t>-income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u="sng" dirty="0"/>
              <a:t>General</a:t>
            </a:r>
            <a:r>
              <a:rPr lang="en-GB" sz="1800" dirty="0"/>
              <a:t>: High income households are more likely homeowners. </a:t>
            </a:r>
          </a:p>
          <a:p>
            <a:r>
              <a:rPr lang="en-US" sz="1800" u="sng" dirty="0"/>
              <a:t>Precise</a:t>
            </a:r>
            <a:r>
              <a:rPr lang="en-US" sz="1800" dirty="0"/>
              <a:t>: for a one-unit increase in </a:t>
            </a:r>
            <a:r>
              <a:rPr lang="en-GB" sz="1800" dirty="0"/>
              <a:t>household income, </a:t>
            </a:r>
            <a:r>
              <a:rPr lang="en-US" sz="1800" dirty="0"/>
              <a:t>the expected change in log odds of owning home is 0.053</a:t>
            </a:r>
            <a:endParaRPr lang="en-GB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52" y="1295400"/>
            <a:ext cx="74961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GB" sz="3200" dirty="0"/>
              <a:t>Logit model for Owner vs TENANT </a:t>
            </a:r>
            <a:r>
              <a:rPr lang="en-GB" sz="1800" dirty="0"/>
              <a:t>(with </a:t>
            </a:r>
            <a:r>
              <a:rPr lang="en-GB" sz="1800" b="1" dirty="0"/>
              <a:t>continues income</a:t>
            </a:r>
            <a:r>
              <a:rPr lang="en-GB" sz="1800" dirty="0"/>
              <a:t>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862"/>
            <a:ext cx="8229600" cy="4525963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u="sng" dirty="0"/>
              <a:t>General</a:t>
            </a:r>
            <a:r>
              <a:rPr lang="en-GB" sz="1800" dirty="0"/>
              <a:t>: High income households are LESS likely TENANTS. </a:t>
            </a:r>
          </a:p>
          <a:p>
            <a:r>
              <a:rPr lang="en-US" sz="1800" u="sng" dirty="0"/>
              <a:t>Precise</a:t>
            </a:r>
            <a:r>
              <a:rPr lang="en-US" sz="1800" dirty="0"/>
              <a:t>: for a one-unit increase in </a:t>
            </a:r>
            <a:r>
              <a:rPr lang="en-GB" sz="1800" dirty="0"/>
              <a:t>household income, </a:t>
            </a:r>
            <a:r>
              <a:rPr lang="en-US" sz="1800" dirty="0"/>
              <a:t>the expected change in log odds of </a:t>
            </a:r>
            <a:r>
              <a:rPr lang="en-US" sz="1800" u="sng" dirty="0"/>
              <a:t>being tenant </a:t>
            </a:r>
            <a:r>
              <a:rPr lang="en-US" sz="1800" dirty="0"/>
              <a:t>is -0.053</a:t>
            </a:r>
            <a:endParaRPr lang="en-GB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00910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56" y="979958"/>
            <a:ext cx="5212532" cy="406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7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 3. A multivariate logit model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2" y="1219200"/>
            <a:ext cx="8544548" cy="335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900" u="sng" dirty="0"/>
          </a:p>
          <a:p>
            <a:r>
              <a:rPr lang="en-GB" sz="1900" u="sng" dirty="0"/>
              <a:t>General</a:t>
            </a:r>
            <a:r>
              <a:rPr lang="en-GB" sz="1900" dirty="0"/>
              <a:t>: HH-income increases the probability of homeownership, holding household composition and the value of property (because the </a:t>
            </a:r>
            <a:r>
              <a:rPr lang="en-GB" sz="1900" dirty="0" err="1"/>
              <a:t>coeff</a:t>
            </a:r>
            <a:r>
              <a:rPr lang="en-GB" sz="1900" dirty="0"/>
              <a:t> is significant and positive). </a:t>
            </a:r>
          </a:p>
          <a:p>
            <a:r>
              <a:rPr lang="en-US" sz="1900" u="sng" dirty="0"/>
              <a:t>Precise</a:t>
            </a:r>
            <a:r>
              <a:rPr lang="en-US" sz="1900" dirty="0"/>
              <a:t>: one unit (thousand Euro) increase in HH income is associated with 0.045 increase in the log odds of homeownership, given the </a:t>
            </a:r>
            <a:r>
              <a:rPr lang="en-GB" sz="1900" dirty="0"/>
              <a:t>household composition and the value of property</a:t>
            </a:r>
            <a:r>
              <a:rPr lang="en-US" sz="1900" dirty="0"/>
              <a:t>.</a:t>
            </a:r>
            <a:endParaRPr lang="en-GB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357B-AFC3-4845-A809-105422DC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5932388"/>
            <a:ext cx="3835125" cy="9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13461</TotalTime>
  <Words>811</Words>
  <Application>Microsoft Office PowerPoint</Application>
  <PresentationFormat>On-screen Show (4:3)</PresentationFormat>
  <Paragraphs>159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Equation</vt:lpstr>
      <vt:lpstr>Logistic regression</vt:lpstr>
      <vt:lpstr>Outline </vt:lpstr>
      <vt:lpstr>Logit (Logistic) regression</vt:lpstr>
      <vt:lpstr>Example: RQ: are high income households more likely homeowners? </vt:lpstr>
      <vt:lpstr>Ex 1. Logit model with a dummy explanatory variable: coefficients</vt:lpstr>
      <vt:lpstr>Ex 1. Logit model with a dummy explanatory variable: Odds Ratio</vt:lpstr>
      <vt:lpstr>Exp 2. Logit model with continues hh-income</vt:lpstr>
      <vt:lpstr>Logit model for Owner vs TENANT (with continues income)</vt:lpstr>
      <vt:lpstr>Ex 3. A multivariate logit model</vt:lpstr>
      <vt:lpstr>Ex 3. A multivariate logit model</vt:lpstr>
      <vt:lpstr>Some theory odds ratio and probability</vt:lpstr>
      <vt:lpstr>Odds and Odds Ratio</vt:lpstr>
      <vt:lpstr>Coefficient or Odds ratio</vt:lpstr>
      <vt:lpstr>Ranges of OR</vt:lpstr>
      <vt:lpstr>Logistic function</vt:lpstr>
      <vt:lpstr>Exercises 3. A logit regression model: step wise modelling</vt:lpstr>
      <vt:lpstr>Exercises 3. A logit regression model</vt:lpstr>
      <vt:lpstr>Next lecture </vt:lpstr>
    </vt:vector>
  </TitlesOfParts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(Logit) regression</dc:title>
  <dc:creator>azorlu1</dc:creator>
  <cp:lastModifiedBy>Aslan Zorlu</cp:lastModifiedBy>
  <cp:revision>219</cp:revision>
  <cp:lastPrinted>2016-09-14T06:09:01Z</cp:lastPrinted>
  <dcterms:created xsi:type="dcterms:W3CDTF">2011-09-08T14:45:38Z</dcterms:created>
  <dcterms:modified xsi:type="dcterms:W3CDTF">2020-09-08T08:09:06Z</dcterms:modified>
</cp:coreProperties>
</file>