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1"/>
  </p:notesMasterIdLst>
  <p:handoutMasterIdLst>
    <p:handoutMasterId r:id="rId12"/>
  </p:handoutMasterIdLst>
  <p:sldIdLst>
    <p:sldId id="270" r:id="rId2"/>
    <p:sldId id="282" r:id="rId3"/>
    <p:sldId id="303" r:id="rId4"/>
    <p:sldId id="305" r:id="rId5"/>
    <p:sldId id="297" r:id="rId6"/>
    <p:sldId id="300" r:id="rId7"/>
    <p:sldId id="307" r:id="rId8"/>
    <p:sldId id="304" r:id="rId9"/>
    <p:sldId id="306" r:id="rId10"/>
  </p:sldIdLst>
  <p:sldSz cx="9144000" cy="6858000" type="screen4x3"/>
  <p:notesSz cx="6797675" cy="99266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77" autoAdjust="0"/>
    <p:restoredTop sz="94764" autoAdjust="0"/>
  </p:normalViewPr>
  <p:slideViewPr>
    <p:cSldViewPr>
      <p:cViewPr varScale="1">
        <p:scale>
          <a:sx n="81" d="100"/>
          <a:sy n="81" d="100"/>
        </p:scale>
        <p:origin x="113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84F2-6F6C-4508-9BD7-8DFD8F2F231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EECC2-1B85-4C17-9F68-D066C83F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53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30305-324E-46DC-A879-485CC2BD8A00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AC4FC-AB4A-4DF9-AE50-408AA7D0A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34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AC4FC-AB4A-4DF9-AE50-408AA7D0AC1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79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11347B-C315-4BDF-8148-4B591671B3A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4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C67285-7356-446B-BE7A-CD7DCE764BF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69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0F39E-ABB9-4E8B-822F-395B15C0071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86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1BAE8-C460-4BC1-BD78-9B51BB6BE8F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0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276502-AE4A-4ECC-868C-E2B91887F48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55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A0F3A9-34A9-4763-85F4-4846007695A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510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E38BED-A741-4F82-B07C-F507A28CF9A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37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45BE05-1C19-4B8C-9673-908E9023634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65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B41359-85FD-4C00-9C84-EF38CBB1529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85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4C2F37-5B0F-4937-867F-D24427416C6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60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E25DA-CE84-4969-BB77-E1B2E396652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33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BA0B21-C269-4750-B81A-6B3CCA9B42E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8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onlinelibrary.wiley.com/action/doSearch?ContribAuthorStored=Hedman%2C+Lin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Logistic regression II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A.Zorlu</a:t>
            </a:r>
            <a:r>
              <a:rPr lang="en-GB" dirty="0"/>
              <a:t>, GPIO-UvA</a:t>
            </a:r>
          </a:p>
        </p:txBody>
      </p:sp>
    </p:spTree>
    <p:extLst>
      <p:ext uri="{BB962C8B-B14F-4D97-AF65-F5344CB8AC3E}">
        <p14:creationId xmlns:p14="http://schemas.microsoft.com/office/powerpoint/2010/main" val="36314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outline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variables? </a:t>
            </a:r>
          </a:p>
          <a:p>
            <a:pPr marL="514350" indent="-457200"/>
            <a:r>
              <a:rPr lang="en-US" dirty="0"/>
              <a:t>Back to probabilities</a:t>
            </a:r>
          </a:p>
          <a:p>
            <a:pPr lvl="1"/>
            <a:r>
              <a:rPr lang="en-US" dirty="0"/>
              <a:t>Marginal effects versus probabilities</a:t>
            </a:r>
          </a:p>
          <a:p>
            <a:pPr lvl="1"/>
            <a:r>
              <a:rPr lang="en-US" dirty="0"/>
              <a:t>Plotting results</a:t>
            </a:r>
          </a:p>
          <a:p>
            <a:r>
              <a:rPr lang="en-US" dirty="0"/>
              <a:t>Functional specification for best fit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Categorization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Quadratic function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Logarithmic transformation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5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F554-455B-4A3B-999B-1404933F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a logit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A8D66-3687-49B2-9B54-ED25FE27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logit owner b1.hht i.edu3 i.g4_5</a:t>
            </a:r>
          </a:p>
          <a:p>
            <a:pPr marL="857250" lvl="1" indent="-457200"/>
            <a:r>
              <a:rPr lang="en-US" dirty="0"/>
              <a:t>gives the estimated coefficients (log odds) and odds ratios </a:t>
            </a:r>
          </a:p>
          <a:p>
            <a:pPr marL="857250" lvl="1" indent="-457200"/>
            <a:r>
              <a:rPr lang="en-US" u="sng" dirty="0"/>
              <a:t>After the estimation</a:t>
            </a:r>
            <a:r>
              <a:rPr lang="en-US" dirty="0"/>
              <a:t>, we can calculate either the </a:t>
            </a:r>
            <a:r>
              <a:rPr lang="en-US" b="1" dirty="0"/>
              <a:t>average marginal effects </a:t>
            </a:r>
            <a:r>
              <a:rPr lang="en-US" dirty="0"/>
              <a:t>or the </a:t>
            </a:r>
            <a:r>
              <a:rPr lang="en-US" b="1" dirty="0"/>
              <a:t>probabilities</a:t>
            </a:r>
            <a:r>
              <a:rPr lang="en-US" dirty="0"/>
              <a:t> from the coefficients by </a:t>
            </a:r>
            <a:r>
              <a:rPr lang="en-US" i="1" dirty="0"/>
              <a:t>Margins </a:t>
            </a:r>
            <a:r>
              <a:rPr lang="en-US" dirty="0"/>
              <a:t>(a post-estimation command, not an independent one)</a:t>
            </a:r>
          </a:p>
          <a:p>
            <a:pPr marL="857250" lvl="1" indent="-457200"/>
            <a:r>
              <a:rPr lang="en-US" sz="2400" dirty="0"/>
              <a:t>Marginal effect for a categorical variable is the difference in the probability of a certain category relative to reference category</a:t>
            </a:r>
          </a:p>
          <a:p>
            <a:pPr marL="857250" lvl="1" indent="-457200"/>
            <a:r>
              <a:rPr lang="en-US" sz="2400" dirty="0"/>
              <a:t>Marginal effect for a continue variable is a partial change in probability as a result of one-unite increase in this variable</a:t>
            </a:r>
          </a:p>
        </p:txBody>
      </p:sp>
    </p:spTree>
    <p:extLst>
      <p:ext uri="{BB962C8B-B14F-4D97-AF65-F5344CB8AC3E}">
        <p14:creationId xmlns:p14="http://schemas.microsoft.com/office/powerpoint/2010/main" val="426895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70E6-9201-4AD6-9F18-32E6D8A4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D534F-1B4B-4D69-8A0B-2700621B3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E8BB1-B5BF-4E07-9CA8-5E1A90BC8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18268"/>
            <a:ext cx="7331075" cy="52049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80A8A9-F00B-49A9-BEA5-99D2CFD02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66090" y="3875750"/>
            <a:ext cx="1630821" cy="2872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F1E24F-B55E-49FE-B6B7-52F394B49C0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96911" y="3675120"/>
            <a:ext cx="1689689" cy="27185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976337-9714-4B10-9695-B1ED50AD5DF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086600" y="3503519"/>
            <a:ext cx="1798476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0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3169-6FDC-4A65-AE50-E8DF2242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small and extended models</a:t>
            </a:r>
            <a:r>
              <a:rPr lang="en-US" sz="3200" dirty="0"/>
              <a:t>; conditional probabilities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AD98E-3D5E-4CCD-B312-1831FBA8D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3394E6-9264-4195-A351-C1B8C0988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295400"/>
            <a:ext cx="4130186" cy="541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5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DD80-A134-400D-AFA6-4C98E8BD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Predicted probabilities, </a:t>
            </a:r>
            <a:r>
              <a:rPr lang="en-US" sz="3200" b="1" dirty="0"/>
              <a:t>conditional on the variables 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1AE9B-6BD5-4CE3-9F5D-FA6EADCAF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7B0E9-17FA-4BF7-AD6F-E89284F03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93332"/>
            <a:ext cx="6255038" cy="4529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67081C-E7FA-4444-B13C-0406430C3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673" y="2825798"/>
            <a:ext cx="2514818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0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82B1-4DFC-4CA3-A2F9-63B3094F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present?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5A249-2D28-4742-B4A3-B256A98BE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Moving Near Family? The Influence of Extended Family on Neighbourhood Choice in an Intra‐urban Context </a:t>
            </a:r>
            <a:r>
              <a:rPr lang="en-US" sz="1200" dirty="0">
                <a:hlinkClick r:id="rId2"/>
              </a:rPr>
              <a:t>Lina </a:t>
            </a:r>
            <a:r>
              <a:rPr lang="en-US" sz="1200" dirty="0" err="1">
                <a:hlinkClick r:id="rId2"/>
              </a:rPr>
              <a:t>Hedman</a:t>
            </a:r>
            <a:endParaRPr lang="en-US" sz="1200" dirty="0"/>
          </a:p>
          <a:p>
            <a:r>
              <a:rPr lang="en-US" sz="1600" dirty="0"/>
              <a:t>Ethnic residential segregation: A matter of ethnic minority household characteristics?</a:t>
            </a:r>
          </a:p>
          <a:p>
            <a:r>
              <a:rPr lang="en-US" sz="1600" dirty="0"/>
              <a:t>Ad </a:t>
            </a:r>
            <a:r>
              <a:rPr lang="en-US" sz="1600" dirty="0" err="1"/>
              <a:t>Coenen</a:t>
            </a:r>
            <a:r>
              <a:rPr lang="en-US" sz="1600" dirty="0"/>
              <a:t> Pieter‐Paul Verhaeghe Bart Van de </a:t>
            </a:r>
            <a:r>
              <a:rPr lang="en-US" sz="1600" dirty="0" err="1"/>
              <a:t>Putte</a:t>
            </a:r>
            <a:endParaRPr lang="en-US" sz="16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8BE20-EE16-4154-8340-B8BF13B6D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875013"/>
            <a:ext cx="4000640" cy="3078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AB4636-6AB7-45EE-B069-F7D72B7D4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907221"/>
            <a:ext cx="4145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2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E0AEA-A8B7-4611-9969-6BDD49C5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Alternative use of a X variable; different specifications of income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986620-570F-449F-B566-1D1FFA828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3843" y="1346316"/>
            <a:ext cx="3429134" cy="24946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530482-32BC-444E-89FE-27F7E87C7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3997378"/>
            <a:ext cx="3352665" cy="24389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5AB068-D8FB-410C-876B-B5CDAD765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401945"/>
            <a:ext cx="3352666" cy="243898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802CBF3-3C01-49D0-8CE1-F3EE054FEA44}"/>
              </a:ext>
            </a:extLst>
          </p:cNvPr>
          <p:cNvSpPr/>
          <p:nvPr/>
        </p:nvSpPr>
        <p:spPr>
          <a:xfrm>
            <a:off x="2367146" y="2522842"/>
            <a:ext cx="2394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Linear income assumed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0AC96C-A5DB-45AB-90C0-3973E3644A22}"/>
              </a:ext>
            </a:extLst>
          </p:cNvPr>
          <p:cNvSpPr/>
          <p:nvPr/>
        </p:nvSpPr>
        <p:spPr>
          <a:xfrm>
            <a:off x="2449794" y="5715000"/>
            <a:ext cx="1851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Quadratic income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24354F-434D-4A7B-B0E0-9D5AADDCF167}"/>
              </a:ext>
            </a:extLst>
          </p:cNvPr>
          <p:cNvSpPr/>
          <p:nvPr/>
        </p:nvSpPr>
        <p:spPr>
          <a:xfrm>
            <a:off x="6858000" y="2593622"/>
            <a:ext cx="2031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Logarithmic income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D78506-A087-460E-971F-62BAA3BF4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3842" y="4045601"/>
            <a:ext cx="3429135" cy="24946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BD0267-FA23-408E-9B8F-DE900D67929D}"/>
              </a:ext>
            </a:extLst>
          </p:cNvPr>
          <p:cNvSpPr/>
          <p:nvPr/>
        </p:nvSpPr>
        <p:spPr>
          <a:xfrm>
            <a:off x="6858000" y="5338256"/>
            <a:ext cx="1945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categorical income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CFC0-47AC-4E5D-B26F-335F44B2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Necessity to recode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C542-4F31-4F29-B0C5-357DB9224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avoid almost empty cells</a:t>
            </a:r>
          </a:p>
          <a:p>
            <a:r>
              <a:rPr lang="en-US" dirty="0"/>
              <a:t>To realize a better model fit</a:t>
            </a:r>
          </a:p>
          <a:p>
            <a:r>
              <a:rPr lang="en-US" dirty="0"/>
              <a:t>To obtain clear and interpretable results</a:t>
            </a:r>
          </a:p>
          <a:p>
            <a:r>
              <a:rPr lang="en-US" dirty="0"/>
              <a:t>To simplify results if possible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C07A0-62DC-4A6A-86CD-818280EF8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114701"/>
            <a:ext cx="3955123" cy="2286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2CC770-D1CF-470C-894F-E27CDE6D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781" y="5286415"/>
            <a:ext cx="2609556" cy="14250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DFC65E-4DC0-4368-B633-5554C20AF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781" y="3415377"/>
            <a:ext cx="2533797" cy="171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0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4833</TotalTime>
  <Words>241</Words>
  <Application>Microsoft Office PowerPoint</Application>
  <PresentationFormat>On-screen Show (4:3)</PresentationFormat>
  <Paragraphs>34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Logistic regression II</vt:lpstr>
      <vt:lpstr>outline</vt:lpstr>
      <vt:lpstr>Estimating a logit model</vt:lpstr>
      <vt:lpstr>PowerPoint Presentation</vt:lpstr>
      <vt:lpstr>A small and extended models; conditional probabilities</vt:lpstr>
      <vt:lpstr>Predicted probabilities, conditional on the variables in the model</vt:lpstr>
      <vt:lpstr>What to present?</vt:lpstr>
      <vt:lpstr>Alternative use of a X variable; different specifications of income</vt:lpstr>
      <vt:lpstr>Necessity to recode variables</vt:lpstr>
    </vt:vector>
  </TitlesOfParts>
  <Company>Universiteit van Amsterdam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(Logit) regression</dc:title>
  <dc:creator>azorlu1</dc:creator>
  <cp:lastModifiedBy>Aslan Zorlu</cp:lastModifiedBy>
  <cp:revision>177</cp:revision>
  <cp:lastPrinted>2014-11-04T07:33:42Z</cp:lastPrinted>
  <dcterms:created xsi:type="dcterms:W3CDTF">2011-09-08T14:45:38Z</dcterms:created>
  <dcterms:modified xsi:type="dcterms:W3CDTF">2020-09-08T14:09:22Z</dcterms:modified>
</cp:coreProperties>
</file>