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56" r:id="rId2"/>
    <p:sldId id="311" r:id="rId3"/>
    <p:sldId id="304" r:id="rId4"/>
    <p:sldId id="283" r:id="rId5"/>
    <p:sldId id="306" r:id="rId6"/>
    <p:sldId id="307" r:id="rId7"/>
    <p:sldId id="308" r:id="rId8"/>
    <p:sldId id="309" r:id="rId9"/>
    <p:sldId id="310" r:id="rId10"/>
    <p:sldId id="269" r:id="rId11"/>
    <p:sldId id="286" r:id="rId12"/>
    <p:sldId id="295" r:id="rId13"/>
    <p:sldId id="284" r:id="rId14"/>
    <p:sldId id="285" r:id="rId15"/>
    <p:sldId id="303" r:id="rId16"/>
    <p:sldId id="305" r:id="rId17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808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4680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07164-432D-47D1-8917-7D525ED3640A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EB50F-9213-4B78-AAE0-BC7BDD2B7D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459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D43CC-5230-4EE6-A83D-DEA2449684B4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3A4CF-4334-4F15-8E13-146B23303C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57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3A4CF-4334-4F15-8E13-146B23303CC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59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718-6561-4C02-B6D4-796C20C0B753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208F-9614-49C1-ABF2-EC54F5290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37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718-6561-4C02-B6D4-796C20C0B753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208F-9614-49C1-ABF2-EC54F5290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1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718-6561-4C02-B6D4-796C20C0B753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208F-9614-49C1-ABF2-EC54F5290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41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718-6561-4C02-B6D4-796C20C0B753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208F-9614-49C1-ABF2-EC54F5290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44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718-6561-4C02-B6D4-796C20C0B753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208F-9614-49C1-ABF2-EC54F5290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07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718-6561-4C02-B6D4-796C20C0B753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208F-9614-49C1-ABF2-EC54F5290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43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718-6561-4C02-B6D4-796C20C0B753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208F-9614-49C1-ABF2-EC54F5290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94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718-6561-4C02-B6D4-796C20C0B753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208F-9614-49C1-ABF2-EC54F5290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70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718-6561-4C02-B6D4-796C20C0B753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208F-9614-49C1-ABF2-EC54F5290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91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718-6561-4C02-B6D4-796C20C0B753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208F-9614-49C1-ABF2-EC54F5290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42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A718-6561-4C02-B6D4-796C20C0B753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7208F-9614-49C1-ABF2-EC54F5290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90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8A718-6561-4C02-B6D4-796C20C0B753}" type="datetimeFigureOut">
              <a:rPr lang="en-GB" smtClean="0"/>
              <a:t>03/09/2020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7208F-9614-49C1-ABF2-EC54F52906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30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Linear regression (OLS)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Aslan Zorlu</a:t>
            </a:r>
          </a:p>
          <a:p>
            <a:r>
              <a:rPr lang="en-GB" b="1" dirty="0"/>
              <a:t>GPIO-</a:t>
            </a:r>
            <a:r>
              <a:rPr lang="en-GB" b="1" dirty="0" err="1"/>
              <a:t>UvA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3199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Interpretation procedure of a regression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N</a:t>
            </a:r>
          </a:p>
          <a:p>
            <a:r>
              <a:rPr lang="en-US" dirty="0"/>
              <a:t>Correct use of X-variables </a:t>
            </a:r>
          </a:p>
          <a:p>
            <a:pPr lvl="1"/>
            <a:r>
              <a:rPr lang="en-US" dirty="0"/>
              <a:t>How </a:t>
            </a:r>
            <a:r>
              <a:rPr lang="en-US" dirty="0" err="1"/>
              <a:t>Xs</a:t>
            </a:r>
            <a:r>
              <a:rPr lang="en-US" dirty="0"/>
              <a:t> are measured? Metric, continue or factor</a:t>
            </a:r>
          </a:p>
          <a:p>
            <a:pPr lvl="1"/>
            <a:r>
              <a:rPr lang="en-US" dirty="0"/>
              <a:t>Reference categories of factor </a:t>
            </a:r>
            <a:r>
              <a:rPr lang="en-US" dirty="0" err="1"/>
              <a:t>Xs</a:t>
            </a:r>
            <a:r>
              <a:rPr lang="en-US" dirty="0"/>
              <a:t>?</a:t>
            </a:r>
          </a:p>
          <a:p>
            <a:r>
              <a:rPr lang="en-US" dirty="0"/>
              <a:t>Explained variance (R-</a:t>
            </a:r>
            <a:r>
              <a:rPr lang="en-US" dirty="0" err="1"/>
              <a:t>sq</a:t>
            </a:r>
            <a:r>
              <a:rPr lang="en-US" dirty="0"/>
              <a:t>): as expected?</a:t>
            </a:r>
          </a:p>
          <a:p>
            <a:r>
              <a:rPr lang="en-US" dirty="0"/>
              <a:t>Coefficients significant at 5%?</a:t>
            </a:r>
          </a:p>
          <a:p>
            <a:r>
              <a:rPr lang="en-US" b="1" dirty="0"/>
              <a:t>Interpretation of coefficients!</a:t>
            </a:r>
          </a:p>
        </p:txBody>
      </p:sp>
    </p:spTree>
    <p:extLst>
      <p:ext uri="{BB962C8B-B14F-4D97-AF65-F5344CB8AC3E}">
        <p14:creationId xmlns:p14="http://schemas.microsoft.com/office/powerpoint/2010/main" val="180153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Explaining Y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/>
                  <a:t>	Value of houses              space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𝑌</m:t>
                      </m:r>
                      <m:r>
                        <a:rPr lang="en-US" b="0" i="1" smtClean="0">
                          <a:latin typeface="Cambria Math"/>
                        </a:rPr>
                        <m:t> =   </m:t>
                      </m:r>
                      <m:r>
                        <a:rPr lang="en-US" b="0" i="1" smtClean="0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 =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i="1"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	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𝛽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i="1">
                            <a:latin typeface="Cambria Math"/>
                          </a:rPr>
                          <m:t>𝑉𝑎𝑙𝑢𝑒h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23386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1873</m:t>
                    </m:r>
                    <m:r>
                      <a:rPr lang="nl-NL" b="0" i="1" smtClean="0">
                        <a:latin typeface="Cambria Math"/>
                        <a:ea typeface="Cambria Math"/>
                      </a:rPr>
                      <m:t>𝑆𝑝𝑎𝑐𝑒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800" u="sng" dirty="0">
                    <a:solidFill>
                      <a:srgbClr val="C00000"/>
                    </a:solidFill>
                  </a:rPr>
                  <a:t>Interpretation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sz="2800" dirty="0"/>
                  <a:t>: a 1 m</a:t>
                </a:r>
                <a:r>
                  <a:rPr lang="en-US" sz="2800" baseline="30000" dirty="0"/>
                  <a:t>2</a:t>
                </a:r>
                <a:r>
                  <a:rPr lang="en-US" sz="2800" dirty="0"/>
                  <a:t> increase of space leads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/>
                      </a:rPr>
                      <m:t>1873</m:t>
                    </m:r>
                  </m:oMath>
                </a14:m>
                <a:r>
                  <a:rPr lang="en-US" sz="2800" dirty="0"/>
                  <a:t> Euro higher price of an average house.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echte verbindingslijn met pijl 4"/>
          <p:cNvCxnSpPr/>
          <p:nvPr/>
        </p:nvCxnSpPr>
        <p:spPr>
          <a:xfrm flipH="1">
            <a:off x="4310418" y="1981200"/>
            <a:ext cx="8382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43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Potential problems to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96124-26E5-4A17-ABB9-63FFFC61C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0"/>
            <a:ext cx="7772399" cy="4527223"/>
          </a:xfrm>
        </p:spPr>
        <p:txBody>
          <a:bodyPr/>
          <a:lstStyle/>
          <a:p>
            <a:r>
              <a:rPr lang="en-US" dirty="0"/>
              <a:t>Outliers can bias parameter estimates, in particular when N is small </a:t>
            </a:r>
          </a:p>
          <a:p>
            <a:pPr lvl="1"/>
            <a:r>
              <a:rPr lang="en-US" dirty="0"/>
              <a:t>Solution: drop outlier(s)</a:t>
            </a:r>
          </a:p>
          <a:p>
            <a:r>
              <a:rPr lang="en-US" dirty="0"/>
              <a:t>When the distribution of continues variables deviates strongly from a normal distribution: skewness &lt; -2 or skewness&gt;2</a:t>
            </a:r>
          </a:p>
          <a:p>
            <a:pPr lvl="1"/>
            <a:r>
              <a:rPr lang="en-US" dirty="0"/>
              <a:t>Solution: take </a:t>
            </a:r>
            <a:r>
              <a:rPr lang="en-US" dirty="0" err="1"/>
              <a:t>logarithme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present descriptive results?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000" dirty="0"/>
              <a:t>Example:  Table 1. Descriptive Statistics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388465"/>
              </p:ext>
            </p:extLst>
          </p:nvPr>
        </p:nvGraphicFramePr>
        <p:xfrm>
          <a:off x="1905000" y="1905000"/>
          <a:ext cx="5181601" cy="3343275"/>
        </p:xfrm>
        <a:graphic>
          <a:graphicData uri="http://schemas.openxmlformats.org/drawingml/2006/table">
            <a:tbl>
              <a:tblPr/>
              <a:tblGrid>
                <a:gridCol w="2302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9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</a:t>
                      </a:r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 D.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 of dwelling  (1000 euros)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245.81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130.88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69041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Size in sq-meters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64.17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59893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Housing</a:t>
                      </a:r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nl-NL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tenure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60365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Rental 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Owner-occupied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Construction period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60211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 1945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1946 to 1959,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1960 to 1970,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1971 to 1980,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1981 to 1990,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1991 to 2000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2001 or later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803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present OLS results?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sz="2000" dirty="0"/>
              <a:t>Example: </a:t>
            </a:r>
          </a:p>
          <a:p>
            <a:pPr marL="0" indent="0">
              <a:buNone/>
            </a:pPr>
            <a:r>
              <a:rPr lang="en-US" sz="2000" dirty="0"/>
              <a:t>	Table 2. OLS estimates of house value</a:t>
            </a:r>
          </a:p>
          <a:p>
            <a:pPr marL="0" indent="0">
              <a:buNone/>
            </a:pPr>
            <a:endParaRPr lang="nl-NL" dirty="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035521"/>
              </p:ext>
            </p:extLst>
          </p:nvPr>
        </p:nvGraphicFramePr>
        <p:xfrm>
          <a:off x="990600" y="2133600"/>
          <a:ext cx="5715000" cy="37322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5402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 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model1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model2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model3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402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  </a:t>
                      </a:r>
                      <a:r>
                        <a:rPr lang="nl-NL" sz="1400" u="none" strike="noStrike" dirty="0" err="1">
                          <a:effectLst/>
                        </a:rPr>
                        <a:t>Size</a:t>
                      </a:r>
                      <a:r>
                        <a:rPr lang="nl-NL" sz="1400" u="none" strike="noStrike" dirty="0">
                          <a:effectLst/>
                        </a:rPr>
                        <a:t> in </a:t>
                      </a:r>
                      <a:r>
                        <a:rPr lang="nl-NL" sz="1400" u="none" strike="noStrike" dirty="0" err="1">
                          <a:effectLst/>
                        </a:rPr>
                        <a:t>sq</a:t>
                      </a:r>
                      <a:r>
                        <a:rPr lang="nl-NL" sz="1400" u="none" strike="noStrike" dirty="0">
                          <a:effectLst/>
                        </a:rPr>
                        <a:t>-meters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1008.4***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804.8***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    785.0***  </a:t>
                      </a: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402"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u="none" strike="noStrike" dirty="0" err="1">
                          <a:effectLst/>
                        </a:rPr>
                        <a:t>Rental</a:t>
                      </a:r>
                      <a:r>
                        <a:rPr lang="nl-NL" sz="1400" u="none" strike="noStrike" dirty="0">
                          <a:effectLst/>
                        </a:rPr>
                        <a:t> (Reference)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1">
                <a:tc>
                  <a:txBody>
                    <a:bodyPr/>
                    <a:lstStyle/>
                    <a:p>
                      <a:pPr lvl="1" algn="l" fontAlgn="b"/>
                      <a:r>
                        <a:rPr lang="nl-NL" sz="1400" u="none" strike="noStrike" dirty="0" err="1">
                          <a:effectLst/>
                        </a:rPr>
                        <a:t>Owner-occupied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-65374.9***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-60062.3*** 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pPr algn="l" fontAlgn="b"/>
                      <a:r>
                        <a:rPr lang="nl-NL" sz="1400" u="none" strike="noStrike" dirty="0">
                          <a:effectLst/>
                        </a:rPr>
                        <a:t>Up </a:t>
                      </a:r>
                      <a:r>
                        <a:rPr lang="nl-NL" sz="1400" u="none" strike="noStrike" dirty="0" err="1">
                          <a:effectLst/>
                        </a:rPr>
                        <a:t>to</a:t>
                      </a:r>
                      <a:r>
                        <a:rPr lang="nl-NL" sz="1400" u="none" strike="noStrike" dirty="0">
                          <a:effectLst/>
                        </a:rPr>
                        <a:t> 1945 (</a:t>
                      </a:r>
                      <a:r>
                        <a:rPr lang="nl-NL" sz="1400" u="none" strike="noStrike" dirty="0" err="1">
                          <a:effectLst/>
                        </a:rPr>
                        <a:t>reference</a:t>
                      </a:r>
                      <a:r>
                        <a:rPr lang="nl-NL" sz="1400" u="none" strike="noStrike" dirty="0">
                          <a:effectLst/>
                        </a:rPr>
                        <a:t>)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402">
                <a:tc>
                  <a:txBody>
                    <a:bodyPr/>
                    <a:lstStyle/>
                    <a:p>
                      <a:pPr lvl="1" algn="l" fontAlgn="b"/>
                      <a:r>
                        <a:rPr lang="nl-NL" sz="1400" u="none" strike="noStrike" dirty="0">
                          <a:effectLst/>
                        </a:rPr>
                        <a:t>1946 </a:t>
                      </a:r>
                      <a:r>
                        <a:rPr lang="nl-NL" sz="1400" u="none" strike="noStrike" dirty="0" err="1">
                          <a:effectLst/>
                        </a:rPr>
                        <a:t>to</a:t>
                      </a:r>
                      <a:r>
                        <a:rPr lang="nl-NL" sz="1400" u="none" strike="noStrike" dirty="0">
                          <a:effectLst/>
                        </a:rPr>
                        <a:t> 1959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-34169.8*** 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402">
                <a:tc>
                  <a:txBody>
                    <a:bodyPr/>
                    <a:lstStyle/>
                    <a:p>
                      <a:pPr lvl="1" algn="l" fontAlgn="b"/>
                      <a:r>
                        <a:rPr lang="nl-NL" sz="1400" u="none" strike="noStrike" dirty="0">
                          <a:effectLst/>
                        </a:rPr>
                        <a:t>1960 </a:t>
                      </a:r>
                      <a:r>
                        <a:rPr lang="nl-NL" sz="1400" u="none" strike="noStrike" dirty="0" err="1">
                          <a:effectLst/>
                        </a:rPr>
                        <a:t>to</a:t>
                      </a:r>
                      <a:r>
                        <a:rPr lang="nl-NL" sz="1400" u="none" strike="noStrike" dirty="0">
                          <a:effectLst/>
                        </a:rPr>
                        <a:t> 1970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-42313.8*** 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402">
                <a:tc>
                  <a:txBody>
                    <a:bodyPr/>
                    <a:lstStyle/>
                    <a:p>
                      <a:pPr lvl="1" algn="l" fontAlgn="b"/>
                      <a:r>
                        <a:rPr lang="nl-NL" sz="1400" u="none" strike="noStrike" dirty="0">
                          <a:effectLst/>
                        </a:rPr>
                        <a:t>1971 </a:t>
                      </a:r>
                      <a:r>
                        <a:rPr lang="nl-NL" sz="1400" u="none" strike="noStrike" dirty="0" err="1">
                          <a:effectLst/>
                        </a:rPr>
                        <a:t>to</a:t>
                      </a:r>
                      <a:r>
                        <a:rPr lang="nl-NL" sz="1400" u="none" strike="noStrike" dirty="0">
                          <a:effectLst/>
                        </a:rPr>
                        <a:t> 1980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-40176.5*** 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402">
                <a:tc>
                  <a:txBody>
                    <a:bodyPr/>
                    <a:lstStyle/>
                    <a:p>
                      <a:pPr lvl="1" algn="l" fontAlgn="b"/>
                      <a:r>
                        <a:rPr lang="nl-NL" sz="1400" u="none" strike="noStrike" dirty="0">
                          <a:effectLst/>
                        </a:rPr>
                        <a:t>1981 </a:t>
                      </a:r>
                      <a:r>
                        <a:rPr lang="nl-NL" sz="1400" u="none" strike="noStrike" dirty="0" err="1">
                          <a:effectLst/>
                        </a:rPr>
                        <a:t>to</a:t>
                      </a:r>
                      <a:r>
                        <a:rPr lang="nl-NL" sz="1400" u="none" strike="noStrike" dirty="0">
                          <a:effectLst/>
                        </a:rPr>
                        <a:t> 1990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/>
                          <a:ea typeface="Calibri"/>
                          <a:cs typeface="Times New Roman"/>
                        </a:rPr>
                        <a:t>-29574.1*** 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402">
                <a:tc>
                  <a:txBody>
                    <a:bodyPr/>
                    <a:lstStyle/>
                    <a:p>
                      <a:pPr lvl="1" algn="l" fontAlgn="b"/>
                      <a:r>
                        <a:rPr lang="nl-NL" sz="1400" u="none" strike="noStrike" dirty="0">
                          <a:effectLst/>
                        </a:rPr>
                        <a:t>1991 </a:t>
                      </a:r>
                      <a:r>
                        <a:rPr lang="nl-NL" sz="1400" u="none" strike="noStrike" dirty="0" err="1">
                          <a:effectLst/>
                        </a:rPr>
                        <a:t>to</a:t>
                      </a:r>
                      <a:r>
                        <a:rPr lang="nl-NL" sz="1400" u="none" strike="noStrike" dirty="0">
                          <a:effectLst/>
                        </a:rPr>
                        <a:t> 2000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-1803.5    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5402">
                <a:tc>
                  <a:txBody>
                    <a:bodyPr/>
                    <a:lstStyle/>
                    <a:p>
                      <a:pPr lvl="1" algn="l" fontAlgn="b"/>
                      <a:r>
                        <a:rPr lang="nl-NL" sz="1400" u="none" strike="noStrike" dirty="0">
                          <a:effectLst/>
                        </a:rPr>
                        <a:t>2001 or later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1400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8633.6*** 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9878"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1400" u="none" strike="noStrike" dirty="0">
                          <a:effectLst/>
                        </a:rPr>
                        <a:t>  Constant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124334.3***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173119.9***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194390.1***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949"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172"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1400" u="none" strike="noStrike" dirty="0">
                          <a:effectLst/>
                        </a:rPr>
                        <a:t> N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u="none" strike="noStrike">
                          <a:effectLst/>
                        </a:rPr>
                        <a:t>59664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u="none" strike="noStrike">
                          <a:effectLst/>
                        </a:rPr>
                        <a:t>59542</a:t>
                      </a:r>
                      <a:endParaRPr lang="nl-NL" sz="1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u="none" strike="noStrike" dirty="0">
                          <a:effectLst/>
                        </a:rPr>
                        <a:t>59542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482">
                <a:tc>
                  <a:txBody>
                    <a:bodyPr/>
                    <a:lstStyle/>
                    <a:p>
                      <a:pPr algn="l" rtl="0" fontAlgn="b"/>
                      <a:r>
                        <a:rPr lang="nl-NL" sz="1400" u="none" strike="noStrike" dirty="0">
                          <a:effectLst/>
                        </a:rPr>
                        <a:t> R</a:t>
                      </a:r>
                      <a:r>
                        <a:rPr lang="nl-NL" sz="1400" u="none" strike="noStrike" baseline="30000" dirty="0">
                          <a:effectLst/>
                        </a:rPr>
                        <a:t>2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u="none" strike="noStrike" dirty="0">
                          <a:effectLst/>
                        </a:rPr>
                        <a:t>0.25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u="none" strike="noStrike" dirty="0">
                          <a:effectLst/>
                        </a:rPr>
                        <a:t>0.30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NL" sz="1400" u="none" strike="noStrike" dirty="0">
                          <a:effectLst/>
                        </a:rPr>
                        <a:t>0.32</a:t>
                      </a:r>
                      <a:endParaRPr lang="nl-NL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219200" y="5943600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dirty="0"/>
              <a:t>* p&lt;.05; ** p&lt;.01; *** p&lt;.001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3991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B246-B767-4919-B5A2-4EA6284B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present and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10C66-6669-45ED-9A73-23DE2E6A0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22808-17AE-45EF-A092-0FE2CB82E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43000"/>
            <a:ext cx="4876800" cy="516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2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EC4A-21D7-402C-9485-34B8BF3C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1. OLS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2F8BE-6451-4B66-A371-0E4809D8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given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12FD4-FC07-4CE8-BC96-DDE187597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001962"/>
            <a:ext cx="842048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8A40-D081-441A-A921-A53847A7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back on first experiences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2E3AE-15E7-496C-8650-FD38AD208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up problems </a:t>
            </a:r>
          </a:p>
          <a:p>
            <a:pPr lvl="1"/>
            <a:r>
              <a:rPr lang="en-US" dirty="0"/>
              <a:t>Stata </a:t>
            </a:r>
          </a:p>
          <a:p>
            <a:pPr lvl="1"/>
            <a:r>
              <a:rPr lang="en-US" dirty="0"/>
              <a:t>Loading data</a:t>
            </a:r>
          </a:p>
          <a:p>
            <a:pPr lvl="1"/>
            <a:r>
              <a:rPr lang="en-US" dirty="0"/>
              <a:t>Please let me know ASAP if you still have problems</a:t>
            </a:r>
          </a:p>
          <a:p>
            <a:r>
              <a:rPr lang="en-US" dirty="0" err="1"/>
              <a:t>stata-commans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All my exercises in the first video</a:t>
            </a:r>
          </a:p>
          <a:p>
            <a:pPr lvl="1"/>
            <a:r>
              <a:rPr lang="en-US" dirty="0"/>
              <a:t>Exercise 1</a:t>
            </a:r>
          </a:p>
          <a:p>
            <a:r>
              <a:rPr lang="en-US" dirty="0"/>
              <a:t>already on Canvas</a:t>
            </a:r>
          </a:p>
        </p:txBody>
      </p:sp>
    </p:spTree>
    <p:extLst>
      <p:ext uri="{BB962C8B-B14F-4D97-AF65-F5344CB8AC3E}">
        <p14:creationId xmlns:p14="http://schemas.microsoft.com/office/powerpoint/2010/main" val="3571736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DEF0-4F7B-4D3C-BA87-2BBD35DB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1EC4-C9A6-4E65-AEB1-D4AE5757F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Link between RQ and data</a:t>
            </a:r>
          </a:p>
          <a:p>
            <a:r>
              <a:rPr lang="en-US" dirty="0"/>
              <a:t>OLS regression technique</a:t>
            </a:r>
          </a:p>
          <a:p>
            <a:pPr lvl="1"/>
            <a:r>
              <a:rPr lang="en-US" dirty="0"/>
              <a:t>Treatment of continue and factor variables</a:t>
            </a:r>
          </a:p>
          <a:p>
            <a:pPr lvl="1"/>
            <a:r>
              <a:rPr lang="en-US" dirty="0"/>
              <a:t>Reference category in factor variables</a:t>
            </a:r>
          </a:p>
          <a:p>
            <a:pPr lvl="1"/>
            <a:r>
              <a:rPr lang="en-US" dirty="0"/>
              <a:t>Dealing with outliers </a:t>
            </a:r>
          </a:p>
          <a:p>
            <a:pPr lvl="1"/>
            <a:r>
              <a:rPr lang="en-US" dirty="0"/>
              <a:t>Interpretation of results</a:t>
            </a:r>
          </a:p>
          <a:p>
            <a:r>
              <a:rPr lang="en-US" dirty="0"/>
              <a:t>Estimating strategy</a:t>
            </a:r>
          </a:p>
          <a:p>
            <a:r>
              <a:rPr lang="en-US" dirty="0"/>
              <a:t>Presentation of results</a:t>
            </a:r>
          </a:p>
          <a:p>
            <a:r>
              <a:rPr lang="en-US" dirty="0"/>
              <a:t>First assignment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9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 to dependent (outcome) variable (Y)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this lecture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RQ: To what extent is the value of houses determined by the size of house, …?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23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linear regression?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en-US" b="1" u="sng" dirty="0"/>
              <a:t>If </a:t>
            </a:r>
            <a:r>
              <a:rPr lang="en-GB" b="1" u="sng" dirty="0"/>
              <a:t>dependent variable (Y) is a </a:t>
            </a:r>
            <a:r>
              <a:rPr lang="en-US" b="1" u="sng" dirty="0"/>
              <a:t>continues variable</a:t>
            </a:r>
          </a:p>
          <a:p>
            <a:pPr marL="514350" indent="-457200"/>
            <a:r>
              <a:rPr lang="en-GB" dirty="0"/>
              <a:t>A dichotomic (dummy) variable may be also considered continues </a:t>
            </a: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(called Linear probability model)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  <a:p>
            <a:pPr marL="514350" indent="-457200"/>
            <a:endParaRPr lang="en-GB" dirty="0"/>
          </a:p>
          <a:p>
            <a:pPr marL="514350" indent="-457200"/>
            <a:endParaRPr lang="en-GB" dirty="0"/>
          </a:p>
          <a:p>
            <a:pPr marL="514350" indent="-457200"/>
            <a:r>
              <a:rPr lang="en-GB" dirty="0"/>
              <a:t>Independent variables (</a:t>
            </a:r>
            <a:r>
              <a:rPr lang="en-GB" dirty="0" err="1"/>
              <a:t>Xs</a:t>
            </a:r>
            <a:r>
              <a:rPr lang="en-GB" dirty="0"/>
              <a:t>) may be any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E06F-1235-4EC0-B280-A64C485E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When a regression analysis needed?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E48D-8ABC-4BFF-8CB9-6B6C565F2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case of multiple explanatory variables (</a:t>
            </a:r>
            <a:r>
              <a:rPr lang="en-US" dirty="0" err="1"/>
              <a:t>Xs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In a multiple regression model, a variable has two functions:</a:t>
            </a:r>
          </a:p>
          <a:p>
            <a:pPr lvl="1"/>
            <a:r>
              <a:rPr lang="en-US" dirty="0"/>
              <a:t>measuring effect of this variable</a:t>
            </a:r>
          </a:p>
          <a:p>
            <a:pPr lvl="1"/>
            <a:r>
              <a:rPr lang="en-US" dirty="0"/>
              <a:t>controlling for this characteristic</a:t>
            </a:r>
          </a:p>
          <a:p>
            <a:r>
              <a:rPr lang="en-US" dirty="0"/>
              <a:t>To control (or holding constant) for some characteristics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3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CEAA-14F4-412E-AB1E-BAE8D7F5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9FCA7F-153A-44AF-B121-EF6A3039C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i="1" dirty="0"/>
                  <a:t>To what extent is value of houses determined by the size of house?</a:t>
                </a:r>
              </a:p>
              <a:p>
                <a:pPr marL="0" indent="0">
                  <a:buNone/>
                </a:pPr>
                <a:r>
                  <a:rPr lang="en-US" sz="2400" i="1" dirty="0"/>
                  <a:t>Value of houses              space </a:t>
                </a:r>
              </a:p>
              <a:p>
                <a:pPr marL="0" indent="0">
                  <a:buNone/>
                </a:pPr>
                <a:r>
                  <a:rPr lang="en-US" sz="2400" b="0" i="1" dirty="0"/>
                  <a:t>Regression function: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h𝑜𝑢𝑠𝑒𝑣</m:t>
                    </m:r>
                    <m:r>
                      <a:rPr lang="en-US" sz="2400" i="1">
                        <a:latin typeface="Cambria Math"/>
                      </a:rPr>
                      <m:t> =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𝜶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𝜷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</a:rPr>
                      <m:t>𝑆𝑝𝑎𝑐𝑒</m:t>
                    </m:r>
                  </m:oMath>
                </a14:m>
                <a:endParaRPr lang="en-US" sz="2400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9FCA7F-153A-44AF-B121-EF6A3039C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FF1C6FC-FDCB-483B-A9C6-767D5CF33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76600"/>
            <a:ext cx="6378413" cy="2935672"/>
          </a:xfrm>
          <a:prstGeom prst="rect">
            <a:avLst/>
          </a:prstGeom>
        </p:spPr>
      </p:pic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5A7960BE-BE6E-4037-94A9-6304CFA6E08F}"/>
              </a:ext>
            </a:extLst>
          </p:cNvPr>
          <p:cNvCxnSpPr/>
          <p:nvPr/>
        </p:nvCxnSpPr>
        <p:spPr>
          <a:xfrm flipH="1">
            <a:off x="2514600" y="2667000"/>
            <a:ext cx="838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46BC98-3082-42E2-AA1A-CC6000DA26C0}"/>
              </a:ext>
            </a:extLst>
          </p:cNvPr>
          <p:cNvCxnSpPr/>
          <p:nvPr/>
        </p:nvCxnSpPr>
        <p:spPr>
          <a:xfrm>
            <a:off x="5410200" y="3429000"/>
            <a:ext cx="10212" cy="21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EAC0DC7-E670-4F55-89C7-9416A2B3385D}"/>
                  </a:ext>
                </a:extLst>
              </p:cNvPr>
              <p:cNvSpPr/>
              <p:nvPr/>
            </p:nvSpPr>
            <p:spPr>
              <a:xfrm>
                <a:off x="6926344" y="3429000"/>
                <a:ext cx="2209800" cy="23083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u="sng" dirty="0">
                    <a:solidFill>
                      <a:srgbClr val="C00000"/>
                    </a:solidFill>
                  </a:rPr>
                  <a:t>Interpretation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/>
                  <a:t>: a 1 m</a:t>
                </a:r>
                <a:r>
                  <a:rPr lang="en-US" baseline="30000" dirty="0"/>
                  <a:t>2</a:t>
                </a:r>
                <a:r>
                  <a:rPr lang="en-US" dirty="0"/>
                  <a:t> increase of space leads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1873</m:t>
                    </m:r>
                  </m:oMath>
                </a14:m>
                <a:r>
                  <a:rPr lang="en-US" dirty="0"/>
                  <a:t> Euro higher price of an average house.</a:t>
                </a:r>
              </a:p>
              <a:p>
                <a:r>
                  <a:rPr lang="en-US" dirty="0"/>
                  <a:t>Space explains 41% of variance in price of houses.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EAC0DC7-E670-4F55-89C7-9416A2B33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344" y="3429000"/>
                <a:ext cx="2209800" cy="2308324"/>
              </a:xfrm>
              <a:prstGeom prst="rect">
                <a:avLst/>
              </a:prstGeom>
              <a:blipFill>
                <a:blip r:embed="rId4"/>
                <a:stretch>
                  <a:fillRect l="-2204" t="-1587" r="-3857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890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936D-563A-4A34-9366-D7AFDC5E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Simple OLS with a binary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C374B-F3D9-46D9-B543-CEE2DF2FB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To what extent is value of houses determined by the tenure of house?</a:t>
            </a:r>
          </a:p>
          <a:p>
            <a:pPr marL="0" indent="0">
              <a:buNone/>
            </a:pPr>
            <a:r>
              <a:rPr lang="en-US" i="1" dirty="0"/>
              <a:t>Value of houses              tenure </a:t>
            </a:r>
          </a:p>
          <a:p>
            <a:endParaRPr lang="en-US" dirty="0"/>
          </a:p>
        </p:txBody>
      </p:sp>
      <p:cxnSp>
        <p:nvCxnSpPr>
          <p:cNvPr id="4" name="Rechte verbindingslijn met pijl 4">
            <a:extLst>
              <a:ext uri="{FF2B5EF4-FFF2-40B4-BE49-F238E27FC236}">
                <a16:creationId xmlns:a16="http://schemas.microsoft.com/office/drawing/2014/main" id="{ED0E4896-2134-4560-B172-F2B93EF0431E}"/>
              </a:ext>
            </a:extLst>
          </p:cNvPr>
          <p:cNvCxnSpPr/>
          <p:nvPr/>
        </p:nvCxnSpPr>
        <p:spPr>
          <a:xfrm flipH="1">
            <a:off x="3352800" y="2971800"/>
            <a:ext cx="838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C07A142-FEEA-4ABE-ACE9-EED102D7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334977"/>
            <a:ext cx="5441152" cy="2476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D80BB5-526E-431F-828C-013F4CA3847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71600" y="5896980"/>
            <a:ext cx="2743275" cy="9610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72ACB93-397A-49ED-97DA-A367779C3235}"/>
                  </a:ext>
                </a:extLst>
              </p:cNvPr>
              <p:cNvSpPr/>
              <p:nvPr/>
            </p:nvSpPr>
            <p:spPr>
              <a:xfrm>
                <a:off x="6507952" y="3034658"/>
                <a:ext cx="2209800" cy="397031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u="sng" dirty="0">
                    <a:solidFill>
                      <a:srgbClr val="C00000"/>
                    </a:solidFill>
                  </a:rPr>
                  <a:t>Interpretation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dirty="0"/>
                  <a:t>: on average, a rental dwelling has 78837 Euro lower price than an owner-occupied dwelling.</a:t>
                </a:r>
              </a:p>
              <a:p>
                <a:r>
                  <a:rPr lang="en-US" dirty="0"/>
                  <a:t>This estimate is significant at 5%, even at 1% significance level.</a:t>
                </a:r>
              </a:p>
              <a:p>
                <a:r>
                  <a:rPr lang="en-US" dirty="0"/>
                  <a:t>Tenure explains 11,8% of variance in price of houses. 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72ACB93-397A-49ED-97DA-A367779C32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952" y="3034658"/>
                <a:ext cx="2209800" cy="3970318"/>
              </a:xfrm>
              <a:prstGeom prst="rect">
                <a:avLst/>
              </a:prstGeom>
              <a:blipFill>
                <a:blip r:embed="rId4"/>
                <a:stretch>
                  <a:fillRect l="-2486" t="-922" r="-3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54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953C-BAC4-454D-AEFF-DD37E8DC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Simple OLS with a categorical (factor)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68D62-A876-4AD0-AAA3-106839560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/>
              <a:t>Is the price of houses different between the four large cities 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BA1B0-6920-4508-A5A9-93B100BB5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91" y="2095226"/>
            <a:ext cx="5418290" cy="3162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C43F4-98B3-4853-A8D9-6505B27B7F1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87138" y="5326985"/>
            <a:ext cx="2032262" cy="11841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35F2D3-4B34-458F-99B6-E2D83726ADEB}"/>
                  </a:ext>
                </a:extLst>
              </p:cNvPr>
              <p:cNvSpPr/>
              <p:nvPr/>
            </p:nvSpPr>
            <p:spPr>
              <a:xfrm>
                <a:off x="6121138" y="2059047"/>
                <a:ext cx="2895600" cy="409342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1600" u="sng" dirty="0">
                    <a:solidFill>
                      <a:srgbClr val="C00000"/>
                    </a:solidFill>
                  </a:rPr>
                  <a:t>Interpretation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𝛽</m:t>
                    </m:r>
                  </m:oMath>
                </a14:m>
                <a:r>
                  <a:rPr lang="en-US" sz="1600" dirty="0"/>
                  <a:t>: on average, a dwelling in the Hague has 46178 Euro lower price than dwelling in </a:t>
                </a:r>
                <a:r>
                  <a:rPr lang="en-US" sz="1600" b="1" dirty="0"/>
                  <a:t>Amsterdam</a:t>
                </a:r>
                <a:r>
                  <a:rPr lang="en-US" sz="1600" dirty="0"/>
                  <a:t>. A dwelling in Rotterdam has 76370 Euro lower price than dwelling in </a:t>
                </a:r>
                <a:r>
                  <a:rPr lang="en-US" sz="1600" b="1" dirty="0"/>
                  <a:t>Amsterdam.</a:t>
                </a:r>
              </a:p>
              <a:p>
                <a:r>
                  <a:rPr lang="en-US" sz="1600" dirty="0"/>
                  <a:t>These estimates are significant at 5%, even at 1% significance level.</a:t>
                </a:r>
              </a:p>
              <a:p>
                <a:r>
                  <a:rPr lang="en-US" sz="1600" dirty="0"/>
                  <a:t>The price difference of €5957 between Utrecht and Amsterdam is not significant at 5% but significant at 10%.</a:t>
                </a:r>
              </a:p>
              <a:p>
                <a:r>
                  <a:rPr lang="en-US" sz="1600" dirty="0"/>
                  <a:t>Location explains 7,5% of variance in price of houses.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B35F2D3-4B34-458F-99B6-E2D83726A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138" y="2059047"/>
                <a:ext cx="2895600" cy="4093428"/>
              </a:xfrm>
              <a:prstGeom prst="rect">
                <a:avLst/>
              </a:prstGeom>
              <a:blipFill>
                <a:blip r:embed="rId4"/>
                <a:stretch>
                  <a:fillRect l="-1053" t="-447" r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731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3940</TotalTime>
  <Words>812</Words>
  <Application>Microsoft Office PowerPoint</Application>
  <PresentationFormat>On-screen Show (4:3)</PresentationFormat>
  <Paragraphs>200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Office Theme</vt:lpstr>
      <vt:lpstr>Linear regression (OLS)</vt:lpstr>
      <vt:lpstr>A look back on first experiences</vt:lpstr>
      <vt:lpstr>This video</vt:lpstr>
      <vt:lpstr>Research Question?</vt:lpstr>
      <vt:lpstr>Why linear regression? </vt:lpstr>
      <vt:lpstr>When a regression analysis needed?</vt:lpstr>
      <vt:lpstr>Simple OLS</vt:lpstr>
      <vt:lpstr>Simple OLS with a binary variable</vt:lpstr>
      <vt:lpstr>Simple OLS with a categorical (factor) variable</vt:lpstr>
      <vt:lpstr>Interpretation procedure of a regression output</vt:lpstr>
      <vt:lpstr>Explaining Y</vt:lpstr>
      <vt:lpstr>Potential problems to check</vt:lpstr>
      <vt:lpstr>How to present descriptive results?</vt:lpstr>
      <vt:lpstr>How to present OLS results? </vt:lpstr>
      <vt:lpstr>What to present and how?</vt:lpstr>
      <vt:lpstr>Assignment 1. OLS regression</vt:lpstr>
    </vt:vector>
  </TitlesOfParts>
  <Company>Universiteit van Amsterdam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(OLS)</dc:title>
  <dc:creator>Zorlu, Aslan</dc:creator>
  <cp:lastModifiedBy>Aslan Zorlu</cp:lastModifiedBy>
  <cp:revision>176</cp:revision>
  <cp:lastPrinted>2014-10-31T09:19:00Z</cp:lastPrinted>
  <dcterms:created xsi:type="dcterms:W3CDTF">2013-11-11T09:35:25Z</dcterms:created>
  <dcterms:modified xsi:type="dcterms:W3CDTF">2020-09-03T09:10:48Z</dcterms:modified>
</cp:coreProperties>
</file>