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75" r:id="rId4"/>
    <p:sldId id="277" r:id="rId5"/>
    <p:sldId id="278" r:id="rId6"/>
    <p:sldId id="270" r:id="rId7"/>
    <p:sldId id="258" r:id="rId8"/>
    <p:sldId id="266" r:id="rId9"/>
    <p:sldId id="285" r:id="rId10"/>
    <p:sldId id="279" r:id="rId11"/>
    <p:sldId id="286" r:id="rId12"/>
    <p:sldId id="273" r:id="rId13"/>
    <p:sldId id="272" r:id="rId14"/>
    <p:sldId id="282" r:id="rId15"/>
    <p:sldId id="284" r:id="rId16"/>
    <p:sldId id="283" r:id="rId17"/>
    <p:sldId id="269" r:id="rId18"/>
    <p:sldId id="281" r:id="rId19"/>
    <p:sldId id="280" r:id="rId2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86410" autoAdjust="0"/>
  </p:normalViewPr>
  <p:slideViewPr>
    <p:cSldViewPr>
      <p:cViewPr varScale="1">
        <p:scale>
          <a:sx n="74" d="100"/>
          <a:sy n="74" d="100"/>
        </p:scale>
        <p:origin x="14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1489D-F693-4475-A28C-93FCD48CD599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FB520-3424-4490-8C2E-2B10F20D04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427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934A5-C096-4C11-91D2-9E08A8652238}" type="datetimeFigureOut">
              <a:rPr lang="en-GB" smtClean="0"/>
              <a:t>14/09/2020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0A6C-B589-4BE2-BE3A-4C18AF77A6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40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0A6C-B589-4BE2-BE3A-4C18AF77A64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641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0A6C-B589-4BE2-BE3A-4C18AF77A6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547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0A6C-B589-4BE2-BE3A-4C18AF77A64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039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D0A6C-B589-4BE2-BE3A-4C18AF77A64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6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0A6C-B589-4BE2-BE3A-4C18AF77A6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0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D0A6C-B589-4BE2-BE3A-4C18AF77A6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42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D0A6C-B589-4BE2-BE3A-4C18AF77A6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72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 a couple of students their preferences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0A6C-B589-4BE2-BE3A-4C18AF77A6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410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pairs to design a research question (give 3 minutes)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0A6C-B589-4BE2-BE3A-4C18AF77A6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46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D0A6C-B589-4BE2-BE3A-4C18AF77A6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68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D0A6C-B589-4BE2-BE3A-4C18AF77A6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21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D0A6C-B589-4BE2-BE3A-4C18AF77A6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21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021E-CBEA-4503-8C04-0C4645D0696F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07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A3C4A-1D0E-4692-AB8A-29DC53B9ADD0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91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085F-6E97-4663-8973-C44B76CA6656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63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473A-2829-453C-87E3-CC3B508D270A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6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DB87-C8FE-4878-BDBC-BCC39C970686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3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E282-D277-47B0-83C1-577C15F150E1}" type="datetime1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19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71EC-1376-4442-BB98-67A4589FF418}" type="datetime1">
              <a:rPr lang="en-GB" smtClean="0"/>
              <a:t>14/09/2020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38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4246A-A3F4-4299-8EAF-C0029675696B}" type="datetime1">
              <a:rPr lang="en-GB" smtClean="0"/>
              <a:t>14/09/2020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5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C4F-DB94-4346-8A4C-9D8B1DADED93}" type="datetime1">
              <a:rPr lang="en-GB" smtClean="0"/>
              <a:t>14/09/2020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7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ADA5-2B69-4F5B-8619-C850120D2D8D}" type="datetime1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06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10E2-CB90-4CCA-8FD6-B5DEAEEBD337}" type="datetime1">
              <a:rPr lang="en-GB" smtClean="0"/>
              <a:t>14/09/2020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23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4FA44-B4DE-4CA3-94ED-C00653708C48}" type="datetime1">
              <a:rPr lang="en-GB" smtClean="0"/>
              <a:t>14/09/2020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9D06-479B-4827-8263-1E94DF0F7F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02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s.sagepub.com/doi/abs/10.1068/a45314" TargetMode="External"/><Relationship Id="rId2" Type="http://schemas.openxmlformats.org/officeDocument/2006/relationships/hyperlink" Target="https://doi.org/10.1177/0308518X1878590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GB" sz="6300"/>
              <a:t>Multinomial logit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/>
              <a:t>A.Zorlu</a:t>
            </a:r>
          </a:p>
          <a:p>
            <a:pPr>
              <a:lnSpc>
                <a:spcPct val="90000"/>
              </a:lnSpc>
            </a:pPr>
            <a:r>
              <a:rPr lang="en-GB" sz="1700"/>
              <a:t>GPIO, UvA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66764" y="6356350"/>
            <a:ext cx="9516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469D06-479B-4827-8263-1E94DF0F7F6E}" type="slidenum">
              <a:rPr lang="en-GB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GB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547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AC8D-B112-4505-A6C3-783EAE04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Multinomial logit model of rent-skewness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B62D-34E9-4288-A787-1FA25D925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8E670-3315-4924-8CA9-367F2FEE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10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F15193-0867-44E5-B5AE-691CEAFB7653}"/>
              </a:ext>
            </a:extLst>
          </p:cNvPr>
          <p:cNvSpPr txBox="1">
            <a:spLocks/>
          </p:cNvSpPr>
          <p:nvPr/>
        </p:nvSpPr>
        <p:spPr>
          <a:xfrm>
            <a:off x="6390604" y="1600200"/>
            <a:ext cx="2296195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C00000"/>
                </a:solidFill>
              </a:rPr>
              <a:t>factor variable; </a:t>
            </a:r>
            <a:r>
              <a:rPr lang="en-US" sz="2000" b="1" dirty="0">
                <a:solidFill>
                  <a:srgbClr val="C00000"/>
                </a:solidFill>
              </a:rPr>
              <a:t>Two references: </a:t>
            </a:r>
          </a:p>
          <a:p>
            <a:pPr marL="91440" indent="-91440">
              <a:buFont typeface="Arial" panose="020B0604020202020204" pitchFamily="34" charset="0"/>
              <a:buAutoNum type="arabicPeriod"/>
            </a:pPr>
            <a:r>
              <a:rPr lang="en-US" sz="1800" dirty="0"/>
              <a:t>the reference of the response; balanced</a:t>
            </a:r>
          </a:p>
          <a:p>
            <a:pPr marL="91440" indent="-91440">
              <a:buFont typeface="Arial" panose="020B0604020202020204" pitchFamily="34" charset="0"/>
              <a:buAutoNum type="arabicPeriod"/>
            </a:pPr>
            <a:r>
              <a:rPr lang="en-US" sz="1800" dirty="0"/>
              <a:t>the reference of the variable </a:t>
            </a:r>
            <a:r>
              <a:rPr lang="en-US" sz="1800" dirty="0" err="1"/>
              <a:t>hht</a:t>
            </a:r>
            <a:r>
              <a:rPr lang="en-US" sz="1800" dirty="0"/>
              <a:t>; single person </a:t>
            </a:r>
            <a:r>
              <a:rPr lang="en-US" sz="1800" dirty="0" err="1"/>
              <a:t>hh</a:t>
            </a:r>
            <a:endParaRPr lang="en-US" sz="1800" dirty="0"/>
          </a:p>
          <a:p>
            <a:pPr marL="91440" indent="-91440">
              <a:buFont typeface="Arial" panose="020B0604020202020204" pitchFamily="34" charset="0"/>
              <a:buAutoNum type="arabicPeriod"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/>
              <a:t>The risk of paying high rent, compared </a:t>
            </a:r>
            <a:r>
              <a:rPr lang="en-GB" sz="1800" i="1" dirty="0"/>
              <a:t>to</a:t>
            </a:r>
            <a:r>
              <a:rPr lang="en-GB" sz="1800" dirty="0"/>
              <a:t> balanced rent is 2,07 times greater </a:t>
            </a:r>
            <a:r>
              <a:rPr lang="en-US" sz="1800" dirty="0"/>
              <a:t>for multi-person </a:t>
            </a:r>
            <a:r>
              <a:rPr lang="en-US" sz="1800" dirty="0" err="1"/>
              <a:t>hh</a:t>
            </a:r>
            <a:r>
              <a:rPr lang="en-US" sz="1800" dirty="0"/>
              <a:t> with child </a:t>
            </a:r>
            <a:r>
              <a:rPr lang="en-US" sz="1800" i="1" dirty="0"/>
              <a:t>relative to </a:t>
            </a:r>
            <a:r>
              <a:rPr lang="en-US" sz="1800" dirty="0"/>
              <a:t>single person </a:t>
            </a:r>
            <a:r>
              <a:rPr lang="en-US" sz="1800" dirty="0" err="1"/>
              <a:t>hh</a:t>
            </a:r>
            <a:r>
              <a:rPr lang="en-US" sz="1800" dirty="0"/>
              <a:t>.</a:t>
            </a:r>
            <a:endParaRPr lang="en-GB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03F88D-2272-4877-856B-2C4182F2A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668" y="1752600"/>
            <a:ext cx="6708271" cy="39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5AC-799A-4DC3-9EAF-467FABEC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Alternative presentation: probabilities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2EA2-1064-4AC6-881D-6B8020D9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B7400-BC18-4F98-82BD-DC1D5C7E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0B6D5-BA0F-42B3-9758-1AEFF6D00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93066"/>
            <a:ext cx="8458200" cy="468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1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447"/>
          </a:xfrm>
        </p:spPr>
        <p:txBody>
          <a:bodyPr>
            <a:normAutofit/>
          </a:bodyPr>
          <a:lstStyle/>
          <a:p>
            <a:r>
              <a:rPr lang="en-GB" sz="2400" dirty="0"/>
              <a:t>Alternative presentation of estimates: </a:t>
            </a:r>
            <a:r>
              <a:rPr lang="en-GB" sz="2400" b="1" dirty="0">
                <a:solidFill>
                  <a:srgbClr val="0070C0"/>
                </a:solidFill>
              </a:rPr>
              <a:t>marginal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12</a:t>
            </a:fld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E291AB6-6A5C-467D-B3E3-2FBE79DD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44195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63EFCE-D760-411B-9138-968C07C3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56854"/>
            <a:ext cx="7232007" cy="26672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7BFBAB-7329-432D-BAE6-5BCD805E8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00838"/>
            <a:ext cx="7277731" cy="17756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CF26EF-A8C3-4EB5-B71A-978E70466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1" y="5243944"/>
            <a:ext cx="7247248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6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Another Example: multivariate multinomial logit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400800" y="1600200"/>
            <a:ext cx="2286000" cy="4876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u="sng" dirty="0">
                <a:solidFill>
                  <a:srgbClr val="C00000"/>
                </a:solidFill>
              </a:rPr>
              <a:t>Continues variable (</a:t>
            </a:r>
            <a:r>
              <a:rPr lang="en-GB" sz="2000" u="sng" dirty="0" err="1">
                <a:solidFill>
                  <a:srgbClr val="C00000"/>
                </a:solidFill>
              </a:rPr>
              <a:t>AantalP</a:t>
            </a:r>
            <a:r>
              <a:rPr lang="en-GB" sz="2000" u="sng" dirty="0">
                <a:solidFill>
                  <a:srgbClr val="C00000"/>
                </a:solidFill>
              </a:rPr>
              <a:t>), </a:t>
            </a:r>
            <a:r>
              <a:rPr lang="en-GB" sz="2000" b="1" u="sng" dirty="0">
                <a:solidFill>
                  <a:srgbClr val="C00000"/>
                </a:solidFill>
              </a:rPr>
              <a:t>-one reference</a:t>
            </a:r>
          </a:p>
          <a:p>
            <a:pPr marL="0" indent="0">
              <a:buNone/>
            </a:pPr>
            <a:r>
              <a:rPr lang="en-GB" sz="2000" dirty="0"/>
              <a:t>The odds of paying high rent, compared to the balanced, increases by 1.19 times (</a:t>
            </a:r>
            <a:r>
              <a:rPr lang="en-GB" sz="2000" dirty="0" err="1"/>
              <a:t>rrr</a:t>
            </a:r>
            <a:r>
              <a:rPr lang="en-GB" sz="2000" dirty="0"/>
              <a:t>=1.19) </a:t>
            </a:r>
            <a:r>
              <a:rPr lang="en-US" sz="2000" dirty="0"/>
              <a:t>with each additional person </a:t>
            </a:r>
            <a:r>
              <a:rPr lang="en-US" sz="2000" i="1" dirty="0"/>
              <a:t>holding education constant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Categorical variable (ethnicity); </a:t>
            </a:r>
            <a:r>
              <a:rPr lang="en-US" sz="2000" b="1" dirty="0">
                <a:solidFill>
                  <a:srgbClr val="C00000"/>
                </a:solidFill>
              </a:rPr>
              <a:t>Two references:  </a:t>
            </a:r>
          </a:p>
          <a:p>
            <a:pPr marL="0" indent="0">
              <a:buNone/>
            </a:pPr>
            <a:r>
              <a:rPr lang="en-GB" sz="2000" dirty="0"/>
              <a:t>The odds of paying low rent, compared to the balanced is 1.39 times greater </a:t>
            </a:r>
            <a:r>
              <a:rPr lang="en-US" sz="2000" dirty="0"/>
              <a:t>for high educated </a:t>
            </a:r>
            <a:r>
              <a:rPr lang="en-US" sz="2000" i="1" dirty="0"/>
              <a:t>relative to </a:t>
            </a:r>
            <a:r>
              <a:rPr lang="en-US" sz="2000" dirty="0"/>
              <a:t>low educated </a:t>
            </a:r>
            <a:r>
              <a:rPr lang="en-US" sz="2000" i="1" dirty="0"/>
              <a:t>holding persons in </a:t>
            </a:r>
            <a:r>
              <a:rPr lang="en-US" sz="2000" i="1" dirty="0" err="1"/>
              <a:t>hh</a:t>
            </a:r>
            <a:r>
              <a:rPr lang="en-US" sz="2000" i="1" dirty="0"/>
              <a:t> constant</a:t>
            </a:r>
            <a:r>
              <a:rPr lang="en-US" sz="2000" dirty="0"/>
              <a:t>.</a:t>
            </a:r>
            <a:endParaRPr lang="en-GB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11430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Table 1. Multinomial </a:t>
            </a:r>
            <a:r>
              <a:rPr lang="en-GB" sz="1600" dirty="0" err="1"/>
              <a:t>logit</a:t>
            </a:r>
            <a:r>
              <a:rPr lang="en-GB" sz="1600" dirty="0"/>
              <a:t> estimation of neighbourhood satisfaction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13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EBBF1-7331-45E0-851E-26051430B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22378"/>
            <a:ext cx="6027942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1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9636-3323-4B75-834C-D84C7112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Multivariate multinomial logit regression; what and how to present</a:t>
            </a:r>
            <a:br>
              <a:rPr lang="en-US" sz="2000" dirty="0"/>
            </a:br>
            <a:r>
              <a:rPr lang="en-US" sz="2000" dirty="0"/>
              <a:t>not </a:t>
            </a:r>
            <a:r>
              <a:rPr lang="en-US" sz="2000"/>
              <a:t>like this!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9EE0F2-51D5-404A-821A-CF0849B7F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2764721"/>
            <a:ext cx="5570703" cy="37874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AA904-D7F9-40FE-BF52-71BD347A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FD4D4-B11C-48EB-A1A2-3184FDA8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96523"/>
            <a:ext cx="4267200" cy="42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0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9909-95F2-45D6-A309-706F0F3A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Multivariate multinomial logit regression:</a:t>
            </a:r>
            <a:br>
              <a:rPr lang="en-US" sz="4000" dirty="0"/>
            </a:br>
            <a:r>
              <a:rPr lang="en-US" sz="4000" dirty="0"/>
              <a:t>presentation RRRs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045130-E52E-4E96-AFB5-91AC41410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089093"/>
              </p:ext>
            </p:extLst>
          </p:nvPr>
        </p:nvGraphicFramePr>
        <p:xfrm>
          <a:off x="2463800" y="1862931"/>
          <a:ext cx="42164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0417681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729322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190238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1505507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99607375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6542486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High 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Low 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66312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p-val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RRR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p-val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4090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Household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singe person hh (ref)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23600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mphh with children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348111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mphh without children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2.477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84338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Room surplus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41100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age1825 (ref)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2222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age2645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274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age4665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2276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age65older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692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Ethnicity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Dutch (ref)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28590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Non-Western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30491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Western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1.444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37650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Education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 (ref)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60581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4132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0.640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1.507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1536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123261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_cons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76047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5795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Pseudo R2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28623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4622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2C381-9DFE-4D36-A7FC-AAB8094E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90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8551-4A1C-444F-B2BF-8BC8F431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Multivariate multinomial logit regression:</a:t>
            </a:r>
            <a:br>
              <a:rPr lang="en-US" sz="3200" dirty="0"/>
            </a:br>
            <a:r>
              <a:rPr lang="en-GB" sz="3200" b="1" dirty="0">
                <a:solidFill>
                  <a:srgbClr val="0070C0"/>
                </a:solidFill>
              </a:rPr>
              <a:t>marginal effects</a:t>
            </a:r>
            <a:endParaRPr lang="en-US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8614A11-C3B1-4E8A-93F3-A8AE59CE2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191713"/>
              </p:ext>
            </p:extLst>
          </p:nvPr>
        </p:nvGraphicFramePr>
        <p:xfrm>
          <a:off x="2057400" y="1885791"/>
          <a:ext cx="5029201" cy="3467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2925">
                  <a:extLst>
                    <a:ext uri="{9D8B030D-6E8A-4147-A177-3AD203B41FA5}">
                      <a16:colId xmlns:a16="http://schemas.microsoft.com/office/drawing/2014/main" val="2786549062"/>
                    </a:ext>
                  </a:extLst>
                </a:gridCol>
                <a:gridCol w="1730376">
                  <a:extLst>
                    <a:ext uri="{9D8B030D-6E8A-4147-A177-3AD203B41FA5}">
                      <a16:colId xmlns:a16="http://schemas.microsoft.com/office/drawing/2014/main" val="91596635"/>
                    </a:ext>
                  </a:extLst>
                </a:gridCol>
                <a:gridCol w="835300">
                  <a:extLst>
                    <a:ext uri="{9D8B030D-6E8A-4147-A177-3AD203B41FA5}">
                      <a16:colId xmlns:a16="http://schemas.microsoft.com/office/drawing/2014/main" val="1997741364"/>
                    </a:ext>
                  </a:extLst>
                </a:gridCol>
                <a:gridCol w="835300">
                  <a:extLst>
                    <a:ext uri="{9D8B030D-6E8A-4147-A177-3AD203B41FA5}">
                      <a16:colId xmlns:a16="http://schemas.microsoft.com/office/drawing/2014/main" val="2631414822"/>
                    </a:ext>
                  </a:extLst>
                </a:gridCol>
                <a:gridCol w="835300">
                  <a:extLst>
                    <a:ext uri="{9D8B030D-6E8A-4147-A177-3AD203B41FA5}">
                      <a16:colId xmlns:a16="http://schemas.microsoft.com/office/drawing/2014/main" val="84391053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High 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Proper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Low rent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4843179"/>
                  </a:ext>
                </a:extLst>
              </a:tr>
              <a:tr h="420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Marg.Eff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Marg.Eff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 err="1">
                          <a:effectLst/>
                        </a:rPr>
                        <a:t>Marg.Eff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54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Household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singe person hh (ref)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10506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mphh with children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0.034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3290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mphh without children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57665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Room surplus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-0.006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4601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age1825 (ref)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99795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age2645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0.054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7614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age4665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-0.032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86802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age65older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-0.171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50614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Ethnicity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Dutch (ref)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52831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Non-Western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-0.037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-0.021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03118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Western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-0.029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-0.023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506351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Education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Low (ref)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41855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Medium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0.020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668065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-0.073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</a:t>
                      </a:r>
                      <a:endParaRPr lang="en-US" sz="1100" b="0" i="0" u="none" strike="noStrike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7362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5478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Pseudo R2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39638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4,042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875958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181EE-FA52-406E-A522-9770943F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227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present M Logit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Examples:</a:t>
            </a:r>
          </a:p>
          <a:p>
            <a:r>
              <a:rPr lang="en-US" dirty="0">
                <a:hlinkClick r:id="rId2"/>
              </a:rPr>
              <a:t>https://onlinelibrary.wiley.com/doi/epdf/10.1002/psp.2268</a:t>
            </a:r>
          </a:p>
          <a:p>
            <a:r>
              <a:rPr lang="en-US" dirty="0">
                <a:hlinkClick r:id="rId2"/>
              </a:rPr>
              <a:t>https://doi.org/10.1177/0308518X18785905</a:t>
            </a:r>
            <a:endParaRPr lang="en-GB" dirty="0"/>
          </a:p>
          <a:p>
            <a:r>
              <a:rPr lang="en-GB" dirty="0">
                <a:hlinkClick r:id="rId3"/>
              </a:rPr>
              <a:t>http://journals.sagepub.com/doi/abs/10.1068/a45314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058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CCE5-9CC9-401F-B429-2AE3CE0C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3B98-9B1B-4FC4-B9CD-C191F3AE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Regression analysis is a powerful research method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 simple regression is particularly for teaching (didactical) purposes; less informative.</a:t>
            </a:r>
          </a:p>
          <a:p>
            <a:pPr lvl="1"/>
            <a:r>
              <a:rPr lang="en-US" dirty="0"/>
              <a:t>FOCUS on multivariate regressions are always more preferred. </a:t>
            </a:r>
          </a:p>
          <a:p>
            <a:pPr lvl="1"/>
            <a:r>
              <a:rPr lang="en-US" dirty="0"/>
              <a:t>To isolate and measure effects of variables, while controlling for other variables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Quantitative research: Balance between generating information and keeping simple, while following norms and conventions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34CD1-A5C3-424F-B63E-566FDBD8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72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B3E4-4511-4AED-A9DF-D416BC58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C768A-CF90-4679-A1EE-4036F28F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(Amsterdam) data set: </a:t>
            </a:r>
            <a:r>
              <a:rPr lang="en-US" i="1" dirty="0" err="1"/>
              <a:t>Staat</a:t>
            </a:r>
            <a:r>
              <a:rPr lang="en-US" i="1" dirty="0"/>
              <a:t> van de </a:t>
            </a:r>
            <a:r>
              <a:rPr lang="en-US" i="1" dirty="0" err="1"/>
              <a:t>Stad</a:t>
            </a:r>
            <a:r>
              <a:rPr lang="en-US" i="1" dirty="0"/>
              <a:t>, collected by Amsterdam OIS</a:t>
            </a:r>
          </a:p>
          <a:p>
            <a:r>
              <a:rPr lang="en-US" dirty="0"/>
              <a:t>Y: the frequency of contacts with people in the </a:t>
            </a:r>
            <a:r>
              <a:rPr lang="en-US" dirty="0" err="1"/>
              <a:t>neighbourhood</a:t>
            </a:r>
            <a:endParaRPr lang="en-US" i="1" dirty="0"/>
          </a:p>
          <a:p>
            <a:r>
              <a:rPr lang="en-US" dirty="0"/>
              <a:t>X ? More freedom to choose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00C18-A94F-4FA5-8233-643F64ED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3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Outline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Dealing with missing values</a:t>
            </a:r>
          </a:p>
          <a:p>
            <a:r>
              <a:rPr lang="en-GB" dirty="0"/>
              <a:t>Multinomial logit model</a:t>
            </a:r>
          </a:p>
          <a:p>
            <a:r>
              <a:rPr lang="en-GB" dirty="0"/>
              <a:t>A brief introduction</a:t>
            </a:r>
          </a:p>
          <a:p>
            <a:r>
              <a:rPr lang="en-GB" dirty="0"/>
              <a:t>When to apply</a:t>
            </a:r>
          </a:p>
          <a:p>
            <a:pPr lvl="1"/>
            <a:r>
              <a:rPr lang="en-GB" dirty="0"/>
              <a:t>Constructing Y for a </a:t>
            </a:r>
            <a:r>
              <a:rPr lang="en-GB" dirty="0" err="1"/>
              <a:t>Mlogit</a:t>
            </a:r>
            <a:r>
              <a:rPr lang="en-GB" dirty="0"/>
              <a:t> model</a:t>
            </a:r>
          </a:p>
          <a:p>
            <a:r>
              <a:rPr lang="en-GB" dirty="0"/>
              <a:t>Applications, interpretation of results</a:t>
            </a:r>
          </a:p>
          <a:p>
            <a:r>
              <a:rPr lang="en-GB" dirty="0"/>
              <a:t>Last assignment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469D06-479B-4827-8263-1E94DF0F7F6E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85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83B55-4F54-474F-A0D0-B04B72B1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959556" cy="11280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How to deal with missings?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C9435-07F7-4997-9A34-0BA95D7E5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330505"/>
            <a:ext cx="3958549" cy="397958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If some values of Y are missing</a:t>
            </a:r>
          </a:p>
          <a:p>
            <a:pPr marL="457200" lvl="1" indent="0">
              <a:buNone/>
            </a:pPr>
            <a:r>
              <a:rPr lang="en-US" sz="2400" dirty="0"/>
              <a:t>What to do?</a:t>
            </a:r>
          </a:p>
          <a:p>
            <a:pPr marL="457200" lvl="1" indent="0">
              <a:buNone/>
            </a:pPr>
            <a:r>
              <a:rPr lang="en-US" sz="1700" dirty="0"/>
              <a:t>. Are </a:t>
            </a:r>
            <a:r>
              <a:rPr lang="en-US" sz="1700" dirty="0" err="1"/>
              <a:t>missings</a:t>
            </a:r>
            <a:r>
              <a:rPr lang="en-US" sz="1700" dirty="0"/>
              <a:t> to explain (through other variables)</a:t>
            </a:r>
          </a:p>
          <a:p>
            <a:pPr marL="457200" lvl="1" indent="0">
              <a:buNone/>
            </a:pPr>
            <a:r>
              <a:rPr lang="en-US" sz="1700" dirty="0"/>
              <a:t>. Are </a:t>
            </a:r>
            <a:r>
              <a:rPr lang="en-US" sz="1700" dirty="0" err="1"/>
              <a:t>missings</a:t>
            </a:r>
            <a:r>
              <a:rPr lang="en-US" sz="1700" dirty="0"/>
              <a:t> to add to an existing category?</a:t>
            </a:r>
          </a:p>
          <a:p>
            <a:pPr marL="457200" lvl="1" indent="0">
              <a:buNone/>
            </a:pPr>
            <a:r>
              <a:rPr lang="en-US" sz="1700" dirty="0"/>
              <a:t> -if not, ignore the </a:t>
            </a:r>
            <a:r>
              <a:rPr lang="en-US" sz="1700" dirty="0" err="1"/>
              <a:t>missings</a:t>
            </a:r>
            <a:r>
              <a:rPr lang="en-US" sz="1700" dirty="0"/>
              <a:t> in 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7447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05479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F31C29-9E0C-4F91-B58A-79AA5D67C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469" y="856180"/>
            <a:ext cx="4190157" cy="17840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EEEC-7470-48EB-8A51-BC63B38B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38802" y="6492240"/>
            <a:ext cx="7917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469D06-479B-4827-8263-1E94DF0F7F6E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F1C28-2170-4B83-BF28-CA6124917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192" y="3638482"/>
            <a:ext cx="4251579" cy="17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3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B886CF-D3D5-4CDE-A0D0-35994223D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F8D5D3-F49F-4D2E-8085-C287716CE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378436-8D97-4335-940C-04D366B28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16" y="3240321"/>
            <a:ext cx="3371678" cy="1208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4EADB-89AF-4C69-AF46-84268F63A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16" y="4644295"/>
            <a:ext cx="3168597" cy="1318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BBB51-4EB4-4F1A-AC6F-24E74DBCE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210" y="609632"/>
            <a:ext cx="2312190" cy="117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2E8A9C-C5F3-4D3C-A0EA-1DC3605126F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116" y="1825756"/>
            <a:ext cx="2361284" cy="12995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D4DDBF-257C-4116-AECA-9F2940B66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891540"/>
            <a:ext cx="5653278" cy="5071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83B55-4F54-474F-A0D0-B04B72B1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891539"/>
            <a:ext cx="4663469" cy="1344977"/>
          </a:xfrm>
        </p:spPr>
        <p:txBody>
          <a:bodyPr>
            <a:normAutofit/>
          </a:bodyPr>
          <a:lstStyle/>
          <a:p>
            <a:r>
              <a:rPr lang="en-US" sz="3500"/>
              <a:t>How to deal with missings?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EEEC-7470-48EB-8A51-BC63B38B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978408"/>
            <a:ext cx="541782" cy="6035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B469D06-479B-4827-8263-1E94DF0F7F6E}" type="slidenum">
              <a:rPr lang="en-GB" sz="28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GB" sz="2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C9435-07F7-4997-9A34-0BA95D7E5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542" y="2399099"/>
            <a:ext cx="4663246" cy="3400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/>
              <a:t>2. If some values of a X are missing</a:t>
            </a:r>
          </a:p>
          <a:p>
            <a:pPr marL="457200" lvl="1" indent="0">
              <a:buNone/>
            </a:pPr>
            <a:r>
              <a:rPr lang="en-US" sz="2100"/>
              <a:t>What to do with a factor X variable?</a:t>
            </a:r>
          </a:p>
          <a:p>
            <a:pPr marL="457200" lvl="1" indent="0">
              <a:buNone/>
            </a:pPr>
            <a:r>
              <a:rPr lang="en-US" sz="2100"/>
              <a:t>. Are missings to explain (through other variables)</a:t>
            </a:r>
          </a:p>
          <a:p>
            <a:pPr marL="457200" lvl="1" indent="0">
              <a:buNone/>
            </a:pPr>
            <a:r>
              <a:rPr lang="en-US" sz="2100"/>
              <a:t>. Are missings to add to an existing category?</a:t>
            </a:r>
          </a:p>
          <a:p>
            <a:pPr marL="457200" lvl="1" indent="0">
              <a:buNone/>
            </a:pPr>
            <a:r>
              <a:rPr lang="en-US" sz="2100"/>
              <a:t> - if not, code the missings as a separate category</a:t>
            </a:r>
          </a:p>
        </p:txBody>
      </p:sp>
    </p:spTree>
    <p:extLst>
      <p:ext uri="{BB962C8B-B14F-4D97-AF65-F5344CB8AC3E}">
        <p14:creationId xmlns:p14="http://schemas.microsoft.com/office/powerpoint/2010/main" val="32429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83B55-4F54-474F-A0D0-B04B72B1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How to deal with missings?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C9435-07F7-4997-9A34-0BA95D7E5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863" y="640082"/>
            <a:ext cx="5136536" cy="24848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2. If some values of a X are missing</a:t>
            </a:r>
          </a:p>
          <a:p>
            <a:pPr marL="457200" lvl="1" indent="0">
              <a:buNone/>
            </a:pPr>
            <a:r>
              <a:rPr lang="en-US" sz="1700" dirty="0"/>
              <a:t>What to do with a </a:t>
            </a:r>
            <a:r>
              <a:rPr lang="en-US" sz="1700" u="sng" dirty="0"/>
              <a:t>continues</a:t>
            </a:r>
            <a:r>
              <a:rPr lang="en-US" sz="1700" dirty="0"/>
              <a:t> variable?</a:t>
            </a:r>
          </a:p>
          <a:p>
            <a:pPr marL="457200" lvl="1" indent="0">
              <a:buNone/>
            </a:pPr>
            <a:r>
              <a:rPr lang="en-US" sz="1700" dirty="0"/>
              <a:t>. recode </a:t>
            </a:r>
            <a:r>
              <a:rPr lang="en-US" sz="1700" dirty="0" err="1"/>
              <a:t>missings</a:t>
            </a:r>
            <a:r>
              <a:rPr lang="en-US" sz="1700" dirty="0"/>
              <a:t> as 0</a:t>
            </a:r>
          </a:p>
          <a:p>
            <a:pPr marL="457200" lvl="1" indent="0">
              <a:buNone/>
            </a:pPr>
            <a:r>
              <a:rPr lang="en-US" sz="1700" dirty="0"/>
              <a:t>. Create a dummy for </a:t>
            </a:r>
            <a:r>
              <a:rPr lang="en-US" sz="1700" dirty="0" err="1"/>
              <a:t>missings</a:t>
            </a:r>
            <a:r>
              <a:rPr lang="en-US" sz="1700" dirty="0"/>
              <a:t>: 1 if </a:t>
            </a:r>
            <a:r>
              <a:rPr lang="en-US" sz="1700" dirty="0" err="1"/>
              <a:t>missings</a:t>
            </a:r>
            <a:r>
              <a:rPr lang="en-US" sz="1700" dirty="0"/>
              <a:t>, 0 otherwise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3D085-DAAA-41DF-96E1-9174BDDD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317" y="3263841"/>
            <a:ext cx="5170677" cy="8642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EEEC-7470-48EB-8A51-BC63B38B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469D06-479B-4827-8263-1E94DF0F7F6E}" type="slidenum">
              <a:rPr lang="en-GB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GB" sz="100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DC976-5C2A-4AA4-905A-F124D8AE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863" y="4476875"/>
            <a:ext cx="5022015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0080"/>
            <a:ext cx="2322320" cy="5613236"/>
          </a:xfrm>
        </p:spPr>
        <p:txBody>
          <a:bodyPr anchor="ctr">
            <a:normAutofit/>
          </a:bodyPr>
          <a:lstStyle/>
          <a:p>
            <a:r>
              <a:rPr lang="en-GB" sz="3100">
                <a:solidFill>
                  <a:srgbClr val="FFFFFF"/>
                </a:solidFill>
              </a:rPr>
              <a:t>Multinomial logit (mlogit) regression: when needed?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640082"/>
            <a:ext cx="5537199" cy="316991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200" dirty="0"/>
              <a:t>Dependent variable: </a:t>
            </a:r>
            <a:r>
              <a:rPr lang="en-GB" sz="2200" b="1" dirty="0"/>
              <a:t>a nominal Y with more than 2 categories</a:t>
            </a:r>
            <a:r>
              <a:rPr lang="en-GB" sz="22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GB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900" dirty="0"/>
              <a:t># Rooms: how to use?</a:t>
            </a:r>
          </a:p>
          <a:p>
            <a:pPr marL="0" indent="0">
              <a:lnSpc>
                <a:spcPct val="90000"/>
              </a:lnSpc>
              <a:buNone/>
            </a:pPr>
            <a:endParaRPr lang="en-GB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200" dirty="0"/>
              <a:t>Three major options: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1200" dirty="0"/>
              <a:t>Use the original variable if possible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1200" dirty="0"/>
              <a:t>Dichotomize the original variable: small vs large house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1200" dirty="0"/>
              <a:t>Recode the original variable into a new variable with fewer categories: 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1200" dirty="0"/>
              <a:t>Small (1-2r), 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1200" dirty="0"/>
              <a:t>Starter (3r)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1200" dirty="0"/>
              <a:t>Comfort (4)</a:t>
            </a:r>
          </a:p>
          <a:p>
            <a:pPr marL="85725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GB" sz="1200" dirty="0"/>
              <a:t>Large (5 and more)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GB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200" b="1" dirty="0"/>
              <a:t>Implications of our choice?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02FC0-83B5-4732-9C31-B67A50B3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2" y="4055947"/>
            <a:ext cx="5170677" cy="23281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00987" y="6356350"/>
            <a:ext cx="61436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B469D06-479B-4827-8263-1E94DF0F7F6E}" type="slidenum">
              <a:rPr lang="en-GB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GB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Multinomial logit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pPr marL="514350" indent="-457200"/>
            <a:r>
              <a:rPr lang="en-US" dirty="0"/>
              <a:t>Dependent variable (Y): a nominal (factor) variable with 3 or more categories</a:t>
            </a:r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514350" indent="-457200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3300" dirty="0"/>
              <a:t>‘</a:t>
            </a:r>
            <a:r>
              <a:rPr lang="en-US" sz="3300" dirty="0" err="1"/>
              <a:t>dure</a:t>
            </a:r>
            <a:r>
              <a:rPr lang="en-US" sz="3300" dirty="0"/>
              <a:t> </a:t>
            </a:r>
            <a:r>
              <a:rPr lang="en-US" sz="3300" dirty="0" err="1"/>
              <a:t>scheefheid</a:t>
            </a:r>
            <a:r>
              <a:rPr lang="en-US" sz="3300" dirty="0"/>
              <a:t>’: relative high rent in private sector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300" dirty="0"/>
              <a:t>‘</a:t>
            </a:r>
            <a:r>
              <a:rPr lang="en-US" sz="3300" dirty="0" err="1"/>
              <a:t>geen</a:t>
            </a:r>
            <a:r>
              <a:rPr lang="en-US" sz="3300" dirty="0"/>
              <a:t> </a:t>
            </a:r>
            <a:r>
              <a:rPr lang="en-US" sz="3300" dirty="0" err="1"/>
              <a:t>scheefheid</a:t>
            </a:r>
            <a:r>
              <a:rPr lang="en-US" sz="3300" dirty="0"/>
              <a:t>: balanced rent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300" dirty="0"/>
              <a:t>‘</a:t>
            </a:r>
            <a:r>
              <a:rPr lang="en-US" sz="3300" dirty="0" err="1"/>
              <a:t>goedkope</a:t>
            </a:r>
            <a:r>
              <a:rPr lang="en-US" sz="3300" dirty="0"/>
              <a:t> </a:t>
            </a:r>
            <a:r>
              <a:rPr lang="en-US" sz="3300" dirty="0" err="1"/>
              <a:t>scheefheid</a:t>
            </a:r>
            <a:r>
              <a:rPr lang="en-US" sz="3300" dirty="0"/>
              <a:t>’: relative low rent in social sector</a:t>
            </a:r>
            <a:endParaRPr lang="en-US" sz="3600" dirty="0"/>
          </a:p>
          <a:p>
            <a:pPr marL="514350" indent="-457200"/>
            <a:endParaRPr lang="en-US" dirty="0"/>
          </a:p>
          <a:p>
            <a:pPr marL="514350" indent="-457200"/>
            <a:r>
              <a:rPr lang="en-US" dirty="0"/>
              <a:t>independent variables (x): 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18" y="1676400"/>
            <a:ext cx="5499100" cy="251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FC53E-FF70-4DD8-8B2F-7E8208B2E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276" y="2705100"/>
            <a:ext cx="305972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9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Multinomial </a:t>
            </a:r>
            <a:r>
              <a:rPr lang="en-GB" dirty="0" err="1"/>
              <a:t>logit</a:t>
            </a:r>
            <a:r>
              <a:rPr lang="en-GB" dirty="0"/>
              <a:t> (</a:t>
            </a:r>
            <a:r>
              <a:rPr lang="en-GB" dirty="0" err="1"/>
              <a:t>mlogit</a:t>
            </a:r>
            <a:r>
              <a:rPr lang="en-GB" dirty="0"/>
              <a:t>)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One category is chosen to be the base (reference) category for the other categories</a:t>
            </a:r>
          </a:p>
          <a:p>
            <a:r>
              <a:rPr lang="en-US" sz="2200" dirty="0">
                <a:solidFill>
                  <a:schemeClr val="dk1"/>
                </a:solidFill>
              </a:rPr>
              <a:t>If Non-Skewness is the base category, then two logit models must be estimated : 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GB" sz="2000" b="1" dirty="0">
                <a:solidFill>
                  <a:srgbClr val="0070C0"/>
                </a:solidFill>
              </a:rPr>
              <a:t>High Rent </a:t>
            </a:r>
            <a:r>
              <a:rPr lang="en-GB" sz="2000" dirty="0">
                <a:solidFill>
                  <a:schemeClr val="dk1"/>
                </a:solidFill>
              </a:rPr>
              <a:t>versus </a:t>
            </a:r>
            <a:r>
              <a:rPr lang="en-GB" sz="2000" b="1" u="sng" dirty="0">
                <a:solidFill>
                  <a:srgbClr val="0070C0"/>
                </a:solidFill>
              </a:rPr>
              <a:t>Non skewness</a:t>
            </a:r>
          </a:p>
          <a:p>
            <a:pPr marL="914400" lvl="1" indent="-514350">
              <a:buFont typeface="+mj-lt"/>
              <a:buAutoNum type="romanUcPeriod"/>
            </a:pPr>
            <a:r>
              <a:rPr lang="en-GB" sz="2000" b="1" dirty="0">
                <a:solidFill>
                  <a:srgbClr val="0070C0"/>
                </a:solidFill>
              </a:rPr>
              <a:t>Low Rent </a:t>
            </a:r>
            <a:r>
              <a:rPr lang="en-GB" sz="2000" dirty="0">
                <a:solidFill>
                  <a:schemeClr val="dk1"/>
                </a:solidFill>
              </a:rPr>
              <a:t>versus </a:t>
            </a:r>
            <a:r>
              <a:rPr lang="en-GB" sz="2000" b="1" u="sng" dirty="0">
                <a:solidFill>
                  <a:srgbClr val="0070C0"/>
                </a:solidFill>
              </a:rPr>
              <a:t>Non skewness</a:t>
            </a:r>
          </a:p>
          <a:p>
            <a:pPr marL="914400" lvl="1" indent="-514350">
              <a:buFont typeface="+mj-lt"/>
              <a:buAutoNum type="romanUcPeriod"/>
            </a:pPr>
            <a:endParaRPr lang="en-GB" sz="2000" b="1" u="sng" dirty="0">
              <a:solidFill>
                <a:srgbClr val="0070C0"/>
              </a:solidFill>
            </a:endParaRPr>
          </a:p>
          <a:p>
            <a:pPr marL="914400" lvl="1" indent="-514350">
              <a:buFont typeface="+mj-lt"/>
              <a:buAutoNum type="romanUcPeriod"/>
            </a:pPr>
            <a:endParaRPr lang="en-GB" sz="2000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sz="2400" b="1" dirty="0"/>
              <a:t>Estimation: </a:t>
            </a:r>
            <a:r>
              <a:rPr lang="en-US" sz="2400" dirty="0">
                <a:solidFill>
                  <a:schemeClr val="dk1"/>
                </a:solidFill>
              </a:rPr>
              <a:t>simultaneously</a:t>
            </a:r>
            <a:r>
              <a:rPr lang="en-GB" sz="2400" b="1" dirty="0"/>
              <a:t> </a:t>
            </a:r>
          </a:p>
          <a:p>
            <a:pPr marL="0" indent="0">
              <a:buNone/>
            </a:pPr>
            <a:r>
              <a:rPr lang="en-GB" sz="2400" b="1" dirty="0"/>
              <a:t>Presentation: </a:t>
            </a:r>
            <a:r>
              <a:rPr lang="en-GB" sz="2400" dirty="0"/>
              <a:t>as a single model</a:t>
            </a:r>
          </a:p>
          <a:p>
            <a:pPr marL="400050" lvl="1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1D066-C41A-4701-8EE5-51C72B71B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810000"/>
            <a:ext cx="3977985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6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AC8D-B112-4505-A6C3-783EAE04D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Multinomial logit model of rent-skewness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B62D-34E9-4288-A787-1FA25D925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8E670-3315-4924-8CA9-367F2FEE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9D06-479B-4827-8263-1E94DF0F7F6E}" type="slidenum">
              <a:rPr lang="en-GB" smtClean="0"/>
              <a:t>9</a:t>
            </a:fld>
            <a:endParaRPr lang="en-GB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DFE0A22-D666-48AD-B98D-8EEA97A00FCA}"/>
              </a:ext>
            </a:extLst>
          </p:cNvPr>
          <p:cNvSpPr txBox="1">
            <a:spLocks/>
          </p:cNvSpPr>
          <p:nvPr/>
        </p:nvSpPr>
        <p:spPr>
          <a:xfrm>
            <a:off x="6553200" y="1563414"/>
            <a:ext cx="256530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C00000"/>
                </a:solidFill>
              </a:rPr>
              <a:t>Categorical variable; </a:t>
            </a:r>
            <a:r>
              <a:rPr lang="en-US" sz="1600" b="1" dirty="0">
                <a:solidFill>
                  <a:srgbClr val="C00000"/>
                </a:solidFill>
              </a:rPr>
              <a:t>Two references: </a:t>
            </a:r>
          </a:p>
          <a:p>
            <a:pPr marL="491490" lvl="1" indent="-91440">
              <a:buFont typeface="Arial" panose="020B0604020202020204" pitchFamily="34" charset="0"/>
              <a:buAutoNum type="arabicPeriod"/>
            </a:pPr>
            <a:r>
              <a:rPr lang="en-US" sz="1200" dirty="0"/>
              <a:t>the reference of the response; </a:t>
            </a:r>
            <a:r>
              <a:rPr lang="en-US" sz="1200" dirty="0" err="1"/>
              <a:t>indiff</a:t>
            </a:r>
            <a:r>
              <a:rPr lang="en-US" sz="1200" dirty="0"/>
              <a:t>.</a:t>
            </a:r>
          </a:p>
          <a:p>
            <a:pPr marL="491490" lvl="1" indent="-91440">
              <a:buFont typeface="Arial" panose="020B0604020202020204" pitchFamily="34" charset="0"/>
              <a:buAutoNum type="arabicPeriod"/>
            </a:pPr>
            <a:r>
              <a:rPr lang="en-US" sz="1200" dirty="0"/>
              <a:t>the reference of the variable; Dutch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Multi-person households are more likely either high rent payers or low rent payers than single person households, relative to the balanced rent</a:t>
            </a: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85D4CC-C165-4535-8679-A400CB05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" y="1828800"/>
            <a:ext cx="6453363" cy="360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2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997</Words>
  <Application>Microsoft Office PowerPoint</Application>
  <PresentationFormat>On-screen Show (4:3)</PresentationFormat>
  <Paragraphs>270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Multinomial logit regression</vt:lpstr>
      <vt:lpstr>Outline</vt:lpstr>
      <vt:lpstr>How to deal with missings?</vt:lpstr>
      <vt:lpstr>How to deal with missings?</vt:lpstr>
      <vt:lpstr>How to deal with missings?</vt:lpstr>
      <vt:lpstr>Multinomial logit (mlogit) regression: when needed? </vt:lpstr>
      <vt:lpstr>Multinomial logit model</vt:lpstr>
      <vt:lpstr>Multinomial logit (mlogit) regression</vt:lpstr>
      <vt:lpstr>Multinomial logit model of rent-skewness</vt:lpstr>
      <vt:lpstr>Multinomial logit model of rent-skewness</vt:lpstr>
      <vt:lpstr>Alternative presentation: probabilities</vt:lpstr>
      <vt:lpstr>Alternative presentation of estimates: marginal effects</vt:lpstr>
      <vt:lpstr>Another Example: multivariate multinomial logit model</vt:lpstr>
      <vt:lpstr>Multivariate multinomial logit regression; what and how to present not like this!</vt:lpstr>
      <vt:lpstr>Multivariate multinomial logit regression: presentation RRRs </vt:lpstr>
      <vt:lpstr>Multivariate multinomial logit regression: marginal effects</vt:lpstr>
      <vt:lpstr>How to present M Logit models</vt:lpstr>
      <vt:lpstr>Concluding remarks</vt:lpstr>
      <vt:lpstr>Assignment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Multinomial logit regression</dc:title>
  <dc:creator>Aslan Zorlu</dc:creator>
  <cp:lastModifiedBy>Aslan Zorlu</cp:lastModifiedBy>
  <cp:revision>3</cp:revision>
  <dcterms:created xsi:type="dcterms:W3CDTF">2020-09-15T06:06:54Z</dcterms:created>
  <dcterms:modified xsi:type="dcterms:W3CDTF">2020-09-15T07:16:01Z</dcterms:modified>
</cp:coreProperties>
</file>