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2" r:id="rId5"/>
    <p:sldId id="263" r:id="rId6"/>
    <p:sldId id="259" r:id="rId7"/>
    <p:sldId id="260" r:id="rId8"/>
    <p:sldId id="261" r:id="rId9"/>
    <p:sldId id="264" r:id="rId10"/>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0"/>
    <p:restoredTop sz="94640"/>
  </p:normalViewPr>
  <p:slideViewPr>
    <p:cSldViewPr snapToGrid="0" snapToObjects="1">
      <p:cViewPr varScale="1">
        <p:scale>
          <a:sx n="85" d="100"/>
          <a:sy n="85" d="100"/>
        </p:scale>
        <p:origin x="18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559FF-55DC-F947-A274-91B3643B7C40}" type="datetimeFigureOut">
              <a:rPr lang="es-ES_tradnl" smtClean="0"/>
              <a:t>30/9/17</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smtClean="0"/>
              <a:t>Haga clic para modificar los estilos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FEC21-7427-2240-A266-C535803E62FD}" type="slidenum">
              <a:rPr lang="es-ES_tradnl" smtClean="0"/>
              <a:t>‹Nr.›</a:t>
            </a:fld>
            <a:endParaRPr lang="es-ES_tradnl"/>
          </a:p>
        </p:txBody>
      </p:sp>
    </p:spTree>
    <p:extLst>
      <p:ext uri="{BB962C8B-B14F-4D97-AF65-F5344CB8AC3E}">
        <p14:creationId xmlns:p14="http://schemas.microsoft.com/office/powerpoint/2010/main" val="915173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122363"/>
            <a:ext cx="9144000" cy="2387600"/>
          </a:xfrm>
        </p:spPr>
        <p:txBody>
          <a:bodyPr anchor="b"/>
          <a:lstStyle>
            <a:lvl1pPr algn="ctr">
              <a:defRPr sz="6000" baseline="0"/>
            </a:lvl1pPr>
          </a:lstStyle>
          <a:p>
            <a:r>
              <a:rPr lang="es-ES_tradnl" dirty="0" smtClean="0"/>
              <a:t>Universidad CEU San Pablo</a:t>
            </a:r>
            <a:br>
              <a:rPr lang="es-ES_tradnl" dirty="0" smtClean="0"/>
            </a:br>
            <a:r>
              <a:rPr lang="es-ES_tradnl" dirty="0" smtClean="0"/>
              <a:t>Escuela Politécnica Superior</a:t>
            </a:r>
            <a:br>
              <a:rPr lang="es-ES_tradnl" dirty="0" smtClean="0"/>
            </a:br>
            <a:r>
              <a:rPr lang="es-ES_tradnl" dirty="0" smtClean="0"/>
              <a:t>GIST</a:t>
            </a:r>
            <a:endParaRPr lang="es-ES_tradnl" dirty="0"/>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smtClean="0"/>
              <a:t>Trabajo de Fin de Grado</a:t>
            </a:r>
          </a:p>
          <a:p>
            <a:r>
              <a:rPr lang="es-ES_tradnl" dirty="0" smtClean="0"/>
              <a:t>Desarrollo de una aplicación web y una base de datos para el seguimiento de pacientes con problemas de movilidad cervical</a:t>
            </a:r>
            <a:endParaRPr lang="es-ES_tradnl" dirty="0"/>
          </a:p>
        </p:txBody>
      </p:sp>
      <p:sp>
        <p:nvSpPr>
          <p:cNvPr id="7" name="Marcador de fecha 6"/>
          <p:cNvSpPr>
            <a:spLocks noGrp="1"/>
          </p:cNvSpPr>
          <p:nvPr>
            <p:ph type="dt" sz="half" idx="10"/>
          </p:nvPr>
        </p:nvSpPr>
        <p:spPr/>
        <p:txBody>
          <a:bodyPr/>
          <a:lstStyle/>
          <a:p>
            <a:fld id="{F50214B2-7D9C-AB46-A8CF-2DCB1EFC88F4}" type="datetimeFigureOut">
              <a:rPr lang="es-ES_tradnl" smtClean="0"/>
              <a:t>30/9/17</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FBB2AC54-FB65-4C4F-A3C3-B51F6DD213DF}" type="slidenum">
              <a:rPr lang="es-ES_tradnl" smtClean="0"/>
              <a:t>‹Nr.›</a:t>
            </a:fld>
            <a:endParaRPr lang="es-ES_tradnl"/>
          </a:p>
        </p:txBody>
      </p:sp>
    </p:spTree>
    <p:extLst>
      <p:ext uri="{BB962C8B-B14F-4D97-AF65-F5344CB8AC3E}">
        <p14:creationId xmlns:p14="http://schemas.microsoft.com/office/powerpoint/2010/main" val="4450682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Haga clic para modificar el estilo de título del patrón</a:t>
            </a:r>
            <a:endParaRPr lang="es-ES_tradnl"/>
          </a:p>
        </p:txBody>
      </p:sp>
      <p:sp>
        <p:nvSpPr>
          <p:cNvPr id="3" name="Marcador de fecha 2"/>
          <p:cNvSpPr>
            <a:spLocks noGrp="1"/>
          </p:cNvSpPr>
          <p:nvPr>
            <p:ph type="dt" sz="half" idx="10"/>
          </p:nvPr>
        </p:nvSpPr>
        <p:spPr/>
        <p:txBody>
          <a:bodyPr/>
          <a:lstStyle/>
          <a:p>
            <a:fld id="{F50214B2-7D9C-AB46-A8CF-2DCB1EFC88F4}" type="datetimeFigureOut">
              <a:rPr lang="es-ES_tradnl" smtClean="0"/>
              <a:t>30/9/17</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FBB2AC54-FB65-4C4F-A3C3-B51F6DD213DF}" type="slidenum">
              <a:rPr lang="es-ES_tradnl" smtClean="0"/>
              <a:t>‹Nr.›</a:t>
            </a:fld>
            <a:endParaRPr lang="es-ES_tradnl"/>
          </a:p>
        </p:txBody>
      </p:sp>
    </p:spTree>
    <p:extLst>
      <p:ext uri="{BB962C8B-B14F-4D97-AF65-F5344CB8AC3E}">
        <p14:creationId xmlns:p14="http://schemas.microsoft.com/office/powerpoint/2010/main" val="13489137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20000"/>
            <a:lum/>
          </a:blip>
          <a:srcRect/>
          <a:stretch>
            <a:fillRect l="-1000" r="-1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es-ES_tradnl" sz="1000" dirty="0">
              <a:effectLst/>
              <a:latin typeface="Courier New" charset="0"/>
              <a:ea typeface="Times New Roman" charset="0"/>
              <a:cs typeface="Times New Roman" charset="0"/>
            </a:endParaRP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s-ES_tradnl" sz="1000" dirty="0">
              <a:effectLst/>
              <a:latin typeface="Courier New" charset="0"/>
              <a:ea typeface="Times New Roman" charset="0"/>
              <a:cs typeface="Times New Roman" charset="0"/>
            </a:endParaRP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214B2-7D9C-AB46-A8CF-2DCB1EFC88F4}" type="datetimeFigureOut">
              <a:rPr lang="es-ES_tradnl" smtClean="0"/>
              <a:t>30/9/17</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2AC54-FB65-4C4F-A3C3-B51F6DD213DF}" type="slidenum">
              <a:rPr lang="es-ES_tradnl" smtClean="0"/>
              <a:t>‹Nr.›</a:t>
            </a:fld>
            <a:endParaRPr lang="es-ES_tradnl"/>
          </a:p>
        </p:txBody>
      </p:sp>
    </p:spTree>
    <p:extLst>
      <p:ext uri="{BB962C8B-B14F-4D97-AF65-F5344CB8AC3E}">
        <p14:creationId xmlns:p14="http://schemas.microsoft.com/office/powerpoint/2010/main" val="1944478563"/>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lnSpc>
          <a:spcPct val="90000"/>
        </a:lnSpc>
        <a:spcBef>
          <a:spcPct val="0"/>
        </a:spcBef>
        <a:buNone/>
        <a:defRPr lang="es-ES_tradnl" sz="1600" kern="1200" baseline="0" smtClean="0">
          <a:solidFill>
            <a:schemeClr val="tx1"/>
          </a:solidFill>
          <a:effectLst/>
          <a:latin typeface="+mn-lt"/>
          <a:ea typeface="Abadi MT Condensed Light" charset="0"/>
          <a:cs typeface="Abadi MT Condensed Light" charset="0"/>
        </a:defRPr>
      </a:lvl1pPr>
    </p:titleStyle>
    <p:bodyStyle>
      <a:lvl1pPr marL="0" indent="0" algn="ctr" defTabSz="914400" rtl="0" eaLnBrk="1" latinLnBrk="0" hangingPunct="1">
        <a:lnSpc>
          <a:spcPct val="90000"/>
        </a:lnSpc>
        <a:spcBef>
          <a:spcPts val="1000"/>
        </a:spcBef>
        <a:buFontTx/>
        <a:buNone/>
        <a:defRPr lang="es-ES_tradnl" sz="2400" kern="1200" smtClean="0">
          <a:solidFill>
            <a:schemeClr val="tx1"/>
          </a:solidFill>
          <a:effectLst/>
          <a:latin typeface="Abadi MT Condensed Extra Bold" charset="0"/>
          <a:ea typeface="Abadi MT Condensed Extra Bold" charset="0"/>
          <a:cs typeface="Abadi MT Condensed Extra Bold"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5" Type="http://schemas.openxmlformats.org/officeDocument/2006/relationships/image" Target="../media/image4.tiff"/><Relationship Id="rId6" Type="http://schemas.openxmlformats.org/officeDocument/2006/relationships/image" Target="../media/image5.tiff"/><Relationship Id="rId7"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microsoft.com/office/2007/relationships/hdphoto" Target="../media/hdphoto2.wdp"/><Relationship Id="rId6" Type="http://schemas.openxmlformats.org/officeDocument/2006/relationships/image" Target="../media/image8.tiff"/><Relationship Id="rId7" Type="http://schemas.openxmlformats.org/officeDocument/2006/relationships/image" Target="../media/image9.tiff"/><Relationship Id="rId8" Type="http://schemas.openxmlformats.org/officeDocument/2006/relationships/image" Target="../media/image10.tiff"/><Relationship Id="rId9" Type="http://schemas.openxmlformats.org/officeDocument/2006/relationships/image" Target="../media/image2.tiff"/><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11.tiff"/><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279012"/>
            <a:ext cx="9144000" cy="2387600"/>
          </a:xfrm>
        </p:spPr>
        <p:txBody>
          <a:bodyPr anchor="ctr">
            <a:normAutofit/>
          </a:bodyPr>
          <a:lstStyle/>
          <a:p>
            <a:r>
              <a:rPr lang="es-ES_tradnl" sz="4000" b="1" dirty="0" smtClean="0"/>
              <a:t>Trabado Fin de Grado</a:t>
            </a:r>
            <a:endParaRPr lang="es-ES_tradnl" sz="4000" b="1" dirty="0"/>
          </a:p>
        </p:txBody>
      </p:sp>
      <p:sp>
        <p:nvSpPr>
          <p:cNvPr id="3" name="Subtítulo 2"/>
          <p:cNvSpPr>
            <a:spLocks noGrp="1"/>
          </p:cNvSpPr>
          <p:nvPr>
            <p:ph type="subTitle" idx="1"/>
          </p:nvPr>
        </p:nvSpPr>
        <p:spPr>
          <a:xfrm>
            <a:off x="1524000" y="3267856"/>
            <a:ext cx="9144000" cy="2623278"/>
          </a:xfrm>
        </p:spPr>
        <p:txBody>
          <a:bodyPr/>
          <a:lstStyle/>
          <a:p>
            <a:r>
              <a:rPr lang="es-ES_tradnl" sz="2600" dirty="0" smtClean="0"/>
              <a:t>Desarrollo de una aplicación web y base de datos para el seguimiento de pacientes con problemas de movilidad cervical</a:t>
            </a:r>
          </a:p>
          <a:p>
            <a:endParaRPr lang="es-ES_tradnl" dirty="0" smtClean="0"/>
          </a:p>
          <a:p>
            <a:r>
              <a:rPr lang="es-ES_tradnl" sz="1800" dirty="0" smtClean="0"/>
              <a:t>Autor:  Borja González Díaz</a:t>
            </a:r>
          </a:p>
          <a:p>
            <a:r>
              <a:rPr lang="es-ES_tradnl" sz="1800" dirty="0" smtClean="0"/>
              <a:t>Director:  Rodrigo García Carmona</a:t>
            </a:r>
          </a:p>
          <a:p>
            <a:r>
              <a:rPr lang="es-ES_tradnl" sz="1800" dirty="0" smtClean="0"/>
              <a:t>Octubre 2017</a:t>
            </a:r>
            <a:endParaRPr lang="es-ES_tradnl" sz="1800" dirty="0"/>
          </a:p>
        </p:txBody>
      </p:sp>
      <p:sp>
        <p:nvSpPr>
          <p:cNvPr id="4" name="Rectángulo 3"/>
          <p:cNvSpPr/>
          <p:nvPr/>
        </p:nvSpPr>
        <p:spPr>
          <a:xfrm>
            <a:off x="8407713" y="1279012"/>
            <a:ext cx="3578847" cy="812530"/>
          </a:xfrm>
          <a:prstGeom prst="rect">
            <a:avLst/>
          </a:prstGeom>
        </p:spPr>
        <p:txBody>
          <a:bodyPr wrap="square">
            <a:spAutoFit/>
          </a:bodyPr>
          <a:lstStyle/>
          <a:p>
            <a:pPr lvl="0" algn="r">
              <a:lnSpc>
                <a:spcPct val="130000"/>
              </a:lnSpc>
            </a:pPr>
            <a:r>
              <a:rPr lang="es-ES_tradnl" sz="1200" b="1" dirty="0" smtClean="0">
                <a:effectLst/>
                <a:latin typeface="Calibri" charset="0"/>
                <a:ea typeface="Calibri" charset="0"/>
                <a:cs typeface="Times New Roman" charset="0"/>
              </a:rPr>
              <a:t>Universidad San Pablo CEU </a:t>
            </a:r>
          </a:p>
          <a:p>
            <a:pPr lvl="0" algn="r">
              <a:lnSpc>
                <a:spcPct val="130000"/>
              </a:lnSpc>
            </a:pPr>
            <a:r>
              <a:rPr lang="es-ES_tradnl" sz="1200" b="1" dirty="0" smtClean="0">
                <a:latin typeface="Calibri" charset="0"/>
                <a:ea typeface="Calibri" charset="0"/>
                <a:cs typeface="Times New Roman" charset="0"/>
              </a:rPr>
              <a:t>Escuela Politécnica Superior</a:t>
            </a:r>
          </a:p>
          <a:p>
            <a:pPr lvl="0" algn="r">
              <a:lnSpc>
                <a:spcPct val="130000"/>
              </a:lnSpc>
            </a:pPr>
            <a:r>
              <a:rPr lang="es-ES_tradnl" sz="1200" b="1" dirty="0" smtClean="0">
                <a:effectLst/>
                <a:latin typeface="Calibri" charset="0"/>
                <a:ea typeface="Calibri" charset="0"/>
                <a:cs typeface="Times New Roman" charset="0"/>
              </a:rPr>
              <a:t>Grado en Ingeniería de Sistemas de Telecomunicación</a:t>
            </a:r>
            <a:endParaRPr lang="es-ES_tradnl" sz="1200" b="1" dirty="0">
              <a:effectLst/>
              <a:latin typeface="Calibri" charset="0"/>
              <a:ea typeface="Calibri" charset="0"/>
              <a:cs typeface="Times New Roman" charset="0"/>
            </a:endParaRPr>
          </a:p>
        </p:txBody>
      </p:sp>
      <p:pic>
        <p:nvPicPr>
          <p:cNvPr id="5" name="Imagen 4"/>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1626438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28960"/>
          </a:xfrm>
        </p:spPr>
        <p:txBody>
          <a:bodyPr>
            <a:normAutofit/>
          </a:bodyPr>
          <a:lstStyle/>
          <a:p>
            <a:r>
              <a:rPr lang="es-ES_tradnl" sz="4000" b="1" dirty="0" smtClean="0"/>
              <a:t>Índice </a:t>
            </a:r>
            <a:endParaRPr lang="es-ES_tradnl" sz="4000" b="1" dirty="0"/>
          </a:p>
        </p:txBody>
      </p:sp>
      <p:sp>
        <p:nvSpPr>
          <p:cNvPr id="4" name="CuadroTexto 3"/>
          <p:cNvSpPr txBox="1"/>
          <p:nvPr/>
        </p:nvSpPr>
        <p:spPr>
          <a:xfrm>
            <a:off x="2911839" y="1993693"/>
            <a:ext cx="6368322" cy="3816429"/>
          </a:xfrm>
          <a:prstGeom prst="rect">
            <a:avLst/>
          </a:prstGeom>
          <a:noFill/>
        </p:spPr>
        <p:txBody>
          <a:bodyPr wrap="square" rtlCol="0">
            <a:spAutoFit/>
          </a:bodyPr>
          <a:lstStyle/>
          <a:p>
            <a:pPr marL="285750" indent="-285750">
              <a:buFont typeface="Courier New" charset="0"/>
              <a:buChar char="o"/>
            </a:pPr>
            <a:r>
              <a:rPr lang="es-ES_tradnl" sz="3200" dirty="0" smtClean="0"/>
              <a:t>Introducción</a:t>
            </a:r>
          </a:p>
          <a:p>
            <a:pPr marL="285750" indent="-285750">
              <a:buFont typeface="Courier New" charset="0"/>
              <a:buChar char="o"/>
            </a:pPr>
            <a:r>
              <a:rPr lang="es-ES_tradnl" sz="3200" dirty="0" smtClean="0"/>
              <a:t>Requisitos del Cliente</a:t>
            </a:r>
          </a:p>
          <a:p>
            <a:pPr marL="285750" indent="-285750">
              <a:buFont typeface="Courier New" charset="0"/>
              <a:buChar char="o"/>
            </a:pPr>
            <a:r>
              <a:rPr lang="es-ES_tradnl" sz="3200" dirty="0" smtClean="0"/>
              <a:t>Solución Propuesta</a:t>
            </a:r>
          </a:p>
          <a:p>
            <a:pPr marL="285750" indent="-285750">
              <a:buFont typeface="Courier New" charset="0"/>
              <a:buChar char="o"/>
            </a:pPr>
            <a:r>
              <a:rPr lang="es-ES_tradnl" sz="3200" dirty="0" smtClean="0"/>
              <a:t>Estado del arte</a:t>
            </a:r>
          </a:p>
          <a:p>
            <a:pPr marL="285750" indent="-285750">
              <a:buFont typeface="Courier New" charset="0"/>
              <a:buChar char="o"/>
            </a:pPr>
            <a:r>
              <a:rPr lang="es-ES_tradnl" sz="3200" dirty="0" smtClean="0"/>
              <a:t>Implementación</a:t>
            </a:r>
          </a:p>
          <a:p>
            <a:pPr marL="285750" indent="-285750">
              <a:buFont typeface="Courier New" charset="0"/>
              <a:buChar char="o"/>
            </a:pPr>
            <a:r>
              <a:rPr lang="es-ES_tradnl" sz="3200" dirty="0" smtClean="0"/>
              <a:t>Pruebas</a:t>
            </a:r>
          </a:p>
          <a:p>
            <a:pPr marL="285750" indent="-285750">
              <a:buFont typeface="Courier New" charset="0"/>
              <a:buChar char="o"/>
            </a:pPr>
            <a:r>
              <a:rPr lang="es-ES_tradnl" sz="3200" dirty="0" smtClean="0"/>
              <a:t>Resultados y Conclusiones</a:t>
            </a:r>
          </a:p>
          <a:p>
            <a:pPr marL="285750" indent="-285750">
              <a:buFontTx/>
              <a:buChar char="-"/>
            </a:pPr>
            <a:endParaRPr lang="es-ES_tradnl" dirty="0"/>
          </a:p>
        </p:txBody>
      </p:sp>
      <p:pic>
        <p:nvPicPr>
          <p:cNvPr id="5" name="Imagen 4"/>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852132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smtClean="0"/>
              <a:t>Introducción</a:t>
            </a:r>
            <a:endParaRPr lang="es-ES_tradnl" sz="4000" dirty="0"/>
          </a:p>
        </p:txBody>
      </p:sp>
      <p:sp>
        <p:nvSpPr>
          <p:cNvPr id="3" name="CuadroTexto 2"/>
          <p:cNvSpPr txBox="1"/>
          <p:nvPr/>
        </p:nvSpPr>
        <p:spPr>
          <a:xfrm>
            <a:off x="838200" y="1690688"/>
            <a:ext cx="10515600" cy="5078313"/>
          </a:xfrm>
          <a:prstGeom prst="rect">
            <a:avLst/>
          </a:prstGeom>
          <a:noFill/>
        </p:spPr>
        <p:txBody>
          <a:bodyPr wrap="square" rtlCol="0">
            <a:spAutoFit/>
          </a:bodyPr>
          <a:lstStyle/>
          <a:p>
            <a:r>
              <a:rPr lang="es-ES_tradnl" sz="2400" dirty="0" smtClean="0"/>
              <a:t>Motivación </a:t>
            </a:r>
            <a:r>
              <a:rPr lang="es-ES_tradnl" sz="2400" dirty="0" smtClean="0">
                <a:sym typeface="Wingdings"/>
              </a:rPr>
              <a:t> Facilitar el seguimiento de pacientes con problemas de movilidad cervical.</a:t>
            </a:r>
          </a:p>
          <a:p>
            <a:endParaRPr lang="es-ES_tradnl" sz="2400" dirty="0" smtClean="0">
              <a:sym typeface="Wingdings"/>
            </a:endParaRPr>
          </a:p>
          <a:p>
            <a:r>
              <a:rPr lang="es-ES_tradnl" sz="2400" dirty="0" smtClean="0">
                <a:sym typeface="Wingdings"/>
              </a:rPr>
              <a:t>Panorama actual  Seguimiento manual mediante el uso de goniómetros. </a:t>
            </a:r>
          </a:p>
          <a:p>
            <a:endParaRPr lang="es-ES_tradnl" sz="2400" dirty="0" smtClean="0">
              <a:sym typeface="Wingdings"/>
            </a:endParaRPr>
          </a:p>
          <a:p>
            <a:pPr marL="285750" indent="-285750">
              <a:buFontTx/>
              <a:buChar char="-"/>
            </a:pPr>
            <a:r>
              <a:rPr lang="es-ES_tradnl" sz="2400" dirty="0" smtClean="0">
                <a:sym typeface="Wingdings"/>
              </a:rPr>
              <a:t>Medidas poco precisas y tardías.</a:t>
            </a:r>
          </a:p>
          <a:p>
            <a:pPr marL="285750" indent="-285750">
              <a:buFontTx/>
              <a:buChar char="-"/>
            </a:pPr>
            <a:r>
              <a:rPr lang="es-ES_tradnl" sz="2400" dirty="0" smtClean="0">
                <a:sym typeface="Wingdings"/>
              </a:rPr>
              <a:t>La información de las medidas se almacena en un formato en papel que ocupa espacio y dificulta el seguimiento del paciente. </a:t>
            </a:r>
          </a:p>
          <a:p>
            <a:pPr marL="285750" indent="-285750">
              <a:buFontTx/>
              <a:buChar char="-"/>
            </a:pPr>
            <a:endParaRPr lang="es-ES_tradnl" sz="2400" dirty="0">
              <a:sym typeface="Wingdings"/>
            </a:endParaRPr>
          </a:p>
          <a:p>
            <a:r>
              <a:rPr lang="es-ES_tradnl" sz="2400" dirty="0" smtClean="0">
                <a:sym typeface="Wingdings"/>
              </a:rPr>
              <a:t>Con el avance de las tecnologías, se requiere una digitalización de los procesos actuales, que permita a médicos y fisioterapeutas, realizar un diagnóstico más preciso a sus pacientes.</a:t>
            </a:r>
          </a:p>
          <a:p>
            <a:pPr marL="285750" indent="-285750">
              <a:buFontTx/>
              <a:buChar char="-"/>
            </a:pPr>
            <a:endParaRPr lang="es-ES_tradnl" dirty="0" smtClean="0">
              <a:sym typeface="Wingdings"/>
            </a:endParaRPr>
          </a:p>
          <a:p>
            <a:endParaRPr lang="es-ES_tradnl" dirty="0" smtClean="0"/>
          </a:p>
        </p:txBody>
      </p:sp>
      <p:pic>
        <p:nvPicPr>
          <p:cNvPr id="4" name="Imagen 3"/>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1291424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smtClean="0"/>
              <a:t>Requisitos del cliente (I)</a:t>
            </a:r>
            <a:endParaRPr lang="es-ES_tradnl" sz="4000" dirty="0"/>
          </a:p>
        </p:txBody>
      </p:sp>
      <p:sp>
        <p:nvSpPr>
          <p:cNvPr id="3" name="CuadroTexto 2"/>
          <p:cNvSpPr txBox="1"/>
          <p:nvPr/>
        </p:nvSpPr>
        <p:spPr>
          <a:xfrm>
            <a:off x="838200" y="1690688"/>
            <a:ext cx="10515600" cy="3754874"/>
          </a:xfrm>
          <a:prstGeom prst="rect">
            <a:avLst/>
          </a:prstGeom>
          <a:noFill/>
        </p:spPr>
        <p:txBody>
          <a:bodyPr wrap="square" rtlCol="0">
            <a:spAutoFit/>
          </a:bodyPr>
          <a:lstStyle/>
          <a:p>
            <a:pPr marL="342900" indent="-342900">
              <a:buFont typeface="Courier New" charset="0"/>
              <a:buChar char="o"/>
            </a:pPr>
            <a:r>
              <a:rPr lang="es-ES_tradnl" sz="2000" dirty="0" smtClean="0">
                <a:sym typeface="Wingdings"/>
              </a:rPr>
              <a:t>Una parte elemental de este proyecto ha sido la definición de los requisitos mediante las necesidades de un cliente final, que en este caso se trata de un equipo de fisioterapeutas del Hospital de La Salle.</a:t>
            </a:r>
          </a:p>
          <a:p>
            <a:pPr marL="342900" indent="-342900">
              <a:buFont typeface="Courier New" charset="0"/>
              <a:buChar char="o"/>
            </a:pPr>
            <a:endParaRPr lang="es-ES_tradnl" sz="2000" dirty="0" smtClean="0">
              <a:sym typeface="Wingdings"/>
            </a:endParaRPr>
          </a:p>
          <a:p>
            <a:pPr marL="342900" indent="-342900">
              <a:buFont typeface="Courier New" charset="0"/>
              <a:buChar char="o"/>
            </a:pPr>
            <a:r>
              <a:rPr lang="es-ES_tradnl" sz="2000" dirty="0" smtClean="0">
                <a:sym typeface="Wingdings"/>
              </a:rPr>
              <a:t>En un comienzo, se partió de unas necesidades básicas sugeridas por el cliente y durante el desarrollo del proyecto se dio la necesidad de una segunda reunión para asegura que la app web cumplía con las expectativas del cliente.</a:t>
            </a:r>
          </a:p>
          <a:p>
            <a:pPr marL="342900" indent="-342900">
              <a:buFont typeface="Courier New" charset="0"/>
              <a:buChar char="o"/>
            </a:pPr>
            <a:endParaRPr lang="es-ES_tradnl" sz="2000" dirty="0" smtClean="0">
              <a:sym typeface="Wingdings"/>
            </a:endParaRPr>
          </a:p>
          <a:p>
            <a:pPr marL="342900" indent="-342900">
              <a:buFont typeface="Courier New" charset="0"/>
              <a:buChar char="o"/>
            </a:pPr>
            <a:r>
              <a:rPr lang="es-ES_tradnl" sz="2000" dirty="0" smtClean="0"/>
              <a:t>El cliente transmitió </a:t>
            </a:r>
            <a:r>
              <a:rPr lang="es-ES_tradnl" sz="2000" dirty="0"/>
              <a:t>su satisfacción con el resultado y han resaltado que </a:t>
            </a:r>
            <a:r>
              <a:rPr lang="es-ES_tradnl" sz="2000" dirty="0" smtClean="0"/>
              <a:t>esta app web </a:t>
            </a:r>
            <a:r>
              <a:rPr lang="es-ES_tradnl" sz="2000" dirty="0"/>
              <a:t>tiene una enorme utilidad a la hora tanto de tratar pacientes con problemas cervicales como de realizar un análisis de datos para estudios clínicos</a:t>
            </a:r>
            <a:r>
              <a:rPr lang="es-ES_tradnl" sz="2000" dirty="0" smtClean="0">
                <a:effectLst/>
              </a:rPr>
              <a:t> </a:t>
            </a:r>
            <a:endParaRPr lang="es-ES_tradnl" sz="2000" dirty="0" smtClean="0">
              <a:sym typeface="Wingdings"/>
            </a:endParaRPr>
          </a:p>
          <a:p>
            <a:endParaRPr lang="es-ES_tradnl" dirty="0" smtClean="0"/>
          </a:p>
        </p:txBody>
      </p:sp>
      <p:pic>
        <p:nvPicPr>
          <p:cNvPr id="5" name="Imagen 4"/>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1755305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95727" y="559999"/>
            <a:ext cx="10515600" cy="834088"/>
          </a:xfrm>
        </p:spPr>
        <p:txBody>
          <a:bodyPr>
            <a:normAutofit/>
          </a:bodyPr>
          <a:lstStyle/>
          <a:p>
            <a:r>
              <a:rPr lang="es-ES_tradnl" sz="4000" dirty="0"/>
              <a:t>Requisitos del cliente (</a:t>
            </a:r>
            <a:r>
              <a:rPr lang="es-ES_tradnl" sz="4000" dirty="0" smtClean="0"/>
              <a:t>II)</a:t>
            </a:r>
            <a:endParaRPr lang="es-ES_tradnl" sz="4000" dirty="0"/>
          </a:p>
        </p:txBody>
      </p:sp>
      <p:pic>
        <p:nvPicPr>
          <p:cNvPr id="4" name="Imagen 3" descr="/Users/Borja/Desktop/reunión.jpeg"/>
          <p:cNvPicPr/>
          <p:nvPr/>
        </p:nvPicPr>
        <p:blipFill>
          <a:blip r:embed="rId3">
            <a:extLst>
              <a:ext uri="{BEBA8EAE-BF5A-486C-A8C5-ECC9F3942E4B}">
                <a14:imgProps xmlns:a14="http://schemas.microsoft.com/office/drawing/2010/main">
                  <a14:imgLayer r:embed="rId4">
                    <a14:imgEffect>
                      <a14:backgroundRemoval t="5155" b="97423" l="772" r="98842"/>
                    </a14:imgEffect>
                  </a14:imgLayer>
                </a14:imgProps>
              </a:ext>
              <a:ext uri="{28A0092B-C50C-407E-A947-70E740481C1C}">
                <a14:useLocalDpi xmlns:a14="http://schemas.microsoft.com/office/drawing/2010/main" val="0"/>
              </a:ext>
            </a:extLst>
          </a:blip>
          <a:srcRect/>
          <a:stretch>
            <a:fillRect/>
          </a:stretch>
        </p:blipFill>
        <p:spPr bwMode="auto">
          <a:xfrm>
            <a:off x="433465" y="1654462"/>
            <a:ext cx="3289300" cy="2463800"/>
          </a:xfrm>
          <a:prstGeom prst="rect">
            <a:avLst/>
          </a:prstGeom>
          <a:noFill/>
          <a:ln>
            <a:noFill/>
          </a:ln>
        </p:spPr>
      </p:pic>
      <p:pic>
        <p:nvPicPr>
          <p:cNvPr id="6" name="Imagen 5"/>
          <p:cNvPicPr>
            <a:picLocks noChangeAspect="1"/>
          </p:cNvPicPr>
          <p:nvPr/>
        </p:nvPicPr>
        <p:blipFill>
          <a:blip r:embed="rId5"/>
          <a:stretch>
            <a:fillRect/>
          </a:stretch>
        </p:blipFill>
        <p:spPr>
          <a:xfrm>
            <a:off x="4683593" y="1636349"/>
            <a:ext cx="2500026" cy="2500026"/>
          </a:xfrm>
          <a:prstGeom prst="rect">
            <a:avLst/>
          </a:prstGeom>
        </p:spPr>
      </p:pic>
      <p:pic>
        <p:nvPicPr>
          <p:cNvPr id="7" name="Imagen 6" descr="/Users/Borja/Desktop/reunión.jpeg"/>
          <p:cNvPicPr/>
          <p:nvPr/>
        </p:nvPicPr>
        <p:blipFill>
          <a:blip r:embed="rId3">
            <a:extLst>
              <a:ext uri="{BEBA8EAE-BF5A-486C-A8C5-ECC9F3942E4B}">
                <a14:imgProps xmlns:a14="http://schemas.microsoft.com/office/drawing/2010/main">
                  <a14:imgLayer r:embed="rId4">
                    <a14:imgEffect>
                      <a14:backgroundRemoval t="5155" b="97423" l="772" r="98842"/>
                    </a14:imgEffect>
                  </a14:imgLayer>
                </a14:imgProps>
              </a:ext>
              <a:ext uri="{28A0092B-C50C-407E-A947-70E740481C1C}">
                <a14:useLocalDpi xmlns:a14="http://schemas.microsoft.com/office/drawing/2010/main" val="0"/>
              </a:ext>
            </a:extLst>
          </a:blip>
          <a:srcRect/>
          <a:stretch>
            <a:fillRect/>
          </a:stretch>
        </p:blipFill>
        <p:spPr bwMode="auto">
          <a:xfrm>
            <a:off x="8144447" y="1654462"/>
            <a:ext cx="3289300" cy="2463800"/>
          </a:xfrm>
          <a:prstGeom prst="rect">
            <a:avLst/>
          </a:prstGeom>
          <a:noFill/>
          <a:ln>
            <a:noFill/>
          </a:ln>
        </p:spPr>
      </p:pic>
      <p:pic>
        <p:nvPicPr>
          <p:cNvPr id="8" name="Imagen 7"/>
          <p:cNvPicPr>
            <a:picLocks noChangeAspect="1"/>
          </p:cNvPicPr>
          <p:nvPr/>
        </p:nvPicPr>
        <p:blipFill>
          <a:blip r:embed="rId6"/>
          <a:stretch>
            <a:fillRect/>
          </a:stretch>
        </p:blipFill>
        <p:spPr>
          <a:xfrm>
            <a:off x="5138607" y="4244416"/>
            <a:ext cx="2162331" cy="2213991"/>
          </a:xfrm>
          <a:prstGeom prst="rect">
            <a:avLst/>
          </a:prstGeom>
        </p:spPr>
      </p:pic>
      <p:sp>
        <p:nvSpPr>
          <p:cNvPr id="9" name="Flecha derecha 8"/>
          <p:cNvSpPr/>
          <p:nvPr/>
        </p:nvSpPr>
        <p:spPr>
          <a:xfrm>
            <a:off x="3840084" y="2354211"/>
            <a:ext cx="726190" cy="1064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Flecha derecha 9"/>
          <p:cNvSpPr/>
          <p:nvPr/>
        </p:nvSpPr>
        <p:spPr>
          <a:xfrm>
            <a:off x="7300938" y="2354211"/>
            <a:ext cx="726190" cy="1064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Flecha curva 10"/>
          <p:cNvSpPr/>
          <p:nvPr/>
        </p:nvSpPr>
        <p:spPr>
          <a:xfrm rot="10800000">
            <a:off x="7664033" y="4244416"/>
            <a:ext cx="2305153" cy="146683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2" name="CuadroTexto 11"/>
          <p:cNvSpPr txBox="1"/>
          <p:nvPr/>
        </p:nvSpPr>
        <p:spPr>
          <a:xfrm>
            <a:off x="433465" y="4510924"/>
            <a:ext cx="4342048" cy="1200329"/>
          </a:xfrm>
          <a:prstGeom prst="rect">
            <a:avLst/>
          </a:prstGeom>
          <a:noFill/>
        </p:spPr>
        <p:txBody>
          <a:bodyPr wrap="square" rtlCol="0">
            <a:spAutoFit/>
          </a:bodyPr>
          <a:lstStyle/>
          <a:p>
            <a:pPr marL="285750" indent="-285750">
              <a:buFont typeface="Courier New" charset="0"/>
              <a:buChar char="o"/>
            </a:pPr>
            <a:r>
              <a:rPr lang="es-ES_tradnl" b="1" smtClean="0"/>
              <a:t>Primera Reunión </a:t>
            </a:r>
            <a:r>
              <a:rPr lang="es-ES_tradnl" dirty="0" smtClean="0">
                <a:sym typeface="Wingdings"/>
              </a:rPr>
              <a:t> Definición de Requisitos</a:t>
            </a:r>
          </a:p>
          <a:p>
            <a:pPr marL="285750" indent="-285750">
              <a:buFont typeface="Courier New" charset="0"/>
              <a:buChar char="o"/>
            </a:pPr>
            <a:r>
              <a:rPr lang="es-ES_tradnl" b="1" dirty="0" smtClean="0">
                <a:sym typeface="Wingdings"/>
              </a:rPr>
              <a:t>Segunda Reunión </a:t>
            </a:r>
            <a:r>
              <a:rPr lang="es-ES_tradnl" dirty="0" smtClean="0">
                <a:sym typeface="Wingdings"/>
              </a:rPr>
              <a:t> Verificación de Requisitos</a:t>
            </a:r>
            <a:endParaRPr lang="es-ES_tradnl" dirty="0" smtClean="0"/>
          </a:p>
        </p:txBody>
      </p:sp>
      <p:pic>
        <p:nvPicPr>
          <p:cNvPr id="13" name="Imagen 12"/>
          <p:cNvPicPr>
            <a:picLocks noChangeAspect="1"/>
          </p:cNvPicPr>
          <p:nvPr/>
        </p:nvPicPr>
        <p:blipFill>
          <a:blip r:embed="rId7"/>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723108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smtClean="0"/>
              <a:t>Solución Propuesta (I)</a:t>
            </a:r>
            <a:endParaRPr lang="es-ES_tradnl" sz="4000" dirty="0"/>
          </a:p>
        </p:txBody>
      </p:sp>
      <p:sp>
        <p:nvSpPr>
          <p:cNvPr id="3" name="CuadroTexto 2"/>
          <p:cNvSpPr txBox="1"/>
          <p:nvPr/>
        </p:nvSpPr>
        <p:spPr>
          <a:xfrm>
            <a:off x="838200" y="2143593"/>
            <a:ext cx="10404423" cy="3477875"/>
          </a:xfrm>
          <a:prstGeom prst="rect">
            <a:avLst/>
          </a:prstGeom>
          <a:noFill/>
        </p:spPr>
        <p:txBody>
          <a:bodyPr wrap="square" rtlCol="0">
            <a:spAutoFit/>
          </a:bodyPr>
          <a:lstStyle/>
          <a:p>
            <a:r>
              <a:rPr lang="es-ES_tradnl" sz="2000" dirty="0" smtClean="0"/>
              <a:t>A día de hoy existen formas mucho más precisas de medir el rango de movimiento cervical:</a:t>
            </a:r>
          </a:p>
          <a:p>
            <a:endParaRPr lang="es-ES_tradnl" sz="2000" dirty="0" smtClean="0"/>
          </a:p>
          <a:p>
            <a:endParaRPr lang="es-ES_tradnl" sz="2000" dirty="0"/>
          </a:p>
          <a:p>
            <a:r>
              <a:rPr lang="es-ES_tradnl" sz="2000" dirty="0" smtClean="0"/>
              <a:t>Uno de los métodos más precisos para este tipo de mediciones se basa en el uso de sensores IMU, que utilizan la combinación de varios sensores para ofrecer unos resultados de una fiabilidad sorprendente.</a:t>
            </a:r>
          </a:p>
          <a:p>
            <a:endParaRPr lang="es-ES_tradnl" sz="2000" dirty="0" smtClean="0"/>
          </a:p>
          <a:p>
            <a:endParaRPr lang="es-ES_tradnl" sz="2000" dirty="0"/>
          </a:p>
          <a:p>
            <a:r>
              <a:rPr lang="es-ES_tradnl" sz="2000" dirty="0" smtClean="0"/>
              <a:t>Para este proyecto he utilizado el dispositivo </a:t>
            </a:r>
            <a:r>
              <a:rPr lang="es-ES_tradnl" sz="2000" dirty="0" err="1" smtClean="0"/>
              <a:t>Werium</a:t>
            </a:r>
            <a:r>
              <a:rPr lang="es-ES_tradnl" sz="2000" dirty="0" smtClean="0"/>
              <a:t> Basic Pro. La solución propuesta se basa en almacenar los datos que genera este dispositivo en una base de datos, para más adelante poder visualizarlos en un navegador.</a:t>
            </a:r>
            <a:endParaRPr lang="es-ES_tradnl" sz="2000" dirty="0"/>
          </a:p>
        </p:txBody>
      </p:sp>
      <p:pic>
        <p:nvPicPr>
          <p:cNvPr id="7" name="Imagen 6"/>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2100741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99177"/>
          </a:xfrm>
        </p:spPr>
        <p:txBody>
          <a:bodyPr>
            <a:normAutofit/>
          </a:bodyPr>
          <a:lstStyle/>
          <a:p>
            <a:r>
              <a:rPr lang="es-ES_tradnl" sz="4000" dirty="0"/>
              <a:t>Solución Propuesta (</a:t>
            </a:r>
            <a:r>
              <a:rPr lang="es-ES_tradnl" sz="4000" dirty="0" smtClean="0"/>
              <a:t>II)</a:t>
            </a:r>
            <a:endParaRPr lang="es-ES_tradnl" sz="4000" dirty="0"/>
          </a:p>
        </p:txBody>
      </p:sp>
      <p:pic>
        <p:nvPicPr>
          <p:cNvPr id="3" name="Imagen 2" descr="/Users/Borja/Desktop/werium.png"/>
          <p:cNvPicPr/>
          <p:nvPr/>
        </p:nvPicPr>
        <p:blipFill>
          <a:blip r:embed="rId3">
            <a:extLst>
              <a:ext uri="{28A0092B-C50C-407E-A947-70E740481C1C}">
                <a14:useLocalDpi xmlns:a14="http://schemas.microsoft.com/office/drawing/2010/main" val="0"/>
              </a:ext>
            </a:extLst>
          </a:blip>
          <a:srcRect/>
          <a:stretch>
            <a:fillRect/>
          </a:stretch>
        </p:blipFill>
        <p:spPr bwMode="auto">
          <a:xfrm>
            <a:off x="1223951" y="897355"/>
            <a:ext cx="1934980" cy="1933893"/>
          </a:xfrm>
          <a:prstGeom prst="rect">
            <a:avLst/>
          </a:prstGeom>
          <a:noFill/>
          <a:ln>
            <a:noFill/>
          </a:ln>
        </p:spPr>
      </p:pic>
      <p:pic>
        <p:nvPicPr>
          <p:cNvPr id="4" name="Imagen 3"/>
          <p:cNvPicPr/>
          <p:nvPr/>
        </p:nvPicPr>
        <p:blipFill>
          <a:blip r:embed="rId4">
            <a:extLst>
              <a:ext uri="{BEBA8EAE-BF5A-486C-A8C5-ECC9F3942E4B}">
                <a14:imgProps xmlns:a14="http://schemas.microsoft.com/office/drawing/2010/main">
                  <a14:imgLayer r:embed="rId5">
                    <a14:imgEffect>
                      <a14:backgroundRemoval t="0" b="93789" l="3506" r="96863">
                        <a14:foregroundMark x1="71956" y1="52174" x2="71956" y2="52174"/>
                        <a14:foregroundMark x1="36162" y1="39130" x2="36162" y2="39130"/>
                        <a14:foregroundMark x1="82103" y1="73913" x2="82103" y2="73913"/>
                        <a14:foregroundMark x1="36900" y1="58385" x2="36900" y2="58385"/>
                        <a14:foregroundMark x1="37269" y1="57453" x2="37269" y2="57453"/>
                        <a14:foregroundMark x1="37823" y1="56522" x2="37823" y2="56522"/>
                        <a14:foregroundMark x1="38376" y1="55280" x2="38376" y2="55280"/>
                        <a14:foregroundMark x1="38930" y1="53727" x2="38930" y2="53727"/>
                        <a14:foregroundMark x1="39299" y1="52174" x2="39299" y2="52174"/>
                        <a14:foregroundMark x1="39483" y1="50311" x2="39483" y2="50311"/>
                        <a14:foregroundMark x1="39114" y1="45652" x2="39114" y2="45652"/>
                        <a14:foregroundMark x1="38007" y1="42547" x2="38007" y2="42547"/>
                        <a14:foregroundMark x1="38561" y1="43478" x2="38561" y2="43478"/>
                        <a14:foregroundMark x1="84317" y1="71739" x2="84317" y2="71739"/>
                        <a14:foregroundMark x1="85978" y1="68634" x2="85978" y2="68634"/>
                        <a14:foregroundMark x1="86716" y1="64286" x2="86716" y2="64286"/>
                        <a14:foregroundMark x1="86162" y1="57453" x2="86162" y2="57453"/>
                        <a14:foregroundMark x1="85609" y1="55590" x2="85609" y2="55590"/>
                        <a14:foregroundMark x1="81919" y1="45963" x2="81919" y2="45963"/>
                      </a14:backgroundRemoval>
                    </a14:imgEffect>
                  </a14:imgLayer>
                </a14:imgProps>
              </a:ext>
            </a:extLst>
          </a:blip>
          <a:stretch>
            <a:fillRect/>
          </a:stretch>
        </p:blipFill>
        <p:spPr>
          <a:xfrm>
            <a:off x="794933" y="2556043"/>
            <a:ext cx="2793017" cy="1782161"/>
          </a:xfrm>
          <a:prstGeom prst="rect">
            <a:avLst/>
          </a:prstGeom>
        </p:spPr>
      </p:pic>
      <p:pic>
        <p:nvPicPr>
          <p:cNvPr id="7" name="Imagen 6"/>
          <p:cNvPicPr>
            <a:picLocks noChangeAspect="1"/>
          </p:cNvPicPr>
          <p:nvPr/>
        </p:nvPicPr>
        <p:blipFill>
          <a:blip r:embed="rId6"/>
          <a:stretch>
            <a:fillRect/>
          </a:stretch>
        </p:blipFill>
        <p:spPr>
          <a:xfrm>
            <a:off x="5384695" y="1347870"/>
            <a:ext cx="1902294" cy="1902294"/>
          </a:xfrm>
          <a:prstGeom prst="rect">
            <a:avLst/>
          </a:prstGeom>
        </p:spPr>
      </p:pic>
      <p:pic>
        <p:nvPicPr>
          <p:cNvPr id="8" name="Imagen 7"/>
          <p:cNvPicPr>
            <a:picLocks noChangeAspect="1"/>
          </p:cNvPicPr>
          <p:nvPr/>
        </p:nvPicPr>
        <p:blipFill>
          <a:blip r:embed="rId7"/>
          <a:stretch>
            <a:fillRect/>
          </a:stretch>
        </p:blipFill>
        <p:spPr>
          <a:xfrm>
            <a:off x="7690549" y="3990099"/>
            <a:ext cx="3663251" cy="2251270"/>
          </a:xfrm>
          <a:prstGeom prst="rect">
            <a:avLst/>
          </a:prstGeom>
        </p:spPr>
      </p:pic>
      <p:pic>
        <p:nvPicPr>
          <p:cNvPr id="9" name="Imagen 8"/>
          <p:cNvPicPr>
            <a:picLocks noChangeAspect="1"/>
          </p:cNvPicPr>
          <p:nvPr/>
        </p:nvPicPr>
        <p:blipFill>
          <a:blip r:embed="rId8"/>
          <a:stretch>
            <a:fillRect/>
          </a:stretch>
        </p:blipFill>
        <p:spPr>
          <a:xfrm>
            <a:off x="8770583" y="4489715"/>
            <a:ext cx="1503181" cy="1503181"/>
          </a:xfrm>
          <a:prstGeom prst="rect">
            <a:avLst/>
          </a:prstGeom>
        </p:spPr>
      </p:pic>
      <p:sp>
        <p:nvSpPr>
          <p:cNvPr id="13" name="Flecha a la derecha con bandas 12"/>
          <p:cNvSpPr/>
          <p:nvPr/>
        </p:nvSpPr>
        <p:spPr>
          <a:xfrm>
            <a:off x="3668629" y="1864302"/>
            <a:ext cx="1554709" cy="86942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Flecha curva 15"/>
          <p:cNvSpPr/>
          <p:nvPr/>
        </p:nvSpPr>
        <p:spPr>
          <a:xfrm rot="5400000">
            <a:off x="7824251" y="1641930"/>
            <a:ext cx="1785242" cy="253705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17" name="CuadroTexto 16"/>
          <p:cNvSpPr txBox="1"/>
          <p:nvPr/>
        </p:nvSpPr>
        <p:spPr>
          <a:xfrm>
            <a:off x="838200" y="4364143"/>
            <a:ext cx="6610146" cy="2031325"/>
          </a:xfrm>
          <a:prstGeom prst="rect">
            <a:avLst/>
          </a:prstGeom>
          <a:noFill/>
        </p:spPr>
        <p:txBody>
          <a:bodyPr wrap="square" rtlCol="0">
            <a:spAutoFit/>
          </a:bodyPr>
          <a:lstStyle/>
          <a:p>
            <a:pPr marL="285750" indent="-285750">
              <a:buFont typeface="Arial" charset="0"/>
              <a:buChar char="•"/>
            </a:pPr>
            <a:r>
              <a:rPr lang="es-ES_tradnl" dirty="0" smtClean="0"/>
              <a:t>El dispositivo WBP genera un archivo CSV</a:t>
            </a:r>
          </a:p>
          <a:p>
            <a:pPr marL="285750" indent="-285750">
              <a:buFont typeface="Arial" charset="0"/>
              <a:buChar char="•"/>
            </a:pPr>
            <a:r>
              <a:rPr lang="es-ES_tradnl" dirty="0" smtClean="0"/>
              <a:t>La app web permite seleccionarlo y asociarle una fecha de medición</a:t>
            </a:r>
          </a:p>
          <a:p>
            <a:pPr marL="285750" indent="-285750">
              <a:buFont typeface="Arial" charset="0"/>
              <a:buChar char="•"/>
            </a:pPr>
            <a:r>
              <a:rPr lang="es-ES_tradnl" dirty="0" smtClean="0"/>
              <a:t>El navegador manda la información a un servidor</a:t>
            </a:r>
          </a:p>
          <a:p>
            <a:pPr marL="285750" indent="-285750">
              <a:buFont typeface="Arial" charset="0"/>
              <a:buChar char="•"/>
            </a:pPr>
            <a:r>
              <a:rPr lang="es-ES_tradnl" dirty="0" smtClean="0"/>
              <a:t>El servidor tiene acceso a una base de datos</a:t>
            </a:r>
          </a:p>
          <a:p>
            <a:pPr marL="285750" indent="-285750">
              <a:buFont typeface="Arial" charset="0"/>
              <a:buChar char="•"/>
            </a:pPr>
            <a:r>
              <a:rPr lang="es-ES_tradnl" dirty="0" smtClean="0"/>
              <a:t>Se almacenan los datos en la base de datos</a:t>
            </a:r>
          </a:p>
          <a:p>
            <a:pPr marL="285750" indent="-285750">
              <a:buFont typeface="Arial" charset="0"/>
              <a:buChar char="•"/>
            </a:pPr>
            <a:r>
              <a:rPr lang="es-ES_tradnl" dirty="0" smtClean="0"/>
              <a:t>La app web permite graficar los datos</a:t>
            </a:r>
            <a:endParaRPr lang="es-ES_tradnl" dirty="0"/>
          </a:p>
        </p:txBody>
      </p:sp>
      <p:pic>
        <p:nvPicPr>
          <p:cNvPr id="18" name="Imagen 17"/>
          <p:cNvPicPr>
            <a:picLocks noChangeAspect="1"/>
          </p:cNvPicPr>
          <p:nvPr/>
        </p:nvPicPr>
        <p:blipFill>
          <a:blip r:embed="rId9"/>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827750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smtClean="0"/>
              <a:t>Estado del Arte (I)</a:t>
            </a:r>
            <a:endParaRPr lang="es-ES_tradnl" sz="4000" dirty="0"/>
          </a:p>
        </p:txBody>
      </p:sp>
      <p:sp>
        <p:nvSpPr>
          <p:cNvPr id="4" name="CuadroTexto 3"/>
          <p:cNvSpPr txBox="1"/>
          <p:nvPr/>
        </p:nvSpPr>
        <p:spPr>
          <a:xfrm>
            <a:off x="838200" y="1690688"/>
            <a:ext cx="10515600" cy="646331"/>
          </a:xfrm>
          <a:prstGeom prst="rect">
            <a:avLst/>
          </a:prstGeom>
          <a:noFill/>
        </p:spPr>
        <p:txBody>
          <a:bodyPr wrap="square" rtlCol="0">
            <a:spAutoFit/>
          </a:bodyPr>
          <a:lstStyle/>
          <a:p>
            <a:r>
              <a:rPr lang="es-ES_tradnl" dirty="0" smtClean="0">
                <a:sym typeface="Wingdings"/>
              </a:rPr>
              <a:t>Las tecnologías que han hecho posible el cumplimiento de requisitos acordes al cliente son las siguientes: </a:t>
            </a:r>
          </a:p>
          <a:p>
            <a:pPr marL="285750" indent="-285750">
              <a:buFontTx/>
              <a:buChar char="-"/>
            </a:pPr>
            <a:endParaRPr lang="es-ES_tradnl" dirty="0" smtClean="0">
              <a:sym typeface="Wingdings"/>
            </a:endParaRPr>
          </a:p>
        </p:txBody>
      </p:sp>
      <p:pic>
        <p:nvPicPr>
          <p:cNvPr id="5" name="Imagen 4"/>
          <p:cNvPicPr>
            <a:picLocks noChangeAspect="1"/>
          </p:cNvPicPr>
          <p:nvPr/>
        </p:nvPicPr>
        <p:blipFill>
          <a:blip r:embed="rId3"/>
          <a:stretch>
            <a:fillRect/>
          </a:stretch>
        </p:blipFill>
        <p:spPr>
          <a:xfrm>
            <a:off x="10293048" y="232117"/>
            <a:ext cx="1712091" cy="954820"/>
          </a:xfrm>
          <a:prstGeom prst="rect">
            <a:avLst/>
          </a:prstGeom>
        </p:spPr>
      </p:pic>
      <p:sp>
        <p:nvSpPr>
          <p:cNvPr id="6" name="CuadroTexto 5"/>
          <p:cNvSpPr txBox="1"/>
          <p:nvPr/>
        </p:nvSpPr>
        <p:spPr>
          <a:xfrm>
            <a:off x="838201" y="2194439"/>
            <a:ext cx="2984292" cy="3477875"/>
          </a:xfrm>
          <a:prstGeom prst="rect">
            <a:avLst/>
          </a:prstGeom>
          <a:noFill/>
        </p:spPr>
        <p:txBody>
          <a:bodyPr wrap="square" rtlCol="0">
            <a:spAutoFit/>
          </a:bodyPr>
          <a:lstStyle/>
          <a:p>
            <a:r>
              <a:rPr lang="es-ES_tradnl" sz="2000" b="1" dirty="0" smtClean="0"/>
              <a:t>Cliente:</a:t>
            </a:r>
          </a:p>
          <a:p>
            <a:endParaRPr lang="es-ES_tradnl" dirty="0" smtClean="0"/>
          </a:p>
          <a:p>
            <a:pPr marL="285750" indent="-285750">
              <a:buFont typeface="Courier New" charset="0"/>
              <a:buChar char="o"/>
            </a:pPr>
            <a:r>
              <a:rPr lang="es-ES_tradnl" dirty="0" smtClean="0"/>
              <a:t>JavaScript/HTML/CSS</a:t>
            </a:r>
          </a:p>
          <a:p>
            <a:pPr marL="285750" indent="-285750">
              <a:buFont typeface="Courier New" charset="0"/>
              <a:buChar char="o"/>
            </a:pPr>
            <a:r>
              <a:rPr lang="es-ES_tradnl" dirty="0" err="1" smtClean="0"/>
              <a:t>ChartJS</a:t>
            </a:r>
            <a:endParaRPr lang="es-ES_tradnl" dirty="0" smtClean="0"/>
          </a:p>
          <a:p>
            <a:pPr marL="285750" indent="-285750">
              <a:buFont typeface="Courier New" charset="0"/>
              <a:buChar char="o"/>
            </a:pPr>
            <a:r>
              <a:rPr lang="es-ES_tradnl" dirty="0" err="1" smtClean="0"/>
              <a:t>PapaParse</a:t>
            </a:r>
            <a:endParaRPr lang="es-ES_tradnl" dirty="0"/>
          </a:p>
          <a:p>
            <a:pPr marL="285750" indent="-285750">
              <a:buFont typeface="Courier New" charset="0"/>
              <a:buChar char="o"/>
            </a:pPr>
            <a:endParaRPr lang="es-ES_tradnl" dirty="0" smtClean="0"/>
          </a:p>
          <a:p>
            <a:r>
              <a:rPr lang="es-ES_tradnl" sz="2000" b="1" dirty="0" smtClean="0"/>
              <a:t>Servidor:</a:t>
            </a:r>
          </a:p>
          <a:p>
            <a:endParaRPr lang="es-ES_tradnl" dirty="0" smtClean="0"/>
          </a:p>
          <a:p>
            <a:pPr marL="285750" indent="-285750">
              <a:buFont typeface="Courier New" charset="0"/>
              <a:buChar char="o"/>
            </a:pPr>
            <a:r>
              <a:rPr lang="es-ES_tradnl" dirty="0" smtClean="0"/>
              <a:t>NodeJS</a:t>
            </a:r>
          </a:p>
          <a:p>
            <a:pPr marL="285750" indent="-285750">
              <a:buFont typeface="Courier New" charset="0"/>
              <a:buChar char="o"/>
            </a:pPr>
            <a:r>
              <a:rPr lang="es-ES_tradnl" dirty="0" smtClean="0"/>
              <a:t>Express</a:t>
            </a:r>
          </a:p>
          <a:p>
            <a:pPr marL="285750" indent="-285750">
              <a:buFont typeface="Courier New" charset="0"/>
              <a:buChar char="o"/>
            </a:pPr>
            <a:r>
              <a:rPr lang="es-ES_tradnl" dirty="0" err="1" smtClean="0"/>
              <a:t>Socket.io</a:t>
            </a:r>
            <a:endParaRPr lang="es-ES_tradnl" dirty="0" smtClean="0"/>
          </a:p>
          <a:p>
            <a:pPr marL="285750" indent="-285750">
              <a:buFont typeface="Courier New" charset="0"/>
              <a:buChar char="o"/>
            </a:pPr>
            <a:r>
              <a:rPr lang="es-ES_tradnl" dirty="0" err="1" smtClean="0"/>
              <a:t>SQLite</a:t>
            </a:r>
            <a:endParaRPr lang="es-ES_tradnl" dirty="0"/>
          </a:p>
        </p:txBody>
      </p:sp>
      <p:pic>
        <p:nvPicPr>
          <p:cNvPr id="7" name="Imagen 6"/>
          <p:cNvPicPr>
            <a:picLocks noChangeAspect="1"/>
          </p:cNvPicPr>
          <p:nvPr/>
        </p:nvPicPr>
        <p:blipFill>
          <a:blip r:embed="rId4"/>
          <a:stretch>
            <a:fillRect/>
          </a:stretch>
        </p:blipFill>
        <p:spPr>
          <a:xfrm>
            <a:off x="4373588" y="2380832"/>
            <a:ext cx="5175146" cy="3105088"/>
          </a:xfrm>
          <a:prstGeom prst="rect">
            <a:avLst/>
          </a:prstGeom>
        </p:spPr>
      </p:pic>
    </p:spTree>
    <p:extLst>
      <p:ext uri="{BB962C8B-B14F-4D97-AF65-F5344CB8AC3E}">
        <p14:creationId xmlns:p14="http://schemas.microsoft.com/office/powerpoint/2010/main" val="1602080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l="-1000" r="-1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4000" dirty="0"/>
              <a:t>Estado del Arte (</a:t>
            </a:r>
            <a:r>
              <a:rPr lang="es-ES_tradnl" sz="4000" dirty="0" smtClean="0"/>
              <a:t>II)</a:t>
            </a:r>
            <a:endParaRPr lang="es-ES_tradnl" sz="4000" dirty="0"/>
          </a:p>
        </p:txBody>
      </p:sp>
      <p:sp>
        <p:nvSpPr>
          <p:cNvPr id="4" name="Rectángulo 3"/>
          <p:cNvSpPr/>
          <p:nvPr/>
        </p:nvSpPr>
        <p:spPr>
          <a:xfrm>
            <a:off x="687605" y="3422796"/>
            <a:ext cx="2185086" cy="923330"/>
          </a:xfrm>
          <a:prstGeom prst="rect">
            <a:avLst/>
          </a:prstGeom>
          <a:noFill/>
          <a:ln>
            <a:noFill/>
          </a:ln>
        </p:spPr>
        <p:txBody>
          <a:bodyPr wrap="none" lIns="91440" tIns="45720" rIns="91440" bIns="45720">
            <a:spAutoFit/>
          </a:bodyPr>
          <a:lstStyle/>
          <a:p>
            <a:pPr algn="ctr"/>
            <a:r>
              <a:rPr lang="es-ES" sz="5400" b="1" cap="none" spc="0"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Cliente</a:t>
            </a:r>
            <a:endParaRPr lang="es-ES" sz="54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6" name="Rectángulo 5"/>
          <p:cNvSpPr/>
          <p:nvPr/>
        </p:nvSpPr>
        <p:spPr>
          <a:xfrm>
            <a:off x="3554748" y="1784604"/>
            <a:ext cx="2541251" cy="584775"/>
          </a:xfrm>
          <a:prstGeom prst="rect">
            <a:avLst/>
          </a:prstGeom>
          <a:noFill/>
        </p:spPr>
        <p:txBody>
          <a:bodyPr wrap="square" lIns="91440" tIns="45720" rIns="91440" bIns="45720">
            <a:spAutoFit/>
          </a:bodyPr>
          <a:lstStyle/>
          <a:p>
            <a:pPr algn="ctr"/>
            <a:r>
              <a:rPr lang="es-ES" sz="3200" b="1" cap="none" spc="0"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HTML</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7" name="CuadroTexto 6"/>
          <p:cNvSpPr txBox="1"/>
          <p:nvPr/>
        </p:nvSpPr>
        <p:spPr>
          <a:xfrm>
            <a:off x="6550702" y="1784604"/>
            <a:ext cx="4047344" cy="646331"/>
          </a:xfrm>
          <a:prstGeom prst="rect">
            <a:avLst/>
          </a:prstGeom>
          <a:noFill/>
        </p:spPr>
        <p:txBody>
          <a:bodyPr wrap="square" rtlCol="0">
            <a:spAutoFit/>
          </a:bodyPr>
          <a:lstStyle/>
          <a:p>
            <a:r>
              <a:rPr lang="es-ES_tradnl" dirty="0" smtClean="0"/>
              <a:t>Lenguaje de programación que dictamina el contenido de una página web.</a:t>
            </a:r>
            <a:endParaRPr lang="es-ES_tradnl" dirty="0"/>
          </a:p>
        </p:txBody>
      </p:sp>
      <p:sp>
        <p:nvSpPr>
          <p:cNvPr id="8" name="Rectángulo 7"/>
          <p:cNvSpPr/>
          <p:nvPr/>
        </p:nvSpPr>
        <p:spPr>
          <a:xfrm>
            <a:off x="3554747" y="2688339"/>
            <a:ext cx="2541251" cy="584775"/>
          </a:xfrm>
          <a:prstGeom prst="rect">
            <a:avLst/>
          </a:prstGeom>
          <a:noFill/>
        </p:spPr>
        <p:txBody>
          <a:bodyPr wrap="square" lIns="91440" tIns="45720" rIns="91440" bIns="45720">
            <a:spAutoFit/>
          </a:bodyPr>
          <a:lstStyle/>
          <a:p>
            <a:pPr algn="ctr"/>
            <a:r>
              <a:rPr lang="es-ES" sz="3200" b="1" cap="none" spc="0"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CSS</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11" name="CuadroTexto 10"/>
          <p:cNvSpPr txBox="1"/>
          <p:nvPr/>
        </p:nvSpPr>
        <p:spPr>
          <a:xfrm>
            <a:off x="6550700" y="2657560"/>
            <a:ext cx="4047344" cy="646331"/>
          </a:xfrm>
          <a:prstGeom prst="rect">
            <a:avLst/>
          </a:prstGeom>
          <a:noFill/>
        </p:spPr>
        <p:txBody>
          <a:bodyPr wrap="square" rtlCol="0">
            <a:spAutoFit/>
          </a:bodyPr>
          <a:lstStyle/>
          <a:p>
            <a:r>
              <a:rPr lang="es-ES_tradnl" dirty="0" smtClean="0"/>
              <a:t>Lenguaje de programación que dictamina el aspecto de una página web.</a:t>
            </a:r>
            <a:endParaRPr lang="es-ES_tradnl" dirty="0"/>
          </a:p>
        </p:txBody>
      </p:sp>
      <p:sp>
        <p:nvSpPr>
          <p:cNvPr id="12" name="Rectángulo 11"/>
          <p:cNvSpPr/>
          <p:nvPr/>
        </p:nvSpPr>
        <p:spPr>
          <a:xfrm>
            <a:off x="3554747" y="3592074"/>
            <a:ext cx="2541251" cy="584775"/>
          </a:xfrm>
          <a:prstGeom prst="rect">
            <a:avLst/>
          </a:prstGeom>
          <a:noFill/>
        </p:spPr>
        <p:txBody>
          <a:bodyPr wrap="square" lIns="91440" tIns="45720" rIns="91440" bIns="45720">
            <a:spAutoFit/>
          </a:bodyPr>
          <a:lstStyle/>
          <a:p>
            <a:pPr algn="ctr"/>
            <a:r>
              <a:rPr lang="es-ES" sz="3200" b="1"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JavaScript</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14" name="CuadroTexto 13"/>
          <p:cNvSpPr txBox="1"/>
          <p:nvPr/>
        </p:nvSpPr>
        <p:spPr>
          <a:xfrm>
            <a:off x="6550700" y="3581771"/>
            <a:ext cx="4047344" cy="646331"/>
          </a:xfrm>
          <a:prstGeom prst="rect">
            <a:avLst/>
          </a:prstGeom>
          <a:noFill/>
        </p:spPr>
        <p:txBody>
          <a:bodyPr wrap="square" rtlCol="0">
            <a:spAutoFit/>
          </a:bodyPr>
          <a:lstStyle/>
          <a:p>
            <a:r>
              <a:rPr lang="es-ES_tradnl" dirty="0" smtClean="0"/>
              <a:t>Lenguaje de programación que dictamina </a:t>
            </a:r>
            <a:r>
              <a:rPr lang="es-ES_tradnl" smtClean="0"/>
              <a:t>el funcionamiento </a:t>
            </a:r>
            <a:r>
              <a:rPr lang="es-ES_tradnl" dirty="0" smtClean="0"/>
              <a:t>de una página web.</a:t>
            </a:r>
            <a:endParaRPr lang="es-ES_tradnl" dirty="0"/>
          </a:p>
        </p:txBody>
      </p:sp>
      <p:sp>
        <p:nvSpPr>
          <p:cNvPr id="15" name="Abrir llave 14"/>
          <p:cNvSpPr/>
          <p:nvPr/>
        </p:nvSpPr>
        <p:spPr>
          <a:xfrm>
            <a:off x="3100043" y="1503587"/>
            <a:ext cx="648000" cy="4841823"/>
          </a:xfrm>
          <a:prstGeom prst="leftBrace">
            <a:avLst/>
          </a:prstGeom>
          <a:noFill/>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6" name="Rectángulo 15"/>
          <p:cNvSpPr/>
          <p:nvPr/>
        </p:nvSpPr>
        <p:spPr>
          <a:xfrm>
            <a:off x="3554747" y="4495809"/>
            <a:ext cx="2541251" cy="584775"/>
          </a:xfrm>
          <a:prstGeom prst="rect">
            <a:avLst/>
          </a:prstGeom>
          <a:noFill/>
        </p:spPr>
        <p:txBody>
          <a:bodyPr wrap="square" lIns="91440" tIns="45720" rIns="91440" bIns="45720">
            <a:spAutoFit/>
          </a:bodyPr>
          <a:lstStyle/>
          <a:p>
            <a:pPr algn="ctr"/>
            <a:r>
              <a:rPr lang="es-ES" sz="3200" b="1"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ChartJS</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17" name="CuadroTexto 16"/>
          <p:cNvSpPr txBox="1"/>
          <p:nvPr/>
        </p:nvSpPr>
        <p:spPr>
          <a:xfrm>
            <a:off x="6550700" y="4465030"/>
            <a:ext cx="4047344" cy="646331"/>
          </a:xfrm>
          <a:prstGeom prst="rect">
            <a:avLst/>
          </a:prstGeom>
          <a:noFill/>
        </p:spPr>
        <p:txBody>
          <a:bodyPr wrap="square" rtlCol="0">
            <a:spAutoFit/>
          </a:bodyPr>
          <a:lstStyle/>
          <a:p>
            <a:r>
              <a:rPr lang="es-ES_tradnl" dirty="0" smtClean="0"/>
              <a:t>Plataforma de JavaScript que permite crear gráfico simples e interactivos.</a:t>
            </a:r>
            <a:endParaRPr lang="es-ES_tradnl" dirty="0"/>
          </a:p>
        </p:txBody>
      </p:sp>
      <p:sp>
        <p:nvSpPr>
          <p:cNvPr id="18" name="Rectángulo 17"/>
          <p:cNvSpPr/>
          <p:nvPr/>
        </p:nvSpPr>
        <p:spPr>
          <a:xfrm>
            <a:off x="3554746" y="5399544"/>
            <a:ext cx="2541251" cy="584775"/>
          </a:xfrm>
          <a:prstGeom prst="rect">
            <a:avLst/>
          </a:prstGeom>
          <a:noFill/>
        </p:spPr>
        <p:txBody>
          <a:bodyPr wrap="square" lIns="91440" tIns="45720" rIns="91440" bIns="45720">
            <a:spAutoFit/>
          </a:bodyPr>
          <a:lstStyle/>
          <a:p>
            <a:pPr algn="ctr"/>
            <a:r>
              <a:rPr lang="es-ES" sz="3200" b="1" cap="none" spc="0" dirty="0" smtClean="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PapaParse</a:t>
            </a:r>
            <a:endParaRPr lang="es-E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19" name="CuadroTexto 18"/>
          <p:cNvSpPr txBox="1"/>
          <p:nvPr/>
        </p:nvSpPr>
        <p:spPr>
          <a:xfrm>
            <a:off x="6550700" y="5368765"/>
            <a:ext cx="4047344" cy="646331"/>
          </a:xfrm>
          <a:prstGeom prst="rect">
            <a:avLst/>
          </a:prstGeom>
          <a:noFill/>
        </p:spPr>
        <p:txBody>
          <a:bodyPr wrap="square" rtlCol="0">
            <a:spAutoFit/>
          </a:bodyPr>
          <a:lstStyle/>
          <a:p>
            <a:r>
              <a:rPr lang="es-ES_tradnl" dirty="0" smtClean="0"/>
              <a:t>Analizador sintáctico que convierte archivos CSV a objetos JSON.</a:t>
            </a:r>
            <a:endParaRPr lang="es-ES_tradnl" dirty="0"/>
          </a:p>
        </p:txBody>
      </p:sp>
      <p:sp>
        <p:nvSpPr>
          <p:cNvPr id="20" name="Cheurón 19"/>
          <p:cNvSpPr/>
          <p:nvPr/>
        </p:nvSpPr>
        <p:spPr>
          <a:xfrm>
            <a:off x="5898788" y="1942877"/>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21" name="Cheurón 20"/>
          <p:cNvSpPr/>
          <p:nvPr/>
        </p:nvSpPr>
        <p:spPr>
          <a:xfrm>
            <a:off x="5898788" y="2829623"/>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22" name="Cheurón 21"/>
          <p:cNvSpPr/>
          <p:nvPr/>
        </p:nvSpPr>
        <p:spPr>
          <a:xfrm>
            <a:off x="5899958" y="3759606"/>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23" name="Cheurón 22"/>
          <p:cNvSpPr/>
          <p:nvPr/>
        </p:nvSpPr>
        <p:spPr>
          <a:xfrm>
            <a:off x="5899958" y="4624940"/>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sp>
        <p:nvSpPr>
          <p:cNvPr id="24" name="Cheurón 23"/>
          <p:cNvSpPr/>
          <p:nvPr/>
        </p:nvSpPr>
        <p:spPr>
          <a:xfrm>
            <a:off x="5899958" y="5595134"/>
            <a:ext cx="524656" cy="32978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tx1"/>
              </a:solidFill>
            </a:endParaRPr>
          </a:p>
        </p:txBody>
      </p:sp>
      <p:pic>
        <p:nvPicPr>
          <p:cNvPr id="25" name="Imagen 24"/>
          <p:cNvPicPr>
            <a:picLocks noChangeAspect="1"/>
          </p:cNvPicPr>
          <p:nvPr/>
        </p:nvPicPr>
        <p:blipFill>
          <a:blip r:embed="rId3"/>
          <a:stretch>
            <a:fillRect/>
          </a:stretch>
        </p:blipFill>
        <p:spPr>
          <a:xfrm>
            <a:off x="10293048" y="232117"/>
            <a:ext cx="1712091" cy="954820"/>
          </a:xfrm>
          <a:prstGeom prst="rect">
            <a:avLst/>
          </a:prstGeom>
        </p:spPr>
      </p:pic>
    </p:spTree>
    <p:extLst>
      <p:ext uri="{BB962C8B-B14F-4D97-AF65-F5344CB8AC3E}">
        <p14:creationId xmlns:p14="http://schemas.microsoft.com/office/powerpoint/2010/main" val="1680462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1718</TotalTime>
  <Words>547</Words>
  <Application>Microsoft Macintosh PowerPoint</Application>
  <PresentationFormat>Panorámica</PresentationFormat>
  <Paragraphs>76</Paragraphs>
  <Slides>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Abadi MT Condensed Extra Bold</vt:lpstr>
      <vt:lpstr>Abadi MT Condensed Light</vt:lpstr>
      <vt:lpstr>Calibri</vt:lpstr>
      <vt:lpstr>Courier New</vt:lpstr>
      <vt:lpstr>Times New Roman</vt:lpstr>
      <vt:lpstr>Wingdings</vt:lpstr>
      <vt:lpstr>Arial</vt:lpstr>
      <vt:lpstr>Tema de Office</vt:lpstr>
      <vt:lpstr>Trabado Fin de Grado</vt:lpstr>
      <vt:lpstr>Índice </vt:lpstr>
      <vt:lpstr>Introducción</vt:lpstr>
      <vt:lpstr>Requisitos del cliente (I)</vt:lpstr>
      <vt:lpstr>Requisitos del cliente (II)</vt:lpstr>
      <vt:lpstr>Solución Propuesta (I)</vt:lpstr>
      <vt:lpstr>Solución Propuesta (II)</vt:lpstr>
      <vt:lpstr>Estado del Arte (I)</vt:lpstr>
      <vt:lpstr>Estado del Arte (II)</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GONZALEZ DIAZ, BORJA</dc:creator>
  <cp:lastModifiedBy>GONZALEZ DIAZ, BORJA</cp:lastModifiedBy>
  <cp:revision>29</cp:revision>
  <dcterms:created xsi:type="dcterms:W3CDTF">2017-09-30T11:33:58Z</dcterms:created>
  <dcterms:modified xsi:type="dcterms:W3CDTF">2017-10-01T16:11:59Z</dcterms:modified>
</cp:coreProperties>
</file>