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6" r:id="rId2"/>
    <p:sldId id="321" r:id="rId3"/>
    <p:sldId id="315" r:id="rId4"/>
    <p:sldId id="330" r:id="rId5"/>
    <p:sldId id="317" r:id="rId6"/>
    <p:sldId id="316" r:id="rId7"/>
    <p:sldId id="318" r:id="rId8"/>
    <p:sldId id="319" r:id="rId9"/>
    <p:sldId id="257" r:id="rId10"/>
    <p:sldId id="258" r:id="rId11"/>
    <p:sldId id="259" r:id="rId12"/>
    <p:sldId id="260" r:id="rId13"/>
    <p:sldId id="333" r:id="rId14"/>
    <p:sldId id="261" r:id="rId15"/>
    <p:sldId id="262" r:id="rId16"/>
    <p:sldId id="266" r:id="rId17"/>
    <p:sldId id="267" r:id="rId18"/>
    <p:sldId id="268" r:id="rId19"/>
    <p:sldId id="331" r:id="rId20"/>
    <p:sldId id="271" r:id="rId21"/>
    <p:sldId id="327" r:id="rId22"/>
    <p:sldId id="332" r:id="rId23"/>
    <p:sldId id="291" r:id="rId24"/>
    <p:sldId id="272" r:id="rId25"/>
    <p:sldId id="273" r:id="rId26"/>
    <p:sldId id="274" r:id="rId27"/>
    <p:sldId id="296" r:id="rId28"/>
    <p:sldId id="300" r:id="rId29"/>
    <p:sldId id="325" r:id="rId30"/>
    <p:sldId id="276" r:id="rId31"/>
    <p:sldId id="278" r:id="rId32"/>
    <p:sldId id="324" r:id="rId33"/>
    <p:sldId id="263" r:id="rId34"/>
    <p:sldId id="264" r:id="rId35"/>
    <p:sldId id="270" r:id="rId36"/>
    <p:sldId id="265" r:id="rId37"/>
    <p:sldId id="290" r:id="rId3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F21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789" autoAdjust="0"/>
  </p:normalViewPr>
  <p:slideViewPr>
    <p:cSldViewPr>
      <p:cViewPr varScale="1">
        <p:scale>
          <a:sx n="116" d="100"/>
          <a:sy n="116" d="100"/>
        </p:scale>
        <p:origin x="102" y="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53" y="112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285FC63-DDE4-4300-AE48-AC9800FA7504}" type="datetimeFigureOut">
              <a:rPr lang="ru-RU"/>
              <a:pPr>
                <a:defRPr/>
              </a:pPr>
              <a:t>30.11.2018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9CBC74-AA58-48DD-A826-C18F4B72F9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29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88347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86666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80389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93816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64342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84420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0674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46539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78631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90814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9881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97738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43025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30072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15399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00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44456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92155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511152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2167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27327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14122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93945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85480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6154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35872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213030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73105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91189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28204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37673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26976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4896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2922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39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57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47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9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02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30.11.2018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28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30.11.2018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22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30.11.2018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0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30.11.2018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3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30.11.2018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8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30.11.2018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27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9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Деревья</a:t>
            </a: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898989"/>
                </a:solidFill>
              </a:rPr>
              <a:t>Лекция </a:t>
            </a:r>
            <a:r>
              <a:rPr lang="en-US" dirty="0" smtClean="0">
                <a:solidFill>
                  <a:srgbClr val="898989"/>
                </a:solidFill>
              </a:rPr>
              <a:t>11</a:t>
            </a:r>
            <a:r>
              <a:rPr lang="ru-RU" dirty="0" smtClean="0">
                <a:solidFill>
                  <a:srgbClr val="898989"/>
                </a:solidFill>
              </a:rPr>
              <a:t>,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20000"/>
          </a:bodyPr>
          <a:lstStyle/>
          <a:p>
            <a:pPr>
              <a:buNone/>
              <a:defRPr/>
            </a:pPr>
            <a:r>
              <a:rPr lang="ru-RU" dirty="0" smtClean="0">
                <a:cs typeface="Times New Roman" pitchFamily="18" charset="0"/>
              </a:rPr>
              <a:t>Пусть </a:t>
            </a:r>
            <a:r>
              <a:rPr lang="en-US" dirty="0" smtClean="0">
                <a:cs typeface="Times New Roman" pitchFamily="18" charset="0"/>
              </a:rPr>
              <a:t>T – </a:t>
            </a:r>
            <a:r>
              <a:rPr lang="ru-RU" dirty="0" smtClean="0">
                <a:cs typeface="Times New Roman" pitchFamily="18" charset="0"/>
              </a:rPr>
              <a:t>упорядоченное дерево</a:t>
            </a:r>
          </a:p>
          <a:p>
            <a:pPr>
              <a:buNone/>
              <a:defRPr/>
            </a:pPr>
            <a:endParaRPr lang="en-US" dirty="0" smtClean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ru-RU" i="1" dirty="0" smtClean="0">
                <a:cs typeface="Times New Roman" pitchFamily="18" charset="0"/>
              </a:rPr>
              <a:t>Прямой (префиксный) </a:t>
            </a:r>
            <a:r>
              <a:rPr lang="ru-RU" dirty="0" smtClean="0">
                <a:cs typeface="Times New Roman" pitchFamily="18" charset="0"/>
              </a:rPr>
              <a:t>обход</a:t>
            </a:r>
          </a:p>
          <a:p>
            <a:pPr marL="857250" lvl="1" indent="-457200">
              <a:defRPr/>
            </a:pPr>
            <a:r>
              <a:rPr lang="ru-RU" dirty="0" smtClean="0">
                <a:cs typeface="Times New Roman" pitchFamily="18" charset="0"/>
              </a:rPr>
              <a:t>Пронумеровать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корень</a:t>
            </a:r>
          </a:p>
          <a:p>
            <a:pPr marL="857250" lvl="1" indent="-457200">
              <a:defRPr/>
            </a:pPr>
            <a:r>
              <a:rPr lang="ru-RU" dirty="0">
                <a:cs typeface="Times New Roman" pitchFamily="18" charset="0"/>
              </a:rPr>
              <a:t>Пронумеровать </a:t>
            </a:r>
            <a:r>
              <a:rPr lang="ru-RU" dirty="0" smtClean="0">
                <a:cs typeface="Times New Roman" pitchFamily="18" charset="0"/>
              </a:rPr>
              <a:t>поддеревья прямым обходом</a:t>
            </a:r>
          </a:p>
          <a:p>
            <a:pPr marL="914400" lvl="1" indent="-514350">
              <a:buNone/>
              <a:defRPr/>
            </a:pPr>
            <a:endParaRPr lang="ru-RU" dirty="0" smtClean="0"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i="1" dirty="0" smtClean="0">
                <a:cs typeface="Times New Roman" pitchFamily="18" charset="0"/>
              </a:rPr>
              <a:t>Обратный (постфиксный) </a:t>
            </a:r>
            <a:r>
              <a:rPr lang="ru-RU" dirty="0" smtClean="0">
                <a:cs typeface="Times New Roman" pitchFamily="18" charset="0"/>
              </a:rPr>
              <a:t>обход</a:t>
            </a:r>
          </a:p>
          <a:p>
            <a:pPr marL="914400" lvl="1" indent="-514350">
              <a:defRPr/>
            </a:pPr>
            <a:r>
              <a:rPr lang="ru-RU" dirty="0" smtClean="0">
                <a:cs typeface="Times New Roman" pitchFamily="18" charset="0"/>
              </a:rPr>
              <a:t>Пронумеровать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поддеревья </a:t>
            </a:r>
            <a:r>
              <a:rPr lang="ru-RU" dirty="0" smtClean="0">
                <a:cs typeface="Times New Roman" pitchFamily="18" charset="0"/>
              </a:rPr>
              <a:t>обратным обходом</a:t>
            </a:r>
            <a:endParaRPr lang="ru-RU" baseline="-25000" dirty="0" smtClean="0">
              <a:cs typeface="Times New Roman" pitchFamily="18" charset="0"/>
            </a:endParaRPr>
          </a:p>
          <a:p>
            <a:pPr marL="914400" lvl="1" indent="-514350">
              <a:defRPr/>
            </a:pPr>
            <a:r>
              <a:rPr lang="ru-RU" dirty="0" smtClean="0">
                <a:cs typeface="Times New Roman" pitchFamily="18" charset="0"/>
              </a:rPr>
              <a:t>Пронумеровать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корень</a:t>
            </a:r>
          </a:p>
          <a:p>
            <a:pPr marL="914400" lvl="1" indent="-514350">
              <a:buNone/>
              <a:defRPr/>
            </a:pPr>
            <a:endParaRPr lang="ru-RU" dirty="0" smtClean="0"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defRPr/>
            </a:pPr>
            <a:r>
              <a:rPr lang="ru-RU" i="1" dirty="0">
                <a:cs typeface="Times New Roman" pitchFamily="18" charset="0"/>
              </a:rPr>
              <a:t>Внутренний (инфиксный) </a:t>
            </a:r>
            <a:r>
              <a:rPr lang="ru-RU" dirty="0">
                <a:cs typeface="Times New Roman" pitchFamily="18" charset="0"/>
              </a:rPr>
              <a:t>обход для бинарных деревьев</a:t>
            </a: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левое поддерево внутренним обходом</a:t>
            </a: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корень</a:t>
            </a: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правое поддерево внутренним обходом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	</a:t>
            </a:r>
            <a:r>
              <a:rPr lang="ru-RU" dirty="0"/>
              <a:t>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10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Представление выражений с помощью деревьев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дерево(переменная) = переменная</a:t>
            </a:r>
          </a:p>
          <a:p>
            <a:pPr>
              <a:defRPr/>
            </a:pPr>
            <a:r>
              <a:rPr lang="ru-RU" dirty="0" smtClean="0"/>
              <a:t>дерево(константа) = константа</a:t>
            </a:r>
          </a:p>
          <a:p>
            <a:pPr>
              <a:defRPr/>
            </a:pPr>
            <a:r>
              <a:rPr lang="ru-RU" dirty="0" smtClean="0"/>
              <a:t>дерево(в1 оп в2) = Т</a:t>
            </a:r>
          </a:p>
          <a:p>
            <a:pPr lvl="1">
              <a:defRPr/>
            </a:pPr>
            <a:r>
              <a:rPr lang="ru-RU" dirty="0" smtClean="0"/>
              <a:t>корень Т = оп</a:t>
            </a:r>
          </a:p>
          <a:p>
            <a:pPr lvl="1">
              <a:defRPr/>
            </a:pPr>
            <a:r>
              <a:rPr lang="ru-RU" dirty="0" smtClean="0"/>
              <a:t>левое поддерево Т = дерево(в1)</a:t>
            </a:r>
          </a:p>
          <a:p>
            <a:pPr lvl="1">
              <a:defRPr/>
            </a:pPr>
            <a:r>
              <a:rPr lang="ru-RU" dirty="0" smtClean="0"/>
              <a:t>правое поддерево Т = дерево(в2)</a:t>
            </a:r>
          </a:p>
          <a:p>
            <a:pPr marL="0" indent="0"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Представление выражений с помощью деревьев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5303912" y="3850392"/>
            <a:ext cx="6278488" cy="2275772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2400" dirty="0" smtClean="0"/>
              <a:t>Инфиксный </a:t>
            </a:r>
            <a:r>
              <a:rPr lang="ru-RU" sz="2400" dirty="0" smtClean="0"/>
              <a:t>обход</a:t>
            </a:r>
            <a:endParaRPr lang="en-US" sz="2400" dirty="0" smtClean="0"/>
          </a:p>
          <a:p>
            <a:pPr marL="457200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figure[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].area = type[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== CIRCLE ?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</a:t>
            </a:r>
            <a:r>
              <a:rPr lang="en-US" sz="1600" dirty="0" smtClean="0">
                <a:latin typeface="Consolas" panose="020B0609020204030204" pitchFamily="49" charset="0"/>
              </a:rPr>
              <a:t>3.14 : </a:t>
            </a:r>
            <a:r>
              <a:rPr lang="en-US" sz="1600" dirty="0">
                <a:latin typeface="Consolas" panose="020B0609020204030204" pitchFamily="49" charset="0"/>
              </a:rPr>
              <a:t>w[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h[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endParaRPr lang="ru-RU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 smtClean="0"/>
              <a:t>Префиксный </a:t>
            </a:r>
            <a:r>
              <a:rPr lang="ru-RU" sz="2400" dirty="0" smtClean="0"/>
              <a:t>обход</a:t>
            </a:r>
            <a:endParaRPr lang="en-US" sz="2400" dirty="0" smtClean="0"/>
          </a:p>
          <a:p>
            <a:pPr marL="457200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= . [] figure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area ?: == [] type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CIRCLE * [] 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* [] 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3.14 * [] w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[] h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Постфиксный обход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CIRCLE ==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3.14 * *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* ?: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area . =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006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Поместить в очередь корень дерева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Пронумеровать вершину</a:t>
            </a:r>
            <a:endParaRPr lang="ru-RU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cs typeface="Times New Roman" pitchFamily="18" charset="0"/>
              </a:rPr>
              <a:t>?</a:t>
            </a:r>
            <a:endParaRPr lang="ru-RU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611465" y="160116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7040215" y="2386981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4182715" y="2386981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4968528" y="3601418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6540153" y="3601418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7897465" y="3601418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5897215" y="4815856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1" name="Овал 10"/>
          <p:cNvSpPr/>
          <p:nvPr/>
        </p:nvSpPr>
        <p:spPr>
          <a:xfrm>
            <a:off x="4397027" y="4672981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2" name="Овал 11"/>
          <p:cNvSpPr/>
          <p:nvPr/>
        </p:nvSpPr>
        <p:spPr>
          <a:xfrm>
            <a:off x="6683027" y="4815856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3539777" y="3529981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rot="5400000">
            <a:off x="4902647" y="1594025"/>
            <a:ext cx="358775" cy="1227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 rot="16200000" flipH="1">
            <a:off x="6395690" y="1731343"/>
            <a:ext cx="431800" cy="102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 rot="16200000" flipH="1">
            <a:off x="4550221" y="2933874"/>
            <a:ext cx="787400" cy="54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rot="5400000">
            <a:off x="6563965" y="3041031"/>
            <a:ext cx="787400" cy="3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 rot="16200000" flipH="1">
            <a:off x="7444234" y="2897362"/>
            <a:ext cx="787400" cy="62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rot="5400000">
            <a:off x="4539903" y="4171331"/>
            <a:ext cx="644525" cy="35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rot="5400000">
            <a:off x="6004371" y="4207049"/>
            <a:ext cx="787400" cy="43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rot="16200000" flipH="1">
            <a:off x="6522690" y="4369768"/>
            <a:ext cx="714375" cy="17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rot="5400000">
            <a:off x="3688209" y="2951337"/>
            <a:ext cx="715962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754340" y="160116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b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325590" y="2458418"/>
            <a:ext cx="349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h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183090" y="2386981"/>
            <a:ext cx="260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i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039966" y="3601418"/>
            <a:ext cx="263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j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611591" y="3601418"/>
            <a:ext cx="324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k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968902" y="3601418"/>
            <a:ext cx="2603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l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539903" y="4744418"/>
            <a:ext cx="349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d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968653" y="4815856"/>
            <a:ext cx="340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e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825903" y="4815856"/>
            <a:ext cx="282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f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611216" y="3529981"/>
            <a:ext cx="3321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a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7468840" y="474441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 rot="16200000" flipH="1">
            <a:off x="7002909" y="3992737"/>
            <a:ext cx="715963" cy="78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540277" y="4744418"/>
            <a:ext cx="3190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g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b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i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h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a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j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k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l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d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e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f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g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C3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sz="4400" i="1" dirty="0" smtClean="0">
                <a:cs typeface="Times New Roman" pitchFamily="18" charset="0"/>
              </a:rPr>
              <a:t>Деревом </a:t>
            </a:r>
            <a:r>
              <a:rPr lang="ru-RU" sz="4400" i="1" dirty="0">
                <a:cs typeface="Times New Roman" pitchFamily="18" charset="0"/>
              </a:rPr>
              <a:t>двоичного поиска </a:t>
            </a:r>
            <a:r>
              <a:rPr lang="ru-RU" sz="4400" dirty="0" smtClean="0">
                <a:cs typeface="Times New Roman" pitchFamily="18" charset="0"/>
              </a:rPr>
              <a:t>называется бинарное дерево, для которого выполнены следующие условия</a:t>
            </a:r>
          </a:p>
          <a:p>
            <a:pPr marL="68580" indent="0">
              <a:buNone/>
            </a:pPr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cs typeface="Times New Roman" pitchFamily="18" charset="0"/>
              </a:rPr>
              <a:t>Множество вершин  -- подмножество линейно упорядоченного множества</a:t>
            </a:r>
          </a:p>
          <a:p>
            <a:pPr marL="640080" indent="-571500"/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cs typeface="Times New Roman" pitchFamily="18" charset="0"/>
              </a:rPr>
              <a:t>Каждая вершина больше всех вершин из своего левого поддерева</a:t>
            </a:r>
          </a:p>
          <a:p>
            <a:pPr marL="640080" indent="-571500"/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cs typeface="Times New Roman" pitchFamily="18" charset="0"/>
              </a:rPr>
              <a:t>Каждая </a:t>
            </a:r>
            <a:r>
              <a:rPr lang="ru-RU" sz="4400" dirty="0">
                <a:cs typeface="Times New Roman" pitchFamily="18" charset="0"/>
              </a:rPr>
              <a:t>вершина</a:t>
            </a:r>
            <a:r>
              <a:rPr lang="ru-RU" sz="4400" dirty="0" smtClean="0">
                <a:cs typeface="Times New Roman" pitchFamily="18" charset="0"/>
              </a:rPr>
              <a:t> меньше всех вершин из своего правого поддерева</a:t>
            </a:r>
            <a:endParaRPr lang="ru-RU" sz="4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деревьев двоичного поиска</a:t>
            </a:r>
            <a:endParaRPr lang="ru-RU" dirty="0"/>
          </a:p>
        </p:txBody>
      </p:sp>
      <p:sp>
        <p:nvSpPr>
          <p:cNvPr id="5325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endParaRPr lang="ru-RU" sz="2400" dirty="0">
              <a:cs typeface="Times New Roman" pitchFamily="18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7888292" y="2420539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02729" y="2884313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96000" y="2884313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7022406" y="3431779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444388" y="3431779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105707" y="3431779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598470" y="4144218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528088" y="4144218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9552424" y="4144218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10128488" y="4951958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2"/>
            <a:endCxn id="6" idx="0"/>
          </p:cNvCxnSpPr>
          <p:nvPr/>
        </p:nvCxnSpPr>
        <p:spPr>
          <a:xfrm flipH="1">
            <a:off x="6348008" y="2667172"/>
            <a:ext cx="1540284" cy="217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6"/>
            <a:endCxn id="5" idx="1"/>
          </p:cNvCxnSpPr>
          <p:nvPr/>
        </p:nvCxnSpPr>
        <p:spPr>
          <a:xfrm>
            <a:off x="8392308" y="2667172"/>
            <a:ext cx="784232" cy="289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1"/>
          </p:cNvCxnSpPr>
          <p:nvPr/>
        </p:nvCxnSpPr>
        <p:spPr>
          <a:xfrm>
            <a:off x="6526205" y="3305341"/>
            <a:ext cx="570012" cy="1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7"/>
          </p:cNvCxnSpPr>
          <p:nvPr/>
        </p:nvCxnSpPr>
        <p:spPr>
          <a:xfrm flipH="1">
            <a:off x="8874593" y="3305341"/>
            <a:ext cx="301947" cy="1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1"/>
          </p:cNvCxnSpPr>
          <p:nvPr/>
        </p:nvCxnSpPr>
        <p:spPr>
          <a:xfrm>
            <a:off x="9532934" y="3305341"/>
            <a:ext cx="646584" cy="1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6780096" y="3852807"/>
            <a:ext cx="316121" cy="29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10" idx="0"/>
          </p:cNvCxnSpPr>
          <p:nvPr/>
        </p:nvCxnSpPr>
        <p:spPr>
          <a:xfrm>
            <a:off x="7452611" y="3852807"/>
            <a:ext cx="397867" cy="29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9" idx="3"/>
            <a:endCxn id="12" idx="7"/>
          </p:cNvCxnSpPr>
          <p:nvPr/>
        </p:nvCxnSpPr>
        <p:spPr>
          <a:xfrm flipH="1">
            <a:off x="9982629" y="3852807"/>
            <a:ext cx="196889" cy="36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2" idx="5"/>
            <a:endCxn id="13" idx="0"/>
          </p:cNvCxnSpPr>
          <p:nvPr/>
        </p:nvCxnSpPr>
        <p:spPr>
          <a:xfrm>
            <a:off x="9982629" y="4565246"/>
            <a:ext cx="397867" cy="38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5"/>
          <p:cNvSpPr/>
          <p:nvPr/>
        </p:nvSpPr>
        <p:spPr>
          <a:xfrm>
            <a:off x="1962663" y="2884313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5"/>
          <p:cNvSpPr/>
          <p:nvPr/>
        </p:nvSpPr>
        <p:spPr>
          <a:xfrm>
            <a:off x="2516729" y="3431779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Овал 5"/>
          <p:cNvSpPr/>
          <p:nvPr/>
        </p:nvSpPr>
        <p:spPr>
          <a:xfrm>
            <a:off x="4127467" y="2884313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Овал 5"/>
          <p:cNvSpPr/>
          <p:nvPr/>
        </p:nvSpPr>
        <p:spPr>
          <a:xfrm>
            <a:off x="1411150" y="3431779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Овал 5"/>
          <p:cNvSpPr/>
          <p:nvPr/>
        </p:nvSpPr>
        <p:spPr>
          <a:xfrm>
            <a:off x="1847568" y="4144218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Овал 5"/>
          <p:cNvSpPr/>
          <p:nvPr/>
        </p:nvSpPr>
        <p:spPr>
          <a:xfrm>
            <a:off x="980277" y="4144218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5"/>
          <p:cNvSpPr/>
          <p:nvPr/>
        </p:nvSpPr>
        <p:spPr>
          <a:xfrm>
            <a:off x="3143712" y="2420539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5"/>
          <p:cNvSpPr/>
          <p:nvPr/>
        </p:nvSpPr>
        <p:spPr>
          <a:xfrm>
            <a:off x="4727888" y="3431779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5"/>
          <p:cNvSpPr/>
          <p:nvPr/>
        </p:nvSpPr>
        <p:spPr>
          <a:xfrm>
            <a:off x="3622308" y="3431779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5"/>
          <p:cNvSpPr/>
          <p:nvPr/>
        </p:nvSpPr>
        <p:spPr>
          <a:xfrm>
            <a:off x="2975339" y="4144218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13"/>
          <p:cNvCxnSpPr>
            <a:stCxn id="41" idx="5"/>
            <a:endCxn id="42" idx="0"/>
          </p:cNvCxnSpPr>
          <p:nvPr/>
        </p:nvCxnSpPr>
        <p:spPr>
          <a:xfrm>
            <a:off x="1841355" y="3852807"/>
            <a:ext cx="258221" cy="29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3"/>
          <p:cNvCxnSpPr>
            <a:stCxn id="34" idx="5"/>
            <a:endCxn id="39" idx="1"/>
          </p:cNvCxnSpPr>
          <p:nvPr/>
        </p:nvCxnSpPr>
        <p:spPr>
          <a:xfrm>
            <a:off x="2392868" y="3305341"/>
            <a:ext cx="197672" cy="1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3"/>
          <p:cNvCxnSpPr>
            <a:stCxn id="39" idx="5"/>
            <a:endCxn id="47" idx="0"/>
          </p:cNvCxnSpPr>
          <p:nvPr/>
        </p:nvCxnSpPr>
        <p:spPr>
          <a:xfrm>
            <a:off x="2946934" y="3852807"/>
            <a:ext cx="280413" cy="29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3"/>
          <p:cNvCxnSpPr>
            <a:stCxn id="44" idx="6"/>
            <a:endCxn id="40" idx="1"/>
          </p:cNvCxnSpPr>
          <p:nvPr/>
        </p:nvCxnSpPr>
        <p:spPr>
          <a:xfrm>
            <a:off x="3647728" y="2667172"/>
            <a:ext cx="553550" cy="289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13"/>
          <p:cNvCxnSpPr>
            <a:stCxn id="40" idx="3"/>
            <a:endCxn id="46" idx="7"/>
          </p:cNvCxnSpPr>
          <p:nvPr/>
        </p:nvCxnSpPr>
        <p:spPr>
          <a:xfrm flipH="1">
            <a:off x="4052513" y="3305341"/>
            <a:ext cx="148765" cy="1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13"/>
          <p:cNvCxnSpPr>
            <a:stCxn id="40" idx="5"/>
            <a:endCxn id="45" idx="1"/>
          </p:cNvCxnSpPr>
          <p:nvPr/>
        </p:nvCxnSpPr>
        <p:spPr>
          <a:xfrm>
            <a:off x="4557672" y="3305341"/>
            <a:ext cx="244027" cy="1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3"/>
          <p:cNvCxnSpPr>
            <a:stCxn id="43" idx="0"/>
            <a:endCxn id="41" idx="3"/>
          </p:cNvCxnSpPr>
          <p:nvPr/>
        </p:nvCxnSpPr>
        <p:spPr>
          <a:xfrm flipV="1">
            <a:off x="1232285" y="3852807"/>
            <a:ext cx="252676" cy="29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13"/>
          <p:cNvCxnSpPr>
            <a:stCxn id="34" idx="3"/>
            <a:endCxn id="41" idx="7"/>
          </p:cNvCxnSpPr>
          <p:nvPr/>
        </p:nvCxnSpPr>
        <p:spPr>
          <a:xfrm flipH="1">
            <a:off x="1841355" y="3305341"/>
            <a:ext cx="195119" cy="1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13"/>
          <p:cNvCxnSpPr>
            <a:stCxn id="44" idx="2"/>
            <a:endCxn id="34" idx="7"/>
          </p:cNvCxnSpPr>
          <p:nvPr/>
        </p:nvCxnSpPr>
        <p:spPr>
          <a:xfrm flipH="1">
            <a:off x="2392868" y="2667172"/>
            <a:ext cx="750844" cy="289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в дереве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cs typeface="Consolas" pitchFamily="49" charset="0"/>
                <a:sym typeface="Symbol" pitchFamily="18" charset="2"/>
              </a:rPr>
              <a:t>д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– дерево 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двоичного поиска</a:t>
            </a:r>
            <a:endParaRPr lang="en-US" sz="2000" smtClean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cs typeface="Consolas" pitchFamily="49" charset="0"/>
                <a:sym typeface="Symbol" pitchFamily="18" charset="2"/>
              </a:rPr>
              <a:t>а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smtClean="0">
                <a:cs typeface="Consolas" pitchFamily="49" charset="0"/>
                <a:sym typeface="Symbol" pitchFamily="18" charset="2"/>
              </a:rPr>
              <a:t>если д -- пустое дерево,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, л</a:t>
            </a:r>
            <a:r>
              <a:rPr lang="en-US" sz="200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>
                <a:cs typeface="Consolas" pitchFamily="49" charset="0"/>
                <a:sym typeface="Symbol" pitchFamily="18" charset="2"/>
              </a:rPr>
              <a:t>п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– корень, левое и правое 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нашли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	Найти а в п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Сложность в худшем случае?</a:t>
            </a:r>
          </a:p>
          <a:p>
            <a:endParaRPr lang="ru-RU" dirty="0" smtClean="0"/>
          </a:p>
          <a:p>
            <a:r>
              <a:rPr lang="ru-RU" dirty="0" smtClean="0"/>
              <a:t>Как заменить рекурсию на цикл?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в дерево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>
                <a:cs typeface="Consolas" pitchFamily="49" charset="0"/>
                <a:sym typeface="Symbol" pitchFamily="18" charset="2"/>
              </a:rPr>
              <a:t>д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– дерево 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cs typeface="Consolas" pitchFamily="49" charset="0"/>
                <a:sym typeface="Symbol" pitchFamily="18" charset="2"/>
              </a:rPr>
              <a:t>а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smtClean="0">
                <a:cs typeface="Consolas" pitchFamily="49" charset="0"/>
                <a:sym typeface="Symbol" pitchFamily="18" charset="2"/>
              </a:rPr>
              <a:t>если д -- пустое дерево,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дерево(а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, пустое дерево</a:t>
            </a:r>
            <a:r>
              <a:rPr lang="en-US" sz="200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>
                <a:cs typeface="Consolas" pitchFamily="49" charset="0"/>
                <a:sym typeface="Symbol" pitchFamily="18" charset="2"/>
              </a:rPr>
              <a:t>пустое дерево)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, л</a:t>
            </a:r>
            <a:r>
              <a:rPr lang="en-US" sz="200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п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– корень, левое и правое 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	Вставить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а 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в л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	Вставить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а 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в п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Сложность в худшем случае?</a:t>
            </a:r>
          </a:p>
          <a:p>
            <a:endParaRPr lang="ru-RU" dirty="0" smtClean="0"/>
          </a:p>
          <a:p>
            <a:r>
              <a:rPr lang="ru-RU" dirty="0" smtClean="0"/>
              <a:t>Как заменить рекурсию на цикл?</a:t>
            </a:r>
          </a:p>
          <a:p>
            <a:endParaRPr lang="ru-RU" dirty="0"/>
          </a:p>
          <a:p>
            <a:r>
              <a:rPr lang="ru-RU" dirty="0" smtClean="0"/>
              <a:t>Что получится, если начать с пустого дерева и вставлять значения по порядку?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8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Дерево, поддерево и другие определения</a:t>
            </a:r>
          </a:p>
          <a:p>
            <a:r>
              <a:rPr lang="ru-RU" dirty="0" smtClean="0"/>
              <a:t>Обходы деревьев</a:t>
            </a:r>
          </a:p>
          <a:p>
            <a:r>
              <a:rPr lang="ru-RU" dirty="0" smtClean="0"/>
              <a:t>Дерево двоичного поиска</a:t>
            </a:r>
          </a:p>
          <a:p>
            <a:r>
              <a:rPr lang="ru-RU" dirty="0" smtClean="0"/>
              <a:t>АВЛ деревья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</a:t>
            </a:r>
            <a:r>
              <a:rPr lang="ru-RU" dirty="0"/>
              <a:t>такое АВЛ деревья 1/2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Георгий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Адельсон-Вельский </a:t>
            </a:r>
            <a:r>
              <a:rPr lang="ru-RU" sz="2400" dirty="0" smtClean="0">
                <a:cs typeface="Times New Roman" pitchFamily="18" charset="0"/>
              </a:rPr>
              <a:t>1922-2014</a:t>
            </a: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Евгений </a:t>
            </a: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Ландис </a:t>
            </a:r>
            <a:r>
              <a:rPr lang="ru-RU" sz="2400" dirty="0" smtClean="0">
                <a:cs typeface="Times New Roman" pitchFamily="18" charset="0"/>
              </a:rPr>
              <a:t>1921-1997</a:t>
            </a:r>
            <a:endParaRPr lang="ru-RU" sz="2400" dirty="0"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Times New Roman" pitchFamily="18" charset="0"/>
              </a:rPr>
              <a:t>Один алгоритм организации информации // Доклады АН СССР. 1962. Т. 146, № 2. C. 263–266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3992564"/>
            <a:ext cx="15240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0928"/>
            <a:ext cx="2057400" cy="1439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АВЛ </a:t>
            </a:r>
            <a:r>
              <a:rPr lang="ru-RU" dirty="0" smtClean="0"/>
              <a:t>деревья 2/2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Время вставки вершины в дерево двоичного поиска, содержащее n вершин</a:t>
            </a:r>
          </a:p>
          <a:p>
            <a:pPr lvl="1"/>
            <a:r>
              <a:rPr lang="ru-RU" dirty="0" smtClean="0"/>
              <a:t>O(</a:t>
            </a:r>
            <a:r>
              <a:rPr lang="ru-RU" dirty="0" err="1" smtClean="0"/>
              <a:t>log</a:t>
            </a:r>
            <a:r>
              <a:rPr lang="ru-RU" dirty="0" smtClean="0"/>
              <a:t> n</a:t>
            </a:r>
            <a:r>
              <a:rPr lang="ru-RU" dirty="0"/>
              <a:t>) в лучшем случае </a:t>
            </a:r>
            <a:r>
              <a:rPr lang="ru-RU" dirty="0" smtClean="0"/>
              <a:t>-- для </a:t>
            </a:r>
            <a:r>
              <a:rPr lang="ru-RU" dirty="0"/>
              <a:t>полных деревьев</a:t>
            </a:r>
          </a:p>
          <a:p>
            <a:pPr lvl="1"/>
            <a:r>
              <a:rPr lang="ru-RU" dirty="0"/>
              <a:t>O(n) в худшем случае </a:t>
            </a:r>
            <a:r>
              <a:rPr lang="ru-RU" dirty="0" smtClean="0"/>
              <a:t>-- для деревьев</a:t>
            </a:r>
            <a:r>
              <a:rPr lang="ru-RU" dirty="0"/>
              <a:t>, имеющих </a:t>
            </a:r>
            <a:r>
              <a:rPr lang="ru-RU" dirty="0" smtClean="0"/>
              <a:t>линейную структуру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При многократной вставке </a:t>
            </a:r>
            <a:r>
              <a:rPr lang="ru-RU" dirty="0" smtClean="0"/>
              <a:t>значений</a:t>
            </a:r>
            <a:r>
              <a:rPr lang="ru-RU" dirty="0" smtClean="0"/>
              <a:t>, идущих по порядку,</a:t>
            </a:r>
            <a:r>
              <a:rPr lang="ru-RU" dirty="0" smtClean="0"/>
              <a:t> </a:t>
            </a:r>
            <a:r>
              <a:rPr lang="ru-RU" dirty="0" smtClean="0"/>
              <a:t>в дереве могут появляться линейные участки</a:t>
            </a:r>
          </a:p>
          <a:p>
            <a:endParaRPr lang="ru-RU" dirty="0" smtClean="0"/>
          </a:p>
          <a:p>
            <a:r>
              <a:rPr lang="ru-RU" dirty="0" smtClean="0"/>
              <a:t>Можно исключить появление длинных линейных участков и получить время </a:t>
            </a:r>
            <a:r>
              <a:rPr lang="ru-RU" dirty="0"/>
              <a:t>вставки вершины </a:t>
            </a:r>
            <a:r>
              <a:rPr lang="ru-RU" dirty="0" smtClean="0"/>
              <a:t>O(</a:t>
            </a:r>
            <a:r>
              <a:rPr lang="ru-RU" dirty="0" err="1" smtClean="0"/>
              <a:t>log</a:t>
            </a:r>
            <a:r>
              <a:rPr lang="ru-RU" dirty="0" smtClean="0"/>
              <a:t> n</a:t>
            </a:r>
            <a:r>
              <a:rPr lang="ru-RU" dirty="0"/>
              <a:t>) </a:t>
            </a:r>
            <a:r>
              <a:rPr lang="ru-RU" dirty="0" smtClean="0"/>
              <a:t>независимо от порядка значений</a:t>
            </a:r>
            <a:endParaRPr lang="ru-RU" dirty="0"/>
          </a:p>
          <a:p>
            <a:endParaRPr lang="ru-RU" dirty="0"/>
          </a:p>
          <a:p>
            <a:r>
              <a:rPr lang="ru-RU" i="1" dirty="0" smtClean="0"/>
              <a:t>АВЛ деревом </a:t>
            </a:r>
            <a:r>
              <a:rPr lang="ru-RU" dirty="0" smtClean="0"/>
              <a:t>называется дерево </a:t>
            </a:r>
            <a:r>
              <a:rPr lang="ru-RU" dirty="0"/>
              <a:t>двоичного </a:t>
            </a:r>
            <a:r>
              <a:rPr lang="ru-RU" dirty="0" smtClean="0"/>
              <a:t>поиска, для каждой вершины которого высоты </a:t>
            </a:r>
            <a:r>
              <a:rPr lang="ru-RU" dirty="0"/>
              <a:t>поддеревьев </a:t>
            </a:r>
            <a:r>
              <a:rPr lang="ru-RU" dirty="0" smtClean="0"/>
              <a:t>отличаются </a:t>
            </a:r>
            <a:r>
              <a:rPr lang="ru-RU" dirty="0"/>
              <a:t>не более, чем на единицу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6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Минимальное число вершин в АВЛ дереве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N(h) </a:t>
            </a:r>
            <a:r>
              <a:rPr lang="ru-RU" dirty="0" smtClean="0"/>
              <a:t>-- число вершин в самом маленьком АВЛ дереве высоты </a:t>
            </a:r>
            <a:r>
              <a:rPr lang="en-US" dirty="0" smtClean="0"/>
              <a:t>h</a:t>
            </a:r>
          </a:p>
          <a:p>
            <a:r>
              <a:rPr lang="en-US" dirty="0" smtClean="0"/>
              <a:t>N(h+2) = N(h+1) + N(h)</a:t>
            </a:r>
            <a:r>
              <a:rPr lang="ru-RU" dirty="0" smtClean="0"/>
              <a:t> + 1,</a:t>
            </a:r>
            <a:r>
              <a:rPr lang="en-US" dirty="0" smtClean="0"/>
              <a:t> </a:t>
            </a:r>
            <a:r>
              <a:rPr lang="ru-RU" dirty="0" smtClean="0"/>
              <a:t>т.к. поддерево АВЛ дерева является АВЛ деревом</a:t>
            </a:r>
          </a:p>
          <a:p>
            <a:r>
              <a:rPr lang="ru-RU" dirty="0" smtClean="0"/>
              <a:t>Тогда </a:t>
            </a:r>
            <a:r>
              <a:rPr lang="en-US" dirty="0"/>
              <a:t>N(h+2</a:t>
            </a:r>
            <a:r>
              <a:rPr lang="en-US" dirty="0" smtClean="0"/>
              <a:t>)</a:t>
            </a:r>
            <a:r>
              <a:rPr lang="ru-RU" dirty="0" smtClean="0"/>
              <a:t> + 1</a:t>
            </a:r>
            <a:r>
              <a:rPr lang="en-US" dirty="0" smtClean="0"/>
              <a:t> </a:t>
            </a:r>
            <a:r>
              <a:rPr lang="en-US" dirty="0"/>
              <a:t>= N(h+1) </a:t>
            </a:r>
            <a:r>
              <a:rPr lang="ru-RU" dirty="0" smtClean="0"/>
              <a:t>+ 1 </a:t>
            </a:r>
            <a:r>
              <a:rPr lang="en-US" dirty="0" smtClean="0"/>
              <a:t>+ </a:t>
            </a:r>
            <a:r>
              <a:rPr lang="en-US" dirty="0"/>
              <a:t>N(h)</a:t>
            </a:r>
            <a:r>
              <a:rPr lang="ru-RU" dirty="0"/>
              <a:t> + </a:t>
            </a:r>
            <a:r>
              <a:rPr lang="ru-RU" dirty="0" smtClean="0"/>
              <a:t>1</a:t>
            </a:r>
            <a:endParaRPr lang="en-US" dirty="0" smtClean="0"/>
          </a:p>
          <a:p>
            <a:r>
              <a:rPr lang="ru-RU" dirty="0" smtClean="0"/>
              <a:t>Следовательно, </a:t>
            </a:r>
            <a:r>
              <a:rPr lang="en-US" dirty="0" smtClean="0"/>
              <a:t>N(h) = </a:t>
            </a:r>
            <a:r>
              <a:rPr lang="en-US" dirty="0" smtClean="0">
                <a:sym typeface="Symbol" panose="05050102010706020507" pitchFamily="18" charset="2"/>
              </a:rPr>
              <a:t>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dirty="0" smtClean="0">
                <a:sym typeface="Symbol" panose="05050102010706020507" pitchFamily="18" charset="2"/>
              </a:rPr>
              <a:t>h) - 1 (</a:t>
            </a:r>
            <a:r>
              <a:rPr lang="ru-RU" dirty="0" smtClean="0"/>
              <a:t>число Фибоначчи</a:t>
            </a:r>
            <a:r>
              <a:rPr lang="en-US" dirty="0" smtClean="0"/>
              <a:t> </a:t>
            </a:r>
            <a:r>
              <a:rPr lang="ru-RU" dirty="0" smtClean="0"/>
              <a:t>минус 1)</a:t>
            </a:r>
          </a:p>
          <a:p>
            <a:r>
              <a:rPr lang="ru-RU" dirty="0" smtClean="0"/>
              <a:t>Следовательно, АВЛ дерево высоты </a:t>
            </a:r>
            <a:r>
              <a:rPr lang="en-US" dirty="0" smtClean="0"/>
              <a:t>h </a:t>
            </a:r>
            <a:r>
              <a:rPr lang="ru-RU" dirty="0" smtClean="0"/>
              <a:t>содержит </a:t>
            </a:r>
            <a:r>
              <a:rPr lang="en-US" dirty="0" smtClean="0"/>
              <a:t>&gt;= (3/2)^h -1 </a:t>
            </a:r>
            <a:r>
              <a:rPr lang="ru-RU" dirty="0" smtClean="0"/>
              <a:t>вершин</a:t>
            </a:r>
          </a:p>
          <a:p>
            <a:pPr lvl="1"/>
            <a:r>
              <a:rPr lang="ru-RU" dirty="0" smtClean="0"/>
              <a:t>Докажите по индукции, что </a:t>
            </a:r>
            <a:r>
              <a:rPr lang="en-US" dirty="0" smtClean="0">
                <a:sym typeface="Symbol" panose="05050102010706020507" pitchFamily="18" charset="2"/>
              </a:rPr>
              <a:t>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dirty="0" smtClean="0">
                <a:sym typeface="Symbol" panose="05050102010706020507" pitchFamily="18" charset="2"/>
              </a:rPr>
              <a:t>h)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&gt;= (3/2)</a:t>
            </a:r>
            <a:r>
              <a:rPr lang="en-US" baseline="30000" dirty="0" smtClean="0">
                <a:sym typeface="Symbol" panose="05050102010706020507" pitchFamily="18" charset="2"/>
              </a:rPr>
              <a:t>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endParaRPr lang="ru-RU" dirty="0" smtClean="0">
              <a:sym typeface="Symbol" panose="05050102010706020507" pitchFamily="18" charset="2"/>
            </a:endParaRPr>
          </a:p>
          <a:p>
            <a:endParaRPr lang="ru-RU" dirty="0" smtClean="0"/>
          </a:p>
          <a:p>
            <a:r>
              <a:rPr lang="ru-RU" dirty="0" smtClean="0"/>
              <a:t>Следовательно, поиск и вставка вершины занимают О(</a:t>
            </a:r>
            <a:r>
              <a:rPr lang="en-US" dirty="0" smtClean="0"/>
              <a:t>log n</a:t>
            </a:r>
            <a:r>
              <a:rPr lang="ru-RU" dirty="0" smtClean="0"/>
              <a:t>), где </a:t>
            </a:r>
            <a:r>
              <a:rPr lang="en-US" dirty="0" smtClean="0"/>
              <a:t>n </a:t>
            </a:r>
            <a:r>
              <a:rPr lang="ru-RU" dirty="0" smtClean="0"/>
              <a:t>число вершин в АВЛ дереве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0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вершины в АВЛ дерево</a:t>
            </a:r>
            <a:endParaRPr lang="ru-RU" dirty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</a:t>
            </a:r>
            <a:r>
              <a:rPr lang="ru-RU" sz="2400">
                <a:cs typeface="Times New Roman" pitchFamily="18" charset="0"/>
              </a:rPr>
              <a:t>дерево </a:t>
            </a:r>
            <a:r>
              <a:rPr lang="ru-RU" sz="2400" smtClean="0">
                <a:cs typeface="Times New Roman" pitchFamily="18" charset="0"/>
              </a:rPr>
              <a:t>Вставить(значение </a:t>
            </a:r>
            <a:r>
              <a:rPr lang="ru-RU" sz="2400" dirty="0">
                <a:cs typeface="Times New Roman" pitchFamily="18" charset="0"/>
              </a:rPr>
              <a:t>а</a:t>
            </a:r>
            <a:r>
              <a:rPr lang="ru-RU" sz="2400" smtClean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АВЛ </a:t>
            </a:r>
            <a:r>
              <a:rPr lang="ru-RU" sz="2400">
                <a:cs typeface="Times New Roman" pitchFamily="18" charset="0"/>
              </a:rPr>
              <a:t>дерево </a:t>
            </a:r>
            <a:r>
              <a:rPr lang="ru-RU" sz="2400" smtClean="0">
                <a:cs typeface="Times New Roman" pitchFamily="18" charset="0"/>
              </a:rPr>
              <a:t>д)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smtClean="0">
                <a:cs typeface="Times New Roman" pitchFamily="18" charset="0"/>
              </a:rPr>
              <a:t>если д – пустое дерево, </a:t>
            </a:r>
            <a:r>
              <a:rPr lang="ru-RU" sz="2400" dirty="0" smtClean="0">
                <a:cs typeface="Times New Roman" pitchFamily="18" charset="0"/>
              </a:rPr>
              <a:t>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dirty="0">
                <a:cs typeface="Times New Roman" pitchFamily="18" charset="0"/>
              </a:rPr>
              <a:t>вернуть </a:t>
            </a:r>
            <a:r>
              <a:rPr lang="ru-RU" sz="2400">
                <a:cs typeface="Times New Roman" pitchFamily="18" charset="0"/>
              </a:rPr>
              <a:t>АВЛ </a:t>
            </a:r>
            <a:r>
              <a:rPr lang="ru-RU" sz="2400" smtClean="0">
                <a:cs typeface="Times New Roman" pitchFamily="18" charset="0"/>
              </a:rPr>
              <a:t>дерево(а, </a:t>
            </a:r>
            <a:r>
              <a:rPr lang="ru-RU" sz="2400">
                <a:cs typeface="Times New Roman" pitchFamily="18" charset="0"/>
              </a:rPr>
              <a:t>пустое дерево</a:t>
            </a:r>
            <a:r>
              <a:rPr lang="en-US" sz="2400" smtClean="0">
                <a:cs typeface="Times New Roman" pitchFamily="18" charset="0"/>
              </a:rPr>
              <a:t>,</a:t>
            </a:r>
            <a:r>
              <a:rPr lang="ru-RU" sz="2400">
                <a:cs typeface="Times New Roman" pitchFamily="18" charset="0"/>
              </a:rPr>
              <a:t> пустое дерево)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>
                <a:cs typeface="Times New Roman" pitchFamily="18" charset="0"/>
              </a:rPr>
              <a:t>п</a:t>
            </a:r>
            <a:r>
              <a:rPr lang="ru-RU" sz="2400" smtClean="0">
                <a:cs typeface="Times New Roman" pitchFamily="18" charset="0"/>
              </a:rPr>
              <a:t>усть </a:t>
            </a:r>
            <a:r>
              <a:rPr lang="ru-RU" sz="2400">
                <a:cs typeface="Times New Roman" pitchFamily="18" charset="0"/>
              </a:rPr>
              <a:t>х</a:t>
            </a:r>
            <a:r>
              <a:rPr lang="ru-RU" sz="2400" smtClean="0">
                <a:cs typeface="Times New Roman" pitchFamily="18" charset="0"/>
              </a:rPr>
              <a:t>, л</a:t>
            </a:r>
            <a:r>
              <a:rPr lang="en-US" sz="2400" smtClean="0">
                <a:cs typeface="Times New Roman" pitchFamily="18" charset="0"/>
              </a:rPr>
              <a:t>, </a:t>
            </a:r>
            <a:r>
              <a:rPr lang="ru-RU" sz="2400" smtClean="0">
                <a:cs typeface="Times New Roman" pitchFamily="18" charset="0"/>
              </a:rPr>
              <a:t>п</a:t>
            </a:r>
            <a:r>
              <a:rPr lang="en-US" sz="240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– </a:t>
            </a:r>
            <a:r>
              <a:rPr lang="ru-RU" sz="2400" dirty="0" smtClean="0">
                <a:cs typeface="Times New Roman" pitchFamily="18" charset="0"/>
              </a:rPr>
              <a:t>корень, левое и правое </a:t>
            </a:r>
            <a:r>
              <a:rPr lang="ru-RU" sz="2400" smtClean="0">
                <a:cs typeface="Times New Roman" pitchFamily="18" charset="0"/>
              </a:rPr>
              <a:t>поддеревья д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smtClean="0">
                <a:cs typeface="Times New Roman" pitchFamily="18" charset="0"/>
              </a:rPr>
              <a:t>если а</a:t>
            </a:r>
            <a:r>
              <a:rPr lang="en-US" sz="2400" smtClean="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</a:rPr>
              <a:t>&lt; </a:t>
            </a:r>
            <a:r>
              <a:rPr lang="ru-RU" sz="2400" smtClean="0">
                <a:cs typeface="Times New Roman" pitchFamily="18" charset="0"/>
              </a:rPr>
              <a:t>х, </a:t>
            </a:r>
            <a:r>
              <a:rPr lang="ru-RU" sz="2400" dirty="0" smtClean="0">
                <a:cs typeface="Times New Roman" pitchFamily="18" charset="0"/>
              </a:rPr>
              <a:t>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	</a:t>
            </a:r>
            <a:r>
              <a:rPr lang="ru-RU" sz="2400" smtClean="0">
                <a:cs typeface="Times New Roman" pitchFamily="18" charset="0"/>
              </a:rPr>
              <a:t>	дд </a:t>
            </a:r>
            <a:r>
              <a:rPr lang="ru-RU" sz="2400" dirty="0">
                <a:cs typeface="Times New Roman" pitchFamily="18" charset="0"/>
              </a:rPr>
              <a:t>= </a:t>
            </a:r>
            <a:r>
              <a:rPr lang="ru-RU" sz="2400" smtClean="0">
                <a:cs typeface="Times New Roman" pitchFamily="18" charset="0"/>
              </a:rPr>
              <a:t>АВЛ дерево(</a:t>
            </a:r>
            <a:r>
              <a:rPr lang="ru-RU" sz="2400" dirty="0">
                <a:cs typeface="Times New Roman" pitchFamily="18" charset="0"/>
              </a:rPr>
              <a:t>х</a:t>
            </a:r>
            <a:r>
              <a:rPr lang="ru-RU" sz="2400" smtClean="0">
                <a:cs typeface="Times New Roman" pitchFamily="18" charset="0"/>
              </a:rPr>
              <a:t>, Вставить(а</a:t>
            </a:r>
            <a:r>
              <a:rPr lang="en-US" sz="2400" smtClean="0">
                <a:cs typeface="Times New Roman" pitchFamily="18" charset="0"/>
              </a:rPr>
              <a:t>, </a:t>
            </a:r>
            <a:r>
              <a:rPr lang="ru-RU" sz="2400" smtClean="0">
                <a:cs typeface="Times New Roman" pitchFamily="18" charset="0"/>
              </a:rPr>
              <a:t>л)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ru-RU" sz="2400" smtClean="0">
                <a:cs typeface="Times New Roman" pitchFamily="18" charset="0"/>
              </a:rPr>
              <a:t>п</a:t>
            </a:r>
            <a:r>
              <a:rPr lang="en-US" sz="2400" smtClean="0">
                <a:cs typeface="Times New Roman" pitchFamily="18" charset="0"/>
              </a:rPr>
              <a:t>) </a:t>
            </a:r>
            <a:endParaRPr lang="ru-RU" sz="2400" dirty="0" smtClean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smtClean="0">
                <a:cs typeface="Times New Roman" pitchFamily="18" charset="0"/>
              </a:rPr>
              <a:t>	дд </a:t>
            </a:r>
            <a:r>
              <a:rPr lang="ru-RU" sz="2400" dirty="0">
                <a:cs typeface="Times New Roman" pitchFamily="18" charset="0"/>
              </a:rPr>
              <a:t>= </a:t>
            </a:r>
            <a:r>
              <a:rPr lang="ru-RU" sz="2400" smtClean="0">
                <a:cs typeface="Times New Roman" pitchFamily="18" charset="0"/>
              </a:rPr>
              <a:t>АВЛ дерево(х, л</a:t>
            </a:r>
            <a:r>
              <a:rPr lang="en-US" sz="2400" smtClean="0">
                <a:cs typeface="Times New Roman" pitchFamily="18" charset="0"/>
              </a:rPr>
              <a:t>,</a:t>
            </a:r>
            <a:r>
              <a:rPr lang="ru-RU" sz="2400" smtClean="0">
                <a:cs typeface="Times New Roman" pitchFamily="18" charset="0"/>
              </a:rPr>
              <a:t> Вставить(а</a:t>
            </a:r>
            <a:r>
              <a:rPr lang="en-US" sz="2400" smtClean="0">
                <a:cs typeface="Times New Roman" pitchFamily="18" charset="0"/>
              </a:rPr>
              <a:t>, </a:t>
            </a:r>
            <a:r>
              <a:rPr lang="ru-RU" sz="2400" smtClean="0">
                <a:cs typeface="Times New Roman" pitchFamily="18" charset="0"/>
              </a:rPr>
              <a:t>п</a:t>
            </a:r>
            <a:r>
              <a:rPr lang="en-US" sz="2400" smtClean="0">
                <a:cs typeface="Times New Roman" pitchFamily="18" charset="0"/>
              </a:rPr>
              <a:t>))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>
                <a:cs typeface="Times New Roman" pitchFamily="18" charset="0"/>
              </a:rPr>
              <a:t>	</a:t>
            </a:r>
            <a:r>
              <a:rPr lang="ru-RU" sz="2400" smtClean="0">
                <a:cs typeface="Times New Roman" pitchFamily="18" charset="0"/>
              </a:rPr>
              <a:t>Сбалансировать(дд)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>
                <a:cs typeface="Times New Roman" pitchFamily="18" charset="0"/>
              </a:rPr>
              <a:t>вернуть </a:t>
            </a:r>
            <a:r>
              <a:rPr lang="ru-RU" sz="2400" smtClean="0">
                <a:cs typeface="Times New Roman" pitchFamily="18" charset="0"/>
              </a:rPr>
              <a:t>дд</a:t>
            </a:r>
            <a:endParaRPr lang="ru-RU" sz="2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</a:t>
            </a:r>
            <a:r>
              <a:rPr lang="ru-RU" dirty="0" smtClean="0"/>
              <a:t>вершины в АВЛ 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>
                <a:cs typeface="Times New Roman" pitchFamily="18" charset="0"/>
              </a:rPr>
              <a:t>Высота </a:t>
            </a:r>
            <a:r>
              <a:rPr lang="ru-RU" sz="2600" smtClean="0">
                <a:cs typeface="Times New Roman" pitchFamily="18" charset="0"/>
              </a:rPr>
              <a:t>дд 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>
                <a:cs typeface="Times New Roman" pitchFamily="18" charset="0"/>
              </a:rPr>
              <a:t>высота </a:t>
            </a:r>
            <a:r>
              <a:rPr lang="ru-RU" sz="2600" smtClean="0">
                <a:cs typeface="Times New Roman" pitchFamily="18" charset="0"/>
              </a:rPr>
              <a:t>д </a:t>
            </a:r>
            <a:r>
              <a:rPr lang="ru-RU" sz="2600" dirty="0">
                <a:cs typeface="Times New Roman" pitchFamily="18" charset="0"/>
              </a:rPr>
              <a:t>==</a:t>
            </a:r>
            <a:r>
              <a:rPr lang="en-US" sz="2600">
                <a:cs typeface="Times New Roman" pitchFamily="18" charset="0"/>
              </a:rPr>
              <a:t>&gt;</a:t>
            </a:r>
            <a:r>
              <a:rPr lang="ru-RU" sz="2600">
                <a:cs typeface="Times New Roman" pitchFamily="18" charset="0"/>
              </a:rPr>
              <a:t> </a:t>
            </a:r>
            <a:r>
              <a:rPr lang="ru-RU" sz="2600" smtClean="0">
                <a:cs typeface="Times New Roman" pitchFamily="18" charset="0"/>
              </a:rPr>
              <a:t>дд </a:t>
            </a:r>
            <a:r>
              <a:rPr lang="ru-RU" sz="2600" dirty="0">
                <a:cs typeface="Times New Roman" pitchFamily="18" charset="0"/>
              </a:rPr>
              <a:t>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>
                <a:cs typeface="Times New Roman" pitchFamily="18" charset="0"/>
              </a:rPr>
              <a:t>Высота </a:t>
            </a:r>
            <a:r>
              <a:rPr lang="ru-RU" sz="2600" smtClean="0">
                <a:cs typeface="Times New Roman" pitchFamily="18" charset="0"/>
              </a:rPr>
              <a:t>дд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>
                <a:cs typeface="Times New Roman" pitchFamily="18" charset="0"/>
              </a:rPr>
              <a:t>высота </a:t>
            </a:r>
            <a:r>
              <a:rPr lang="ru-RU" sz="2600" smtClean="0">
                <a:cs typeface="Times New Roman" pitchFamily="18" charset="0"/>
              </a:rPr>
              <a:t>д</a:t>
            </a:r>
            <a:r>
              <a:rPr lang="en-US" sz="260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+ 1 </a:t>
            </a:r>
            <a:r>
              <a:rPr lang="ru-RU" sz="2600">
                <a:cs typeface="Times New Roman" pitchFamily="18" charset="0"/>
              </a:rPr>
              <a:t>и </a:t>
            </a:r>
            <a:r>
              <a:rPr lang="ru-RU" sz="2600" smtClean="0">
                <a:cs typeface="Times New Roman" pitchFamily="18" charset="0"/>
              </a:rPr>
              <a:t>а </a:t>
            </a:r>
            <a:r>
              <a:rPr lang="en-US" sz="2600">
                <a:cs typeface="Times New Roman" pitchFamily="18" charset="0"/>
              </a:rPr>
              <a:t>&lt; </a:t>
            </a:r>
            <a:r>
              <a:rPr lang="ru-RU" sz="260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>
                <a:cs typeface="Times New Roman" pitchFamily="18" charset="0"/>
              </a:rPr>
              <a:t>=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 smtClean="0">
                <a:cs typeface="Times New Roman" pitchFamily="18" charset="0"/>
              </a:rPr>
              <a:t>h</a:t>
            </a:r>
            <a:r>
              <a:rPr lang="ru-RU" sz="2800" baseline="-25000" smtClean="0">
                <a:cs typeface="Times New Roman" pitchFamily="18" charset="0"/>
              </a:rPr>
              <a:t>п</a:t>
            </a:r>
            <a:r>
              <a:rPr lang="ru-RU" sz="2800" baseline="-25000" dirty="0"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>
                <a:cs typeface="Times New Roman" pitchFamily="18" charset="0"/>
              </a:rPr>
              <a:t>&gt;</a:t>
            </a:r>
            <a:r>
              <a:rPr lang="ru-RU" sz="2800">
                <a:cs typeface="Times New Roman" pitchFamily="18" charset="0"/>
              </a:rPr>
              <a:t> </a:t>
            </a:r>
            <a:r>
              <a:rPr lang="ru-RU" sz="2800" smtClean="0">
                <a:cs typeface="Times New Roman" pitchFamily="18" charset="0"/>
              </a:rPr>
              <a:t>дд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smtClean="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&lt; </a:t>
            </a:r>
            <a:r>
              <a:rPr lang="en-US" sz="280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dirty="0">
                <a:cs typeface="Times New Roman" pitchFamily="18" charset="0"/>
              </a:rPr>
              <a:t>	==</a:t>
            </a:r>
            <a:r>
              <a:rPr lang="en-US" sz="2800">
                <a:cs typeface="Times New Roman" pitchFamily="18" charset="0"/>
              </a:rPr>
              <a:t>&gt;</a:t>
            </a:r>
            <a:r>
              <a:rPr lang="ru-RU" sz="2800">
                <a:cs typeface="Times New Roman" pitchFamily="18" charset="0"/>
              </a:rPr>
              <a:t> </a:t>
            </a:r>
            <a:r>
              <a:rPr lang="ru-RU" sz="2800" smtClean="0">
                <a:cs typeface="Times New Roman" pitchFamily="18" charset="0"/>
              </a:rPr>
              <a:t>дд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smtClean="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&gt; </a:t>
            </a:r>
            <a:r>
              <a:rPr lang="en-US" sz="280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rgbClr val="FF0000"/>
                </a:solidFill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>
                <a:cs typeface="Times New Roman" pitchFamily="18" charset="0"/>
              </a:rPr>
              <a:t>&gt;</a:t>
            </a:r>
            <a:r>
              <a:rPr lang="ru-RU" sz="2800">
                <a:cs typeface="Times New Roman" pitchFamily="18" charset="0"/>
              </a:rPr>
              <a:t> </a:t>
            </a:r>
            <a:r>
              <a:rPr lang="ru-RU" sz="2800" smtClean="0">
                <a:cs typeface="Times New Roman" pitchFamily="18" charset="0"/>
              </a:rPr>
              <a:t>дд </a:t>
            </a:r>
            <a:r>
              <a:rPr lang="ru-RU" sz="2800" u="sng" smtClean="0">
                <a:cs typeface="Times New Roman" pitchFamily="18" charset="0"/>
              </a:rPr>
              <a:t>   </a:t>
            </a:r>
            <a:r>
              <a:rPr lang="ru-RU" sz="2800" u="sng" dirty="0">
                <a:cs typeface="Times New Roman" pitchFamily="18" charset="0"/>
              </a:rPr>
              <a:t>НЕ   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cs typeface="Times New Roman" pitchFamily="18" charset="0"/>
              </a:rPr>
              <a:t>Что делать, </a:t>
            </a:r>
            <a:r>
              <a:rPr lang="ru-RU" sz="2800">
                <a:cs typeface="Times New Roman" pitchFamily="18" charset="0"/>
              </a:rPr>
              <a:t>если </a:t>
            </a:r>
            <a:r>
              <a:rPr lang="ru-RU" sz="2800" smtClean="0">
                <a:cs typeface="Times New Roman" pitchFamily="18" charset="0"/>
              </a:rPr>
              <a:t>а </a:t>
            </a:r>
            <a:r>
              <a:rPr lang="en-US" sz="2800">
                <a:cs typeface="Times New Roman" pitchFamily="18" charset="0"/>
              </a:rPr>
              <a:t>&gt; </a:t>
            </a:r>
            <a:r>
              <a:rPr lang="ru-RU" sz="2800" smtClean="0">
                <a:cs typeface="Times New Roman" pitchFamily="18" charset="0"/>
              </a:rPr>
              <a:t>х?</a:t>
            </a:r>
            <a:endParaRPr lang="ru-RU" sz="2800" dirty="0"/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л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п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левой-левой ветки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 smtClean="0"/>
          </a:p>
          <a:p>
            <a:r>
              <a:rPr lang="ru-RU" dirty="0" smtClean="0"/>
              <a:t>Почему </a:t>
            </a:r>
            <a:r>
              <a:rPr lang="ru-RU" dirty="0"/>
              <a:t>ДДП переходит в ДДП?</a:t>
            </a: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</a:t>
            </a:r>
            <a:r>
              <a:rPr lang="en-US" dirty="0" smtClean="0"/>
              <a:t>-</a:t>
            </a:r>
            <a:r>
              <a:rPr lang="ru-RU" dirty="0" smtClean="0"/>
              <a:t>правой ветки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</a:t>
            </a:r>
            <a:r>
              <a:rPr lang="ru-RU" sz="2800" dirty="0" smtClean="0"/>
              <a:t>большой) поворот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поворотов</a:t>
            </a:r>
            <a:endParaRPr lang="ru-RU" dirty="0"/>
          </a:p>
        </p:txBody>
      </p:sp>
      <p:sp>
        <p:nvSpPr>
          <p:cNvPr id="79910" name="Объект 7990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911" name="Объект 799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Какая вершина была вставлена в дерево перед каждым поворотом?</a:t>
            </a:r>
            <a:endParaRPr lang="ru-RU" dirty="0"/>
          </a:p>
        </p:txBody>
      </p:sp>
      <p:sp>
        <p:nvSpPr>
          <p:cNvPr id="69" name="Rectangle 68"/>
          <p:cNvSpPr/>
          <p:nvPr/>
        </p:nvSpPr>
        <p:spPr>
          <a:xfrm>
            <a:off x="9102750" y="6359856"/>
            <a:ext cx="1296144" cy="1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500" b="1" dirty="0">
                <a:solidFill>
                  <a:schemeClr val="bg1"/>
                </a:solidFill>
              </a:rPr>
              <a:t>, думаете вы?</a:t>
            </a:r>
          </a:p>
        </p:txBody>
      </p:sp>
      <p:grpSp>
        <p:nvGrpSpPr>
          <p:cNvPr id="79876" name="Группа 79875"/>
          <p:cNvGrpSpPr/>
          <p:nvPr/>
        </p:nvGrpSpPr>
        <p:grpSpPr>
          <a:xfrm>
            <a:off x="767408" y="1917278"/>
            <a:ext cx="2323213" cy="1079674"/>
            <a:chOff x="831054" y="2325047"/>
            <a:chExt cx="2323213" cy="1079674"/>
          </a:xfrm>
        </p:grpSpPr>
        <p:sp>
          <p:nvSpPr>
            <p:cNvPr id="70" name="Овал 69"/>
            <p:cNvSpPr/>
            <p:nvPr/>
          </p:nvSpPr>
          <p:spPr>
            <a:xfrm>
              <a:off x="1440555" y="2558024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Прямая соединительная линия 18"/>
            <p:cNvCxnSpPr>
              <a:stCxn id="70" idx="3"/>
              <a:endCxn id="72" idx="7"/>
            </p:cNvCxnSpPr>
            <p:nvPr/>
          </p:nvCxnSpPr>
          <p:spPr>
            <a:xfrm flipH="1">
              <a:off x="1333454" y="2748203"/>
              <a:ext cx="140289" cy="1491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Овал 71"/>
            <p:cNvSpPr/>
            <p:nvPr/>
          </p:nvSpPr>
          <p:spPr>
            <a:xfrm>
              <a:off x="1140023" y="28647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31054" y="3181913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" name="Прямая соединительная линия 18"/>
            <p:cNvCxnSpPr>
              <a:stCxn id="73" idx="7"/>
              <a:endCxn id="72" idx="3"/>
            </p:cNvCxnSpPr>
            <p:nvPr/>
          </p:nvCxnSpPr>
          <p:spPr>
            <a:xfrm flipV="1">
              <a:off x="1024485" y="3054887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Стрелка вправо 80"/>
            <p:cNvSpPr/>
            <p:nvPr/>
          </p:nvSpPr>
          <p:spPr>
            <a:xfrm>
              <a:off x="1826012" y="294893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2927648" y="310664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Прямая соединительная линия 18"/>
            <p:cNvCxnSpPr>
              <a:stCxn id="80" idx="1"/>
              <a:endCxn id="82" idx="5"/>
            </p:cNvCxnSpPr>
            <p:nvPr/>
          </p:nvCxnSpPr>
          <p:spPr>
            <a:xfrm flipH="1" flipV="1">
              <a:off x="2807502" y="2994805"/>
              <a:ext cx="153334" cy="144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2614071" y="2804626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Овал 82"/>
            <p:cNvSpPr/>
            <p:nvPr/>
          </p:nvSpPr>
          <p:spPr>
            <a:xfrm>
              <a:off x="2305102" y="312183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" name="Прямая соединительная линия 18"/>
            <p:cNvCxnSpPr>
              <a:stCxn id="83" idx="7"/>
              <a:endCxn id="82" idx="3"/>
            </p:cNvCxnSpPr>
            <p:nvPr/>
          </p:nvCxnSpPr>
          <p:spPr>
            <a:xfrm flipV="1">
              <a:off x="2498533" y="2994805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Выгнутая вверх стрелка 111"/>
            <p:cNvSpPr/>
            <p:nvPr/>
          </p:nvSpPr>
          <p:spPr>
            <a:xfrm rot="18897079">
              <a:off x="917210" y="2446016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9877" name="Группа 79876"/>
          <p:cNvGrpSpPr/>
          <p:nvPr/>
        </p:nvGrpSpPr>
        <p:grpSpPr>
          <a:xfrm>
            <a:off x="695400" y="4117134"/>
            <a:ext cx="3466979" cy="1544114"/>
            <a:chOff x="828821" y="3303732"/>
            <a:chExt cx="3466979" cy="1544114"/>
          </a:xfrm>
        </p:grpSpPr>
        <p:sp>
          <p:nvSpPr>
            <p:cNvPr id="74" name="Овал 73"/>
            <p:cNvSpPr/>
            <p:nvPr/>
          </p:nvSpPr>
          <p:spPr>
            <a:xfrm>
              <a:off x="1547849" y="35010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Овал 74"/>
            <p:cNvSpPr/>
            <p:nvPr/>
          </p:nvSpPr>
          <p:spPr>
            <a:xfrm>
              <a:off x="828821" y="4243450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Прямая соединительная линия 18"/>
            <p:cNvCxnSpPr>
              <a:stCxn id="74" idx="3"/>
              <a:endCxn id="89" idx="7"/>
            </p:cNvCxnSpPr>
            <p:nvPr/>
          </p:nvCxnSpPr>
          <p:spPr>
            <a:xfrm flipH="1">
              <a:off x="1377529" y="3691187"/>
              <a:ext cx="203508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18"/>
            <p:cNvCxnSpPr>
              <a:stCxn id="89" idx="5"/>
              <a:endCxn id="93" idx="1"/>
            </p:cNvCxnSpPr>
            <p:nvPr/>
          </p:nvCxnSpPr>
          <p:spPr>
            <a:xfrm>
              <a:off x="1377529" y="4054267"/>
              <a:ext cx="170320" cy="1891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1184098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Овал 89"/>
            <p:cNvSpPr/>
            <p:nvPr/>
          </p:nvSpPr>
          <p:spPr>
            <a:xfrm>
              <a:off x="1192068" y="462503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Прямая соединительная линия 18"/>
            <p:cNvCxnSpPr>
              <a:stCxn id="89" idx="3"/>
              <a:endCxn id="75" idx="7"/>
            </p:cNvCxnSpPr>
            <p:nvPr/>
          </p:nvCxnSpPr>
          <p:spPr>
            <a:xfrm flipH="1">
              <a:off x="1022252" y="4054267"/>
              <a:ext cx="195034" cy="221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18"/>
            <p:cNvCxnSpPr>
              <a:stCxn id="74" idx="5"/>
              <a:endCxn id="97" idx="1"/>
            </p:cNvCxnSpPr>
            <p:nvPr/>
          </p:nvCxnSpPr>
          <p:spPr>
            <a:xfrm>
              <a:off x="1741280" y="3691187"/>
              <a:ext cx="221584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1514661" y="421082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5" name="Прямая соединительная линия 18"/>
            <p:cNvCxnSpPr>
              <a:stCxn id="75" idx="5"/>
              <a:endCxn id="90" idx="1"/>
            </p:cNvCxnSpPr>
            <p:nvPr/>
          </p:nvCxnSpPr>
          <p:spPr>
            <a:xfrm>
              <a:off x="1022252" y="4433629"/>
              <a:ext cx="203004" cy="2240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Овал 96"/>
            <p:cNvSpPr/>
            <p:nvPr/>
          </p:nvSpPr>
          <p:spPr>
            <a:xfrm>
              <a:off x="1929676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Выгнутая вверх стрелка 113"/>
            <p:cNvSpPr/>
            <p:nvPr/>
          </p:nvSpPr>
          <p:spPr>
            <a:xfrm rot="18897079">
              <a:off x="972412" y="3424701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3709141" y="40702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711624" y="407707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Прямая соединительная линия 18"/>
            <p:cNvCxnSpPr>
              <a:stCxn id="115" idx="3"/>
              <a:endCxn id="123" idx="7"/>
            </p:cNvCxnSpPr>
            <p:nvPr/>
          </p:nvCxnSpPr>
          <p:spPr>
            <a:xfrm flipH="1">
              <a:off x="3542532" y="4260467"/>
              <a:ext cx="199797" cy="209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8"/>
            <p:cNvCxnSpPr>
              <a:stCxn id="119" idx="5"/>
              <a:endCxn id="115" idx="1"/>
            </p:cNvCxnSpPr>
            <p:nvPr/>
          </p:nvCxnSpPr>
          <p:spPr>
            <a:xfrm>
              <a:off x="3415587" y="3853996"/>
              <a:ext cx="326742" cy="2489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/>
            <p:cNvSpPr/>
            <p:nvPr/>
          </p:nvSpPr>
          <p:spPr>
            <a:xfrm>
              <a:off x="3222156" y="366381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061069" y="443032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1" name="Прямая соединительная линия 18"/>
            <p:cNvCxnSpPr>
              <a:stCxn id="119" idx="3"/>
              <a:endCxn id="116" idx="7"/>
            </p:cNvCxnSpPr>
            <p:nvPr/>
          </p:nvCxnSpPr>
          <p:spPr>
            <a:xfrm flipH="1">
              <a:off x="2905055" y="3853996"/>
              <a:ext cx="350289" cy="2557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8"/>
            <p:cNvCxnSpPr>
              <a:stCxn id="115" idx="5"/>
              <a:endCxn id="126" idx="1"/>
            </p:cNvCxnSpPr>
            <p:nvPr/>
          </p:nvCxnSpPr>
          <p:spPr>
            <a:xfrm>
              <a:off x="3902572" y="4260467"/>
              <a:ext cx="199797" cy="2123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Овал 122"/>
            <p:cNvSpPr/>
            <p:nvPr/>
          </p:nvSpPr>
          <p:spPr>
            <a:xfrm>
              <a:off x="3349101" y="443711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4" name="Прямая соединительная линия 18"/>
            <p:cNvCxnSpPr>
              <a:stCxn id="116" idx="5"/>
              <a:endCxn id="120" idx="1"/>
            </p:cNvCxnSpPr>
            <p:nvPr/>
          </p:nvCxnSpPr>
          <p:spPr>
            <a:xfrm>
              <a:off x="2905055" y="4267251"/>
              <a:ext cx="189202" cy="1957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069181" y="444015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Стрелка вправо 80"/>
            <p:cNvSpPr/>
            <p:nvPr/>
          </p:nvSpPr>
          <p:spPr>
            <a:xfrm>
              <a:off x="2216781" y="4148858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79912" name="Группа 79911"/>
          <p:cNvGrpSpPr/>
          <p:nvPr/>
        </p:nvGrpSpPr>
        <p:grpSpPr>
          <a:xfrm>
            <a:off x="5087888" y="1772816"/>
            <a:ext cx="6336704" cy="1516246"/>
            <a:chOff x="5087888" y="1759213"/>
            <a:chExt cx="6336704" cy="1516246"/>
          </a:xfrm>
        </p:grpSpPr>
        <p:grpSp>
          <p:nvGrpSpPr>
            <p:cNvPr id="79907" name="Группа 79906"/>
            <p:cNvGrpSpPr/>
            <p:nvPr/>
          </p:nvGrpSpPr>
          <p:grpSpPr>
            <a:xfrm>
              <a:off x="9717788" y="1956435"/>
              <a:ext cx="1706804" cy="1040517"/>
              <a:chOff x="9357748" y="1956435"/>
              <a:chExt cx="1706804" cy="1040517"/>
            </a:xfrm>
          </p:grpSpPr>
          <p:sp>
            <p:nvSpPr>
              <p:cNvPr id="158" name="Овал 157"/>
              <p:cNvSpPr/>
              <p:nvPr/>
            </p:nvSpPr>
            <p:spPr>
              <a:xfrm>
                <a:off x="10437868" y="232325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5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9" name="Прямая соединительная линия 18"/>
              <p:cNvCxnSpPr>
                <a:stCxn id="160" idx="5"/>
                <a:endCxn id="158" idx="1"/>
              </p:cNvCxnSpPr>
              <p:nvPr/>
            </p:nvCxnSpPr>
            <p:spPr>
              <a:xfrm>
                <a:off x="10271259" y="2146614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Овал 159"/>
              <p:cNvSpPr/>
              <p:nvPr/>
            </p:nvSpPr>
            <p:spPr>
              <a:xfrm>
                <a:off x="10077828" y="195643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3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Прямая соединительная линия 18"/>
              <p:cNvCxnSpPr>
                <a:stCxn id="158" idx="3"/>
                <a:endCxn id="166" idx="7"/>
              </p:cNvCxnSpPr>
              <p:nvPr/>
            </p:nvCxnSpPr>
            <p:spPr>
              <a:xfrm flipH="1">
                <a:off x="10249871" y="2513438"/>
                <a:ext cx="221185" cy="2213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8"/>
              <p:cNvCxnSpPr>
                <a:stCxn id="158" idx="5"/>
                <a:endCxn id="168" idx="1"/>
              </p:cNvCxnSpPr>
              <p:nvPr/>
            </p:nvCxnSpPr>
            <p:spPr>
              <a:xfrm>
                <a:off x="10631299" y="2513438"/>
                <a:ext cx="239822" cy="2933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8"/>
              <p:cNvCxnSpPr>
                <a:stCxn id="165" idx="3"/>
                <a:endCxn id="167" idx="7"/>
              </p:cNvCxnSpPr>
              <p:nvPr/>
            </p:nvCxnSpPr>
            <p:spPr>
              <a:xfrm flipH="1">
                <a:off x="9551179" y="2521868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8"/>
              <p:cNvCxnSpPr>
                <a:stCxn id="160" idx="3"/>
                <a:endCxn id="165" idx="7"/>
              </p:cNvCxnSpPr>
              <p:nvPr/>
            </p:nvCxnSpPr>
            <p:spPr>
              <a:xfrm flipH="1">
                <a:off x="9911219" y="2146614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Овал 164"/>
              <p:cNvSpPr/>
              <p:nvPr/>
            </p:nvSpPr>
            <p:spPr>
              <a:xfrm>
                <a:off x="9717788" y="233168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10056440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9357748" y="270486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10837933" y="277414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9" name="Группа 79908"/>
            <p:cNvGrpSpPr/>
            <p:nvPr/>
          </p:nvGrpSpPr>
          <p:grpSpPr>
            <a:xfrm>
              <a:off x="5087888" y="1969852"/>
              <a:ext cx="1306739" cy="1302928"/>
              <a:chOff x="5620861" y="1969852"/>
              <a:chExt cx="1306739" cy="1302928"/>
            </a:xfrm>
          </p:grpSpPr>
          <p:sp>
            <p:nvSpPr>
              <p:cNvPr id="169" name="Овал 168"/>
              <p:cNvSpPr/>
              <p:nvPr/>
            </p:nvSpPr>
            <p:spPr>
              <a:xfrm>
                <a:off x="6700981" y="233667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Прямая соединительная линия 18"/>
              <p:cNvCxnSpPr>
                <a:stCxn id="171" idx="5"/>
                <a:endCxn id="169" idx="1"/>
              </p:cNvCxnSpPr>
              <p:nvPr/>
            </p:nvCxnSpPr>
            <p:spPr>
              <a:xfrm>
                <a:off x="6534372" y="2160031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Овал 170"/>
              <p:cNvSpPr/>
              <p:nvPr/>
            </p:nvSpPr>
            <p:spPr>
              <a:xfrm>
                <a:off x="6340941" y="196985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72" name="Прямая соединительная линия 18"/>
              <p:cNvCxnSpPr>
                <a:stCxn id="176" idx="5"/>
                <a:endCxn id="177" idx="1"/>
              </p:cNvCxnSpPr>
              <p:nvPr/>
            </p:nvCxnSpPr>
            <p:spPr>
              <a:xfrm>
                <a:off x="6174332" y="2535285"/>
                <a:ext cx="189202" cy="1883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8"/>
              <p:cNvCxnSpPr>
                <a:stCxn id="177" idx="5"/>
                <a:endCxn id="179" idx="1"/>
              </p:cNvCxnSpPr>
              <p:nvPr/>
            </p:nvCxnSpPr>
            <p:spPr>
              <a:xfrm>
                <a:off x="6523777" y="2881224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8"/>
              <p:cNvCxnSpPr>
                <a:stCxn id="176" idx="3"/>
                <a:endCxn id="178" idx="7"/>
              </p:cNvCxnSpPr>
              <p:nvPr/>
            </p:nvCxnSpPr>
            <p:spPr>
              <a:xfrm flipH="1">
                <a:off x="5814292" y="2535285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8"/>
              <p:cNvCxnSpPr>
                <a:stCxn id="171" idx="3"/>
                <a:endCxn id="176" idx="7"/>
              </p:cNvCxnSpPr>
              <p:nvPr/>
            </p:nvCxnSpPr>
            <p:spPr>
              <a:xfrm flipH="1">
                <a:off x="6174332" y="2160031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/>
              <p:cNvSpPr/>
              <p:nvPr/>
            </p:nvSpPr>
            <p:spPr>
              <a:xfrm>
                <a:off x="5980901" y="234510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330346" y="269104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620861" y="2718283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690386" y="30499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892" name="Выгнутая вниз стрелка 79891"/>
              <p:cNvSpPr/>
              <p:nvPr/>
            </p:nvSpPr>
            <p:spPr>
              <a:xfrm rot="13317704">
                <a:off x="6160303" y="2335801"/>
                <a:ext cx="640211" cy="23508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8" name="Группа 79907"/>
            <p:cNvGrpSpPr/>
            <p:nvPr/>
          </p:nvGrpSpPr>
          <p:grpSpPr>
            <a:xfrm>
              <a:off x="7176120" y="1759213"/>
              <a:ext cx="1666779" cy="1516246"/>
              <a:chOff x="7464152" y="1759213"/>
              <a:chExt cx="1666779" cy="1516246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8904312" y="22768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Прямая соединительная линия 18"/>
              <p:cNvCxnSpPr>
                <a:stCxn id="98" idx="5"/>
                <a:endCxn id="94" idx="1"/>
              </p:cNvCxnSpPr>
              <p:nvPr/>
            </p:nvCxnSpPr>
            <p:spPr>
              <a:xfrm>
                <a:off x="8737703" y="2100227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Овал 97"/>
              <p:cNvSpPr/>
              <p:nvPr/>
            </p:nvSpPr>
            <p:spPr>
              <a:xfrm>
                <a:off x="8544272" y="1910048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99" name="Прямая соединительная линия 18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8017623" y="2533388"/>
                <a:ext cx="156364" cy="178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18"/>
              <p:cNvCxnSpPr>
                <a:stCxn id="137" idx="5"/>
                <a:endCxn id="144" idx="1"/>
              </p:cNvCxnSpPr>
              <p:nvPr/>
            </p:nvCxnSpPr>
            <p:spPr>
              <a:xfrm>
                <a:off x="8334230" y="2533388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8"/>
              <p:cNvCxnSpPr>
                <a:stCxn id="136" idx="3"/>
                <a:endCxn id="138" idx="7"/>
              </p:cNvCxnSpPr>
              <p:nvPr/>
            </p:nvCxnSpPr>
            <p:spPr>
              <a:xfrm flipH="1">
                <a:off x="7657583" y="2869653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8"/>
              <p:cNvCxnSpPr>
                <a:stCxn id="98" idx="3"/>
                <a:endCxn id="137" idx="7"/>
              </p:cNvCxnSpPr>
              <p:nvPr/>
            </p:nvCxnSpPr>
            <p:spPr>
              <a:xfrm flipH="1">
                <a:off x="8334230" y="2100227"/>
                <a:ext cx="243230" cy="2756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Овал 135"/>
              <p:cNvSpPr/>
              <p:nvPr/>
            </p:nvSpPr>
            <p:spPr>
              <a:xfrm>
                <a:off x="7824192" y="267947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8140799" y="234320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7464152" y="3052651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Овал 143"/>
              <p:cNvSpPr/>
              <p:nvPr/>
            </p:nvSpPr>
            <p:spPr>
              <a:xfrm>
                <a:off x="8500839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Выгнутая вверх стрелка 189"/>
              <p:cNvSpPr/>
              <p:nvPr/>
            </p:nvSpPr>
            <p:spPr>
              <a:xfrm rot="18897079">
                <a:off x="7954270" y="1880182"/>
                <a:ext cx="549715" cy="30777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Стрелка вправо 80"/>
            <p:cNvSpPr/>
            <p:nvPr/>
          </p:nvSpPr>
          <p:spPr>
            <a:xfrm>
              <a:off x="6747997" y="2521612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197" name="Стрелка вправо 80"/>
            <p:cNvSpPr/>
            <p:nvPr/>
          </p:nvSpPr>
          <p:spPr>
            <a:xfrm>
              <a:off x="9160779" y="253095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Дерево, поддерево и другие определения</a:t>
            </a:r>
          </a:p>
          <a:p>
            <a:pPr lvl="1"/>
            <a:r>
              <a:rPr lang="ru-RU" dirty="0" smtClean="0"/>
              <a:t>Основные свойства</a:t>
            </a:r>
          </a:p>
          <a:p>
            <a:r>
              <a:rPr lang="ru-RU" dirty="0" smtClean="0"/>
              <a:t>Обходы деревьев</a:t>
            </a:r>
          </a:p>
          <a:p>
            <a:pPr lvl="1"/>
            <a:r>
              <a:rPr lang="ru-RU" dirty="0" smtClean="0"/>
              <a:t>В ширину, в глубину, связь с выражениями</a:t>
            </a:r>
          </a:p>
          <a:p>
            <a:r>
              <a:rPr lang="ru-RU" dirty="0" smtClean="0"/>
              <a:t>Дерево двоичного поиска</a:t>
            </a:r>
          </a:p>
          <a:p>
            <a:r>
              <a:rPr lang="ru-RU" dirty="0" smtClean="0"/>
              <a:t>АВЛ деревья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6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Ориентированным </a:t>
            </a:r>
            <a:r>
              <a:rPr lang="ru-RU" sz="3600" i="1" dirty="0">
                <a:latin typeface="Calibri" pitchFamily="34" charset="0"/>
                <a:cs typeface="Calibri" pitchFamily="34" charset="0"/>
              </a:rPr>
              <a:t>деревом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ориентированный граф Т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= (А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такой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что</a:t>
            </a:r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сть вершина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, в которую не входит ни одна дуга</a:t>
            </a:r>
          </a:p>
          <a:p>
            <a:pPr>
              <a:lnSpc>
                <a:spcPct val="80000"/>
              </a:lnSpc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Во все остальные вершины входит ровно одна дуга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сть путь из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до каждой вершин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ы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а </a:t>
            </a:r>
            <a:r>
              <a:rPr lang="ru-RU" sz="36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А</a:t>
            </a:r>
          </a:p>
          <a:p>
            <a:pPr>
              <a:lnSpc>
                <a:spcPct val="80000"/>
              </a:lnSpc>
            </a:pPr>
            <a:endParaRPr lang="ru-RU" sz="36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3600" i="1" dirty="0" smtClean="0">
                <a:latin typeface="Calibri" pitchFamily="34" charset="0"/>
                <a:cs typeface="Calibri" pitchFamily="34" charset="0"/>
              </a:rPr>
              <a:t>корнем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дерева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T</a:t>
            </a:r>
          </a:p>
          <a:p>
            <a:pPr marL="0" indent="0">
              <a:lnSpc>
                <a:spcPct val="80000"/>
              </a:lnSpc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Представление бинарных деревьев с помощью указателей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 err="1">
                <a:latin typeface="+mj-lt"/>
                <a:cs typeface="Consolas" pitchFamily="49" charset="0"/>
              </a:rPr>
              <a:t>stru</a:t>
            </a:r>
            <a:r>
              <a:rPr lang="ru-RU" sz="2400" dirty="0">
                <a:latin typeface="+mj-lt"/>
                <a:cs typeface="Consolas" pitchFamily="49" charset="0"/>
              </a:rPr>
              <a:t>с</a:t>
            </a:r>
            <a:r>
              <a:rPr lang="en-US" sz="2400" dirty="0">
                <a:latin typeface="+mj-lt"/>
                <a:cs typeface="Consolas" pitchFamily="49" charset="0"/>
              </a:rPr>
              <a:t>t </a:t>
            </a:r>
            <a:r>
              <a:rPr lang="en-US" sz="2400" dirty="0" err="1">
                <a:latin typeface="+mj-lt"/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T data;</a:t>
            </a:r>
            <a:r>
              <a:rPr lang="ru-RU" sz="2400" dirty="0">
                <a:latin typeface="+mj-lt"/>
                <a:cs typeface="Consolas" pitchFamily="49" charset="0"/>
              </a:rPr>
              <a:t>			</a:t>
            </a:r>
            <a:r>
              <a:rPr lang="en-US" sz="2400" dirty="0">
                <a:latin typeface="+mj-lt"/>
                <a:cs typeface="Consolas" pitchFamily="49" charset="0"/>
              </a:rPr>
              <a:t>//</a:t>
            </a:r>
            <a:r>
              <a:rPr lang="ru-RU" sz="2400" dirty="0">
                <a:latin typeface="+mj-lt"/>
                <a:cs typeface="Consolas" pitchFamily="49" charset="0"/>
              </a:rPr>
              <a:t> данные</a:t>
            </a:r>
            <a:r>
              <a:rPr lang="en-US" sz="2400" dirty="0">
                <a:latin typeface="+mj-lt"/>
                <a:cs typeface="Consolas" pitchFamily="49" charset="0"/>
              </a:rPr>
              <a:t/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ru-RU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struct</a:t>
            </a:r>
            <a:r>
              <a:rPr lang="en-US" sz="2400" dirty="0">
                <a:latin typeface="+mj-lt"/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*left;</a:t>
            </a:r>
            <a:r>
              <a:rPr lang="ru-RU" sz="2400" dirty="0">
                <a:latin typeface="+mj-lt"/>
                <a:cs typeface="Consolas" pitchFamily="49" charset="0"/>
              </a:rPr>
              <a:t>	// левое п/дерево</a:t>
            </a:r>
            <a:r>
              <a:rPr lang="en-US" sz="2400" dirty="0">
                <a:latin typeface="+mj-lt"/>
                <a:cs typeface="Consolas" pitchFamily="49" charset="0"/>
              </a:rPr>
              <a:t/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ru-RU" sz="2400" dirty="0">
                <a:cs typeface="Consolas" pitchFamily="49" charset="0"/>
              </a:rPr>
              <a:t>	</a:t>
            </a:r>
            <a:r>
              <a:rPr lang="en-US" sz="2400" dirty="0" err="1">
                <a:cs typeface="Consolas" pitchFamily="49" charset="0"/>
              </a:rPr>
              <a:t>struct</a:t>
            </a:r>
            <a:r>
              <a:rPr lang="en-US" sz="2400" dirty="0"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>
                <a:cs typeface="Consolas" pitchFamily="49" charset="0"/>
              </a:rPr>
              <a:t> *right;</a:t>
            </a:r>
            <a:r>
              <a:rPr lang="ru-RU" sz="2400" dirty="0">
                <a:cs typeface="Consolas" pitchFamily="49" charset="0"/>
              </a:rPr>
              <a:t>	// правое п/дерево</a:t>
            </a:r>
            <a:r>
              <a:rPr lang="en-US" sz="2400" dirty="0">
                <a:cs typeface="Consolas" pitchFamily="49" charset="0"/>
              </a:rPr>
              <a:t/>
            </a:r>
            <a:br>
              <a:rPr lang="en-US" sz="2400" dirty="0"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};</a:t>
            </a:r>
            <a:endParaRPr lang="ru-RU" sz="2400" dirty="0">
              <a:latin typeface="+mj-lt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2400" dirty="0" err="1">
                <a:latin typeface="+mj-lt"/>
                <a:cs typeface="Consolas" pitchFamily="49" charset="0"/>
              </a:rPr>
              <a:t>struct</a:t>
            </a:r>
            <a:r>
              <a:rPr lang="en-US" sz="2400" dirty="0">
                <a:latin typeface="+mj-lt"/>
                <a:cs typeface="Consolas" pitchFamily="49" charset="0"/>
              </a:rPr>
              <a:t> </a:t>
            </a:r>
            <a:r>
              <a:rPr lang="en-US" sz="2400" dirty="0" err="1">
                <a:latin typeface="+mj-lt"/>
                <a:cs typeface="Consolas" pitchFamily="49" charset="0"/>
              </a:rPr>
              <a:t>tree_t</a:t>
            </a:r>
            <a:r>
              <a:rPr lang="en-US" sz="2400" dirty="0">
                <a:latin typeface="+mj-lt"/>
                <a:cs typeface="Consolas" pitchFamily="49" charset="0"/>
              </a:rPr>
              <a:t> 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struct</a:t>
            </a:r>
            <a:r>
              <a:rPr lang="en-US" sz="2400" dirty="0">
                <a:latin typeface="+mj-lt"/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*root;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};</a:t>
            </a:r>
          </a:p>
          <a:p>
            <a:pPr marL="68580" indent="0">
              <a:buNone/>
            </a:pP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tree_t</a:t>
            </a:r>
            <a:r>
              <a:rPr lang="en-US" sz="2400" dirty="0"/>
              <a:t>			</a:t>
            </a:r>
            <a:r>
              <a:rPr lang="en-US" sz="2400" dirty="0" err="1"/>
              <a:t>tree_t</a:t>
            </a:r>
            <a:r>
              <a:rPr lang="en-US" sz="2400" dirty="0"/>
              <a:t>;</a:t>
            </a:r>
          </a:p>
          <a:p>
            <a:pPr marL="68580" indent="0">
              <a:buNone/>
            </a:pP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/>
              <a:t>	*	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/>
              <a:t>;</a:t>
            </a: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1231300"/>
            <a:ext cx="7772400" cy="914400"/>
          </a:xfrm>
        </p:spPr>
        <p:txBody>
          <a:bodyPr/>
          <a:lstStyle/>
          <a:p>
            <a:endParaRPr lang="ru-RU"/>
          </a:p>
        </p:txBody>
      </p:sp>
      <p:sp>
        <p:nvSpPr>
          <p:cNvPr id="30721" name="Rectangle 3"/>
          <p:cNvSpPr>
            <a:spLocks noGrp="1"/>
          </p:cNvSpPr>
          <p:nvPr>
            <p:ph idx="1"/>
          </p:nvPr>
        </p:nvSpPr>
        <p:spPr>
          <a:xfrm>
            <a:off x="2438400" y="1999584"/>
            <a:ext cx="7772400" cy="4572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 </a:t>
            </a:r>
            <a:endParaRPr lang="ru-RU" smtClean="0"/>
          </a:p>
        </p:txBody>
      </p:sp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553" y="835868"/>
            <a:ext cx="8424863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109139" y="3280229"/>
            <a:ext cx="128240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65969" y="4037752"/>
            <a:ext cx="7168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2*i+1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2905" y="4443819"/>
            <a:ext cx="7168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2*i+2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6200" y="5300365"/>
            <a:ext cx="128240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5800" y="5575528"/>
            <a:ext cx="114646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i-1) div 2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представления с помощью массива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756144"/>
              </p:ext>
            </p:extLst>
          </p:nvPr>
        </p:nvGraphicFramePr>
        <p:xfrm>
          <a:off x="2135560" y="2924944"/>
          <a:ext cx="8352928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1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A[0]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A[2]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A[3]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A[4]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A[5]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A[6]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A[7]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A[8]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A[9]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A[10]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A[11]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A[12]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A[13]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A[14]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2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Скобочное представление </a:t>
            </a:r>
            <a:r>
              <a:rPr lang="ru-RU" dirty="0"/>
              <a:t>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68580" indent="0">
              <a:buNone/>
              <a:defRPr/>
            </a:pPr>
            <a:r>
              <a:rPr lang="ru-RU" dirty="0" smtClean="0">
                <a:solidFill>
                  <a:srgbClr val="FFC000"/>
                </a:solidFill>
                <a:cs typeface="Times New Roman" pitchFamily="18" charset="0"/>
              </a:rPr>
              <a:t>Левое и правое скобочные представления </a:t>
            </a:r>
            <a:r>
              <a:rPr lang="en-US" dirty="0" err="1">
                <a:cs typeface="Times New Roman" pitchFamily="18" charset="0"/>
              </a:rPr>
              <a:t>Lrep</a:t>
            </a:r>
            <a:r>
              <a:rPr lang="ru-RU" dirty="0">
                <a:cs typeface="Times New Roman" pitchFamily="18" charset="0"/>
              </a:rPr>
              <a:t>(Т</a:t>
            </a:r>
            <a:r>
              <a:rPr lang="ru-RU" dirty="0" smtClean="0">
                <a:cs typeface="Times New Roman" pitchFamily="18" charset="0"/>
              </a:rPr>
              <a:t>) и 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(Т)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дерева Т строятся по следующим рекурсивным правилам</a:t>
            </a:r>
          </a:p>
          <a:p>
            <a:pPr marL="582930" indent="-514350">
              <a:buFont typeface="+mj-lt"/>
              <a:buAutoNum type="arabicPeriod"/>
              <a:defRPr/>
            </a:pPr>
            <a:r>
              <a:rPr lang="ru-RU" dirty="0" smtClean="0">
                <a:cs typeface="Times New Roman" pitchFamily="18" charset="0"/>
              </a:rPr>
              <a:t>Если корнем дерева Т служит вершина а, не имеющая прямых потомков, то</a:t>
            </a:r>
            <a:br>
              <a:rPr lang="ru-RU" dirty="0" smtClean="0">
                <a:cs typeface="Times New Roman" pitchFamily="18" charset="0"/>
              </a:rPr>
            </a:br>
            <a:r>
              <a:rPr lang="ru-RU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	 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(Т) = </a:t>
            </a:r>
            <a:r>
              <a:rPr lang="en-US" dirty="0" err="1" smtClean="0">
                <a:cs typeface="Times New Roman" pitchFamily="18" charset="0"/>
              </a:rPr>
              <a:t>Rrep</a:t>
            </a:r>
            <a:r>
              <a:rPr lang="en-US" dirty="0" smtClean="0">
                <a:cs typeface="Times New Roman" pitchFamily="18" charset="0"/>
              </a:rPr>
              <a:t>(T</a:t>
            </a:r>
            <a:r>
              <a:rPr lang="ru-RU" dirty="0" smtClean="0">
                <a:cs typeface="Times New Roman" pitchFamily="18" charset="0"/>
              </a:rPr>
              <a:t>) = а</a:t>
            </a:r>
            <a:endParaRPr lang="en-US" dirty="0" smtClean="0">
              <a:cs typeface="Times New Roman" pitchFamily="18" charset="0"/>
            </a:endParaRPr>
          </a:p>
          <a:p>
            <a:pPr marL="582930" indent="-514350">
              <a:buFont typeface="+mj-lt"/>
              <a:buAutoNum type="arabicPeriod"/>
              <a:defRPr/>
            </a:pPr>
            <a:r>
              <a:rPr lang="ru-RU" dirty="0" smtClean="0">
                <a:cs typeface="Times New Roman" pitchFamily="18" charset="0"/>
              </a:rPr>
              <a:t>Если корнем дерева Т служит вершина а с поддеревьями </a:t>
            </a:r>
            <a:r>
              <a:rPr lang="en-US" dirty="0" smtClean="0">
                <a:cs typeface="Times New Roman" pitchFamily="18" charset="0"/>
              </a:rPr>
              <a:t>T</a:t>
            </a:r>
            <a:r>
              <a:rPr lang="en-US" baseline="-25000" dirty="0" smtClean="0">
                <a:cs typeface="Times New Roman" pitchFamily="18" charset="0"/>
              </a:rPr>
              <a:t>1</a:t>
            </a:r>
            <a:r>
              <a:rPr lang="ru-RU" dirty="0" smtClean="0">
                <a:cs typeface="Times New Roman" pitchFamily="18" charset="0"/>
              </a:rPr>
              <a:t>, Т</a:t>
            </a:r>
            <a:r>
              <a:rPr lang="ru-RU" baseline="-25000" dirty="0" smtClean="0">
                <a:cs typeface="Times New Roman" pitchFamily="18" charset="0"/>
              </a:rPr>
              <a:t>2</a:t>
            </a:r>
            <a:r>
              <a:rPr lang="ru-RU" dirty="0" smtClean="0">
                <a:cs typeface="Times New Roman" pitchFamily="18" charset="0"/>
              </a:rPr>
              <a:t>, . . ., Т</a:t>
            </a:r>
            <a:r>
              <a:rPr lang="en-US" baseline="-25000" dirty="0" smtClean="0">
                <a:cs typeface="Times New Roman" pitchFamily="18" charset="0"/>
              </a:rPr>
              <a:t>n</a:t>
            </a:r>
            <a:r>
              <a:rPr lang="ru-RU" dirty="0" smtClean="0">
                <a:cs typeface="Times New Roman" pitchFamily="18" charset="0"/>
              </a:rPr>
              <a:t>, расположенными в этом порядке (их корни — прямые потомки вершины а), то</a:t>
            </a:r>
            <a:br>
              <a:rPr lang="ru-RU" dirty="0" smtClean="0">
                <a:cs typeface="Times New Roman" pitchFamily="18" charset="0"/>
              </a:rPr>
            </a:br>
            <a:r>
              <a:rPr lang="ru-RU" dirty="0" smtClean="0">
                <a:cs typeface="Times New Roman" pitchFamily="18" charset="0"/>
              </a:rPr>
              <a:t>	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ru-RU" dirty="0" smtClean="0">
                <a:cs typeface="Times New Roman" pitchFamily="18" charset="0"/>
              </a:rPr>
              <a:t>(Т) = а</a:t>
            </a:r>
            <a:r>
              <a:rPr lang="en-US" dirty="0" smtClean="0">
                <a:cs typeface="Times New Roman" pitchFamily="18" charset="0"/>
              </a:rPr>
              <a:t>(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en-US" dirty="0" smtClean="0">
                <a:cs typeface="Times New Roman" pitchFamily="18" charset="0"/>
              </a:rPr>
              <a:t> (T</a:t>
            </a:r>
            <a:r>
              <a:rPr lang="en-US" baseline="-25000" dirty="0" smtClean="0">
                <a:cs typeface="Times New Roman" pitchFamily="18" charset="0"/>
              </a:rPr>
              <a:t>1</a:t>
            </a:r>
            <a:r>
              <a:rPr lang="en-US" dirty="0" smtClean="0">
                <a:cs typeface="Times New Roman" pitchFamily="18" charset="0"/>
              </a:rPr>
              <a:t>)</a:t>
            </a:r>
            <a:r>
              <a:rPr lang="ru-RU" dirty="0" smtClean="0">
                <a:cs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ru-RU" dirty="0" smtClean="0">
                <a:cs typeface="Times New Roman" pitchFamily="18" charset="0"/>
              </a:rPr>
              <a:t>Т</a:t>
            </a:r>
            <a:r>
              <a:rPr lang="ru-RU" baseline="-25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)</a:t>
            </a:r>
            <a:r>
              <a:rPr lang="ru-RU" dirty="0" smtClean="0">
                <a:cs typeface="Times New Roman" pitchFamily="18" charset="0"/>
              </a:rPr>
              <a:t> , . . ., 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ru-RU" dirty="0" smtClean="0">
                <a:cs typeface="Times New Roman" pitchFamily="18" charset="0"/>
              </a:rPr>
              <a:t>Т</a:t>
            </a:r>
            <a:r>
              <a:rPr lang="en-US" baseline="-25000" dirty="0" smtClean="0">
                <a:cs typeface="Times New Roman" pitchFamily="18" charset="0"/>
              </a:rPr>
              <a:t>n</a:t>
            </a:r>
            <a:r>
              <a:rPr lang="en-US" dirty="0" smtClean="0">
                <a:cs typeface="Times New Roman" pitchFamily="18" charset="0"/>
              </a:rPr>
              <a:t>))</a:t>
            </a:r>
            <a:r>
              <a:rPr lang="ru-RU" dirty="0" smtClean="0">
                <a:cs typeface="Times New Roman" pitchFamily="18" charset="0"/>
              </a:rPr>
              <a:t/>
            </a:r>
            <a:br>
              <a:rPr lang="ru-RU" dirty="0" smtClean="0">
                <a:cs typeface="Times New Roman" pitchFamily="18" charset="0"/>
              </a:rPr>
            </a:br>
            <a:r>
              <a:rPr lang="ru-RU" dirty="0" smtClean="0">
                <a:cs typeface="Times New Roman" pitchFamily="18" charset="0"/>
              </a:rPr>
              <a:t>	</a:t>
            </a:r>
            <a:r>
              <a:rPr lang="en-US" dirty="0" err="1" smtClean="0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(Т) = (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(Т</a:t>
            </a:r>
            <a:r>
              <a:rPr lang="ru-RU" baseline="-25000" dirty="0">
                <a:cs typeface="Times New Roman" pitchFamily="18" charset="0"/>
              </a:rPr>
              <a:t>1</a:t>
            </a:r>
            <a:r>
              <a:rPr lang="ru-RU" dirty="0">
                <a:cs typeface="Times New Roman" pitchFamily="18" charset="0"/>
              </a:rPr>
              <a:t>), 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</a:t>
            </a:r>
            <a:r>
              <a:rPr lang="en-US" dirty="0">
                <a:cs typeface="Times New Roman" pitchFamily="18" charset="0"/>
              </a:rPr>
              <a:t>T</a:t>
            </a:r>
            <a:r>
              <a:rPr lang="ru-RU" baseline="-25000" dirty="0">
                <a:cs typeface="Times New Roman" pitchFamily="18" charset="0"/>
              </a:rPr>
              <a:t>2</a:t>
            </a:r>
            <a:r>
              <a:rPr lang="ru-RU" dirty="0">
                <a:cs typeface="Times New Roman" pitchFamily="18" charset="0"/>
              </a:rPr>
              <a:t>), . . .,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ru-RU" dirty="0">
                <a:cs typeface="Times New Roman" pitchFamily="18" charset="0"/>
              </a:rPr>
              <a:t>Т</a:t>
            </a:r>
            <a:r>
              <a:rPr lang="en-US" baseline="-25000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))</a:t>
            </a:r>
            <a:r>
              <a:rPr lang="ru-RU" dirty="0" smtClean="0">
                <a:cs typeface="Times New Roman" pitchFamily="18" charset="0"/>
              </a:rPr>
              <a:t>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скобочного </a:t>
            </a:r>
            <a:r>
              <a:rPr lang="ru-RU" dirty="0"/>
              <a:t>представления </a:t>
            </a:r>
            <a:r>
              <a:rPr lang="ru-RU" dirty="0" smtClean="0"/>
              <a:t>неориентированного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Lrep</a:t>
            </a:r>
            <a:r>
              <a:rPr lang="en-US" dirty="0" smtClean="0"/>
              <a:t>(T) = b ( h ( a, j ( d ) ), i ( k ( e, f, g ), l ) )</a:t>
            </a:r>
          </a:p>
          <a:p>
            <a:pPr eaLnBrk="1" hangingPunct="1"/>
            <a:r>
              <a:rPr lang="en-US" dirty="0" err="1" smtClean="0"/>
              <a:t>Rrep</a:t>
            </a:r>
            <a:r>
              <a:rPr lang="en-US" dirty="0" smtClean="0"/>
              <a:t>(T) = ( ( a, ( d ) j ) h, ( ( e, f, g ) k, l ) i ) b</a:t>
            </a:r>
            <a:endParaRPr lang="ru-RU" dirty="0" smtClean="0"/>
          </a:p>
        </p:txBody>
      </p:sp>
      <p:sp>
        <p:nvSpPr>
          <p:cNvPr id="23" name="Объект 2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24" name="Группа 23"/>
          <p:cNvGrpSpPr/>
          <p:nvPr/>
        </p:nvGrpSpPr>
        <p:grpSpPr>
          <a:xfrm>
            <a:off x="6461124" y="2005806"/>
            <a:ext cx="4857751" cy="3714751"/>
            <a:chOff x="3452813" y="1586458"/>
            <a:chExt cx="4857751" cy="3714751"/>
          </a:xfrm>
        </p:grpSpPr>
        <p:sp>
          <p:nvSpPr>
            <p:cNvPr id="4" name="Овал 3"/>
            <p:cNvSpPr/>
            <p:nvPr/>
          </p:nvSpPr>
          <p:spPr>
            <a:xfrm>
              <a:off x="5524500" y="1586458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5" name="Овал 4"/>
            <p:cNvSpPr/>
            <p:nvPr/>
          </p:nvSpPr>
          <p:spPr>
            <a:xfrm>
              <a:off x="6953250" y="2372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6" name="Овал 5"/>
            <p:cNvSpPr/>
            <p:nvPr/>
          </p:nvSpPr>
          <p:spPr>
            <a:xfrm>
              <a:off x="4095750" y="2372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7" name="Овал 6"/>
            <p:cNvSpPr/>
            <p:nvPr/>
          </p:nvSpPr>
          <p:spPr>
            <a:xfrm>
              <a:off x="4881563" y="358670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8" name="Овал 7"/>
            <p:cNvSpPr/>
            <p:nvPr/>
          </p:nvSpPr>
          <p:spPr>
            <a:xfrm>
              <a:off x="6453188" y="358670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9" name="Овал 8"/>
            <p:cNvSpPr/>
            <p:nvPr/>
          </p:nvSpPr>
          <p:spPr>
            <a:xfrm>
              <a:off x="7810501" y="358670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5810250" y="480114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310063" y="4658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6596063" y="480114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3452813" y="3515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cxnSp>
          <p:nvCxnSpPr>
            <p:cNvPr id="14" name="Прямая соединительная линия 13"/>
            <p:cNvCxnSpPr>
              <a:stCxn id="4" idx="3"/>
              <a:endCxn id="6" idx="0"/>
            </p:cNvCxnSpPr>
            <p:nvPr/>
          </p:nvCxnSpPr>
          <p:spPr>
            <a:xfrm rot="5400000">
              <a:off x="4815682" y="1579314"/>
              <a:ext cx="358775" cy="1227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>
              <a:stCxn id="4" idx="5"/>
              <a:endCxn id="5" idx="1"/>
            </p:cNvCxnSpPr>
            <p:nvPr/>
          </p:nvCxnSpPr>
          <p:spPr>
            <a:xfrm rot="16200000" flipH="1">
              <a:off x="6308726" y="1716633"/>
              <a:ext cx="431800" cy="1025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>
              <a:stCxn id="6" idx="5"/>
              <a:endCxn id="7" idx="0"/>
            </p:cNvCxnSpPr>
            <p:nvPr/>
          </p:nvCxnSpPr>
          <p:spPr>
            <a:xfrm rot="16200000" flipH="1">
              <a:off x="4463257" y="2919165"/>
              <a:ext cx="787400" cy="547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>
              <a:stCxn id="5" idx="3"/>
              <a:endCxn id="8" idx="0"/>
            </p:cNvCxnSpPr>
            <p:nvPr/>
          </p:nvCxnSpPr>
          <p:spPr>
            <a:xfrm rot="5400000">
              <a:off x="6477001" y="3026321"/>
              <a:ext cx="787400" cy="33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stCxn id="5" idx="5"/>
              <a:endCxn id="9" idx="0"/>
            </p:cNvCxnSpPr>
            <p:nvPr/>
          </p:nvCxnSpPr>
          <p:spPr>
            <a:xfrm rot="16200000" flipH="1">
              <a:off x="7357269" y="2882652"/>
              <a:ext cx="787400" cy="620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>
              <a:stCxn id="7" idx="3"/>
              <a:endCxn id="11" idx="0"/>
            </p:cNvCxnSpPr>
            <p:nvPr/>
          </p:nvCxnSpPr>
          <p:spPr>
            <a:xfrm rot="5400000">
              <a:off x="4452939" y="4156621"/>
              <a:ext cx="644525" cy="358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8" idx="3"/>
              <a:endCxn id="10" idx="0"/>
            </p:cNvCxnSpPr>
            <p:nvPr/>
          </p:nvCxnSpPr>
          <p:spPr>
            <a:xfrm rot="5400000">
              <a:off x="5917407" y="4192339"/>
              <a:ext cx="787400" cy="4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8" idx="4"/>
              <a:endCxn id="12" idx="0"/>
            </p:cNvCxnSpPr>
            <p:nvPr/>
          </p:nvCxnSpPr>
          <p:spPr>
            <a:xfrm rot="16200000" flipH="1">
              <a:off x="6435726" y="4355058"/>
              <a:ext cx="714375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6" idx="3"/>
              <a:endCxn id="13" idx="0"/>
            </p:cNvCxnSpPr>
            <p:nvPr/>
          </p:nvCxnSpPr>
          <p:spPr>
            <a:xfrm rot="5400000">
              <a:off x="3601245" y="2936627"/>
              <a:ext cx="715962" cy="441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26" name="TextBox 22"/>
            <p:cNvSpPr txBox="1">
              <a:spLocks noChangeArrowheads="1"/>
            </p:cNvSpPr>
            <p:nvPr/>
          </p:nvSpPr>
          <p:spPr bwMode="auto">
            <a:xfrm>
              <a:off x="5667375" y="1586458"/>
              <a:ext cx="3556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b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27" name="TextBox 23"/>
            <p:cNvSpPr txBox="1">
              <a:spLocks noChangeArrowheads="1"/>
            </p:cNvSpPr>
            <p:nvPr/>
          </p:nvSpPr>
          <p:spPr bwMode="auto">
            <a:xfrm>
              <a:off x="4238625" y="2443708"/>
              <a:ext cx="34925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h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28" name="TextBox 24"/>
            <p:cNvSpPr txBox="1">
              <a:spLocks noChangeArrowheads="1"/>
            </p:cNvSpPr>
            <p:nvPr/>
          </p:nvSpPr>
          <p:spPr bwMode="auto">
            <a:xfrm>
              <a:off x="7096125" y="2372271"/>
              <a:ext cx="2603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i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29" name="TextBox 25"/>
            <p:cNvSpPr txBox="1">
              <a:spLocks noChangeArrowheads="1"/>
            </p:cNvSpPr>
            <p:nvPr/>
          </p:nvSpPr>
          <p:spPr bwMode="auto">
            <a:xfrm>
              <a:off x="4953001" y="3586708"/>
              <a:ext cx="2635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j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0" name="TextBox 26"/>
            <p:cNvSpPr txBox="1">
              <a:spLocks noChangeArrowheads="1"/>
            </p:cNvSpPr>
            <p:nvPr/>
          </p:nvSpPr>
          <p:spPr bwMode="auto">
            <a:xfrm>
              <a:off x="6524625" y="3586708"/>
              <a:ext cx="338138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k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1" name="TextBox 27"/>
            <p:cNvSpPr txBox="1">
              <a:spLocks noChangeArrowheads="1"/>
            </p:cNvSpPr>
            <p:nvPr/>
          </p:nvSpPr>
          <p:spPr bwMode="auto">
            <a:xfrm>
              <a:off x="7881938" y="3586708"/>
              <a:ext cx="26035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l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2" name="TextBox 28"/>
            <p:cNvSpPr txBox="1">
              <a:spLocks noChangeArrowheads="1"/>
            </p:cNvSpPr>
            <p:nvPr/>
          </p:nvSpPr>
          <p:spPr bwMode="auto">
            <a:xfrm>
              <a:off x="4452939" y="4729708"/>
              <a:ext cx="34607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d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3" name="TextBox 29"/>
            <p:cNvSpPr txBox="1">
              <a:spLocks noChangeArrowheads="1"/>
            </p:cNvSpPr>
            <p:nvPr/>
          </p:nvSpPr>
          <p:spPr bwMode="auto">
            <a:xfrm>
              <a:off x="5881688" y="4801146"/>
              <a:ext cx="334962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e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4" name="TextBox 30"/>
            <p:cNvSpPr txBox="1">
              <a:spLocks noChangeArrowheads="1"/>
            </p:cNvSpPr>
            <p:nvPr/>
          </p:nvSpPr>
          <p:spPr bwMode="auto">
            <a:xfrm>
              <a:off x="6738939" y="4801146"/>
              <a:ext cx="2825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f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5" name="TextBox 31"/>
            <p:cNvSpPr txBox="1">
              <a:spLocks noChangeArrowheads="1"/>
            </p:cNvSpPr>
            <p:nvPr/>
          </p:nvSpPr>
          <p:spPr bwMode="auto">
            <a:xfrm>
              <a:off x="3524251" y="3515271"/>
              <a:ext cx="3460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a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33" name="Овал 32"/>
            <p:cNvSpPr/>
            <p:nvPr/>
          </p:nvSpPr>
          <p:spPr>
            <a:xfrm>
              <a:off x="7381875" y="4729708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cxnSp>
          <p:nvCxnSpPr>
            <p:cNvPr id="34" name="Прямая соединительная линия 33"/>
            <p:cNvCxnSpPr>
              <a:stCxn id="8" idx="5"/>
              <a:endCxn id="33" idx="0"/>
            </p:cNvCxnSpPr>
            <p:nvPr/>
          </p:nvCxnSpPr>
          <p:spPr>
            <a:xfrm rot="16200000" flipH="1">
              <a:off x="6915944" y="3978027"/>
              <a:ext cx="715963" cy="78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38" name="TextBox 34"/>
            <p:cNvSpPr txBox="1">
              <a:spLocks noChangeArrowheads="1"/>
            </p:cNvSpPr>
            <p:nvPr/>
          </p:nvSpPr>
          <p:spPr bwMode="auto">
            <a:xfrm>
              <a:off x="7453314" y="4729708"/>
              <a:ext cx="319087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g</a:t>
              </a:r>
              <a:endParaRPr lang="ru-RU" sz="2400" b="1" i="1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печати левого скобочного представления двоичного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>
              <a:lnSpc>
                <a:spcPct val="80000"/>
              </a:lnSpc>
              <a:buNone/>
            </a:pPr>
            <a:r>
              <a:rPr lang="en-US" sz="2400" dirty="0">
                <a:latin typeface="+mj-lt"/>
                <a:cs typeface="Consolas" pitchFamily="49" charset="0"/>
              </a:rPr>
              <a:t>void </a:t>
            </a:r>
            <a:r>
              <a:rPr lang="en-US" sz="2400" dirty="0" err="1">
                <a:latin typeface="+mj-lt"/>
                <a:cs typeface="Consolas" pitchFamily="49" charset="0"/>
              </a:rPr>
              <a:t>print_Lrep</a:t>
            </a:r>
            <a:r>
              <a:rPr lang="en-US" sz="2400" dirty="0">
                <a:latin typeface="+mj-lt"/>
                <a:cs typeface="Consolas" pitchFamily="49" charset="0"/>
              </a:rPr>
              <a:t>		(</a:t>
            </a:r>
            <a:r>
              <a:rPr lang="en-US" sz="2400" dirty="0" err="1">
                <a:latin typeface="+mj-lt"/>
                <a:cs typeface="Consolas" pitchFamily="49" charset="0"/>
              </a:rPr>
              <a:t>tree_t</a:t>
            </a:r>
            <a:r>
              <a:rPr lang="en-US" sz="2400" dirty="0">
                <a:latin typeface="+mj-lt"/>
                <a:cs typeface="Consolas" pitchFamily="49" charset="0"/>
              </a:rPr>
              <a:t> t)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print_Lrep_body</a:t>
            </a:r>
            <a:r>
              <a:rPr lang="en-US" sz="2400" dirty="0">
                <a:latin typeface="+mj-lt"/>
                <a:cs typeface="Consolas" pitchFamily="49" charset="0"/>
              </a:rPr>
              <a:t>	(</a:t>
            </a:r>
            <a:r>
              <a:rPr lang="en-US" sz="2400" dirty="0" err="1">
                <a:latin typeface="+mj-lt"/>
                <a:cs typeface="Consolas" pitchFamily="49" charset="0"/>
              </a:rPr>
              <a:t>t.root</a:t>
            </a:r>
            <a:r>
              <a:rPr lang="en-US" sz="2400" dirty="0">
                <a:latin typeface="+mj-lt"/>
                <a:cs typeface="Consolas" pitchFamily="49" charset="0"/>
              </a:rPr>
              <a:t>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</a:t>
            </a:r>
            <a:endParaRPr lang="ru-RU" sz="2400" dirty="0">
              <a:latin typeface="+mj-lt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400" dirty="0">
              <a:latin typeface="+mj-lt"/>
              <a:cs typeface="Consolas" pitchFamily="49" charset="0"/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en-US" sz="2400" dirty="0">
                <a:latin typeface="+mj-lt"/>
                <a:cs typeface="Consolas" pitchFamily="49" charset="0"/>
              </a:rPr>
              <a:t>void </a:t>
            </a:r>
            <a:r>
              <a:rPr lang="en-US" sz="2400" dirty="0" err="1">
                <a:latin typeface="+mj-lt"/>
                <a:cs typeface="Consolas" pitchFamily="49" charset="0"/>
              </a:rPr>
              <a:t>print_Lrep_body</a:t>
            </a:r>
            <a:r>
              <a:rPr lang="en-US" sz="2400" dirty="0">
                <a:latin typeface="+mj-lt"/>
                <a:cs typeface="Consolas" pitchFamily="49" charset="0"/>
              </a:rPr>
              <a:t>		(</a:t>
            </a:r>
            <a:r>
              <a:rPr lang="en-US" sz="2400" dirty="0" err="1">
                <a:latin typeface="+mj-lt"/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t)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if (t</a:t>
            </a:r>
            <a:r>
              <a:rPr lang="ru-RU" sz="2400" dirty="0">
                <a:latin typeface="+mj-lt"/>
                <a:cs typeface="Consolas" pitchFamily="49" charset="0"/>
              </a:rPr>
              <a:t> == </a:t>
            </a:r>
            <a:r>
              <a:rPr lang="en-US" sz="2400" dirty="0">
                <a:latin typeface="+mj-lt"/>
                <a:cs typeface="Consolas" pitchFamily="49" charset="0"/>
              </a:rPr>
              <a:t>end()) return;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printf</a:t>
            </a:r>
            <a:r>
              <a:rPr lang="en-US" sz="2400" dirty="0">
                <a:latin typeface="+mj-lt"/>
                <a:cs typeface="Consolas" pitchFamily="49" charset="0"/>
              </a:rPr>
              <a:t>			(</a:t>
            </a:r>
            <a:r>
              <a:rPr lang="en-US" sz="2400" dirty="0">
                <a:solidFill>
                  <a:srgbClr val="FFC000"/>
                </a:solidFill>
                <a:latin typeface="+mj-lt"/>
                <a:cs typeface="Consolas" pitchFamily="49" charset="0"/>
              </a:rPr>
              <a:t>"%d("</a:t>
            </a:r>
            <a:r>
              <a:rPr lang="en-US" sz="2400" dirty="0">
                <a:latin typeface="+mj-lt"/>
                <a:cs typeface="Consolas" pitchFamily="49" charset="0"/>
              </a:rPr>
              <a:t>, </a:t>
            </a:r>
            <a:r>
              <a:rPr lang="en-US" sz="2400" dirty="0" err="1">
                <a:latin typeface="+mj-lt"/>
                <a:cs typeface="Consolas" pitchFamily="49" charset="0"/>
              </a:rPr>
              <a:t>getval</a:t>
            </a:r>
            <a:r>
              <a:rPr lang="en-US" sz="2400" dirty="0">
                <a:latin typeface="+mj-lt"/>
                <a:cs typeface="Consolas" pitchFamily="49" charset="0"/>
              </a:rPr>
              <a:t>(t));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print_Lrep_body</a:t>
            </a:r>
            <a:r>
              <a:rPr lang="en-US" sz="2400" dirty="0">
                <a:latin typeface="+mj-lt"/>
                <a:cs typeface="Consolas" pitchFamily="49" charset="0"/>
              </a:rPr>
              <a:t>	(left(t));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print_Lrep_</a:t>
            </a:r>
            <a:r>
              <a:rPr lang="en-US" sz="2400" dirty="0" err="1">
                <a:cs typeface="Consolas" pitchFamily="49" charset="0"/>
              </a:rPr>
              <a:t>body</a:t>
            </a:r>
            <a:r>
              <a:rPr lang="en-US" sz="2400" dirty="0">
                <a:cs typeface="Consolas" pitchFamily="49" charset="0"/>
              </a:rPr>
              <a:t>	</a:t>
            </a:r>
            <a:r>
              <a:rPr lang="en-US" sz="2400" dirty="0">
                <a:latin typeface="+mj-lt"/>
                <a:cs typeface="Consolas" pitchFamily="49" charset="0"/>
              </a:rPr>
              <a:t>(right(t));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printf</a:t>
            </a:r>
            <a:r>
              <a:rPr lang="en-US" sz="2400" dirty="0">
                <a:latin typeface="+mj-lt"/>
                <a:cs typeface="Consolas" pitchFamily="49" charset="0"/>
              </a:rPr>
              <a:t>			(</a:t>
            </a:r>
            <a:r>
              <a:rPr lang="en-US" sz="2400" dirty="0">
                <a:solidFill>
                  <a:srgbClr val="FFC000"/>
                </a:solidFill>
                <a:latin typeface="+mj-lt"/>
                <a:cs typeface="Consolas" pitchFamily="49" charset="0"/>
              </a:rPr>
              <a:t>")"</a:t>
            </a:r>
            <a:r>
              <a:rPr lang="en-US" sz="2400" dirty="0">
                <a:latin typeface="+mj-lt"/>
                <a:cs typeface="Consolas" pitchFamily="49" charset="0"/>
              </a:rPr>
              <a:t>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</a:t>
            </a:r>
            <a:endParaRPr lang="ru-RU" sz="2400" dirty="0"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Представление дерева списком прямых предков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>
                <a:cs typeface="Times New Roman" pitchFamily="18" charset="0"/>
              </a:rPr>
              <a:t>Вершины дерева нумеруются числами от 1 до </a:t>
            </a:r>
            <a:r>
              <a:rPr lang="en-US" dirty="0" smtClean="0">
                <a:cs typeface="Times New Roman" pitchFamily="18" charset="0"/>
              </a:rPr>
              <a:t>n</a:t>
            </a:r>
            <a:endParaRPr lang="ru-RU" dirty="0" smtClean="0">
              <a:cs typeface="Times New Roman" pitchFamily="18" charset="0"/>
            </a:endParaRPr>
          </a:p>
          <a:p>
            <a:pPr>
              <a:defRPr/>
            </a:pPr>
            <a:r>
              <a:rPr lang="en-US" dirty="0" smtClean="0">
                <a:cs typeface="Times New Roman" pitchFamily="18" charset="0"/>
              </a:rPr>
              <a:t>i-</a:t>
            </a:r>
            <a:r>
              <a:rPr lang="ru-RU" dirty="0" smtClean="0">
                <a:cs typeface="Times New Roman" pitchFamily="18" charset="0"/>
              </a:rPr>
              <a:t>й элемент списка прямых предков равен</a:t>
            </a:r>
          </a:p>
          <a:p>
            <a:pPr lvl="1">
              <a:defRPr/>
            </a:pPr>
            <a:r>
              <a:rPr lang="ru-RU" dirty="0" smtClean="0">
                <a:cs typeface="Times New Roman" pitchFamily="18" charset="0"/>
              </a:rPr>
              <a:t>0, если вершина </a:t>
            </a:r>
            <a:r>
              <a:rPr lang="en-US" dirty="0" smtClean="0">
                <a:cs typeface="Times New Roman" pitchFamily="18" charset="0"/>
              </a:rPr>
              <a:t>i – </a:t>
            </a:r>
            <a:r>
              <a:rPr lang="ru-RU" dirty="0" smtClean="0">
                <a:cs typeface="Times New Roman" pitchFamily="18" charset="0"/>
              </a:rPr>
              <a:t>это корень</a:t>
            </a:r>
          </a:p>
          <a:p>
            <a:pPr lvl="1">
              <a:defRPr/>
            </a:pPr>
            <a:r>
              <a:rPr lang="ru-RU" dirty="0" smtClean="0">
                <a:cs typeface="Times New Roman" pitchFamily="18" charset="0"/>
              </a:rPr>
              <a:t>номер отца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вершины </a:t>
            </a:r>
            <a:r>
              <a:rPr lang="en-US" dirty="0" smtClean="0">
                <a:cs typeface="Times New Roman" pitchFamily="18" charset="0"/>
              </a:rPr>
              <a:t>i</a:t>
            </a:r>
            <a:r>
              <a:rPr lang="ru-RU" dirty="0" smtClean="0">
                <a:cs typeface="Times New Roman" pitchFamily="18" charset="0"/>
              </a:rPr>
              <a:t>, иначе</a:t>
            </a:r>
          </a:p>
          <a:p>
            <a:pPr>
              <a:buNone/>
              <a:defRPr/>
            </a:pPr>
            <a:endParaRPr lang="ru-RU" dirty="0"/>
          </a:p>
        </p:txBody>
      </p:sp>
      <p:sp>
        <p:nvSpPr>
          <p:cNvPr id="37" name="Объект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7761734" y="1857376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9190484" y="2643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6826349" y="2643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7612162" y="3857626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8690422" y="3857626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10047734" y="3857626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8047484" y="5072063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1" name="Овал 10"/>
          <p:cNvSpPr/>
          <p:nvPr/>
        </p:nvSpPr>
        <p:spPr>
          <a:xfrm>
            <a:off x="7040661" y="4929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2" name="Овал 11"/>
          <p:cNvSpPr/>
          <p:nvPr/>
        </p:nvSpPr>
        <p:spPr>
          <a:xfrm>
            <a:off x="8833296" y="5072063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6183411" y="3786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7112100" y="2284206"/>
            <a:ext cx="733329" cy="35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 rot="16200000" flipH="1">
            <a:off x="8545959" y="1987551"/>
            <a:ext cx="431800" cy="102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 rot="16200000" flipH="1">
            <a:off x="7193855" y="3190081"/>
            <a:ext cx="787400" cy="54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rot="5400000">
            <a:off x="8714234" y="3297238"/>
            <a:ext cx="787400" cy="3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 rot="16200000" flipH="1">
            <a:off x="9594503" y="3153569"/>
            <a:ext cx="787400" cy="62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rot="5400000">
            <a:off x="7183537" y="4427539"/>
            <a:ext cx="644525" cy="35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rot="5400000">
            <a:off x="8154640" y="4463257"/>
            <a:ext cx="787400" cy="43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rot="16200000" flipH="1">
            <a:off x="8672959" y="4625976"/>
            <a:ext cx="714375" cy="17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rot="5400000">
            <a:off x="6331843" y="3207545"/>
            <a:ext cx="715963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904610" y="1857376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1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969224" y="2714626"/>
            <a:ext cx="349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2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9333360" y="2643188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6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83600" y="3857626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4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761860" y="3857626"/>
            <a:ext cx="338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7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0119172" y="3857626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8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183537" y="5000626"/>
            <a:ext cx="346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5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118922" y="5072063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9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833296" y="5072063"/>
            <a:ext cx="49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10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254850" y="3786188"/>
            <a:ext cx="346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3</a:t>
            </a:r>
          </a:p>
        </p:txBody>
      </p:sp>
      <p:sp>
        <p:nvSpPr>
          <p:cNvPr id="33" name="Овал 32"/>
          <p:cNvSpPr/>
          <p:nvPr/>
        </p:nvSpPr>
        <p:spPr>
          <a:xfrm>
            <a:off x="9619109" y="5000626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 rot="16200000" flipH="1">
            <a:off x="9153178" y="4248944"/>
            <a:ext cx="715962" cy="78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9690547" y="5000626"/>
            <a:ext cx="500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11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547422" y="6000751"/>
            <a:ext cx="3013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>
                <a:latin typeface="Calibri" pitchFamily="34" charset="0"/>
              </a:rPr>
              <a:t>0 1 2 2 4 1 6 6 7 7 7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Оптимизация вставки в АВЛ-дерево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балансировки достаточно хранить разность </a:t>
            </a:r>
            <a:r>
              <a:rPr lang="ru-RU" dirty="0"/>
              <a:t>высот левого и правого поддеревьев </a:t>
            </a:r>
          </a:p>
          <a:p>
            <a:pPr lvl="1"/>
            <a:r>
              <a:rPr lang="ru-RU" dirty="0" smtClean="0"/>
              <a:t>-</a:t>
            </a:r>
            <a:r>
              <a:rPr lang="ru-RU" dirty="0"/>
              <a:t>1: Высота левого поддерева на 1 больше высоты правого поддерева</a:t>
            </a:r>
          </a:p>
          <a:p>
            <a:pPr lvl="1"/>
            <a:r>
              <a:rPr lang="ru-RU" dirty="0"/>
              <a:t>0: Высоты поддеревьев одинаковы</a:t>
            </a:r>
          </a:p>
          <a:p>
            <a:pPr lvl="1"/>
            <a:r>
              <a:rPr lang="ru-RU" dirty="0"/>
              <a:t>+1: Высота правого поддерева на 1 больше высоты левого поддерева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Простые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свойства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Дерево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не содержит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циклов</a:t>
            </a:r>
          </a:p>
          <a:p>
            <a:pPr>
              <a:lnSpc>
                <a:spcPct val="80000"/>
              </a:lnSpc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Каждая вершина дерева соединяется с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корнем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единственным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путём</a:t>
            </a:r>
          </a:p>
          <a:p>
            <a:pPr>
              <a:lnSpc>
                <a:spcPct val="80000"/>
              </a:lnSpc>
            </a:pPr>
            <a:endParaRPr lang="ru-RU" sz="36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Число дуг на 1 меньше числа вершин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Пусть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a, b)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– это дуга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дерева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a </a:t>
            </a:r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– это </a:t>
            </a:r>
            <a:r>
              <a:rPr lang="ru-RU" sz="2000" i="1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отец (родитель)</a:t>
            </a:r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b</a:t>
            </a:r>
            <a:endParaRPr lang="ru-RU" sz="20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b </a:t>
            </a:r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– это </a:t>
            </a:r>
            <a:r>
              <a:rPr lang="ru-RU" sz="2000" i="1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сын (потомок)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a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</a:t>
            </a:r>
            <a:r>
              <a:rPr lang="ru-RU" sz="2400" i="1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листом</a:t>
            </a:r>
            <a:endParaRPr lang="ru-RU" sz="2400" i="1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i="1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– это длина пути от неё до самого дальнего листа</a:t>
            </a:r>
          </a:p>
          <a:p>
            <a:r>
              <a:rPr lang="ru-RU" sz="2400" i="1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– это высота корня</a:t>
            </a:r>
          </a:p>
          <a:p>
            <a:r>
              <a:rPr lang="ru-RU" sz="2400" i="1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или </a:t>
            </a:r>
            <a:r>
              <a:rPr lang="ru-RU" sz="24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уровень вершины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–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отец 2 и 3</a:t>
            </a:r>
          </a:p>
          <a:p>
            <a:r>
              <a:rPr lang="ru-RU" dirty="0" smtClean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Высота дерева == высота 1 ==</a:t>
            </a:r>
          </a:p>
          <a:p>
            <a:r>
              <a:rPr lang="ru-RU" dirty="0" smtClean="0"/>
              <a:t>глубина 10 ==</a:t>
            </a:r>
          </a:p>
          <a:p>
            <a:r>
              <a:rPr lang="ru-RU" dirty="0" smtClean="0"/>
              <a:t>глубина 9 == 3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корень</a:t>
            </a:r>
          </a:p>
          <a:p>
            <a:r>
              <a:rPr lang="ru-RU" dirty="0" smtClean="0"/>
              <a:t>Высота 2 ==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7256365" y="2667731"/>
            <a:ext cx="1872209" cy="324036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Поддерево, лес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i="1" dirty="0">
                <a:latin typeface="Calibri" pitchFamily="34" charset="0"/>
                <a:cs typeface="Calibri" pitchFamily="34" charset="0"/>
              </a:rPr>
              <a:t>Поддеревом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дерева Т = (А,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 называется такое дерево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А'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что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А'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– это подмножество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все потомки вершин из А'  принадлежат А‘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= 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 х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')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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R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i="1" dirty="0" smtClean="0">
                <a:latin typeface="Calibri" pitchFamily="34" charset="0"/>
                <a:cs typeface="Calibri" pitchFamily="34" charset="0"/>
              </a:rPr>
              <a:t>Лесом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называется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ориентированный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граф, состоящий из нескольких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деревьев</a:t>
            </a:r>
            <a:endParaRPr lang="ru-RU" sz="24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8776841" y="1700809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828185" y="2772371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844410" y="2772371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348091" y="4008487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8205341" y="3986809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10492482" y="3986809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9849545" y="3986809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9206607" y="3986809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7756177" y="5344121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8548266" y="5373216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32" name="Прямая соединительная линия 31"/>
          <p:cNvCxnSpPr>
            <a:stCxn id="4" idx="3"/>
            <a:endCxn id="6" idx="0"/>
          </p:cNvCxnSpPr>
          <p:nvPr/>
        </p:nvCxnSpPr>
        <p:spPr>
          <a:xfrm flipH="1">
            <a:off x="8078217" y="2066663"/>
            <a:ext cx="771856" cy="705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6" idx="4"/>
            <a:endCxn id="10" idx="0"/>
          </p:cNvCxnSpPr>
          <p:nvPr/>
        </p:nvCxnSpPr>
        <p:spPr>
          <a:xfrm flipH="1">
            <a:off x="7598122" y="3200996"/>
            <a:ext cx="480095" cy="8074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6" idx="4"/>
            <a:endCxn id="12" idx="0"/>
          </p:cNvCxnSpPr>
          <p:nvPr/>
        </p:nvCxnSpPr>
        <p:spPr>
          <a:xfrm>
            <a:off x="8078217" y="3200996"/>
            <a:ext cx="377155" cy="7858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8" idx="4"/>
            <a:endCxn id="16" idx="0"/>
          </p:cNvCxnSpPr>
          <p:nvPr/>
        </p:nvCxnSpPr>
        <p:spPr>
          <a:xfrm>
            <a:off x="10094441" y="3200996"/>
            <a:ext cx="5136" cy="7858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8" idx="3"/>
            <a:endCxn id="18" idx="0"/>
          </p:cNvCxnSpPr>
          <p:nvPr/>
        </p:nvCxnSpPr>
        <p:spPr>
          <a:xfrm flipH="1">
            <a:off x="9456638" y="3138225"/>
            <a:ext cx="461004" cy="8485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4" idx="5"/>
            <a:endCxn id="8" idx="0"/>
          </p:cNvCxnSpPr>
          <p:nvPr/>
        </p:nvCxnSpPr>
        <p:spPr>
          <a:xfrm>
            <a:off x="9203671" y="2066663"/>
            <a:ext cx="890770" cy="705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12" idx="4"/>
            <a:endCxn id="20" idx="0"/>
          </p:cNvCxnSpPr>
          <p:nvPr/>
        </p:nvCxnSpPr>
        <p:spPr>
          <a:xfrm flipH="1">
            <a:off x="8006209" y="4415434"/>
            <a:ext cx="449163" cy="9286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12" idx="4"/>
            <a:endCxn id="22" idx="0"/>
          </p:cNvCxnSpPr>
          <p:nvPr/>
        </p:nvCxnSpPr>
        <p:spPr>
          <a:xfrm>
            <a:off x="8455372" y="4415434"/>
            <a:ext cx="342925" cy="9577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8" idx="5"/>
            <a:endCxn id="14" idx="0"/>
          </p:cNvCxnSpPr>
          <p:nvPr/>
        </p:nvCxnSpPr>
        <p:spPr>
          <a:xfrm>
            <a:off x="10271240" y="3138225"/>
            <a:ext cx="471273" cy="8485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Бинарное (двоичное) 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sz="2400" i="1" dirty="0">
                <a:latin typeface="Calibri" pitchFamily="34" charset="0"/>
                <a:cs typeface="Calibri" pitchFamily="34" charset="0"/>
              </a:rPr>
              <a:t>Упорядоченное дерево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– это дерево, в котором множество сыновей каждой вершины упорядочено</a:t>
            </a:r>
          </a:p>
          <a:p>
            <a:pPr eaLnBrk="1" hangingPunct="1"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i="1" dirty="0">
                <a:latin typeface="Calibri" pitchFamily="34" charset="0"/>
                <a:cs typeface="Calibri" pitchFamily="34" charset="0"/>
              </a:rPr>
              <a:t>Бинарное дерево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– это упорядоченное дерево, в котором каждая вершина имеет не более двух сыновей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160171" y="2189967"/>
            <a:ext cx="2188538" cy="3615297"/>
            <a:chOff x="7024688" y="1301850"/>
            <a:chExt cx="2626915" cy="4143375"/>
          </a:xfrm>
        </p:grpSpPr>
        <p:sp>
          <p:nvSpPr>
            <p:cNvPr id="4" name="Овал 3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837743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7495357" y="501660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9151541" y="4945162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4" name="Прямая соединительная линия 23"/>
            <p:cNvCxnSpPr>
              <a:stCxn id="4" idx="4"/>
              <a:endCxn id="6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8" idx="4"/>
              <a:endCxn id="16" idx="0"/>
            </p:cNvCxnSpPr>
            <p:nvPr/>
          </p:nvCxnSpPr>
          <p:spPr>
            <a:xfrm flipH="1">
              <a:off x="8627468" y="4016475"/>
              <a:ext cx="361751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4"/>
              <a:endCxn id="18" idx="0"/>
            </p:cNvCxnSpPr>
            <p:nvPr/>
          </p:nvCxnSpPr>
          <p:spPr>
            <a:xfrm flipH="1">
              <a:off x="8989219" y="2802037"/>
              <a:ext cx="34034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4"/>
              <a:endCxn id="8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745389" y="4016474"/>
              <a:ext cx="386579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8" idx="4"/>
              <a:endCxn id="22" idx="0"/>
            </p:cNvCxnSpPr>
            <p:nvPr/>
          </p:nvCxnSpPr>
          <p:spPr>
            <a:xfrm>
              <a:off x="8989219" y="4016475"/>
              <a:ext cx="412353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8824466" y="2189967"/>
            <a:ext cx="2744142" cy="3615298"/>
            <a:chOff x="7024688" y="1301850"/>
            <a:chExt cx="3218004" cy="4143375"/>
          </a:xfrm>
        </p:grpSpPr>
        <p:sp>
          <p:nvSpPr>
            <p:cNvPr id="47" name="Овал 46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896852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9404866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7495357" y="5016599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9742630" y="4945161"/>
              <a:ext cx="500062" cy="500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6" name="Прямая соединительная линия 55"/>
            <p:cNvCxnSpPr>
              <a:stCxn id="47" idx="4"/>
              <a:endCxn id="48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8" idx="4"/>
              <a:endCxn id="5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48" idx="4"/>
              <a:endCxn id="51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53" idx="4"/>
              <a:endCxn id="52" idx="0"/>
            </p:cNvCxnSpPr>
            <p:nvPr/>
          </p:nvCxnSpPr>
          <p:spPr>
            <a:xfrm flipH="1">
              <a:off x="9218558" y="4016474"/>
              <a:ext cx="436340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49" idx="4"/>
              <a:endCxn id="53" idx="0"/>
            </p:cNvCxnSpPr>
            <p:nvPr/>
          </p:nvCxnSpPr>
          <p:spPr>
            <a:xfrm>
              <a:off x="9329563" y="2802036"/>
              <a:ext cx="325334" cy="78581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49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51" idx="4"/>
              <a:endCxn id="54" idx="0"/>
            </p:cNvCxnSpPr>
            <p:nvPr/>
          </p:nvCxnSpPr>
          <p:spPr>
            <a:xfrm flipH="1">
              <a:off x="7745388" y="4016475"/>
              <a:ext cx="386582" cy="10001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4"/>
              <a:endCxn id="55" idx="0"/>
            </p:cNvCxnSpPr>
            <p:nvPr/>
          </p:nvCxnSpPr>
          <p:spPr>
            <a:xfrm>
              <a:off x="9654897" y="4016474"/>
              <a:ext cx="3377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Не равно 38"/>
          <p:cNvSpPr/>
          <p:nvPr/>
        </p:nvSpPr>
        <p:spPr>
          <a:xfrm>
            <a:off x="8198098" y="3378696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Полное бинарное 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2662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i="1" dirty="0" smtClean="0">
                <a:cs typeface="Times New Roman" pitchFamily="18" charset="0"/>
              </a:rPr>
              <a:t>Полным </a:t>
            </a:r>
            <a:r>
              <a:rPr lang="ru-RU" sz="2800" dirty="0" smtClean="0">
                <a:cs typeface="Times New Roman" pitchFamily="18" charset="0"/>
              </a:rPr>
              <a:t>бинарным деревом </a:t>
            </a:r>
            <a:r>
              <a:rPr lang="ru-RU" sz="2800" dirty="0">
                <a:cs typeface="Times New Roman" pitchFamily="18" charset="0"/>
              </a:rPr>
              <a:t>называется </a:t>
            </a:r>
            <a:r>
              <a:rPr lang="ru-RU" sz="2800" dirty="0" smtClean="0">
                <a:cs typeface="Times New Roman" pitchFamily="18" charset="0"/>
              </a:rPr>
              <a:t>дерево, в котором</a:t>
            </a:r>
          </a:p>
          <a:p>
            <a:pPr marL="525780" indent="-457200"/>
            <a:r>
              <a:rPr lang="ru-RU" sz="2800" dirty="0" smtClean="0">
                <a:cs typeface="Times New Roman" pitchFamily="18" charset="0"/>
              </a:rPr>
              <a:t>все листья находятся на одной глубине</a:t>
            </a:r>
          </a:p>
          <a:p>
            <a:pPr marL="525780" indent="-457200"/>
            <a:r>
              <a:rPr lang="ru-RU" sz="2800" dirty="0" smtClean="0">
                <a:cs typeface="Times New Roman" pitchFamily="18" charset="0"/>
              </a:rPr>
              <a:t>остальные вершины имеют по два потомка</a:t>
            </a:r>
          </a:p>
          <a:p>
            <a:pPr marL="68580" indent="0">
              <a:buNone/>
            </a:pPr>
            <a:endParaRPr lang="ru-RU" sz="2800" dirty="0" smtClean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800" dirty="0" smtClean="0">
                <a:cs typeface="Times New Roman" pitchFamily="18" charset="0"/>
              </a:rPr>
              <a:t>Сколько </a:t>
            </a:r>
            <a:r>
              <a:rPr lang="ru-RU" sz="2800" dirty="0">
                <a:cs typeface="Times New Roman" pitchFamily="18" charset="0"/>
              </a:rPr>
              <a:t>вершин </a:t>
            </a:r>
            <a:r>
              <a:rPr lang="ru-RU" sz="2800" dirty="0" smtClean="0">
                <a:cs typeface="Times New Roman" pitchFamily="18" charset="0"/>
              </a:rPr>
              <a:t>в полном бинарном дереве </a:t>
            </a:r>
            <a:r>
              <a:rPr lang="ru-RU" sz="2800" dirty="0">
                <a:cs typeface="Times New Roman" pitchFamily="18" charset="0"/>
              </a:rPr>
              <a:t>высоты k?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8704438" y="1916872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418563" y="2769061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0120477" y="2769061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808109" y="362125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8104213" y="362125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9194637" y="447344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9472365" y="362125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7857357" y="447344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9863277" y="447344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22" name="Прямая соединительная линия 21"/>
          <p:cNvCxnSpPr>
            <a:stCxn id="4" idx="4"/>
            <a:endCxn id="6" idx="0"/>
          </p:cNvCxnSpPr>
          <p:nvPr/>
        </p:nvCxnSpPr>
        <p:spPr>
          <a:xfrm flipH="1">
            <a:off x="7598563" y="2276872"/>
            <a:ext cx="1285875" cy="492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6" idx="4"/>
            <a:endCxn id="10" idx="0"/>
          </p:cNvCxnSpPr>
          <p:nvPr/>
        </p:nvCxnSpPr>
        <p:spPr>
          <a:xfrm flipH="1">
            <a:off x="6988109" y="3129061"/>
            <a:ext cx="610454" cy="492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6" idx="4"/>
            <a:endCxn id="12" idx="0"/>
          </p:cNvCxnSpPr>
          <p:nvPr/>
        </p:nvCxnSpPr>
        <p:spPr>
          <a:xfrm>
            <a:off x="7598563" y="3129061"/>
            <a:ext cx="685650" cy="492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6" idx="4"/>
            <a:endCxn id="14" idx="0"/>
          </p:cNvCxnSpPr>
          <p:nvPr/>
        </p:nvCxnSpPr>
        <p:spPr>
          <a:xfrm flipH="1">
            <a:off x="9374637" y="3981250"/>
            <a:ext cx="277728" cy="4921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8" idx="4"/>
            <a:endCxn id="16" idx="0"/>
          </p:cNvCxnSpPr>
          <p:nvPr/>
        </p:nvCxnSpPr>
        <p:spPr>
          <a:xfrm flipH="1">
            <a:off x="9652365" y="3129061"/>
            <a:ext cx="648112" cy="492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4" idx="4"/>
            <a:endCxn id="8" idx="0"/>
          </p:cNvCxnSpPr>
          <p:nvPr/>
        </p:nvCxnSpPr>
        <p:spPr>
          <a:xfrm>
            <a:off x="8884438" y="2276872"/>
            <a:ext cx="1416039" cy="492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2" idx="4"/>
            <a:endCxn id="18" idx="0"/>
          </p:cNvCxnSpPr>
          <p:nvPr/>
        </p:nvCxnSpPr>
        <p:spPr>
          <a:xfrm flipH="1">
            <a:off x="8037357" y="3981250"/>
            <a:ext cx="246856" cy="4921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16" idx="4"/>
            <a:endCxn id="20" idx="0"/>
          </p:cNvCxnSpPr>
          <p:nvPr/>
        </p:nvCxnSpPr>
        <p:spPr>
          <a:xfrm>
            <a:off x="9652365" y="3981250"/>
            <a:ext cx="390912" cy="4921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10531917" y="447344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0840557" y="362125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11200557" y="447344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5" name="Прямая соединительная линия 44"/>
          <p:cNvCxnSpPr>
            <a:stCxn id="41" idx="4"/>
            <a:endCxn id="39" idx="0"/>
          </p:cNvCxnSpPr>
          <p:nvPr/>
        </p:nvCxnSpPr>
        <p:spPr>
          <a:xfrm flipH="1">
            <a:off x="10711917" y="3981250"/>
            <a:ext cx="308640" cy="4921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4"/>
            <a:endCxn id="41" idx="0"/>
          </p:cNvCxnSpPr>
          <p:nvPr/>
        </p:nvCxnSpPr>
        <p:spPr>
          <a:xfrm>
            <a:off x="10300477" y="3129061"/>
            <a:ext cx="720080" cy="492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41" idx="4"/>
            <a:endCxn id="43" idx="0"/>
          </p:cNvCxnSpPr>
          <p:nvPr/>
        </p:nvCxnSpPr>
        <p:spPr>
          <a:xfrm>
            <a:off x="11020557" y="3981250"/>
            <a:ext cx="360000" cy="4921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6520077" y="447344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7188717" y="447344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8525997" y="447344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7" name="Прямая соединительная линия 56"/>
          <p:cNvCxnSpPr>
            <a:stCxn id="10" idx="4"/>
            <a:endCxn id="51" idx="0"/>
          </p:cNvCxnSpPr>
          <p:nvPr/>
        </p:nvCxnSpPr>
        <p:spPr>
          <a:xfrm flipH="1">
            <a:off x="6700077" y="3981250"/>
            <a:ext cx="288032" cy="4921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0" idx="4"/>
            <a:endCxn id="53" idx="0"/>
          </p:cNvCxnSpPr>
          <p:nvPr/>
        </p:nvCxnSpPr>
        <p:spPr>
          <a:xfrm>
            <a:off x="6988109" y="3981250"/>
            <a:ext cx="380608" cy="4921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12" idx="4"/>
            <a:endCxn id="55" idx="0"/>
          </p:cNvCxnSpPr>
          <p:nvPr/>
        </p:nvCxnSpPr>
        <p:spPr>
          <a:xfrm>
            <a:off x="8284213" y="3981250"/>
            <a:ext cx="421784" cy="4921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ru-RU" i="1" dirty="0" smtClean="0"/>
              <a:t>Обход дерева</a:t>
            </a:r>
            <a:r>
              <a:rPr lang="ru-RU" dirty="0" smtClean="0"/>
              <a:t>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 smtClean="0"/>
              <a:t>Иногда имеет смысл «функция, отображающая множество вершин дерева в подмножество натуральных чисел»</a:t>
            </a:r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ru-RU" dirty="0" smtClean="0"/>
              <a:t>Выделяют два типа обходов деревьев</a:t>
            </a:r>
          </a:p>
          <a:p>
            <a:pPr marL="925830" lvl="1" indent="-457200"/>
            <a:r>
              <a:rPr lang="ru-RU" dirty="0" smtClean="0"/>
              <a:t>Обходы в глубину</a:t>
            </a:r>
          </a:p>
          <a:p>
            <a:pPr marL="925830" lvl="1" indent="-457200"/>
            <a:r>
              <a:rPr lang="ru-RU" dirty="0" smtClean="0"/>
              <a:t>Обходы в ширину</a:t>
            </a:r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en-US" dirty="0" smtClean="0"/>
              <a:t>{ </a:t>
            </a:r>
            <a:r>
              <a:rPr lang="ru-RU" dirty="0"/>
              <a:t>о</a:t>
            </a:r>
            <a:r>
              <a:rPr lang="ru-RU" dirty="0" smtClean="0"/>
              <a:t>бходы в глубину </a:t>
            </a:r>
            <a:r>
              <a:rPr lang="en-US" dirty="0" smtClean="0"/>
              <a:t>} </a:t>
            </a:r>
            <a:r>
              <a:rPr lang="en-US" dirty="0" smtClean="0">
                <a:sym typeface="Symbol" panose="05050102010706020507" pitchFamily="18" charset="2"/>
              </a:rPr>
              <a:t> </a:t>
            </a:r>
            <a:r>
              <a:rPr lang="en-US" dirty="0" smtClean="0"/>
              <a:t>{ </a:t>
            </a:r>
            <a:r>
              <a:rPr lang="ru-RU" dirty="0" smtClean="0"/>
              <a:t>обходы в ширину</a:t>
            </a:r>
            <a:r>
              <a:rPr lang="en-US" dirty="0" smtClean="0"/>
              <a:t> }</a:t>
            </a:r>
            <a:r>
              <a:rPr lang="ru-RU" dirty="0" smtClean="0"/>
              <a:t> ≠ </a:t>
            </a:r>
            <a:r>
              <a:rPr lang="en-US" dirty="0" smtClean="0"/>
              <a:t>{ </a:t>
            </a:r>
            <a:r>
              <a:rPr lang="ru-RU" dirty="0" smtClean="0"/>
              <a:t>все обходы</a:t>
            </a:r>
            <a:r>
              <a:rPr lang="en-US" dirty="0" smtClean="0"/>
              <a:t> }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117474</TotalTime>
  <Words>1520</Words>
  <Application>Microsoft Office PowerPoint</Application>
  <PresentationFormat>Широкоэкранный</PresentationFormat>
  <Paragraphs>477</Paragraphs>
  <Slides>37</Slides>
  <Notes>34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Symbol</vt:lpstr>
      <vt:lpstr>Times New Roman</vt:lpstr>
      <vt:lpstr>Office Theme</vt:lpstr>
      <vt:lpstr>Деревья</vt:lpstr>
      <vt:lpstr>План лекции</vt:lpstr>
      <vt:lpstr>Дерево</vt:lpstr>
      <vt:lpstr>Простые свойства деревьев</vt:lpstr>
      <vt:lpstr>Части дерева</vt:lpstr>
      <vt:lpstr>Поддерево, лес</vt:lpstr>
      <vt:lpstr>Бинарное (двоичное) дерево</vt:lpstr>
      <vt:lpstr>Полное бинарное дерево</vt:lpstr>
      <vt:lpstr>Обходы деревьев</vt:lpstr>
      <vt:lpstr>Обходы деревьев в глубину</vt:lpstr>
      <vt:lpstr>Примеры обходов дерева в глубину</vt:lpstr>
      <vt:lpstr>Представление выражений с помощью деревьев</vt:lpstr>
      <vt:lpstr>Представление выражений с помощью деревьев</vt:lpstr>
      <vt:lpstr>Обход деревьев в ширину</vt:lpstr>
      <vt:lpstr>Пример обхода дерева в ширину</vt:lpstr>
      <vt:lpstr>Дерево двоичного поиска</vt:lpstr>
      <vt:lpstr>Примеры деревьев двоичного поиска</vt:lpstr>
      <vt:lpstr>Поиск в дереве двоичного поиска</vt:lpstr>
      <vt:lpstr>Вставка в дерево двоичного поиска</vt:lpstr>
      <vt:lpstr>Что такое АВЛ деревья 1/2</vt:lpstr>
      <vt:lpstr>Что такое АВЛ деревья 2/2</vt:lpstr>
      <vt:lpstr>Минимальное число вершин в АВЛ дереве</vt:lpstr>
      <vt:lpstr>Вставка вершины в АВЛ дерево</vt:lpstr>
      <vt:lpstr>Вставка вершины в АВЛ дерево</vt:lpstr>
      <vt:lpstr>Разгрузка левой-левой ветки</vt:lpstr>
      <vt:lpstr>Разгрузка левой-правой ветки</vt:lpstr>
      <vt:lpstr>Примеры поворотов</vt:lpstr>
      <vt:lpstr>Пример построения АВЛ дерева</vt:lpstr>
      <vt:lpstr>Заключение</vt:lpstr>
      <vt:lpstr>Представление бинарных деревьев с помощью указателей</vt:lpstr>
      <vt:lpstr>Презентация PowerPoint</vt:lpstr>
      <vt:lpstr>Пример представления с помощью массива</vt:lpstr>
      <vt:lpstr>Скобочное представление деревьев</vt:lpstr>
      <vt:lpstr>Пример скобочного представления неориентированного дерева</vt:lpstr>
      <vt:lpstr>Пример печати левого скобочного представления двоичного дерева</vt:lpstr>
      <vt:lpstr>Представление дерева списком прямых предков</vt:lpstr>
      <vt:lpstr>Оптимизация вставки в АВЛ-дерево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Деревья</dc:title>
  <dc:creator>churina</dc:creator>
  <cp:lastModifiedBy>Evgenii Petrov</cp:lastModifiedBy>
  <cp:revision>369</cp:revision>
  <dcterms:created xsi:type="dcterms:W3CDTF">2009-10-11T08:46:54Z</dcterms:created>
  <dcterms:modified xsi:type="dcterms:W3CDTF">2018-11-30T12:46:36Z</dcterms:modified>
</cp:coreProperties>
</file>