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05" r:id="rId2"/>
    <p:sldId id="315" r:id="rId3"/>
    <p:sldId id="333" r:id="rId4"/>
    <p:sldId id="306" r:id="rId5"/>
    <p:sldId id="280" r:id="rId6"/>
    <p:sldId id="316" r:id="rId7"/>
    <p:sldId id="317" r:id="rId8"/>
    <p:sldId id="318" r:id="rId9"/>
    <p:sldId id="281" r:id="rId10"/>
    <p:sldId id="308" r:id="rId11"/>
    <p:sldId id="282" r:id="rId12"/>
    <p:sldId id="320" r:id="rId13"/>
    <p:sldId id="307" r:id="rId14"/>
    <p:sldId id="283" r:id="rId15"/>
    <p:sldId id="310" r:id="rId16"/>
    <p:sldId id="322" r:id="rId17"/>
    <p:sldId id="312" r:id="rId18"/>
    <p:sldId id="323" r:id="rId19"/>
    <p:sldId id="288" r:id="rId20"/>
    <p:sldId id="334" r:id="rId21"/>
    <p:sldId id="290" r:id="rId22"/>
    <p:sldId id="292" r:id="rId23"/>
    <p:sldId id="296" r:id="rId24"/>
    <p:sldId id="324" r:id="rId25"/>
    <p:sldId id="297" r:id="rId26"/>
    <p:sldId id="326" r:id="rId27"/>
    <p:sldId id="327" r:id="rId28"/>
    <p:sldId id="299" r:id="rId29"/>
    <p:sldId id="300" r:id="rId30"/>
    <p:sldId id="329" r:id="rId31"/>
    <p:sldId id="301" r:id="rId32"/>
    <p:sldId id="328" r:id="rId33"/>
    <p:sldId id="330" r:id="rId34"/>
    <p:sldId id="332" r:id="rId3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>
        <p:scale>
          <a:sx n="100" d="100"/>
          <a:sy n="100" d="100"/>
        </p:scale>
        <p:origin x="1038" y="4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8520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715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9956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545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br>
              <a:rPr lang="ru-RU" dirty="0" smtClean="0"/>
            </a:br>
            <a:r>
              <a:rPr lang="ru-RU" dirty="0"/>
              <a:t>О</a:t>
            </a:r>
            <a:r>
              <a:rPr lang="ru-RU" dirty="0" smtClean="0"/>
              <a:t>птимальный код Хаффмана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</a:t>
            </a:r>
            <a:r>
              <a:rPr lang="ru-RU" dirty="0" smtClean="0"/>
              <a:t>называется </a:t>
            </a:r>
            <a:r>
              <a:rPr lang="ru-RU" dirty="0"/>
              <a:t>такое </a:t>
            </a:r>
            <a:r>
              <a:rPr lang="ru-RU" dirty="0" smtClean="0"/>
              <a:t>дерево, что</a:t>
            </a:r>
          </a:p>
          <a:p>
            <a:pPr marL="811530" lvl="1"/>
            <a:r>
              <a:rPr lang="ru-RU" dirty="0" smtClean="0"/>
              <a:t>Дуги помечены </a:t>
            </a:r>
            <a:r>
              <a:rPr lang="ru-RU" dirty="0"/>
              <a:t>символами из </a:t>
            </a:r>
            <a:r>
              <a:rPr lang="ru-RU" dirty="0" smtClean="0"/>
              <a:t>конечного алфавита</a:t>
            </a:r>
          </a:p>
          <a:p>
            <a:pPr marL="811530" lvl="1"/>
            <a:r>
              <a:rPr lang="ru-RU" dirty="0" smtClean="0"/>
              <a:t>Любой </a:t>
            </a:r>
            <a:r>
              <a:rPr lang="ru-RU" dirty="0"/>
              <a:t>путь из корня </a:t>
            </a:r>
            <a:r>
              <a:rPr lang="ru-RU" dirty="0" smtClean="0"/>
              <a:t>совпадает </a:t>
            </a:r>
            <a:r>
              <a:rPr lang="ru-RU" dirty="0"/>
              <a:t>с началом </a:t>
            </a:r>
            <a:r>
              <a:rPr lang="ru-RU" dirty="0" smtClean="0"/>
              <a:t>какого-то кодового слова</a:t>
            </a:r>
          </a:p>
          <a:p>
            <a:pPr marL="811530" lvl="1"/>
            <a:r>
              <a:rPr lang="ru-RU" dirty="0" smtClean="0"/>
              <a:t>Каждое кодовое слово соответствует </a:t>
            </a:r>
            <a:r>
              <a:rPr lang="ru-RU" dirty="0"/>
              <a:t>какому-то </a:t>
            </a:r>
            <a:r>
              <a:rPr lang="ru-RU" dirty="0" smtClean="0"/>
              <a:t>пути </a:t>
            </a:r>
            <a:r>
              <a:rPr lang="ru-RU" dirty="0"/>
              <a:t>из </a:t>
            </a:r>
            <a:r>
              <a:rPr lang="ru-RU" dirty="0" smtClean="0"/>
              <a:t>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</a:t>
            </a:r>
            <a:r>
              <a:rPr lang="ru-RU" dirty="0" smtClean="0"/>
              <a:t>называется </a:t>
            </a:r>
            <a:r>
              <a:rPr lang="ru-RU" dirty="0"/>
              <a:t>префиксным, если </a:t>
            </a:r>
            <a:r>
              <a:rPr lang="ru-RU" dirty="0" smtClean="0"/>
              <a:t>ни одно кодовое слово не является началом </a:t>
            </a:r>
            <a:r>
              <a:rPr lang="ru-RU" dirty="0"/>
              <a:t>(префиксом) </a:t>
            </a:r>
            <a:r>
              <a:rPr lang="ru-RU" dirty="0" smtClean="0"/>
              <a:t>никакого другого кодового слова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произвольное сообщение</a:t>
            </a:r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Существует единственный символ </a:t>
            </a:r>
            <a:r>
              <a:rPr lang="ru-RU" dirty="0"/>
              <a:t>с такой, что S = К(с) </a:t>
            </a:r>
            <a:r>
              <a:rPr lang="ru-RU" dirty="0" smtClean="0"/>
              <a:t>S</a:t>
            </a:r>
            <a:r>
              <a:rPr lang="en-US" dirty="0" smtClean="0"/>
              <a:t>', </a:t>
            </a:r>
            <a:r>
              <a:rPr lang="ru-RU" dirty="0" smtClean="0"/>
              <a:t>т.к. К префиксный</a:t>
            </a:r>
          </a:p>
          <a:p>
            <a:pPr lvl="1"/>
            <a:r>
              <a:rPr lang="ru-RU" dirty="0" smtClean="0"/>
              <a:t>Длина S</a:t>
            </a:r>
            <a:r>
              <a:rPr lang="ru-RU" dirty="0"/>
              <a:t>' строго меньше длины </a:t>
            </a:r>
            <a:r>
              <a:rPr lang="ru-RU" dirty="0" smtClean="0"/>
              <a:t>S</a:t>
            </a:r>
            <a:endParaRPr lang="ru-RU" dirty="0"/>
          </a:p>
          <a:p>
            <a:pPr lvl="1"/>
            <a:r>
              <a:rPr lang="ru-RU" dirty="0"/>
              <a:t>По предположению индукции </a:t>
            </a:r>
            <a:r>
              <a:rPr lang="ru-RU" dirty="0" smtClean="0"/>
              <a:t>у S</a:t>
            </a:r>
            <a:r>
              <a:rPr lang="ru-RU" dirty="0"/>
              <a:t>' </a:t>
            </a:r>
            <a:r>
              <a:rPr lang="ru-RU" dirty="0" smtClean="0"/>
              <a:t>один прообраз</a:t>
            </a:r>
            <a:endParaRPr lang="ru-RU" dirty="0"/>
          </a:p>
          <a:p>
            <a:pPr lvl="1"/>
            <a:r>
              <a:rPr lang="ru-RU" dirty="0" smtClean="0"/>
              <a:t>Следовательно, у </a:t>
            </a:r>
            <a:r>
              <a:rPr lang="en-US" dirty="0" smtClean="0"/>
              <a:t>S </a:t>
            </a:r>
            <a:r>
              <a:rPr lang="ru-RU" dirty="0" smtClean="0"/>
              <a:t>тоже один прообраз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оптимального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К* </a:t>
            </a:r>
            <a:r>
              <a:rPr lang="ru-RU" sz="2400" dirty="0" smtClean="0"/>
              <a:t>является </a:t>
            </a:r>
            <a:r>
              <a:rPr lang="ru-RU" sz="2400" dirty="0"/>
              <a:t>оптимальным в множестве кодов </a:t>
            </a:r>
            <a:r>
              <a:rPr lang="el-GR" sz="2400" dirty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для сообщения </a:t>
            </a:r>
            <a:r>
              <a:rPr lang="en-US" sz="2400" dirty="0" smtClean="0"/>
              <a:t>R</a:t>
            </a:r>
            <a:r>
              <a:rPr lang="ru-RU" sz="2400" dirty="0" smtClean="0"/>
              <a:t>, </a:t>
            </a:r>
            <a:r>
              <a:rPr lang="ru-RU" sz="2400" dirty="0" smtClean="0"/>
              <a:t>если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</a:t>
            </a:r>
            <a:r>
              <a:rPr lang="en-US" sz="2400" dirty="0" smtClean="0"/>
              <a:t>L</a:t>
            </a:r>
            <a:r>
              <a:rPr lang="ru-RU" sz="2400" dirty="0" smtClean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Двоичный префиксный код = Д.П.К.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</a:t>
            </a:r>
            <a:r>
              <a:rPr lang="ru-RU" dirty="0" smtClean="0"/>
              <a:t>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/>
              <a:t>Уменьшение места и времени, нужных </a:t>
            </a:r>
            <a:r>
              <a:rPr lang="ru-RU" sz="2800" dirty="0" smtClean="0"/>
              <a:t>для хранения </a:t>
            </a:r>
            <a:r>
              <a:rPr lang="ru-RU" sz="2800" dirty="0"/>
              <a:t>и </a:t>
            </a:r>
            <a:r>
              <a:rPr lang="ru-RU" sz="2800" dirty="0" smtClean="0"/>
              <a:t>передачи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/>
              <a:t>Устранение избыточности при </a:t>
            </a:r>
            <a:r>
              <a:rPr lang="ru-RU" sz="2800" dirty="0" smtClean="0"/>
              <a:t>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A Method </a:t>
            </a:r>
            <a:r>
              <a:rPr lang="en-US" dirty="0" smtClean="0"/>
              <a:t>for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the Construction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of Minimum-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Redundancy </a:t>
            </a:r>
            <a:r>
              <a:rPr lang="en-US" dirty="0"/>
              <a:t>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</a:t>
            </a:r>
            <a:r>
              <a:rPr lang="ru-RU" dirty="0" smtClean="0"/>
              <a:t>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</a:t>
            </a:r>
            <a:r>
              <a:rPr lang="ru-RU" sz="2800" dirty="0" smtClean="0"/>
              <a:t> оптимальный Д.П.К</a:t>
            </a:r>
            <a:r>
              <a:rPr lang="ru-RU" sz="2800" dirty="0"/>
              <a:t>.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 </a:t>
            </a:r>
            <a:r>
              <a:rPr lang="ru-RU" sz="2800" dirty="0" smtClean="0"/>
              <a:t>алфавита </a:t>
            </a:r>
            <a:r>
              <a:rPr lang="en-US" sz="2800" dirty="0" smtClean="0"/>
              <a:t>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 smtClean="0"/>
              <a:t>– число вхождений </a:t>
            </a:r>
            <a:r>
              <a:rPr lang="ru-RU" sz="2800" dirty="0" smtClean="0"/>
              <a:t>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 smtClean="0"/>
              <a:t>в сообщение </a:t>
            </a:r>
            <a:r>
              <a:rPr lang="en-US" sz="2800" dirty="0" smtClean="0"/>
              <a:t>R</a:t>
            </a:r>
            <a:endParaRPr lang="en-US" sz="2800" dirty="0"/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&gt;=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 smtClean="0"/>
              <a:t>с</a:t>
            </a:r>
            <a:r>
              <a:rPr lang="en-US" sz="2800" baseline="-25000" dirty="0" smtClean="0"/>
              <a:t>y</a:t>
            </a:r>
            <a:r>
              <a:rPr lang="ru-RU" sz="2800" dirty="0" smtClean="0"/>
              <a:t>)</a:t>
            </a:r>
            <a:endParaRPr lang="ru-RU" sz="2800" dirty="0"/>
          </a:p>
          <a:p>
            <a:pPr lvl="1"/>
            <a:r>
              <a:rPr lang="ru-RU" sz="2400" dirty="0"/>
              <a:t>Иначе </a:t>
            </a:r>
            <a:r>
              <a:rPr lang="ru-RU" sz="2400" dirty="0"/>
              <a:t>К* </a:t>
            </a:r>
            <a:r>
              <a:rPr lang="ru-RU" sz="2400" dirty="0" smtClean="0"/>
              <a:t>неоптимальный, т.к. можно поменять местами </a:t>
            </a:r>
            <a:r>
              <a:rPr lang="ru-RU" sz="2400" dirty="0" smtClean="0"/>
              <a:t>коды </a:t>
            </a:r>
            <a:r>
              <a:rPr lang="ru-RU" sz="2400" dirty="0"/>
              <a:t>К* </a:t>
            </a:r>
            <a:r>
              <a:rPr lang="ru-RU" sz="2400" dirty="0" smtClean="0"/>
              <a:t>(с</a:t>
            </a:r>
            <a:r>
              <a:rPr lang="en-US" sz="2400" baseline="-25000" dirty="0" smtClean="0"/>
              <a:t>x</a:t>
            </a:r>
            <a:r>
              <a:rPr lang="ru-RU" sz="2400" dirty="0"/>
              <a:t>) и К</a:t>
            </a:r>
            <a:r>
              <a:rPr lang="ru-RU" sz="2400" dirty="0" smtClean="0"/>
              <a:t>* (с</a:t>
            </a:r>
            <a:r>
              <a:rPr lang="en-US" sz="2400" baseline="-25000" dirty="0" smtClean="0"/>
              <a:t>y</a:t>
            </a:r>
            <a:r>
              <a:rPr lang="ru-RU" sz="2400" dirty="0" smtClean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Перенумеруем символы, чтобы выполнялись неравенства: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smtClean="0"/>
              <a:t>…</a:t>
            </a:r>
            <a:r>
              <a:rPr lang="ru-RU" sz="28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1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…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оптимального Д.П.К.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</a:t>
            </a:r>
            <a:r>
              <a:rPr lang="ru-RU" sz="2400" dirty="0" smtClean="0"/>
              <a:t>неоптимальный, т.к. можно удалить последний </a:t>
            </a:r>
            <a:r>
              <a:rPr lang="ru-RU" sz="2400" dirty="0"/>
              <a:t>символ </a:t>
            </a:r>
            <a:r>
              <a:rPr lang="ru-RU" sz="2400" dirty="0" smtClean="0"/>
              <a:t>из K*</a:t>
            </a:r>
            <a:r>
              <a:rPr lang="en-US" sz="2400" dirty="0" smtClean="0"/>
              <a:t>(</a:t>
            </a:r>
            <a:r>
              <a:rPr lang="ru-RU" sz="2400" dirty="0" err="1" smtClean="0"/>
              <a:t>с</a:t>
            </a:r>
            <a:r>
              <a:rPr lang="ru-RU" baseline="-25000" dirty="0" err="1" smtClean="0"/>
              <a:t>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Два самых длинных кодовых слова имеют </a:t>
            </a:r>
            <a:r>
              <a:rPr lang="ru-RU" sz="2800" dirty="0"/>
              <a:t>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</a:t>
            </a:r>
            <a:r>
              <a:rPr lang="ru-RU" sz="2800" dirty="0" smtClean="0"/>
              <a:t>сообщения R</a:t>
            </a:r>
            <a:r>
              <a:rPr lang="en-US" sz="2800" dirty="0" smtClean="0"/>
              <a:t>'</a:t>
            </a:r>
            <a:r>
              <a:rPr lang="ru-RU" sz="2800" dirty="0" smtClean="0"/>
              <a:t>, полученного из </a:t>
            </a:r>
            <a:r>
              <a:rPr lang="en-US" sz="2800" dirty="0" smtClean="0"/>
              <a:t>R </a:t>
            </a:r>
            <a:r>
              <a:rPr lang="ru-RU" sz="2800" dirty="0" smtClean="0"/>
              <a:t>заменой </a:t>
            </a:r>
            <a:r>
              <a:rPr lang="ru-RU" sz="2800" dirty="0" err="1" smtClean="0"/>
              <a:t>с</a:t>
            </a:r>
            <a:r>
              <a:rPr lang="ru-RU" sz="2800" baseline="-25000" dirty="0" err="1" smtClean="0"/>
              <a:t>n</a:t>
            </a:r>
            <a:r>
              <a:rPr lang="ru-RU" sz="2800" dirty="0" smtClean="0"/>
              <a:t> на с</a:t>
            </a:r>
            <a:r>
              <a:rPr lang="ru-RU" sz="2800" baseline="-25000" dirty="0" smtClean="0"/>
              <a:t>n-1</a:t>
            </a:r>
          </a:p>
          <a:p>
            <a:pPr lvl="1"/>
            <a:r>
              <a:rPr lang="ru-RU" sz="2400" dirty="0" smtClean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Оптимальным </a:t>
            </a:r>
            <a:r>
              <a:rPr lang="ru-RU" sz="2800" dirty="0"/>
              <a:t>Д.П.К. </a:t>
            </a:r>
            <a:r>
              <a:rPr lang="ru-RU" sz="2800" dirty="0" smtClean="0"/>
              <a:t>для сообщения из одинаковых символов являются </a:t>
            </a:r>
            <a:r>
              <a:rPr lang="en-US" sz="2800" dirty="0" smtClean="0"/>
              <a:t>K*(c</a:t>
            </a:r>
            <a:r>
              <a:rPr lang="en-US" sz="2800" baseline="-25000" dirty="0"/>
              <a:t>1</a:t>
            </a:r>
            <a:r>
              <a:rPr lang="en-US" sz="2800" dirty="0" smtClean="0"/>
              <a:t>) = 0 </a:t>
            </a:r>
            <a:r>
              <a:rPr lang="ru-RU" sz="2800" dirty="0" smtClean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 smtClean="0"/>
              <a:t>1</a:t>
            </a:r>
            <a:endParaRPr lang="ru-RU" sz="2800" baseline="-250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</a:t>
            </a:r>
            <a:r>
              <a:rPr lang="ru-RU" sz="3600" dirty="0" smtClean="0"/>
              <a:t>дерева оптимального </a:t>
            </a:r>
            <a:r>
              <a:rPr lang="ru-RU" sz="3600" dirty="0" smtClean="0"/>
              <a:t>Д.П.К. – </a:t>
            </a:r>
            <a:r>
              <a:rPr lang="ru-RU" sz="3600" dirty="0" smtClean="0"/>
              <a:t>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</a:t>
            </a:r>
            <a:r>
              <a:rPr lang="ru-RU" sz="2200" dirty="0" smtClean="0"/>
              <a:t>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 smtClean="0"/>
              <a:t>ПостроитьОптимальныйДПК</a:t>
            </a:r>
            <a:r>
              <a:rPr lang="ru-RU" sz="2200" dirty="0" smtClean="0"/>
              <a:t>(алфавит</a:t>
            </a:r>
            <a:r>
              <a:rPr lang="ru-RU" sz="2200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ЗаменитьЛист</a:t>
            </a:r>
            <a:r>
              <a:rPr lang="ru-RU" sz="2200" dirty="0" smtClean="0"/>
              <a:t>(с</a:t>
            </a:r>
            <a:r>
              <a:rPr lang="ru-RU" sz="2400" baseline="-25000" dirty="0" smtClean="0"/>
              <a:t>у</a:t>
            </a:r>
            <a:r>
              <a:rPr lang="ru-RU" sz="2200" dirty="0" smtClean="0"/>
              <a:t>, </a:t>
            </a:r>
            <a:r>
              <a:rPr lang="ru-RU" sz="2200" dirty="0" err="1"/>
              <a:t>Создать</a:t>
            </a:r>
            <a:r>
              <a:rPr lang="ru-RU" sz="2200" dirty="0" err="1" smtClean="0"/>
              <a:t>Дерево</a:t>
            </a:r>
            <a:r>
              <a:rPr lang="ru-RU" sz="2200" dirty="0" smtClean="0"/>
              <a:t>(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</a:t>
            </a:r>
            <a:r>
              <a:rPr lang="ru-RU" sz="2400" baseline="-25000" dirty="0" smtClean="0"/>
              <a:t>у</a:t>
            </a:r>
            <a:r>
              <a:rPr lang="ru-RU" sz="2200" dirty="0" smtClean="0"/>
              <a:t>), </a:t>
            </a:r>
            <a:r>
              <a:rPr lang="ru-RU" sz="2200" dirty="0" err="1"/>
              <a:t>Создать</a:t>
            </a:r>
            <a:r>
              <a:rPr lang="ru-RU" sz="2200" dirty="0" err="1" smtClean="0"/>
              <a:t>Лист</a:t>
            </a:r>
            <a:r>
              <a:rPr lang="ru-RU" sz="2200" dirty="0" smtClean="0"/>
              <a:t>(</a:t>
            </a:r>
            <a:r>
              <a:rPr lang="ru-RU" sz="2200" dirty="0" err="1" smtClean="0"/>
              <a:t>с</a:t>
            </a:r>
            <a:r>
              <a:rPr lang="ru-RU" sz="2400" baseline="-25000" dirty="0" err="1" smtClean="0"/>
              <a:t>х</a:t>
            </a:r>
            <a:r>
              <a:rPr lang="ru-RU" sz="2200" dirty="0" smtClean="0"/>
              <a:t>)), </a:t>
            </a:r>
            <a:r>
              <a:rPr lang="ru-RU" sz="2200" dirty="0" err="1" smtClean="0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Всякое разное про кодирование</a:t>
            </a:r>
            <a:endParaRPr lang="en-US" dirty="0" smtClean="0"/>
          </a:p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Метод кодирования Хафмана</a:t>
            </a:r>
          </a:p>
          <a:p>
            <a:r>
              <a:rPr lang="ru-RU" dirty="0" smtClean="0"/>
              <a:t>Методы кодирования </a:t>
            </a:r>
            <a:r>
              <a:rPr lang="ru-RU" dirty="0" err="1" smtClean="0"/>
              <a:t>Фано</a:t>
            </a:r>
            <a:r>
              <a:rPr lang="ru-RU" dirty="0" smtClean="0"/>
              <a:t> и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</a:t>
            </a:r>
            <a:r>
              <a:rPr lang="ru-RU" dirty="0" smtClean="0"/>
              <a:t>дерева оптимального </a:t>
            </a:r>
            <a:r>
              <a:rPr lang="ru-RU" dirty="0" smtClean="0"/>
              <a:t>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</a:t>
            </a:r>
            <a:r>
              <a:rPr lang="ru-RU" sz="2200" dirty="0" smtClean="0"/>
              <a:t>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[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ru-RU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200" dirty="0" smtClean="0"/>
              <a:t>] </a:t>
            </a:r>
            <a:r>
              <a:rPr lang="ru-RU" sz="2200" dirty="0" smtClean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/>
              <a:t>{ [</a:t>
            </a:r>
            <a:r>
              <a:rPr lang="ru-RU" sz="2200" dirty="0" err="1" smtClean="0"/>
              <a:t>длинаСообщения</a:t>
            </a:r>
            <a:r>
              <a:rPr lang="en-US" sz="2200" dirty="0" smtClean="0"/>
              <a:t>, </a:t>
            </a:r>
            <a:r>
              <a:rPr lang="ru-RU" sz="2200" dirty="0" err="1" smtClean="0"/>
              <a:t>оптимальныйДПК</a:t>
            </a:r>
            <a:r>
              <a:rPr lang="en-US" sz="2200" dirty="0" smtClean="0"/>
              <a:t>] } </a:t>
            </a:r>
            <a:r>
              <a:rPr lang="ru-RU" sz="2200" dirty="0" smtClean="0"/>
              <a:t>= алфавит</a:t>
            </a:r>
            <a:endParaRPr lang="en-US" sz="2200" dirty="0" smtClean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«кол около колокола»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</a:t>
            </a:r>
            <a:r>
              <a:rPr lang="ru-RU" sz="2400" dirty="0" smtClean="0"/>
              <a:t>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</a:t>
            </a:r>
            <a:r>
              <a:rPr lang="en-US" sz="2400" dirty="0" smtClean="0"/>
              <a:t>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</a:t>
            </a:r>
            <a:r>
              <a:rPr lang="en-US" sz="2400" dirty="0" smtClean="0"/>
              <a:t>[3,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 </a:t>
            </a:r>
            <a:r>
              <a:rPr lang="en-US" sz="2400" dirty="0" smtClean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 smtClean="0"/>
              <a:t>[7, [</a:t>
            </a:r>
            <a:r>
              <a:rPr lang="ru-RU" sz="2400" dirty="0" smtClean="0"/>
              <a:t>л</a:t>
            </a:r>
            <a:r>
              <a:rPr lang="en-US" sz="2400" dirty="0" smtClean="0"/>
              <a:t>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]]]]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[11, [</a:t>
            </a:r>
            <a:r>
              <a:rPr lang="ru-RU" sz="2400" dirty="0" smtClean="0"/>
              <a:t>к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 smtClean="0"/>
              <a:t>]]]]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 smtClean="0"/>
              <a:t>{ [18, [</a:t>
            </a:r>
            <a:r>
              <a:rPr lang="ru-RU" sz="2400" dirty="0" smtClean="0"/>
              <a:t>о,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</a:t>
            </a:r>
            <a:r>
              <a:rPr lang="en-US" sz="2400" dirty="0" smtClean="0"/>
              <a:t>]]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Оптимальные Д.П.К. для «кол около колокола»</a:t>
            </a:r>
            <a:endParaRPr lang="ru-RU" dirty="0"/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10011011100100110011101001001001101111</a:t>
            </a:r>
          </a:p>
          <a:p>
            <a:r>
              <a:rPr lang="ru-RU" dirty="0" smtClean="0"/>
              <a:t>длина = 39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010010110000100100011001001000010010111</a:t>
            </a:r>
          </a:p>
          <a:p>
            <a:r>
              <a:rPr lang="ru-RU" dirty="0"/>
              <a:t>длина = </a:t>
            </a:r>
            <a:r>
              <a:rPr lang="ru-RU" dirty="0" smtClean="0"/>
              <a:t>39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latin typeface="Consolas" panose="020B0609020204030204" pitchFamily="49" charset="0"/>
              </a:rPr>
              <a:t>…</a:t>
            </a:r>
            <a:endParaRPr lang="en-US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Алфавит, кодирование, код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Типы кодирования, однозначное декодирование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3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endParaRPr lang="ru-RU" sz="2800" dirty="0"/>
          </a:p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алгоритмов сжатия на основе префиксного кода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-1513"/>
            <a:ext cx="20955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ru-RU" sz="2800" dirty="0"/>
              <a:t>Упорядочим входной алфавит по возрастанию </a:t>
            </a:r>
            <a:r>
              <a:rPr lang="ru-RU" sz="2800" i="1" dirty="0"/>
              <a:t>частот</a:t>
            </a:r>
            <a:r>
              <a:rPr lang="ru-RU" sz="2800" dirty="0"/>
              <a:t> </a:t>
            </a:r>
            <a:r>
              <a:rPr lang="en-US" sz="2800" dirty="0"/>
              <a:t>p1 &lt;= p2 &lt;= … &lt;= </a:t>
            </a:r>
            <a:r>
              <a:rPr lang="en-US" sz="2800" dirty="0" err="1"/>
              <a:t>pn</a:t>
            </a:r>
            <a:r>
              <a:rPr lang="ru-RU" sz="2800" dirty="0"/>
              <a:t> вхождения символов в сообщение </a:t>
            </a:r>
          </a:p>
          <a:p>
            <a:pPr marL="609600" indent="-609600"/>
            <a:r>
              <a:rPr lang="ru-RU" sz="2800" dirty="0"/>
              <a:t>Обозначим </a:t>
            </a:r>
            <a:r>
              <a:rPr lang="en-US" sz="2800" dirty="0" err="1"/>
              <a:t>Sk</a:t>
            </a:r>
            <a:r>
              <a:rPr lang="en-US" sz="2800" dirty="0"/>
              <a:t> = p1+p2+…+</a:t>
            </a:r>
            <a:r>
              <a:rPr lang="en-US" sz="2800" dirty="0" err="1"/>
              <a:t>pk</a:t>
            </a:r>
            <a:r>
              <a:rPr lang="en-US" sz="2800" dirty="0"/>
              <a:t>, S0 = 0</a:t>
            </a:r>
            <a:endParaRPr lang="ru-RU" sz="2800" dirty="0"/>
          </a:p>
          <a:p>
            <a:pPr marL="609600" indent="-609600"/>
            <a:r>
              <a:rPr lang="ru-RU" sz="2800" dirty="0"/>
              <a:t>Строим таблицу К с двоичными кодами символов входного алфавита</a:t>
            </a:r>
          </a:p>
          <a:p>
            <a:pPr marL="609600" indent="-609600"/>
            <a:r>
              <a:rPr lang="en-US" sz="2800" dirty="0"/>
              <a:t>K[i][1] = i-</a:t>
            </a:r>
            <a:r>
              <a:rPr lang="ru-RU" sz="2800" dirty="0"/>
              <a:t>й символ (по возрастанию частот)</a:t>
            </a:r>
          </a:p>
          <a:p>
            <a:pPr marL="609600" indent="-609600"/>
            <a:r>
              <a:rPr lang="en-US" sz="2800" dirty="0"/>
              <a:t>K[i][</a:t>
            </a:r>
            <a:r>
              <a:rPr lang="ru-RU" sz="2800" dirty="0"/>
              <a:t>2</a:t>
            </a:r>
            <a:r>
              <a:rPr lang="en-US" sz="2800" dirty="0"/>
              <a:t>] = </a:t>
            </a:r>
            <a:r>
              <a:rPr lang="en-US" sz="2800" dirty="0" err="1"/>
              <a:t>Sk</a:t>
            </a:r>
            <a:endParaRPr lang="ru-RU" sz="2800" dirty="0"/>
          </a:p>
          <a:p>
            <a:pPr marL="609600" indent="-609600"/>
            <a:r>
              <a:rPr lang="ru-RU" sz="2800" dirty="0"/>
              <a:t>Остальные клетки – на след. слайде</a:t>
            </a: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/>
              <a:t>K[i][j] </a:t>
            </a:r>
            <a:r>
              <a:rPr lang="ru-RU" sz="2800" dirty="0"/>
              <a:t>заполняем 0 и 1 по след. правилу</a:t>
            </a:r>
          </a:p>
          <a:p>
            <a:pPr marL="609600" indent="-609600"/>
            <a:r>
              <a:rPr lang="ru-RU" sz="2800" dirty="0"/>
              <a:t>Для каждого </a:t>
            </a:r>
            <a:r>
              <a:rPr lang="ru-RU" sz="2800" i="1" dirty="0"/>
              <a:t>максимального</a:t>
            </a:r>
            <a:r>
              <a:rPr lang="ru-RU" sz="2800" dirty="0"/>
              <a:t> интервала строк </a:t>
            </a:r>
            <a:r>
              <a:rPr lang="en-US" sz="2800" dirty="0"/>
              <a:t>[a, b]</a:t>
            </a:r>
            <a:r>
              <a:rPr lang="ru-RU" sz="2800" dirty="0"/>
              <a:t>, у которых в столбце </a:t>
            </a:r>
            <a:r>
              <a:rPr lang="en-US" sz="2800" dirty="0"/>
              <a:t>j-1 </a:t>
            </a:r>
            <a:r>
              <a:rPr lang="ru-RU" sz="2800" dirty="0"/>
              <a:t>находятся одинаковые цифры</a:t>
            </a:r>
          </a:p>
          <a:p>
            <a:pPr marL="938784" lvl="1" indent="-609600"/>
            <a:r>
              <a:rPr lang="ru-RU" sz="2400" dirty="0"/>
              <a:t>Находим с </a:t>
            </a:r>
            <a:r>
              <a:rPr lang="ru-RU" sz="2400" dirty="0">
                <a:sym typeface="Symbol"/>
              </a:rPr>
              <a:t> </a:t>
            </a:r>
            <a:r>
              <a:rPr lang="en-US" sz="2400" dirty="0"/>
              <a:t>[a, b]</a:t>
            </a:r>
            <a:r>
              <a:rPr lang="ru-RU" sz="2400" dirty="0"/>
              <a:t> такое, что </a:t>
            </a:r>
            <a:r>
              <a:rPr lang="en-US" sz="2400" dirty="0" err="1"/>
              <a:t>Sc</a:t>
            </a:r>
            <a:r>
              <a:rPr lang="en-US" sz="2400" dirty="0"/>
              <a:t> </a:t>
            </a:r>
            <a:r>
              <a:rPr lang="ru-RU" sz="2400" dirty="0"/>
              <a:t>ближе всего к </a:t>
            </a:r>
            <a:r>
              <a:rPr lang="en-US" sz="2400" dirty="0"/>
              <a:t>(</a:t>
            </a:r>
            <a:r>
              <a:rPr lang="en-US" sz="2400" dirty="0" err="1"/>
              <a:t>Sa+Sb</a:t>
            </a:r>
            <a:r>
              <a:rPr lang="en-US" sz="2400" dirty="0"/>
              <a:t>)/2</a:t>
            </a:r>
            <a:endParaRPr lang="ru-RU" sz="2400" dirty="0"/>
          </a:p>
          <a:p>
            <a:pPr marL="938784" lvl="1" indent="-609600"/>
            <a:r>
              <a:rPr lang="en-US" sz="2400" dirty="0"/>
              <a:t>K[i][j] = </a:t>
            </a:r>
            <a:r>
              <a:rPr lang="ru-RU" sz="2400" dirty="0"/>
              <a:t>1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/>
              <a:t>[a, c], K[i][j] = </a:t>
            </a:r>
            <a:r>
              <a:rPr lang="ru-RU" sz="2400" dirty="0"/>
              <a:t>0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/>
              <a:t>[c+1, b]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3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200" dirty="0"/>
              <a:t>А =</a:t>
            </a:r>
            <a:r>
              <a:rPr lang="en-US" sz="2200" dirty="0"/>
              <a:t> {a, b, c, d, e}</a:t>
            </a:r>
          </a:p>
          <a:p>
            <a:pPr marL="609600" indent="-609600">
              <a:buNone/>
            </a:pPr>
            <a:r>
              <a:rPr lang="ru-RU" sz="2200" dirty="0"/>
              <a:t>Частоты </a:t>
            </a:r>
            <a:r>
              <a:rPr lang="en-US" sz="2200" dirty="0"/>
              <a:t>p</a:t>
            </a:r>
            <a:r>
              <a:rPr lang="en-US" sz="2200" baseline="-25000" dirty="0"/>
              <a:t>a</a:t>
            </a:r>
            <a:r>
              <a:rPr lang="ru-RU" sz="2200" dirty="0"/>
              <a:t> </a:t>
            </a:r>
            <a:r>
              <a:rPr lang="en-US" sz="2200" dirty="0"/>
              <a:t>= 0.11, </a:t>
            </a:r>
            <a:r>
              <a:rPr lang="en-US" sz="2200" dirty="0" err="1"/>
              <a:t>p</a:t>
            </a:r>
            <a:r>
              <a:rPr lang="en-US" sz="2200" baseline="-25000" dirty="0" err="1"/>
              <a:t>b</a:t>
            </a:r>
            <a:r>
              <a:rPr lang="ru-RU" sz="2200" dirty="0"/>
              <a:t> </a:t>
            </a:r>
            <a:r>
              <a:rPr lang="en-US" sz="2200" dirty="0"/>
              <a:t>= 0.15, p</a:t>
            </a:r>
            <a:r>
              <a:rPr lang="en-US" sz="2200" baseline="-25000" dirty="0"/>
              <a:t>c</a:t>
            </a:r>
            <a:r>
              <a:rPr lang="ru-RU" sz="2200" dirty="0"/>
              <a:t> </a:t>
            </a:r>
            <a:r>
              <a:rPr lang="en-US" sz="2200" dirty="0"/>
              <a:t>= 0.20, </a:t>
            </a:r>
            <a:r>
              <a:rPr lang="en-US" sz="2200" dirty="0" err="1"/>
              <a:t>p</a:t>
            </a:r>
            <a:r>
              <a:rPr lang="en-US" sz="2200" baseline="-25000" dirty="0" err="1"/>
              <a:t>d</a:t>
            </a:r>
            <a:r>
              <a:rPr lang="ru-RU" sz="2200" dirty="0"/>
              <a:t> </a:t>
            </a:r>
            <a:r>
              <a:rPr lang="en-US" sz="2200" dirty="0"/>
              <a:t>= 0.24, </a:t>
            </a:r>
            <a:r>
              <a:rPr lang="en-US" sz="2200" dirty="0" err="1"/>
              <a:t>p</a:t>
            </a:r>
            <a:r>
              <a:rPr lang="en-US" sz="2200" baseline="-25000" dirty="0" err="1"/>
              <a:t>e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en-US" sz="2200" dirty="0"/>
              <a:t>0.46 </a:t>
            </a:r>
            <a:r>
              <a:rPr lang="ru-RU" sz="2200" dirty="0"/>
              <a:t>ближе к 0.5</a:t>
            </a:r>
          </a:p>
          <a:p>
            <a:pPr marL="609600" indent="-609600">
              <a:buNone/>
            </a:pPr>
            <a:r>
              <a:rPr lang="ru-RU" sz="2200" dirty="0"/>
              <a:t>0.26 ближе всех к (0.00+0.46)</a:t>
            </a:r>
            <a:r>
              <a:rPr lang="en-US" sz="2200" dirty="0"/>
              <a:t>/2=0.23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0.70 ближе всех к (0.46+1.00)</a:t>
            </a:r>
            <a:r>
              <a:rPr lang="en-US" sz="2200" dirty="0"/>
              <a:t>/</a:t>
            </a:r>
            <a:r>
              <a:rPr lang="ru-RU" sz="2200" dirty="0"/>
              <a:t>2=0.73</a:t>
            </a:r>
          </a:p>
          <a:p>
            <a:pPr marL="609600" indent="-609600">
              <a:buNone/>
            </a:pPr>
            <a:r>
              <a:rPr lang="ru-RU" sz="2200" dirty="0"/>
              <a:t>0.11 ближе всех к (0.00+0.26)</a:t>
            </a:r>
            <a:r>
              <a:rPr lang="en-US" sz="2200" dirty="0"/>
              <a:t>/2=</a:t>
            </a:r>
            <a:r>
              <a:rPr lang="ru-RU" sz="2200" dirty="0"/>
              <a:t>0.13</a:t>
            </a:r>
          </a:p>
          <a:p>
            <a:pPr marL="609600" indent="-609600">
              <a:buNone/>
            </a:pPr>
            <a:r>
              <a:rPr lang="en-US" sz="2200" dirty="0"/>
              <a:t> </a:t>
            </a:r>
            <a:endParaRPr lang="ru-RU" sz="2200" dirty="0"/>
          </a:p>
          <a:p>
            <a:pPr marL="609600" indent="-609600">
              <a:buFont typeface="Calibri" pitchFamily="34" charset="0"/>
              <a:buChar char="•"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155"/>
              </p:ext>
            </p:extLst>
          </p:nvPr>
        </p:nvGraphicFramePr>
        <p:xfrm>
          <a:off x="7032104" y="2780929"/>
          <a:ext cx="3168352" cy="332041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8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0.46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0.70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Кодовое дерево для кода Фано обладает следующим свойством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Ребра, исходящие из корня, соответствуют разбиению алфавита на две</a:t>
            </a:r>
            <a:r>
              <a:rPr lang="en-US" dirty="0"/>
              <a:t> </a:t>
            </a:r>
            <a:r>
              <a:rPr lang="ru-RU" dirty="0"/>
              <a:t>группы символов, близкие по частоте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Ребра, исходящие из вершины следующего «этажа», соответствуют</a:t>
            </a:r>
            <a:r>
              <a:rPr lang="en-US" dirty="0"/>
              <a:t> </a:t>
            </a:r>
            <a:r>
              <a:rPr lang="ru-RU" dirty="0"/>
              <a:t>разбиению соответствующей группы на близкие по частоте подгруппы и т. д.</a:t>
            </a:r>
          </a:p>
          <a:p>
            <a:pPr>
              <a:lnSpc>
                <a:spcPct val="80000"/>
              </a:lnSpc>
            </a:pPr>
            <a:r>
              <a:rPr lang="ru-RU" dirty="0"/>
              <a:t>Код Фано – префиксный код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Почему?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Samuel</a:t>
            </a:r>
          </a:p>
          <a:p>
            <a:r>
              <a:rPr lang="en-US" dirty="0" smtClean="0"/>
              <a:t>Finely</a:t>
            </a:r>
          </a:p>
          <a:p>
            <a:r>
              <a:rPr lang="en-US" dirty="0" smtClean="0"/>
              <a:t>Breese</a:t>
            </a:r>
          </a:p>
          <a:p>
            <a:r>
              <a:rPr lang="en-US" dirty="0" smtClean="0"/>
              <a:t>Morse</a:t>
            </a:r>
          </a:p>
          <a:p>
            <a:r>
              <a:rPr lang="en-US" dirty="0" smtClean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Alfred</a:t>
            </a:r>
          </a:p>
          <a:p>
            <a:r>
              <a:rPr lang="en-US" dirty="0" smtClean="0"/>
              <a:t>Lewis</a:t>
            </a:r>
          </a:p>
          <a:p>
            <a:r>
              <a:rPr lang="en-US" dirty="0" smtClean="0"/>
              <a:t>Vail</a:t>
            </a:r>
          </a:p>
          <a:p>
            <a:r>
              <a:rPr lang="en-US" dirty="0" smtClean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Код Фано неоптимальный</a:t>
            </a:r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/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Частоты </a:t>
            </a:r>
            <a:r>
              <a:rPr lang="en-US" dirty="0"/>
              <a:t>p1=0.4, p2=p3=p4=p5=0.15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Фано</a:t>
            </a:r>
            <a:r>
              <a:rPr lang="en-US" dirty="0"/>
              <a:t>:</a:t>
            </a:r>
            <a:r>
              <a:rPr lang="ru-RU" dirty="0"/>
              <a:t> 00 01 10 110 111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средняя длина кодового слова </a:t>
            </a:r>
            <a:r>
              <a:rPr lang="en-US" dirty="0" smtClean="0"/>
              <a:t>2*0.4+(2+2)*0.15+(3+3)*0.15 = 2.3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/>
              <a:t>Хаффман</a:t>
            </a:r>
            <a:r>
              <a:rPr lang="ru-RU"/>
              <a:t>: </a:t>
            </a:r>
            <a:r>
              <a:rPr lang="ru-RU" smtClean="0"/>
              <a:t>1 </a:t>
            </a:r>
            <a:r>
              <a:rPr lang="ru-RU" dirty="0"/>
              <a:t>010 011 000 </a:t>
            </a:r>
            <a:r>
              <a:rPr lang="ru-RU" smtClean="0"/>
              <a:t>001 исправь уже…</a:t>
            </a:r>
            <a:endParaRPr lang="ru-RU" dirty="0"/>
          </a:p>
          <a:p>
            <a:pPr lvl="2">
              <a:lnSpc>
                <a:spcPct val="80000"/>
              </a:lnSpc>
            </a:pPr>
            <a:r>
              <a:rPr lang="ru-RU" dirty="0"/>
              <a:t>средняя длина кодового </a:t>
            </a:r>
            <a:r>
              <a:rPr lang="ru-RU" dirty="0" smtClean="0"/>
              <a:t>слова 1</a:t>
            </a:r>
            <a:r>
              <a:rPr lang="en-US" dirty="0" smtClean="0"/>
              <a:t>*0.4+ (</a:t>
            </a:r>
            <a:r>
              <a:rPr lang="ru-RU" dirty="0" smtClean="0"/>
              <a:t>3+3+</a:t>
            </a:r>
            <a:r>
              <a:rPr lang="en-US" dirty="0" smtClean="0"/>
              <a:t>3+3</a:t>
            </a:r>
            <a:r>
              <a:rPr lang="en-US" dirty="0"/>
              <a:t>)*0.15 = </a:t>
            </a:r>
            <a:r>
              <a:rPr lang="en-US" dirty="0" smtClean="0"/>
              <a:t>2.</a:t>
            </a:r>
            <a:r>
              <a:rPr lang="ru-RU" dirty="0" smtClean="0"/>
              <a:t>2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Как выглядят кодовые деревья кода Хаффмана и Фано?</a:t>
            </a:r>
            <a:endParaRPr lang="ru-RU" dirty="0"/>
          </a:p>
          <a:p>
            <a:pPr lvl="1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ru-RU" sz="2400" dirty="0"/>
              <a:t>Клод Шеннон 1916 – 2001, основоположник теории информации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входные символы по возрастанию частот и</a:t>
            </a:r>
            <a:r>
              <a:rPr lang="en-US" sz="2400" dirty="0"/>
              <a:t> </a:t>
            </a: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 </a:t>
            </a: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/>
              <a:t>как в методе Фано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Для каждой частоты </a:t>
            </a:r>
            <a:r>
              <a:rPr lang="en-US" sz="2400" dirty="0" err="1"/>
              <a:t>Sk</a:t>
            </a:r>
            <a:r>
              <a:rPr lang="en-US" sz="2400" baseline="-25000" dirty="0"/>
              <a:t>  </a:t>
            </a:r>
            <a:r>
              <a:rPr lang="ru-RU" sz="2400" dirty="0"/>
              <a:t>находим </a:t>
            </a:r>
            <a:r>
              <a:rPr lang="en-US" sz="2400" dirty="0" err="1"/>
              <a:t>nk</a:t>
            </a:r>
            <a:r>
              <a:rPr lang="ru-RU" sz="2400" baseline="-25000" dirty="0"/>
              <a:t> </a:t>
            </a:r>
            <a:r>
              <a:rPr lang="ru-RU" sz="2400" dirty="0"/>
              <a:t>т.ч. </a:t>
            </a:r>
            <a:r>
              <a:rPr lang="en-US" sz="2400" dirty="0"/>
              <a:t>1/2^nk</a:t>
            </a:r>
            <a:r>
              <a:rPr lang="en-US" sz="2400" baseline="30000" dirty="0"/>
              <a:t> </a:t>
            </a:r>
            <a:r>
              <a:rPr lang="en-US" sz="2400" dirty="0"/>
              <a:t>≤ </a:t>
            </a:r>
            <a:r>
              <a:rPr lang="en-US" sz="2400" dirty="0" err="1"/>
              <a:t>Sk</a:t>
            </a:r>
            <a:r>
              <a:rPr lang="en-US" sz="2400" dirty="0"/>
              <a:t> ≤ 2/2^nk --- </a:t>
            </a:r>
            <a:r>
              <a:rPr lang="ru-RU" sz="2400" dirty="0"/>
              <a:t>нужно отделить одну </a:t>
            </a: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ru-RU" sz="2400" dirty="0"/>
              <a:t>другой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/>
              <a:t>разлагаем в двочную дробь 0.</a:t>
            </a:r>
            <a:r>
              <a:rPr lang="en-US" sz="2400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d</a:t>
            </a:r>
            <a:r>
              <a:rPr lang="en-US" sz="2400" baseline="-25000" dirty="0"/>
              <a:t>3</a:t>
            </a:r>
            <a:r>
              <a:rPr lang="en-US" sz="2400" dirty="0"/>
              <a:t>….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Первые </a:t>
            </a:r>
            <a:r>
              <a:rPr lang="en-US" sz="2400" dirty="0" err="1"/>
              <a:t>nk</a:t>
            </a:r>
            <a:r>
              <a:rPr lang="en-US" sz="2400" baseline="-25000" dirty="0"/>
              <a:t> </a:t>
            </a:r>
            <a:r>
              <a:rPr lang="ru-RU" sz="2400" dirty="0"/>
              <a:t>цифр этой</a:t>
            </a:r>
            <a:r>
              <a:rPr lang="en-US" sz="2400" dirty="0"/>
              <a:t> </a:t>
            </a:r>
            <a:r>
              <a:rPr lang="ru-RU" sz="2400" dirty="0"/>
              <a:t>дроби  задают код для </a:t>
            </a:r>
            <a:r>
              <a:rPr lang="en-US" sz="2400" dirty="0"/>
              <a:t>k-</a:t>
            </a:r>
            <a:r>
              <a:rPr lang="ru-RU" sz="2400" dirty="0"/>
              <a:t>го символа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построения кода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ru-RU" sz="2400" dirty="0"/>
              <a:t>				</a:t>
            </a:r>
            <a:r>
              <a:rPr lang="en-US" sz="2400" dirty="0" err="1"/>
              <a:t>nk</a:t>
            </a:r>
            <a:r>
              <a:rPr lang="en-US" sz="2400" baseline="-25000" dirty="0"/>
              <a:t>    </a:t>
            </a:r>
            <a:r>
              <a:rPr lang="ru-RU" sz="2400" baseline="-25000" dirty="0"/>
              <a:t>	</a:t>
            </a:r>
            <a:r>
              <a:rPr lang="ru-RU" sz="2400" dirty="0"/>
              <a:t>разложение </a:t>
            </a:r>
            <a:r>
              <a:rPr lang="en-US" sz="2400" dirty="0" err="1"/>
              <a:t>Sk</a:t>
            </a:r>
            <a:r>
              <a:rPr lang="ru-RU" sz="2400" baseline="-25000" dirty="0"/>
              <a:t>	</a:t>
            </a:r>
            <a:r>
              <a:rPr lang="ru-RU" sz="2400" dirty="0"/>
              <a:t>код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p(a) = 0.08  S</a:t>
            </a:r>
            <a:r>
              <a:rPr lang="en-US" sz="2400" baseline="-25000" dirty="0"/>
              <a:t>a</a:t>
            </a:r>
            <a:r>
              <a:rPr lang="en-US" sz="2400" dirty="0"/>
              <a:t> = 0.08</a:t>
            </a:r>
            <a:r>
              <a:rPr lang="ru-RU" sz="2400" dirty="0"/>
              <a:t>	</a:t>
            </a:r>
            <a:r>
              <a:rPr lang="en-US" sz="2400" dirty="0"/>
              <a:t>4</a:t>
            </a:r>
            <a:r>
              <a:rPr lang="ru-RU" sz="2400" dirty="0"/>
              <a:t>	</a:t>
            </a:r>
            <a:r>
              <a:rPr lang="en-US" sz="2400" dirty="0"/>
              <a:t>0.0001</a:t>
            </a:r>
            <a:r>
              <a:rPr lang="ru-RU" sz="2400" dirty="0"/>
              <a:t>                  	</a:t>
            </a:r>
            <a:r>
              <a:rPr lang="en-US" sz="2400" dirty="0"/>
              <a:t>0001</a:t>
            </a:r>
            <a:r>
              <a:rPr lang="ru-RU" sz="2400" dirty="0"/>
              <a:t>         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p(b) = 0.12  </a:t>
            </a:r>
            <a:r>
              <a:rPr lang="en-US" sz="2400" dirty="0" err="1"/>
              <a:t>S</a:t>
            </a:r>
            <a:r>
              <a:rPr lang="en-US" sz="2400" baseline="-25000" dirty="0" err="1"/>
              <a:t>b</a:t>
            </a:r>
            <a:r>
              <a:rPr lang="en-US" sz="2400" dirty="0"/>
              <a:t> = 0.20</a:t>
            </a:r>
            <a:r>
              <a:rPr lang="ru-RU" sz="2400" dirty="0"/>
              <a:t>	</a:t>
            </a:r>
            <a:r>
              <a:rPr lang="en-US" sz="2400" dirty="0"/>
              <a:t>4</a:t>
            </a:r>
            <a:r>
              <a:rPr lang="ru-RU" sz="2400" dirty="0"/>
              <a:t>	</a:t>
            </a:r>
            <a:r>
              <a:rPr lang="en-US" sz="2400" dirty="0"/>
              <a:t>0.0011</a:t>
            </a:r>
            <a:r>
              <a:rPr lang="ru-RU" sz="2400" dirty="0"/>
              <a:t>                  	</a:t>
            </a:r>
            <a:r>
              <a:rPr lang="en-US" sz="2400" dirty="0"/>
              <a:t>0011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p(c) = 0.15  </a:t>
            </a:r>
            <a:r>
              <a:rPr lang="en-US" sz="2400" dirty="0" err="1"/>
              <a:t>S</a:t>
            </a:r>
            <a:r>
              <a:rPr lang="en-US" sz="2400" baseline="-25000" dirty="0" err="1"/>
              <a:t>c</a:t>
            </a:r>
            <a:r>
              <a:rPr lang="en-US" sz="2400" dirty="0"/>
              <a:t> = 0.35</a:t>
            </a:r>
            <a:r>
              <a:rPr lang="ru-RU" sz="2400" dirty="0"/>
              <a:t>	</a:t>
            </a:r>
            <a:r>
              <a:rPr lang="en-US" sz="2400" dirty="0"/>
              <a:t>3    </a:t>
            </a:r>
            <a:r>
              <a:rPr lang="ru-RU" sz="2400" dirty="0"/>
              <a:t>	</a:t>
            </a:r>
            <a:r>
              <a:rPr lang="en-US" sz="2400" dirty="0"/>
              <a:t>0.010</a:t>
            </a:r>
            <a:r>
              <a:rPr lang="ru-RU" sz="2400" dirty="0"/>
              <a:t>                    	</a:t>
            </a:r>
            <a:r>
              <a:rPr lang="en-US" sz="2400" dirty="0"/>
              <a:t>010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p(d) = 0.28  </a:t>
            </a:r>
            <a:r>
              <a:rPr lang="en-US" sz="2400" dirty="0" err="1"/>
              <a:t>S</a:t>
            </a:r>
            <a:r>
              <a:rPr lang="en-US" sz="2400" baseline="-25000" dirty="0" err="1"/>
              <a:t>d</a:t>
            </a:r>
            <a:r>
              <a:rPr lang="en-US" sz="2400" dirty="0"/>
              <a:t> = 0.63</a:t>
            </a:r>
            <a:r>
              <a:rPr lang="ru-RU" sz="2400" dirty="0"/>
              <a:t>	</a:t>
            </a:r>
            <a:r>
              <a:rPr lang="en-US" sz="2400" dirty="0"/>
              <a:t>2</a:t>
            </a:r>
            <a:r>
              <a:rPr lang="ru-RU" sz="2400" dirty="0"/>
              <a:t>	</a:t>
            </a:r>
            <a:r>
              <a:rPr lang="en-US" sz="2400" dirty="0"/>
              <a:t>0.10</a:t>
            </a:r>
            <a:r>
              <a:rPr lang="ru-RU" sz="2400" dirty="0"/>
              <a:t>			1</a:t>
            </a:r>
            <a:r>
              <a:rPr lang="en-US" sz="2400" dirty="0"/>
              <a:t>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p(e) = 0.37  </a:t>
            </a:r>
            <a:r>
              <a:rPr lang="en-US" sz="2400" dirty="0" err="1"/>
              <a:t>S</a:t>
            </a:r>
            <a:r>
              <a:rPr lang="en-US" sz="2400" baseline="-25000" dirty="0" err="1"/>
              <a:t>d</a:t>
            </a:r>
            <a:r>
              <a:rPr lang="en-US" sz="2400" dirty="0"/>
              <a:t> = 1.00</a:t>
            </a:r>
            <a:r>
              <a:rPr lang="ru-RU" sz="2400" dirty="0"/>
              <a:t>	</a:t>
            </a:r>
            <a:r>
              <a:rPr lang="en-US" sz="2400" dirty="0"/>
              <a:t>2</a:t>
            </a:r>
            <a:r>
              <a:rPr lang="ru-RU" sz="2400" dirty="0"/>
              <a:t>	</a:t>
            </a:r>
            <a:r>
              <a:rPr lang="en-US" sz="2400" dirty="0"/>
              <a:t>0.11</a:t>
            </a:r>
            <a:r>
              <a:rPr lang="ru-RU" sz="2400" dirty="0"/>
              <a:t>			</a:t>
            </a:r>
            <a:r>
              <a:rPr lang="en-US" sz="2400" dirty="0"/>
              <a:t>11</a:t>
            </a:r>
          </a:p>
          <a:p>
            <a:pPr marL="609600" indent="-609600">
              <a:lnSpc>
                <a:spcPct val="90000"/>
              </a:lnSpc>
              <a:buNone/>
            </a:pPr>
            <a:endParaRPr lang="ru-RU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ru-RU" sz="2000" dirty="0"/>
              <a:t>Пример вычисления </a:t>
            </a:r>
            <a:r>
              <a:rPr lang="en-US" sz="2000" dirty="0" err="1"/>
              <a:t>na</a:t>
            </a:r>
            <a:r>
              <a:rPr lang="en-US" sz="2000" dirty="0"/>
              <a:t>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ru-RU" sz="2000" dirty="0"/>
              <a:t>0.08 </a:t>
            </a:r>
            <a:r>
              <a:rPr lang="en-US" sz="2000" dirty="0"/>
              <a:t>~=</a:t>
            </a:r>
            <a:r>
              <a:rPr lang="ru-RU" sz="2000" dirty="0"/>
              <a:t> 1</a:t>
            </a:r>
            <a:r>
              <a:rPr lang="en-US" sz="2000" dirty="0"/>
              <a:t>/</a:t>
            </a:r>
            <a:r>
              <a:rPr lang="ru-RU" sz="2000" dirty="0"/>
              <a:t>12</a:t>
            </a:r>
            <a:r>
              <a:rPr lang="en-US" sz="2000" dirty="0"/>
              <a:t>;     1/2^4 ≤ 1/12 ≤ 2/2^4 </a:t>
            </a:r>
            <a:endParaRPr lang="en-US" sz="20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ru-RU" sz="2000" dirty="0">
                <a:solidFill>
                  <a:srgbClr val="FF0000"/>
                </a:solidFill>
              </a:rPr>
              <a:t>НАПИШИ НОРМАЛЬНО ПОЧЕМУ ЭТО РАБОТАЕТ!!!!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Код Шеннона -- префиксный код</a:t>
            </a:r>
          </a:p>
          <a:p>
            <a:pPr marL="672084" lvl="1">
              <a:lnSpc>
                <a:spcPct val="90000"/>
              </a:lnSpc>
            </a:pPr>
            <a:r>
              <a:rPr lang="ru-RU" sz="2400" dirty="0"/>
              <a:t>Почему?</a:t>
            </a:r>
          </a:p>
          <a:p>
            <a:pPr>
              <a:lnSpc>
                <a:spcPct val="90000"/>
              </a:lnSpc>
            </a:pP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Пусть </a:t>
            </a:r>
            <a:r>
              <a:rPr lang="en-US" sz="2800" dirty="0" err="1"/>
              <a:t>pk</a:t>
            </a:r>
            <a:r>
              <a:rPr lang="en-US" sz="2800" dirty="0"/>
              <a:t> – </a:t>
            </a:r>
            <a:r>
              <a:rPr lang="ru-RU" sz="2800" dirty="0"/>
              <a:t>частота вхождения </a:t>
            </a:r>
            <a:r>
              <a:rPr lang="en-US" sz="2800" dirty="0"/>
              <a:t>k-</a:t>
            </a:r>
            <a:r>
              <a:rPr lang="ru-RU" sz="2800" dirty="0"/>
              <a:t>го символа в кодируемое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ru-RU" sz="2800" dirty="0"/>
              <a:t>Кодирование такого сообщения кодом Шеннона дает сообщение длины не более </a:t>
            </a:r>
            <a:r>
              <a:rPr lang="en-US" sz="2800" dirty="0"/>
              <a:t>N*(p1*log2(p1) + p2*log2(p2) + … + </a:t>
            </a:r>
            <a:r>
              <a:rPr lang="en-US" sz="2800" dirty="0" err="1"/>
              <a:t>pn</a:t>
            </a:r>
            <a:r>
              <a:rPr lang="en-US" sz="2800" dirty="0"/>
              <a:t>*log2(</a:t>
            </a:r>
            <a:r>
              <a:rPr lang="en-US" sz="2800" dirty="0" err="1"/>
              <a:t>pn</a:t>
            </a:r>
            <a:r>
              <a:rPr lang="en-US" sz="2800" dirty="0"/>
              <a:t>))</a:t>
            </a:r>
            <a:endParaRPr lang="ru-RU" sz="2800" dirty="0"/>
          </a:p>
          <a:p>
            <a:pPr marL="672084" lvl="1">
              <a:lnSpc>
                <a:spcPct val="90000"/>
              </a:lnSpc>
            </a:pPr>
            <a:endParaRPr lang="ru-RU" sz="2400" dirty="0"/>
          </a:p>
          <a:p>
            <a:pPr marL="672084" lvl="1">
              <a:lnSpc>
                <a:spcPct val="90000"/>
              </a:lnSpc>
            </a:pPr>
            <a:r>
              <a:rPr lang="ru-RU" sz="2400" dirty="0"/>
              <a:t>Почему?</a:t>
            </a:r>
            <a:r>
              <a:rPr lang="en-US" sz="2400" dirty="0"/>
              <a:t> </a:t>
            </a:r>
            <a:r>
              <a:rPr lang="ru-RU" sz="2400" dirty="0"/>
              <a:t>Как Шеннон выбрал длины кодовых слов?</a:t>
            </a:r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Азбука Морзе-Вейля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1836 – «аппарат Морзе»</a:t>
            </a:r>
            <a:endParaRPr lang="en-US" sz="2000" dirty="0" smtClean="0"/>
          </a:p>
          <a:p>
            <a:r>
              <a:rPr lang="ru-RU" sz="2000" dirty="0" smtClean="0"/>
              <a:t>24.05.1844 – первая передача Вашингтон-Балтимор</a:t>
            </a:r>
          </a:p>
          <a:p>
            <a:r>
              <a:rPr lang="ru-RU" sz="2000" dirty="0" smtClean="0"/>
              <a:t>1856 – русский вариант на основе </a:t>
            </a:r>
            <a:r>
              <a:rPr lang="ru-RU" sz="2000" dirty="0" err="1" smtClean="0"/>
              <a:t>транслита</a:t>
            </a:r>
            <a:r>
              <a:rPr lang="ru-RU" sz="2000" dirty="0" smtClean="0"/>
              <a:t>, основа КОИ-8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</a:t>
            </a:r>
            <a:r>
              <a:rPr lang="ru-RU" dirty="0" smtClean="0"/>
              <a:t>называется </a:t>
            </a:r>
            <a:r>
              <a:rPr lang="ru-RU" dirty="0"/>
              <a:t>конечная последовательность </a:t>
            </a:r>
            <a:r>
              <a:rPr lang="ru-RU" dirty="0" smtClean="0"/>
              <a:t>символов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</a:t>
            </a:r>
            <a:r>
              <a:rPr lang="ru-RU" sz="2800" dirty="0"/>
              <a:t>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 smtClean="0"/>
              <a:t>из </a:t>
            </a:r>
            <a:r>
              <a:rPr lang="ru-RU" sz="2800" dirty="0" smtClean="0"/>
              <a:t>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Значение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 </a:t>
            </a:r>
            <a:r>
              <a:rPr lang="ru-RU" sz="2800" dirty="0"/>
              <a:t>называется кодом сообщения </a:t>
            </a:r>
            <a:r>
              <a:rPr lang="ru-RU" sz="2800" dirty="0"/>
              <a:t>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Значения </a:t>
            </a:r>
            <a:r>
              <a:rPr lang="ru-RU" sz="2800" dirty="0" smtClean="0"/>
              <a:t>К(с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), К(с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), ..., </a:t>
            </a:r>
            <a:r>
              <a:rPr lang="ru-RU" sz="2800" dirty="0"/>
              <a:t>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называются </a:t>
            </a:r>
            <a:r>
              <a:rPr lang="ru-RU" sz="2800" dirty="0" smtClean="0"/>
              <a:t>кодовыми словами кода К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smtClean="0"/>
              <a:t>Если А2 = </a:t>
            </a:r>
            <a:r>
              <a:rPr lang="en-US" sz="2800" dirty="0" smtClean="0"/>
              <a:t>{</a:t>
            </a:r>
            <a:r>
              <a:rPr lang="en-US" sz="2800" dirty="0"/>
              <a:t>0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1}</a:t>
            </a:r>
            <a:r>
              <a:rPr lang="ru-RU" sz="2800" dirty="0" smtClean="0"/>
              <a:t>, то код К называется </a:t>
            </a:r>
            <a:r>
              <a:rPr lang="ru-RU" sz="2800" dirty="0"/>
              <a:t>двоичным </a:t>
            </a:r>
            <a:r>
              <a:rPr lang="ru-RU" sz="2800" dirty="0" smtClean="0"/>
              <a:t>кодом</a:t>
            </a:r>
          </a:p>
          <a:p>
            <a:endParaRPr lang="ru-RU" sz="2800" dirty="0" smtClean="0"/>
          </a:p>
          <a:p>
            <a:r>
              <a:rPr lang="ru-RU" sz="2800" dirty="0" smtClean="0"/>
              <a:t>А1 называется исходным алфавитом, А2 называется конечным алфавитом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 smtClean="0"/>
          </a:p>
          <a:p>
            <a:r>
              <a:rPr lang="ru-RU" sz="2400" dirty="0" smtClean="0"/>
              <a:t>Декодированием </a:t>
            </a:r>
            <a:r>
              <a:rPr lang="ru-RU" sz="2400" dirty="0"/>
              <a:t>(дешифровкой) сообщения называется вычисление его прообраза под действием кода</a:t>
            </a:r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не </a:t>
            </a:r>
            <a:r>
              <a:rPr lang="ru-RU" dirty="0" smtClean="0"/>
              <a:t>однозначно 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</a:t>
            </a:r>
            <a:r>
              <a:rPr lang="en-US" sz="2800" dirty="0" smtClean="0"/>
              <a:t>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Не </a:t>
            </a:r>
            <a:r>
              <a:rPr lang="ru-RU" sz="2800" dirty="0"/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80713</TotalTime>
  <Words>1814</Words>
  <Application>Microsoft Office PowerPoint</Application>
  <PresentationFormat>Широкоэкранный</PresentationFormat>
  <Paragraphs>362</Paragraphs>
  <Slides>34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Symbol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Азбука Морзе-Вейля</vt:lpstr>
      <vt:lpstr>Алфавит, сообщение</vt:lpstr>
      <vt:lpstr>Код</vt:lpstr>
      <vt:lpstr>Кодирование и декодирование</vt:lpstr>
      <vt:lpstr>Пример: не однозначно декодируемый код</vt:lpstr>
      <vt:lpstr>Пример: однозначно декодируемый код</vt:lpstr>
      <vt:lpstr>Кодовое дерево</vt:lpstr>
      <vt:lpstr>Префиксный код</vt:lpstr>
      <vt:lpstr>Примеры префиксных кодов</vt:lpstr>
      <vt:lpstr>Префиксный код однозначно декодируем</vt:lpstr>
      <vt:lpstr>Пример</vt:lpstr>
      <vt:lpstr>Понятие оптимального кода</vt:lpstr>
      <vt:lpstr>Оптимальный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Прямое построение дерева оптимального Д.П.К.</vt:lpstr>
      <vt:lpstr>Пример «кол около колокола»</vt:lpstr>
      <vt:lpstr>Оптимальные Д.П.К. для «кол около колокола»</vt:lpstr>
      <vt:lpstr>Про длину кодовых слов в оптимальном Д.П.К.</vt:lpstr>
      <vt:lpstr>Презентация PowerPoint</vt:lpstr>
      <vt:lpstr>Метод Фано</vt:lpstr>
      <vt:lpstr>Метод Фано</vt:lpstr>
      <vt:lpstr>Метод Фано</vt:lpstr>
      <vt:lpstr>Пример</vt:lpstr>
      <vt:lpstr>Свойства кода Фано</vt:lpstr>
      <vt:lpstr>Свойства кода Фано</vt:lpstr>
      <vt:lpstr>Метод Шеннона</vt:lpstr>
      <vt:lpstr>Пример построения кода Шеннона</vt:lpstr>
      <vt:lpstr>Свойства кода Шеннона</vt:lpstr>
      <vt:lpstr>Заключение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526</cp:revision>
  <dcterms:created xsi:type="dcterms:W3CDTF">2009-12-06T06:01:18Z</dcterms:created>
  <dcterms:modified xsi:type="dcterms:W3CDTF">2019-02-08T17:15:41Z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