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348" r:id="rId4"/>
    <p:sldId id="349" r:id="rId5"/>
    <p:sldId id="351" r:id="rId6"/>
    <p:sldId id="352" r:id="rId7"/>
    <p:sldId id="350" r:id="rId8"/>
    <p:sldId id="353" r:id="rId9"/>
    <p:sldId id="355" r:id="rId10"/>
    <p:sldId id="354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22" r:id="rId23"/>
    <p:sldId id="324" r:id="rId24"/>
    <p:sldId id="367" r:id="rId25"/>
    <p:sldId id="368" r:id="rId26"/>
    <p:sldId id="369" r:id="rId27"/>
    <p:sldId id="370" r:id="rId28"/>
    <p:sldId id="25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5" autoAdjust="0"/>
    <p:restoredTop sz="94660"/>
  </p:normalViewPr>
  <p:slideViewPr>
    <p:cSldViewPr>
      <p:cViewPr varScale="1">
        <p:scale>
          <a:sx n="112" d="100"/>
          <a:sy n="112" d="100"/>
        </p:scale>
        <p:origin x="132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7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90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75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57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90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95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68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2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39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87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1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Типы* языка </a:t>
            </a:r>
            <a:r>
              <a:rPr lang="ru-RU" dirty="0" smtClean="0"/>
              <a:t>С</a:t>
            </a:r>
            <a:r>
              <a:rPr lang="ru-RU" dirty="0"/>
              <a:t>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9663751" y="3884219"/>
            <a:ext cx="237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 Значений и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Вещественные и арифметические типы, </a:t>
            </a:r>
            <a:r>
              <a:rPr lang="en-US" dirty="0" smtClean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Вещественные типы = целые типы + вещественные типы с плавающей </a:t>
            </a:r>
            <a:r>
              <a:rPr lang="ru-RU" dirty="0" smtClean="0"/>
              <a:t>точкой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Арифметические типы = целые типы + типы с плавающей точкой</a:t>
            </a:r>
          </a:p>
          <a:p>
            <a:pPr lvl="1"/>
            <a:r>
              <a:rPr lang="ru-RU" dirty="0" smtClean="0"/>
              <a:t>Включают комплексные типы в С99</a:t>
            </a:r>
          </a:p>
          <a:p>
            <a:pPr lvl="1"/>
            <a:r>
              <a:rPr lang="ru-RU" dirty="0" smtClean="0"/>
              <a:t>До С99 то же, что вещественные типы</a:t>
            </a:r>
          </a:p>
          <a:p>
            <a:endParaRPr lang="ru-RU" dirty="0"/>
          </a:p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endParaRPr lang="ru-RU" dirty="0" smtClean="0"/>
          </a:p>
          <a:p>
            <a:pPr lvl="1"/>
            <a:r>
              <a:rPr lang="ru-RU" dirty="0" smtClean="0"/>
              <a:t>Пустое множество значений</a:t>
            </a:r>
          </a:p>
          <a:p>
            <a:pPr lvl="1"/>
            <a:r>
              <a:rPr lang="ru-RU" dirty="0" smtClean="0"/>
              <a:t>Неполный тип (не имеет размера)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5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Производные типы строятся из функциональных, полных и неполных типов</a:t>
            </a:r>
          </a:p>
          <a:p>
            <a:pPr lvl="1"/>
            <a:r>
              <a:rPr lang="ru-RU" dirty="0" smtClean="0"/>
              <a:t>Тип может быть одновременно производным и функциональным, производным и полным, производным и неполным</a:t>
            </a:r>
          </a:p>
          <a:p>
            <a:r>
              <a:rPr lang="ru-RU" dirty="0" smtClean="0"/>
              <a:t>Тип-массив</a:t>
            </a:r>
          </a:p>
          <a:p>
            <a:r>
              <a:rPr lang="ru-RU" dirty="0" smtClean="0"/>
              <a:t>Тип-структура</a:t>
            </a:r>
          </a:p>
          <a:p>
            <a:r>
              <a:rPr lang="ru-RU" dirty="0" smtClean="0"/>
              <a:t>Тип-объединение</a:t>
            </a:r>
          </a:p>
          <a:p>
            <a:r>
              <a:rPr lang="ru-RU" dirty="0" smtClean="0"/>
              <a:t>Функциональный тип</a:t>
            </a:r>
          </a:p>
          <a:p>
            <a:r>
              <a:rPr lang="ru-RU" dirty="0" smtClean="0"/>
              <a:t>Тип-указатель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1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Тип-массив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Непрерывно размещенный в памяти набор элементов одного типа</a:t>
            </a:r>
          </a:p>
          <a:p>
            <a:endParaRPr lang="ru-RU" dirty="0" smtClean="0"/>
          </a:p>
          <a:p>
            <a:r>
              <a:rPr lang="ru-RU" dirty="0" smtClean="0"/>
              <a:t>Тип элементов</a:t>
            </a:r>
          </a:p>
          <a:p>
            <a:pPr lvl="1"/>
            <a:r>
              <a:rPr lang="ru-RU" dirty="0" smtClean="0"/>
              <a:t>Полный</a:t>
            </a:r>
          </a:p>
          <a:p>
            <a:pPr lvl="1"/>
            <a:r>
              <a:rPr lang="ru-RU" dirty="0" smtClean="0"/>
              <a:t>Массивы неполных и функциональных типов запрещены</a:t>
            </a:r>
          </a:p>
          <a:p>
            <a:endParaRPr lang="ru-RU" dirty="0" smtClean="0"/>
          </a:p>
          <a:p>
            <a:r>
              <a:rPr lang="ru-RU" dirty="0" smtClean="0"/>
              <a:t>Число элементов</a:t>
            </a:r>
          </a:p>
          <a:p>
            <a:pPr lvl="1"/>
            <a:r>
              <a:rPr lang="ru-RU" dirty="0" smtClean="0"/>
              <a:t>Если число элементов не указано, то получается неполный тип-массив</a:t>
            </a:r>
          </a:p>
          <a:p>
            <a:endParaRPr lang="ru-RU" dirty="0"/>
          </a:p>
          <a:p>
            <a:r>
              <a:rPr lang="ru-RU" dirty="0" smtClean="0"/>
              <a:t>«Массив типа Т», «целый массив», «вещественный массив», и т.п.</a:t>
            </a:r>
          </a:p>
        </p:txBody>
      </p:sp>
    </p:spTree>
    <p:extLst>
      <p:ext uri="{BB962C8B-B14F-4D97-AF65-F5344CB8AC3E}">
        <p14:creationId xmlns:p14="http://schemas.microsoft.com/office/powerpoint/2010/main" val="32668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Тип-структура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Последовательно размещенная в памяти непустая последовательность именованных элементов</a:t>
            </a:r>
          </a:p>
          <a:p>
            <a:endParaRPr lang="ru-RU" dirty="0" smtClean="0"/>
          </a:p>
          <a:p>
            <a:r>
              <a:rPr lang="ru-RU" dirty="0" smtClean="0"/>
              <a:t>Типы элементов</a:t>
            </a:r>
          </a:p>
          <a:p>
            <a:pPr lvl="1"/>
            <a:r>
              <a:rPr lang="ru-RU" dirty="0" smtClean="0"/>
              <a:t>Могут быть разными</a:t>
            </a:r>
          </a:p>
          <a:p>
            <a:pPr lvl="1"/>
            <a:r>
              <a:rPr lang="ru-RU" dirty="0" smtClean="0"/>
              <a:t>Все кроме последнего должны быть полными</a:t>
            </a:r>
          </a:p>
          <a:p>
            <a:pPr lvl="1"/>
            <a:r>
              <a:rPr lang="ru-RU" dirty="0" smtClean="0"/>
              <a:t>Последний может быть полным или неполным типом-массивом</a:t>
            </a:r>
          </a:p>
          <a:p>
            <a:pPr lvl="2"/>
            <a:r>
              <a:rPr lang="ru-RU" dirty="0" smtClean="0"/>
              <a:t>Например,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TCharBuffer</a:t>
            </a:r>
            <a:r>
              <a:rPr lang="en-US" dirty="0" smtClean="0"/>
              <a:t> {</a:t>
            </a:r>
            <a:r>
              <a:rPr lang="ru-RU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Size; char Data[];</a:t>
            </a:r>
            <a:r>
              <a:rPr lang="ru-RU" dirty="0" smtClean="0"/>
              <a:t> </a:t>
            </a:r>
            <a:r>
              <a:rPr lang="en-US" dirty="0" smtClean="0"/>
              <a:t>};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667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Тип-объединение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именованных значений, размещенных в памяти с перекрытием</a:t>
            </a:r>
          </a:p>
          <a:p>
            <a:endParaRPr lang="ru-RU" dirty="0" smtClean="0"/>
          </a:p>
          <a:p>
            <a:r>
              <a:rPr lang="ru-RU" dirty="0" smtClean="0"/>
              <a:t>Типы элементов </a:t>
            </a:r>
          </a:p>
          <a:p>
            <a:pPr lvl="1"/>
            <a:r>
              <a:rPr lang="ru-RU" dirty="0" smtClean="0"/>
              <a:t>Могут быть разными</a:t>
            </a:r>
            <a:endParaRPr lang="en-US" dirty="0" smtClean="0"/>
          </a:p>
          <a:p>
            <a:pPr lvl="1"/>
            <a:r>
              <a:rPr lang="ru-RU" dirty="0" smtClean="0"/>
              <a:t>Должны быть полными</a:t>
            </a:r>
          </a:p>
        </p:txBody>
      </p:sp>
    </p:spTree>
    <p:extLst>
      <p:ext uri="{BB962C8B-B14F-4D97-AF65-F5344CB8AC3E}">
        <p14:creationId xmlns:p14="http://schemas.microsoft.com/office/powerpoint/2010/main" val="14468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Функциональный 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Функция, возвращающая указанный тип</a:t>
            </a:r>
          </a:p>
          <a:p>
            <a:endParaRPr lang="ru-RU" dirty="0" smtClean="0"/>
          </a:p>
          <a:p>
            <a:r>
              <a:rPr lang="ru-RU" dirty="0" smtClean="0"/>
              <a:t>Функция характеризуется</a:t>
            </a:r>
          </a:p>
          <a:p>
            <a:pPr lvl="1"/>
            <a:r>
              <a:rPr lang="ru-RU" dirty="0" smtClean="0"/>
              <a:t>Возвращаемым типом</a:t>
            </a:r>
          </a:p>
          <a:p>
            <a:pPr lvl="1"/>
            <a:r>
              <a:rPr lang="ru-RU" dirty="0" smtClean="0"/>
              <a:t>Числом параметров</a:t>
            </a:r>
          </a:p>
          <a:p>
            <a:pPr lvl="1"/>
            <a:r>
              <a:rPr lang="ru-RU" dirty="0" smtClean="0"/>
              <a:t>Типами параметров</a:t>
            </a:r>
          </a:p>
          <a:p>
            <a:endParaRPr lang="ru-RU" dirty="0" smtClean="0"/>
          </a:p>
          <a:p>
            <a:r>
              <a:rPr lang="ru-RU" dirty="0" smtClean="0"/>
              <a:t>«Функция, возвращающая Т»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3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Тип-указатель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Полный тип, значения которого указывают (</a:t>
            </a:r>
            <a:r>
              <a:rPr lang="ru-RU" dirty="0"/>
              <a:t>ссылаются</a:t>
            </a:r>
            <a:r>
              <a:rPr lang="ru-RU" dirty="0" smtClean="0"/>
              <a:t>) на значения заданного типа</a:t>
            </a:r>
          </a:p>
          <a:p>
            <a:pPr lvl="1"/>
            <a:r>
              <a:rPr lang="ru-RU" dirty="0" smtClean="0"/>
              <a:t>Размер указателя известен независимо от типа указываемых значений</a:t>
            </a:r>
          </a:p>
          <a:p>
            <a:endParaRPr lang="ru-RU" dirty="0" smtClean="0"/>
          </a:p>
          <a:p>
            <a:r>
              <a:rPr lang="ru-RU" dirty="0" smtClean="0"/>
              <a:t>Тип указываемых значений может быть любым</a:t>
            </a:r>
          </a:p>
          <a:p>
            <a:pPr lvl="1"/>
            <a:r>
              <a:rPr lang="ru-RU" dirty="0" smtClean="0"/>
              <a:t>В том числе, неполным</a:t>
            </a:r>
          </a:p>
          <a:p>
            <a:endParaRPr lang="ru-RU" dirty="0" smtClean="0"/>
          </a:p>
          <a:p>
            <a:r>
              <a:rPr lang="ru-RU" dirty="0" smtClean="0"/>
              <a:t>«Указатель на Т», «указатель на </a:t>
            </a:r>
            <a:r>
              <a:rPr lang="en-US" dirty="0" err="1" smtClean="0"/>
              <a:t>int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«указатель на указатель»,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97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типов* 1/2</a:t>
            </a:r>
            <a:br>
              <a:rPr lang="ru-RU" dirty="0" smtClean="0"/>
            </a:br>
            <a:r>
              <a:rPr lang="ru-RU" sz="2000" dirty="0" smtClean="0"/>
              <a:t>* в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Значение – это непрерывная последовательность байтов памяти</a:t>
            </a:r>
          </a:p>
          <a:p>
            <a:endParaRPr lang="ru-RU" dirty="0" smtClean="0"/>
          </a:p>
          <a:p>
            <a:r>
              <a:rPr lang="ru-RU" dirty="0" smtClean="0"/>
              <a:t>Битовое поле</a:t>
            </a:r>
            <a:r>
              <a:rPr lang="ru-RU" dirty="0"/>
              <a:t> </a:t>
            </a:r>
            <a:r>
              <a:rPr lang="ru-RU" dirty="0" smtClean="0"/>
              <a:t>– это </a:t>
            </a:r>
            <a:r>
              <a:rPr lang="ru-RU" dirty="0"/>
              <a:t>непрерывная </a:t>
            </a:r>
            <a:r>
              <a:rPr lang="ru-RU" dirty="0" smtClean="0"/>
              <a:t>последовательность битов памяти</a:t>
            </a:r>
          </a:p>
          <a:p>
            <a:pPr lvl="1"/>
            <a:r>
              <a:rPr lang="ru-RU" dirty="0" smtClean="0"/>
              <a:t>Используются довольно редко</a:t>
            </a:r>
          </a:p>
          <a:p>
            <a:endParaRPr lang="ru-RU" dirty="0" smtClean="0"/>
          </a:p>
          <a:p>
            <a:r>
              <a:rPr lang="ru-RU" dirty="0" smtClean="0"/>
              <a:t>Размер значения (битового поля) – это длина этой последовательности</a:t>
            </a:r>
          </a:p>
          <a:p>
            <a:endParaRPr lang="ru-RU" dirty="0"/>
          </a:p>
          <a:p>
            <a:r>
              <a:rPr lang="ru-RU" dirty="0" smtClean="0"/>
              <a:t>Значения битовых полей хранятся внутри значений целых типов</a:t>
            </a:r>
          </a:p>
          <a:p>
            <a:pPr lvl="1"/>
            <a:r>
              <a:rPr lang="ru-RU" dirty="0" smtClean="0"/>
              <a:t>Для </a:t>
            </a:r>
            <a:r>
              <a:rPr lang="ru-RU" dirty="0" err="1" smtClean="0"/>
              <a:t>беззнаковых</a:t>
            </a:r>
            <a:r>
              <a:rPr lang="ru-RU" dirty="0" smtClean="0"/>
              <a:t> битовых полей хранится двоичная запись</a:t>
            </a:r>
          </a:p>
          <a:p>
            <a:pPr marL="0" indent="0">
              <a:buNone/>
            </a:pP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67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типов 2/2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Для </a:t>
            </a:r>
            <a:r>
              <a:rPr lang="en-US" dirty="0"/>
              <a:t>unsigned 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Любое </a:t>
            </a:r>
            <a:r>
              <a:rPr lang="ru-RU" dirty="0"/>
              <a:t>значение </a:t>
            </a:r>
            <a:r>
              <a:rPr lang="ru-RU" dirty="0" smtClean="0"/>
              <a:t>типа Т размером </a:t>
            </a:r>
            <a:r>
              <a:rPr lang="en-US" dirty="0"/>
              <a:t>N </a:t>
            </a:r>
            <a:r>
              <a:rPr lang="ru-RU" dirty="0"/>
              <a:t>байтов можно скопировать в массив </a:t>
            </a:r>
            <a:r>
              <a:rPr lang="ru-RU" dirty="0" smtClean="0"/>
              <a:t>типа </a:t>
            </a:r>
            <a:r>
              <a:rPr lang="en-US" dirty="0" smtClean="0"/>
              <a:t>unsigned </a:t>
            </a:r>
            <a:r>
              <a:rPr lang="en-US" dirty="0"/>
              <a:t>char[N]</a:t>
            </a:r>
            <a:endParaRPr lang="ru-RU" dirty="0"/>
          </a:p>
          <a:p>
            <a:pPr lvl="1"/>
            <a:r>
              <a:rPr lang="ru-RU" dirty="0" smtClean="0"/>
              <a:t>Значение этого </a:t>
            </a:r>
            <a:r>
              <a:rPr lang="ru-RU" dirty="0"/>
              <a:t>массива называется двоичным представлением</a:t>
            </a:r>
            <a:r>
              <a:rPr lang="en-US" dirty="0"/>
              <a:t> </a:t>
            </a:r>
            <a:r>
              <a:rPr lang="ru-RU" dirty="0" smtClean="0"/>
              <a:t>значения типа Т</a:t>
            </a:r>
            <a:endParaRPr lang="ru-RU" dirty="0"/>
          </a:p>
          <a:p>
            <a:pPr lvl="1"/>
            <a:r>
              <a:rPr lang="ru-RU" dirty="0"/>
              <a:t>Значения, отличные от </a:t>
            </a:r>
            <a:r>
              <a:rPr lang="en-US" dirty="0" err="1"/>
              <a:t>NaN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 и имеющие одинаковое двоичное представление, </a:t>
            </a:r>
            <a:r>
              <a:rPr lang="ru-RU" dirty="0"/>
              <a:t>равны</a:t>
            </a:r>
          </a:p>
          <a:p>
            <a:pPr lvl="1"/>
            <a:r>
              <a:rPr lang="ru-RU" dirty="0"/>
              <a:t>Равные значения могут иметь разное двоичное </a:t>
            </a:r>
            <a:r>
              <a:rPr lang="ru-RU" dirty="0" smtClean="0"/>
              <a:t>представление</a:t>
            </a:r>
          </a:p>
          <a:p>
            <a:pPr lvl="1"/>
            <a:endParaRPr lang="ru-RU" dirty="0"/>
          </a:p>
          <a:p>
            <a:r>
              <a:rPr lang="ru-RU" dirty="0" smtClean="0"/>
              <a:t>Некоторые значения типа </a:t>
            </a:r>
            <a:r>
              <a:rPr lang="en-US" dirty="0"/>
              <a:t>unsigned char[N] </a:t>
            </a:r>
            <a:r>
              <a:rPr lang="ru-RU" dirty="0" smtClean="0"/>
              <a:t>могут не быть двоичным представлением никакого значения типа Т – это т.н. особые значения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Доступ и изменение двоичного представления особых значений иначе, чем через символьный тип, ведет к </a:t>
            </a:r>
            <a:r>
              <a:rPr lang="en-US" dirty="0" smtClean="0"/>
              <a:t>undefined behavior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1391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структур и объединений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Значение структур и объединений может содержать выравнивающие байты</a:t>
            </a:r>
          </a:p>
          <a:p>
            <a:pPr lvl="1"/>
            <a:r>
              <a:rPr lang="ru-RU" dirty="0" smtClean="0"/>
              <a:t>Значения выравнивающих байтов не определены</a:t>
            </a:r>
          </a:p>
          <a:p>
            <a:endParaRPr lang="ru-RU" dirty="0" smtClean="0"/>
          </a:p>
          <a:p>
            <a:r>
              <a:rPr lang="ru-RU" dirty="0" smtClean="0"/>
              <a:t>Значение структуры </a:t>
            </a:r>
            <a:r>
              <a:rPr lang="ru-RU" dirty="0"/>
              <a:t>и </a:t>
            </a:r>
            <a:r>
              <a:rPr lang="ru-RU" dirty="0" smtClean="0"/>
              <a:t>объединения никогда не является особым</a:t>
            </a:r>
          </a:p>
          <a:p>
            <a:pPr lvl="1"/>
            <a:r>
              <a:rPr lang="ru-RU" dirty="0" smtClean="0"/>
              <a:t>Даже если значение какого-то их элемента является особым</a:t>
            </a:r>
          </a:p>
          <a:p>
            <a:endParaRPr lang="ru-RU" dirty="0" smtClean="0"/>
          </a:p>
          <a:p>
            <a:r>
              <a:rPr lang="ru-RU" dirty="0" smtClean="0"/>
              <a:t>Двоичное представление элемента объединения может быть короче, чем двоичное представление всего объединения</a:t>
            </a:r>
          </a:p>
          <a:p>
            <a:pPr lvl="1"/>
            <a:r>
              <a:rPr lang="ru-RU" dirty="0" smtClean="0"/>
              <a:t>Значение неиспользуемых байтов объединения не</a:t>
            </a:r>
            <a:r>
              <a:rPr lang="en-US" dirty="0" smtClean="0"/>
              <a:t> </a:t>
            </a:r>
            <a:r>
              <a:rPr lang="ru-RU" dirty="0" smtClean="0"/>
              <a:t>определено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9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типов данных языка Си</a:t>
            </a:r>
          </a:p>
          <a:p>
            <a:pPr lvl="1"/>
            <a:r>
              <a:rPr lang="ru-RU" dirty="0" smtClean="0"/>
              <a:t>Функциональные</a:t>
            </a:r>
          </a:p>
          <a:p>
            <a:pPr lvl="1"/>
            <a:r>
              <a:rPr lang="ru-RU" dirty="0" smtClean="0"/>
              <a:t>Полные – целые, с плавающей точкой, и т.п.</a:t>
            </a:r>
          </a:p>
          <a:p>
            <a:pPr lvl="1"/>
            <a:r>
              <a:rPr lang="ru-RU" dirty="0" smtClean="0"/>
              <a:t>Неполные – </a:t>
            </a:r>
            <a:r>
              <a:rPr lang="en-US" dirty="0" smtClean="0"/>
              <a:t>void</a:t>
            </a:r>
            <a:r>
              <a:rPr lang="ru-RU" dirty="0" smtClean="0"/>
              <a:t> и ещё</a:t>
            </a:r>
          </a:p>
          <a:p>
            <a:pPr lvl="1"/>
            <a:r>
              <a:rPr lang="ru-RU" dirty="0" smtClean="0"/>
              <a:t>Производные </a:t>
            </a:r>
            <a:r>
              <a:rPr lang="en-US" dirty="0" smtClean="0"/>
              <a:t>vs </a:t>
            </a:r>
            <a:r>
              <a:rPr lang="ru-RU" dirty="0" smtClean="0"/>
              <a:t>непроизводные</a:t>
            </a:r>
          </a:p>
          <a:p>
            <a:r>
              <a:rPr lang="ru-RU" dirty="0" smtClean="0"/>
              <a:t>Представление типов в памяти</a:t>
            </a:r>
          </a:p>
          <a:p>
            <a:pPr lvl="1"/>
            <a:r>
              <a:rPr lang="ru-RU" dirty="0"/>
              <a:t>Представление </a:t>
            </a:r>
            <a:r>
              <a:rPr lang="ru-RU" dirty="0" smtClean="0"/>
              <a:t>целых и вещественных типов</a:t>
            </a:r>
            <a:endParaRPr lang="ru-RU" dirty="0"/>
          </a:p>
          <a:p>
            <a:r>
              <a:rPr lang="ru-RU" dirty="0" smtClean="0"/>
              <a:t>Совместимые типы, композиция типов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</a:t>
            </a:r>
            <a:r>
              <a:rPr lang="ru-RU" dirty="0" err="1" smtClean="0"/>
              <a:t>беззнаковых</a:t>
            </a:r>
            <a:r>
              <a:rPr lang="ru-RU" dirty="0" smtClean="0"/>
              <a:t>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Двоичное представление</a:t>
            </a:r>
            <a:r>
              <a:rPr lang="en-US" dirty="0" smtClean="0"/>
              <a:t> </a:t>
            </a:r>
            <a:r>
              <a:rPr lang="ru-RU" dirty="0" err="1" smtClean="0"/>
              <a:t>беззнакового</a:t>
            </a:r>
            <a:r>
              <a:rPr lang="ru-RU" dirty="0" smtClean="0"/>
              <a:t> целого типа != </a:t>
            </a:r>
            <a:r>
              <a:rPr lang="en-US" dirty="0" smtClean="0"/>
              <a:t>unsigned char</a:t>
            </a:r>
            <a:r>
              <a:rPr lang="ru-RU" dirty="0" smtClean="0"/>
              <a:t> делится на</a:t>
            </a:r>
          </a:p>
          <a:p>
            <a:pPr lvl="1"/>
            <a:r>
              <a:rPr lang="ru-RU" dirty="0" smtClean="0"/>
              <a:t>Значащие биты (обязательно)</a:t>
            </a:r>
          </a:p>
          <a:p>
            <a:pPr lvl="2"/>
            <a:r>
              <a:rPr lang="ru-RU" dirty="0" smtClean="0"/>
              <a:t>Значащие биты представляют степени 2 от 1 до 2</a:t>
            </a:r>
            <a:r>
              <a:rPr lang="en-US" dirty="0" smtClean="0"/>
              <a:t>^(</a:t>
            </a:r>
            <a:r>
              <a:rPr lang="ru-RU" dirty="0" smtClean="0"/>
              <a:t>число значащих битов - 1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Выравнивающие биты (как правило отсутствуют)</a:t>
            </a:r>
          </a:p>
          <a:p>
            <a:pPr lvl="2"/>
            <a:r>
              <a:rPr lang="ru-RU" dirty="0" smtClean="0"/>
              <a:t>Значение выравнивающих битов не</a:t>
            </a:r>
            <a:r>
              <a:rPr lang="en-US" dirty="0" smtClean="0"/>
              <a:t> </a:t>
            </a:r>
            <a:r>
              <a:rPr lang="ru-RU" dirty="0" smtClean="0"/>
              <a:t>определено</a:t>
            </a:r>
          </a:p>
          <a:p>
            <a:endParaRPr lang="ru-RU" dirty="0" smtClean="0"/>
          </a:p>
          <a:p>
            <a:r>
              <a:rPr lang="ru-RU" dirty="0" smtClean="0"/>
              <a:t>Двоичное представление </a:t>
            </a:r>
            <a:r>
              <a:rPr lang="en-US" dirty="0"/>
              <a:t>unsigned </a:t>
            </a:r>
            <a:r>
              <a:rPr lang="en-US" dirty="0" smtClean="0"/>
              <a:t>char</a:t>
            </a:r>
            <a:r>
              <a:rPr lang="ru-RU" dirty="0" smtClean="0"/>
              <a:t> не содержит выравнивающих битов</a:t>
            </a:r>
          </a:p>
          <a:p>
            <a:pPr lvl="1"/>
            <a:r>
              <a:rPr lang="ru-RU" dirty="0" smtClean="0"/>
              <a:t>См. предыдущие слайды про представление типов</a:t>
            </a:r>
          </a:p>
        </p:txBody>
      </p:sp>
    </p:spTree>
    <p:extLst>
      <p:ext uri="{BB962C8B-B14F-4D97-AF65-F5344CB8AC3E}">
        <p14:creationId xmlns:p14="http://schemas.microsoft.com/office/powerpoint/2010/main" val="3828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знаковых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Значащие биты (обязательно)</a:t>
            </a:r>
          </a:p>
          <a:p>
            <a:pPr lvl="1"/>
            <a:r>
              <a:rPr lang="ru-RU" dirty="0"/>
              <a:t>Значащие биты представляют степени 2 от 1 до 2</a:t>
            </a:r>
            <a:r>
              <a:rPr lang="en-US" dirty="0"/>
              <a:t>^(</a:t>
            </a:r>
            <a:r>
              <a:rPr lang="ru-RU" dirty="0"/>
              <a:t>число значащих битов - 1</a:t>
            </a:r>
            <a:r>
              <a:rPr lang="en-US" dirty="0"/>
              <a:t>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Знаковый бит (обязательно)</a:t>
            </a:r>
          </a:p>
          <a:p>
            <a:pPr lvl="1"/>
            <a:r>
              <a:rPr lang="ru-RU" dirty="0" smtClean="0"/>
              <a:t>0 --</a:t>
            </a:r>
            <a:r>
              <a:rPr lang="en-US" dirty="0" smtClean="0"/>
              <a:t>&gt; </a:t>
            </a:r>
            <a:r>
              <a:rPr lang="ru-RU" dirty="0" smtClean="0"/>
              <a:t>значением является число Ч, </a:t>
            </a:r>
            <a:r>
              <a:rPr lang="ru-RU" dirty="0"/>
              <a:t>записанное в значащих битах</a:t>
            </a:r>
            <a:endParaRPr lang="ru-RU" dirty="0" smtClean="0"/>
          </a:p>
          <a:p>
            <a:pPr lvl="1"/>
            <a:r>
              <a:rPr lang="ru-RU" dirty="0" smtClean="0"/>
              <a:t>1 </a:t>
            </a:r>
            <a:r>
              <a:rPr lang="ru-RU" dirty="0"/>
              <a:t>--</a:t>
            </a:r>
            <a:r>
              <a:rPr lang="en-US" dirty="0"/>
              <a:t>&gt; </a:t>
            </a:r>
            <a:r>
              <a:rPr lang="ru-RU" dirty="0"/>
              <a:t>значением является число </a:t>
            </a:r>
            <a:endParaRPr lang="ru-RU" dirty="0" smtClean="0"/>
          </a:p>
          <a:p>
            <a:pPr lvl="2"/>
            <a:r>
              <a:rPr lang="ru-RU" dirty="0"/>
              <a:t>– </a:t>
            </a:r>
            <a:r>
              <a:rPr lang="ru-RU" dirty="0" smtClean="0"/>
              <a:t>Ч – «знак и абсолютная величина»</a:t>
            </a:r>
          </a:p>
          <a:p>
            <a:pPr lvl="2"/>
            <a:r>
              <a:rPr lang="ru-RU" dirty="0" smtClean="0"/>
              <a:t>Ч – 2</a:t>
            </a:r>
            <a:r>
              <a:rPr lang="en-US" dirty="0" smtClean="0"/>
              <a:t>^(</a:t>
            </a:r>
            <a:r>
              <a:rPr lang="ru-RU" dirty="0" smtClean="0"/>
              <a:t>число значащих битов</a:t>
            </a:r>
            <a:r>
              <a:rPr lang="en-US" dirty="0" smtClean="0"/>
              <a:t>)</a:t>
            </a:r>
            <a:r>
              <a:rPr lang="ru-RU" dirty="0" smtClean="0"/>
              <a:t> – «дополнительный код»</a:t>
            </a:r>
          </a:p>
          <a:p>
            <a:pPr lvl="2"/>
            <a:r>
              <a:rPr lang="ru-RU" dirty="0" smtClean="0"/>
              <a:t>Ч – 2</a:t>
            </a:r>
            <a:r>
              <a:rPr lang="en-US" dirty="0"/>
              <a:t>^(</a:t>
            </a:r>
            <a:r>
              <a:rPr lang="ru-RU" dirty="0"/>
              <a:t>число значащих битов</a:t>
            </a:r>
            <a:r>
              <a:rPr lang="en-US" dirty="0" smtClean="0"/>
              <a:t>)</a:t>
            </a:r>
            <a:r>
              <a:rPr lang="ru-RU" dirty="0" smtClean="0"/>
              <a:t> + 1</a:t>
            </a:r>
          </a:p>
          <a:p>
            <a:endParaRPr lang="ru-RU" dirty="0" smtClean="0"/>
          </a:p>
          <a:p>
            <a:r>
              <a:rPr lang="ru-RU" dirty="0" smtClean="0"/>
              <a:t>Выравнивающие биты </a:t>
            </a:r>
            <a:r>
              <a:rPr lang="ru-RU" dirty="0"/>
              <a:t>(как правило отсутствуют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Значение </a:t>
            </a:r>
            <a:r>
              <a:rPr lang="ru-RU" dirty="0"/>
              <a:t>выравнивающих битов </a:t>
            </a:r>
            <a:r>
              <a:rPr lang="ru-RU" dirty="0" smtClean="0"/>
              <a:t>не</a:t>
            </a:r>
            <a:r>
              <a:rPr lang="en-US" dirty="0" smtClean="0"/>
              <a:t> </a:t>
            </a:r>
            <a:r>
              <a:rPr lang="ru-RU" dirty="0" smtClean="0"/>
              <a:t>определено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Implementation defined -- </a:t>
            </a:r>
            <a:r>
              <a:rPr lang="ru-RU" dirty="0"/>
              <a:t>выбор представления отрицательных чисел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99% случаев используется дополнительный </a:t>
            </a:r>
            <a:r>
              <a:rPr lang="ru-RU" dirty="0" smtClean="0"/>
              <a:t>код</a:t>
            </a:r>
          </a:p>
          <a:p>
            <a:endParaRPr lang="ru-RU" dirty="0" smtClean="0"/>
          </a:p>
          <a:p>
            <a:r>
              <a:rPr lang="en-US" dirty="0" smtClean="0"/>
              <a:t>Implementation </a:t>
            </a:r>
            <a:r>
              <a:rPr lang="en-US" dirty="0"/>
              <a:t>defined </a:t>
            </a:r>
            <a:r>
              <a:rPr lang="ru-RU" dirty="0" smtClean="0"/>
              <a:t>– возможные особые значения</a:t>
            </a:r>
          </a:p>
          <a:p>
            <a:pPr lvl="1"/>
            <a:r>
              <a:rPr lang="ru-RU" dirty="0" smtClean="0"/>
              <a:t>Если доп. код, то знак=1 </a:t>
            </a:r>
            <a:r>
              <a:rPr lang="ru-RU" dirty="0"/>
              <a:t>+ значащие </a:t>
            </a:r>
            <a:r>
              <a:rPr lang="ru-RU" dirty="0" smtClean="0"/>
              <a:t>биты=0</a:t>
            </a:r>
            <a:endParaRPr lang="ru-RU" dirty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«знак и абсолютная </a:t>
            </a:r>
            <a:r>
              <a:rPr lang="ru-RU" dirty="0" smtClean="0"/>
              <a:t>величина», то знак=1 </a:t>
            </a:r>
            <a:r>
              <a:rPr lang="ru-RU" dirty="0"/>
              <a:t>+ значащие </a:t>
            </a:r>
            <a:r>
              <a:rPr lang="ru-RU" dirty="0" smtClean="0"/>
              <a:t>биты=0</a:t>
            </a:r>
            <a:endParaRPr lang="ru-RU" dirty="0"/>
          </a:p>
          <a:p>
            <a:pPr lvl="1"/>
            <a:r>
              <a:rPr lang="ru-RU" dirty="0" smtClean="0"/>
              <a:t>Иначе знак=1 </a:t>
            </a:r>
            <a:r>
              <a:rPr lang="ru-RU" dirty="0"/>
              <a:t>+ значащие </a:t>
            </a:r>
            <a:r>
              <a:rPr lang="ru-RU" dirty="0" smtClean="0"/>
              <a:t>биты=1</a:t>
            </a:r>
          </a:p>
          <a:p>
            <a:endParaRPr lang="ru-RU" dirty="0" smtClean="0"/>
          </a:p>
          <a:p>
            <a:r>
              <a:rPr lang="ru-RU" dirty="0" smtClean="0"/>
              <a:t>Если значение не является особым и не доп. код, то это ноль со знаком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7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</a:t>
            </a:r>
            <a:r>
              <a:rPr lang="en-US" dirty="0" smtClean="0"/>
              <a:t>double</a:t>
            </a:r>
            <a:r>
              <a:rPr lang="ru-RU" dirty="0" smtClean="0"/>
              <a:t> </a:t>
            </a:r>
            <a:r>
              <a:rPr lang="ru-RU" dirty="0"/>
              <a:t>– стандарт </a:t>
            </a:r>
            <a:r>
              <a:rPr lang="en-US" dirty="0"/>
              <a:t>IEEE </a:t>
            </a:r>
            <a:r>
              <a:rPr lang="en-US" dirty="0" smtClean="0"/>
              <a:t>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39534"/>
              </p:ext>
            </p:extLst>
          </p:nvPr>
        </p:nvGraphicFramePr>
        <p:xfrm>
          <a:off x="2063552" y="1916832"/>
          <a:ext cx="8450176" cy="1356126"/>
        </p:xfrm>
        <a:graphic>
          <a:graphicData uri="http://schemas.openxmlformats.org/drawingml/2006/table">
            <a:tbl>
              <a:tblPr/>
              <a:tblGrid>
                <a:gridCol w="1320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3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4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5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6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7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8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9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3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4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5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6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7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8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9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3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4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5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6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7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8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9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6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6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6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63"/>
                    </a:ext>
                  </a:extLst>
                </a:gridCol>
              </a:tblGrid>
              <a:tr h="213267">
                <a:tc gridSpan="7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Знак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11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(11 битов)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Порядок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(52 бита)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Мантисса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3267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267"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63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56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55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48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47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40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39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32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31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24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23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16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15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8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7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 dirty="0">
                          <a:effectLst/>
                        </a:rPr>
                        <a:t>0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30508"/>
              </p:ext>
            </p:extLst>
          </p:nvPr>
        </p:nvGraphicFramePr>
        <p:xfrm>
          <a:off x="2063552" y="3501008"/>
          <a:ext cx="84249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18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38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699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Порядок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!=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и -0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Денормализов. числа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порядок-1022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(0.мантисса)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0x001 … 0x7fe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Нормализованные</a:t>
                      </a:r>
                      <a:r>
                        <a:rPr lang="ru-RU" baseline="0" dirty="0" smtClean="0"/>
                        <a:t> числа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порядок-1023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(1.мантисса)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0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smtClean="0">
                          <a:sym typeface="Symbol"/>
                        </a:rPr>
                        <a:t> </a:t>
                      </a:r>
                      <a:r>
                        <a:rPr lang="ru-RU" dirty="0" smtClean="0">
                          <a:sym typeface="Symbol"/>
                        </a:rPr>
                        <a:t>или</a:t>
                      </a:r>
                      <a:r>
                        <a:rPr lang="ru-RU" baseline="0" dirty="0" smtClean="0">
                          <a:sym typeface="Symbol"/>
                        </a:rPr>
                        <a:t> -</a:t>
                      </a: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72780"/>
              </p:ext>
            </p:extLst>
          </p:nvPr>
        </p:nvGraphicFramePr>
        <p:xfrm>
          <a:off x="2063552" y="5733256"/>
          <a:ext cx="8424936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3ff0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/>
                        <a:t> = 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indent="0">
                        <a:buNone/>
                      </a:pPr>
                      <a:r>
                        <a:rPr lang="ru-RU" sz="1600" dirty="0" smtClean="0"/>
                        <a:t>0000 0000 0000 0000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ru-RU" sz="1600" dirty="0" smtClean="0"/>
                        <a:t> = 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7ff0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>
                          <a:effectLst/>
                        </a:rPr>
                        <a:t> = ∞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3ff0 0000 0000 0001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/>
                        <a:t> ≈ 1.0000000000000002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8000 0000 0000 0000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ru-RU" sz="1600" dirty="0" smtClean="0"/>
                        <a:t> = –0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fff0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>
                          <a:effectLst/>
                        </a:rPr>
                        <a:t> = −∞</a:t>
                      </a:r>
                    </a:p>
                    <a:p>
                      <a:r>
                        <a:rPr lang="nl-NL" sz="1600" dirty="0" smtClean="0">
                          <a:effectLst/>
                        </a:rPr>
                        <a:t>3fd5 5555 5555 5555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nl-NL" sz="1600" dirty="0" smtClean="0">
                          <a:effectLst/>
                        </a:rPr>
                        <a:t> ≈ 1/3 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6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</a:t>
            </a:r>
            <a:r>
              <a:rPr lang="en-US" dirty="0" smtClean="0"/>
              <a:t>float </a:t>
            </a:r>
            <a:r>
              <a:rPr lang="ru-RU" dirty="0" smtClean="0"/>
              <a:t>– стандарт </a:t>
            </a:r>
            <a:r>
              <a:rPr lang="en-US" dirty="0" smtClean="0"/>
              <a:t>IEEE 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48076"/>
              </p:ext>
            </p:extLst>
          </p:nvPr>
        </p:nvGraphicFramePr>
        <p:xfrm>
          <a:off x="2063552" y="1916832"/>
          <a:ext cx="8424928" cy="1356126"/>
        </p:xfrm>
        <a:graphic>
          <a:graphicData uri="http://schemas.openxmlformats.org/drawingml/2006/table">
            <a:tbl>
              <a:tblPr/>
              <a:tblGrid>
                <a:gridCol w="2632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</a:tblGrid>
              <a:tr h="213267">
                <a:tc gridSpan="7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Знак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битов)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Порядок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бита)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Мантисса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3267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267"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39526"/>
              </p:ext>
            </p:extLst>
          </p:nvPr>
        </p:nvGraphicFramePr>
        <p:xfrm>
          <a:off x="2063552" y="3501008"/>
          <a:ext cx="84249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18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38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699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Порядок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!=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и -0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Денормализов. числа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порядок-12</a:t>
                      </a:r>
                      <a:r>
                        <a:rPr lang="en-US" baseline="30000" dirty="0" smtClean="0"/>
                        <a:t>6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(0.мантисса)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0x01 … 0xfe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Нормализованные</a:t>
                      </a:r>
                      <a:r>
                        <a:rPr lang="ru-RU" baseline="0" dirty="0" smtClean="0"/>
                        <a:t> числа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порядок-12</a:t>
                      </a:r>
                      <a:r>
                        <a:rPr lang="en-US" baseline="30000" dirty="0" smtClean="0"/>
                        <a:t>7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(1.мантисса)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0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smtClean="0">
                          <a:sym typeface="Symbol"/>
                        </a:rPr>
                        <a:t> </a:t>
                      </a:r>
                      <a:r>
                        <a:rPr lang="ru-RU" dirty="0" smtClean="0">
                          <a:sym typeface="Symbol"/>
                        </a:rPr>
                        <a:t>или</a:t>
                      </a:r>
                      <a:r>
                        <a:rPr lang="ru-RU" baseline="0" dirty="0" smtClean="0">
                          <a:sym typeface="Symbol"/>
                        </a:rPr>
                        <a:t> -</a:t>
                      </a: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8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Совместимость </a:t>
            </a:r>
            <a:r>
              <a:rPr lang="en-US" dirty="0" err="1" smtClean="0"/>
              <a:t>struct</a:t>
            </a:r>
            <a:r>
              <a:rPr lang="en-US" dirty="0" smtClean="0"/>
              <a:t>, union, </a:t>
            </a:r>
            <a:r>
              <a:rPr lang="en-US" dirty="0" err="1" smtClean="0"/>
              <a:t>enum</a:t>
            </a:r>
            <a:r>
              <a:rPr lang="ru-RU" dirty="0" smtClean="0"/>
              <a:t> 1/2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Типы Т1 и Т2 совместимы, если выполнены условия</a:t>
            </a:r>
          </a:p>
          <a:p>
            <a:pPr lvl="1"/>
            <a:r>
              <a:rPr lang="ru-RU" dirty="0"/>
              <a:t>Т1 и Т2 </a:t>
            </a:r>
            <a:r>
              <a:rPr lang="ru-RU" dirty="0" smtClean="0"/>
              <a:t>не имеют тэга, либо тэг совпадает</a:t>
            </a:r>
          </a:p>
          <a:p>
            <a:pPr lvl="1"/>
            <a:r>
              <a:rPr lang="ru-RU" dirty="0"/>
              <a:t>Т1 и Т2 </a:t>
            </a:r>
            <a:r>
              <a:rPr lang="ru-RU" dirty="0" smtClean="0"/>
              <a:t>являются полными</a:t>
            </a:r>
          </a:p>
          <a:p>
            <a:pPr lvl="1"/>
            <a:r>
              <a:rPr lang="ru-RU" dirty="0" smtClean="0"/>
              <a:t>Элементы </a:t>
            </a:r>
            <a:r>
              <a:rPr lang="ru-RU" dirty="0"/>
              <a:t>Т1 и Т2 </a:t>
            </a:r>
            <a:r>
              <a:rPr lang="ru-RU" dirty="0" smtClean="0"/>
              <a:t>взаимно однозначно соответствуют друг другу</a:t>
            </a:r>
          </a:p>
          <a:p>
            <a:pPr lvl="1"/>
            <a:r>
              <a:rPr lang="ru-RU" dirty="0" smtClean="0"/>
              <a:t>В каждой паре соответствующих элементов</a:t>
            </a:r>
          </a:p>
          <a:p>
            <a:pPr lvl="2"/>
            <a:r>
              <a:rPr lang="ru-RU" dirty="0" smtClean="0"/>
              <a:t>Типы являются совместимыми</a:t>
            </a:r>
          </a:p>
          <a:p>
            <a:pPr lvl="2"/>
            <a:r>
              <a:rPr lang="ru-RU" dirty="0" smtClean="0"/>
              <a:t>Имена совпадают</a:t>
            </a:r>
          </a:p>
          <a:p>
            <a:pPr lvl="2"/>
            <a:r>
              <a:rPr lang="ru-RU" dirty="0" smtClean="0"/>
              <a:t>Если элементы пары – это битовые поля, то их ширина совпадает</a:t>
            </a:r>
          </a:p>
          <a:p>
            <a:pPr lvl="2"/>
            <a:r>
              <a:rPr lang="ru-RU" dirty="0" smtClean="0"/>
              <a:t>Если Т1 и Т2 являются </a:t>
            </a:r>
            <a:r>
              <a:rPr lang="en-US" dirty="0" err="1" smtClean="0"/>
              <a:t>enum</a:t>
            </a:r>
            <a:r>
              <a:rPr lang="en-US" dirty="0" smtClean="0"/>
              <a:t>, </a:t>
            </a:r>
            <a:r>
              <a:rPr lang="ru-RU" dirty="0" smtClean="0"/>
              <a:t>то элементы пары имеют одинаковое значение</a:t>
            </a:r>
            <a:endParaRPr lang="en-US" dirty="0" smtClean="0"/>
          </a:p>
          <a:p>
            <a:pPr lvl="1"/>
            <a:r>
              <a:rPr lang="ru-RU" dirty="0" smtClean="0"/>
              <a:t>Если Т1 и Т2 являются </a:t>
            </a:r>
            <a:r>
              <a:rPr lang="en-US" dirty="0" err="1" smtClean="0"/>
              <a:t>struct</a:t>
            </a:r>
            <a:r>
              <a:rPr lang="en-US" dirty="0" smtClean="0"/>
              <a:t>, </a:t>
            </a:r>
            <a:r>
              <a:rPr lang="ru-RU" dirty="0" smtClean="0"/>
              <a:t>то порядок элементов в Т1 и в Т2 совпадает</a:t>
            </a:r>
          </a:p>
          <a:p>
            <a:r>
              <a:rPr lang="ru-RU" dirty="0" smtClean="0"/>
              <a:t>Спецификаторы типа, квалификаторы типа, и </a:t>
            </a:r>
            <a:r>
              <a:rPr lang="ru-RU" dirty="0" err="1" smtClean="0"/>
              <a:t>деклараторы</a:t>
            </a:r>
            <a:r>
              <a:rPr lang="ru-RU" dirty="0" smtClean="0"/>
              <a:t> могут дополнительно ограничивать совместимость</a:t>
            </a:r>
          </a:p>
        </p:txBody>
      </p:sp>
    </p:spTree>
    <p:extLst>
      <p:ext uri="{BB962C8B-B14F-4D97-AF65-F5344CB8AC3E}">
        <p14:creationId xmlns:p14="http://schemas.microsoft.com/office/powerpoint/2010/main" val="271441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Совместимость </a:t>
            </a:r>
            <a:r>
              <a:rPr lang="en-US" dirty="0" err="1" smtClean="0"/>
              <a:t>struct</a:t>
            </a:r>
            <a:r>
              <a:rPr lang="en-US" dirty="0" smtClean="0"/>
              <a:t>, union, </a:t>
            </a:r>
            <a:r>
              <a:rPr lang="en-US" dirty="0" err="1" smtClean="0"/>
              <a:t>enum</a:t>
            </a:r>
            <a:r>
              <a:rPr lang="ru-RU" dirty="0" smtClean="0"/>
              <a:t> 2/2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объект или функция имеют внешнее связывание, то они должны быть объявлены с совместимыми типами</a:t>
            </a:r>
          </a:p>
          <a:p>
            <a:endParaRPr lang="ru-RU" dirty="0"/>
          </a:p>
          <a:p>
            <a:r>
              <a:rPr lang="ru-RU" dirty="0" smtClean="0"/>
              <a:t>В противном случае поведение программы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1697426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 типов 1/2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Композицией совместимых типов Т1 и Т2 называется тип, построенный по правилам: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 smtClean="0"/>
              <a:t>Т1 (или Т2) – это массив фиксированного размера, то Т1 (соотв. Т2)</a:t>
            </a:r>
          </a:p>
          <a:p>
            <a:pPr lvl="1"/>
            <a:r>
              <a:rPr lang="ru-RU" dirty="0" smtClean="0"/>
              <a:t>С99: Если </a:t>
            </a:r>
            <a:r>
              <a:rPr lang="ru-RU" dirty="0"/>
              <a:t>Т1 </a:t>
            </a:r>
            <a:r>
              <a:rPr lang="ru-RU" dirty="0" smtClean="0"/>
              <a:t>(или </a:t>
            </a:r>
            <a:r>
              <a:rPr lang="ru-RU" dirty="0"/>
              <a:t>Т2) </a:t>
            </a:r>
            <a:r>
              <a:rPr lang="ru-RU" dirty="0" smtClean="0"/>
              <a:t>– это массив переменного размера</a:t>
            </a:r>
            <a:r>
              <a:rPr lang="ru-RU" dirty="0"/>
              <a:t>, то Т1 (соотв. Т2)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Т1 </a:t>
            </a:r>
            <a:r>
              <a:rPr lang="ru-RU" dirty="0" smtClean="0"/>
              <a:t>(или </a:t>
            </a:r>
            <a:r>
              <a:rPr lang="ru-RU" dirty="0"/>
              <a:t>Т2) </a:t>
            </a:r>
            <a:r>
              <a:rPr lang="ru-RU" dirty="0" smtClean="0"/>
              <a:t>– это </a:t>
            </a:r>
            <a:r>
              <a:rPr lang="ru-RU" dirty="0"/>
              <a:t>прототип функции </a:t>
            </a:r>
            <a:r>
              <a:rPr lang="ru-RU" dirty="0" smtClean="0"/>
              <a:t>(т.е. функция с списком формальных параметров), то </a:t>
            </a:r>
            <a:r>
              <a:rPr lang="ru-RU" dirty="0"/>
              <a:t>Т1 (соотв. Т2</a:t>
            </a:r>
            <a:r>
              <a:rPr lang="ru-RU" dirty="0" smtClean="0"/>
              <a:t>)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 smtClean="0"/>
              <a:t>Т1 и Т2 – это прототипы функций, то тип формального параметра композиции является композицией типов формальных параметров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en-US" dirty="0" smtClean="0"/>
              <a:t>T1 </a:t>
            </a:r>
            <a:r>
              <a:rPr lang="ru-RU" dirty="0" smtClean="0"/>
              <a:t>и </a:t>
            </a:r>
            <a:r>
              <a:rPr lang="en-US" dirty="0" smtClean="0"/>
              <a:t>T2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это производные типы, то правила применяются рекурсивно к типам, от которых произведены Т1 и Т2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883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 типов 2/2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Единица трансляции А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(*)(),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(*)[3]);</a:t>
            </a:r>
          </a:p>
          <a:p>
            <a:endParaRPr lang="ru-RU" dirty="0" smtClean="0"/>
          </a:p>
          <a:p>
            <a:r>
              <a:rPr lang="ru-RU" dirty="0" smtClean="0"/>
              <a:t>Единица трансляции Б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*),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(*)[]);</a:t>
            </a:r>
          </a:p>
          <a:p>
            <a:endParaRPr lang="ru-RU" dirty="0"/>
          </a:p>
          <a:p>
            <a:r>
              <a:rPr lang="ru-RU" dirty="0" smtClean="0"/>
              <a:t>Композиция типов функции </a:t>
            </a:r>
            <a:r>
              <a:rPr lang="en-US" dirty="0" smtClean="0"/>
              <a:t>f</a:t>
            </a:r>
          </a:p>
          <a:p>
            <a:pPr marL="0" indent="0" algn="ctr">
              <a:buNone/>
            </a:pP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*), 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(*)[3]);</a:t>
            </a:r>
          </a:p>
        </p:txBody>
      </p:sp>
    </p:spTree>
    <p:extLst>
      <p:ext uri="{BB962C8B-B14F-4D97-AF65-F5344CB8AC3E}">
        <p14:creationId xmlns:p14="http://schemas.microsoft.com/office/powerpoint/2010/main" val="1103210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Классификация типов данных языка Си</a:t>
            </a:r>
          </a:p>
          <a:p>
            <a:pPr lvl="1"/>
            <a:r>
              <a:rPr lang="ru-RU" dirty="0"/>
              <a:t>Функциональные</a:t>
            </a:r>
          </a:p>
          <a:p>
            <a:pPr lvl="1"/>
            <a:r>
              <a:rPr lang="ru-RU" dirty="0"/>
              <a:t>Полные – целые, с плавающей точкой, и т.п.</a:t>
            </a:r>
          </a:p>
          <a:p>
            <a:pPr lvl="1"/>
            <a:r>
              <a:rPr lang="ru-RU" dirty="0"/>
              <a:t>Неполные – </a:t>
            </a:r>
            <a:r>
              <a:rPr lang="en-US" dirty="0"/>
              <a:t>void</a:t>
            </a:r>
            <a:r>
              <a:rPr lang="ru-RU" dirty="0"/>
              <a:t> и ещё</a:t>
            </a:r>
          </a:p>
          <a:p>
            <a:pPr lvl="1"/>
            <a:r>
              <a:rPr lang="ru-RU" dirty="0"/>
              <a:t>Производные </a:t>
            </a:r>
            <a:r>
              <a:rPr lang="en-US" dirty="0"/>
              <a:t>vs </a:t>
            </a:r>
            <a:r>
              <a:rPr lang="ru-RU" dirty="0"/>
              <a:t>непроизводные</a:t>
            </a:r>
          </a:p>
          <a:p>
            <a:r>
              <a:rPr lang="ru-RU" dirty="0"/>
              <a:t>Представление типов в памяти</a:t>
            </a:r>
          </a:p>
          <a:p>
            <a:pPr lvl="1"/>
            <a:r>
              <a:rPr lang="ru-RU" dirty="0"/>
              <a:t>Представление целых и вещественных типов</a:t>
            </a:r>
          </a:p>
          <a:p>
            <a:r>
              <a:rPr lang="ru-RU" dirty="0"/>
              <a:t>Совместимые типы, композиция типов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2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(данных)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Тип (данных) – это способ доступа к значению, хранящемуся в памяти или являющемуся результатом вычислений</a:t>
            </a:r>
          </a:p>
          <a:p>
            <a:pPr lvl="1"/>
            <a:r>
              <a:rPr lang="ru-RU" dirty="0" smtClean="0"/>
              <a:t>Задается выражением языка Си</a:t>
            </a:r>
          </a:p>
          <a:p>
            <a:endParaRPr lang="ru-RU" dirty="0" smtClean="0"/>
          </a:p>
          <a:p>
            <a:r>
              <a:rPr lang="ru-RU" dirty="0" smtClean="0"/>
              <a:t>Функциональные типы – описывают функции</a:t>
            </a:r>
          </a:p>
          <a:p>
            <a:endParaRPr lang="ru-RU" dirty="0" smtClean="0"/>
          </a:p>
          <a:p>
            <a:r>
              <a:rPr lang="ru-RU" dirty="0" smtClean="0"/>
              <a:t>Полные типы – полностью описывают объекты</a:t>
            </a:r>
          </a:p>
          <a:p>
            <a:endParaRPr lang="ru-RU" dirty="0" smtClean="0"/>
          </a:p>
          <a:p>
            <a:r>
              <a:rPr lang="ru-RU" dirty="0" smtClean="0"/>
              <a:t>Неполные типы – описывают объекты, но не позволяют определить их размер в байтах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743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Группа 27"/>
          <p:cNvGrpSpPr/>
          <p:nvPr/>
        </p:nvGrpSpPr>
        <p:grpSpPr>
          <a:xfrm>
            <a:off x="623392" y="1412776"/>
            <a:ext cx="11080772" cy="4968552"/>
            <a:chOff x="919884" y="620688"/>
            <a:chExt cx="11080772" cy="4968552"/>
          </a:xfrm>
        </p:grpSpPr>
        <p:sp>
          <p:nvSpPr>
            <p:cNvPr id="9" name="TextBox 8"/>
            <p:cNvSpPr txBox="1"/>
            <p:nvPr/>
          </p:nvSpPr>
          <p:spPr>
            <a:xfrm>
              <a:off x="1307816" y="1206044"/>
              <a:ext cx="320190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Стандартные знаковые целые: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signed char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short </a:t>
              </a:r>
              <a:r>
                <a:rPr lang="en-US" dirty="0" err="1" smtClean="0"/>
                <a:t>int</a:t>
              </a: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int</a:t>
              </a: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long </a:t>
              </a:r>
              <a:r>
                <a:rPr lang="en-US" dirty="0" err="1" smtClean="0"/>
                <a:t>int</a:t>
              </a: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long </a:t>
              </a:r>
              <a:r>
                <a:rPr lang="en-US" dirty="0" err="1" smtClean="0"/>
                <a:t>long</a:t>
              </a:r>
              <a:r>
                <a:rPr lang="en-US" dirty="0" smtClean="0"/>
                <a:t> </a:t>
              </a:r>
              <a:r>
                <a:rPr lang="en-US" dirty="0" err="1" smtClean="0"/>
                <a:t>int</a:t>
              </a:r>
              <a:r>
                <a:rPr lang="en-US" dirty="0" smtClean="0"/>
                <a:t> (C99)</a:t>
              </a:r>
              <a:endParaRPr lang="ru-RU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217084" y="1077929"/>
              <a:ext cx="3925185" cy="20003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919884" y="620688"/>
              <a:ext cx="4460065" cy="4968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1217084" y="3843391"/>
              <a:ext cx="3925186" cy="929649"/>
              <a:chOff x="1234634" y="4611552"/>
              <a:chExt cx="3925186" cy="92964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57241" y="4739974"/>
                <a:ext cx="32852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Расширенные знаковые целые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например, __</a:t>
                </a:r>
                <a:r>
                  <a:rPr lang="en-US" dirty="0" smtClean="0"/>
                  <a:t>int64 </a:t>
                </a:r>
                <a:r>
                  <a:rPr lang="ru-RU" dirty="0" smtClean="0"/>
                  <a:t>и т.п.</a:t>
                </a:r>
                <a:endParaRPr lang="ru-RU" dirty="0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1234634" y="4611552"/>
                <a:ext cx="3925186" cy="9296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005121" y="5147900"/>
              <a:ext cx="1807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Знаковые целые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04122" y="1206044"/>
              <a:ext cx="353853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Стандартные </a:t>
              </a:r>
              <a:r>
                <a:rPr lang="ru-RU" dirty="0" err="1" smtClean="0"/>
                <a:t>беззнаковые</a:t>
              </a:r>
              <a:r>
                <a:rPr lang="ru-RU" dirty="0" smtClean="0"/>
                <a:t> целые: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unsigned char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unsigned </a:t>
              </a:r>
              <a:r>
                <a:rPr lang="en-US" dirty="0" smtClean="0"/>
                <a:t>short </a:t>
              </a:r>
              <a:r>
                <a:rPr lang="en-US" dirty="0" err="1" smtClean="0"/>
                <a:t>int</a:t>
              </a: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unsigned </a:t>
              </a:r>
              <a:r>
                <a:rPr lang="en-US" dirty="0" err="1" smtClean="0"/>
                <a:t>int</a:t>
              </a: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unsigned </a:t>
              </a:r>
              <a:r>
                <a:rPr lang="en-US" dirty="0" smtClean="0"/>
                <a:t>long </a:t>
              </a:r>
              <a:r>
                <a:rPr lang="en-US" dirty="0" err="1" smtClean="0"/>
                <a:t>int</a:t>
              </a: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unsigned </a:t>
              </a:r>
              <a:r>
                <a:rPr lang="en-US" dirty="0" smtClean="0"/>
                <a:t>long </a:t>
              </a:r>
              <a:r>
                <a:rPr lang="en-US" dirty="0" err="1" smtClean="0"/>
                <a:t>long</a:t>
              </a:r>
              <a:r>
                <a:rPr lang="en-US" dirty="0" smtClean="0"/>
                <a:t> </a:t>
              </a:r>
              <a:r>
                <a:rPr lang="en-US" dirty="0" err="1" smtClean="0"/>
                <a:t>int</a:t>
              </a:r>
              <a:r>
                <a:rPr lang="en-US" dirty="0" smtClean="0"/>
                <a:t> (C99)</a:t>
              </a:r>
              <a:endParaRPr lang="ru-RU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6613390" y="1077929"/>
              <a:ext cx="4182574" cy="20003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6312024" y="620688"/>
              <a:ext cx="4752528" cy="4968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6619204" y="3862274"/>
              <a:ext cx="4153529" cy="929649"/>
              <a:chOff x="1234633" y="4611552"/>
              <a:chExt cx="4153529" cy="929649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257241" y="4739974"/>
                <a:ext cx="36218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Расширенные </a:t>
                </a:r>
                <a:r>
                  <a:rPr lang="ru-RU" dirty="0" err="1" smtClean="0"/>
                  <a:t>беззнаковые</a:t>
                </a:r>
                <a:r>
                  <a:rPr lang="ru-RU" dirty="0" smtClean="0"/>
                  <a:t> целые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например, __</a:t>
                </a:r>
                <a:r>
                  <a:rPr lang="en-US" dirty="0" smtClean="0"/>
                  <a:t>uint64 </a:t>
                </a:r>
                <a:r>
                  <a:rPr lang="ru-RU" dirty="0" smtClean="0"/>
                  <a:t>и т.п.</a:t>
                </a:r>
                <a:endParaRPr lang="ru-RU" dirty="0"/>
              </a:p>
            </p:txBody>
          </p:sp>
          <p:sp>
            <p:nvSpPr>
              <p:cNvPr id="22" name="Прямоугольник 21"/>
              <p:cNvSpPr/>
              <p:nvPr/>
            </p:nvSpPr>
            <p:spPr>
              <a:xfrm>
                <a:off x="1234633" y="4611552"/>
                <a:ext cx="4153529" cy="9296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7401427" y="5147900"/>
              <a:ext cx="2132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 smtClean="0"/>
                <a:t>Беззнаковые</a:t>
              </a:r>
              <a:r>
                <a:rPr lang="ru-RU" dirty="0" smtClean="0"/>
                <a:t> целые</a:t>
              </a:r>
              <a:endParaRPr lang="ru-RU" dirty="0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1072992" y="885638"/>
              <a:ext cx="10927664" cy="2375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 rot="5400000">
              <a:off x="10840632" y="1801080"/>
              <a:ext cx="14750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Стандартные</a:t>
              </a:r>
            </a:p>
            <a:p>
              <a:r>
                <a:rPr lang="ru-RU" dirty="0" smtClean="0"/>
                <a:t>целые</a:t>
              </a:r>
              <a:endParaRPr lang="ru-RU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72992" y="3497006"/>
              <a:ext cx="10927664" cy="1660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10701231" y="4054806"/>
              <a:ext cx="1558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Расширенные</a:t>
              </a:r>
            </a:p>
            <a:p>
              <a:r>
                <a:rPr lang="ru-RU" dirty="0" smtClean="0"/>
                <a:t>целые</a:t>
              </a:r>
              <a:endParaRPr lang="ru-RU" dirty="0"/>
            </a:p>
          </p:txBody>
        </p:sp>
      </p:grp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целых типов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9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целых типов 1/2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Диапазона </a:t>
            </a:r>
            <a:r>
              <a:rPr lang="en-US" dirty="0" smtClean="0"/>
              <a:t>char </a:t>
            </a:r>
            <a:r>
              <a:rPr lang="ru-RU" dirty="0" smtClean="0"/>
              <a:t>достаточно для представления всех элементов основного набора символов</a:t>
            </a:r>
          </a:p>
          <a:p>
            <a:pPr lvl="1"/>
            <a:r>
              <a:rPr lang="ru-RU" dirty="0" smtClean="0"/>
              <a:t>В </a:t>
            </a:r>
            <a:r>
              <a:rPr lang="ru-RU" dirty="0"/>
              <a:t>99% случаев </a:t>
            </a:r>
            <a:r>
              <a:rPr lang="ru-RU" dirty="0" smtClean="0"/>
              <a:t>основной набор символов = набор </a:t>
            </a:r>
            <a:r>
              <a:rPr lang="en-US" dirty="0" smtClean="0"/>
              <a:t>ASCII</a:t>
            </a:r>
            <a:r>
              <a:rPr lang="ru-RU" dirty="0" smtClean="0"/>
              <a:t> из 128 элементов (1963г.)</a:t>
            </a:r>
          </a:p>
          <a:p>
            <a:endParaRPr lang="ru-RU" dirty="0" smtClean="0"/>
          </a:p>
          <a:p>
            <a:r>
              <a:rPr lang="ru-RU" dirty="0" smtClean="0"/>
              <a:t>Символы основного набора </a:t>
            </a:r>
            <a:r>
              <a:rPr lang="en-US" dirty="0" smtClean="0"/>
              <a:t>&gt;= 0</a:t>
            </a:r>
          </a:p>
          <a:p>
            <a:pPr lvl="1"/>
            <a:r>
              <a:rPr lang="ru-RU" dirty="0"/>
              <a:t>З</a:t>
            </a:r>
            <a:r>
              <a:rPr lang="ru-RU" dirty="0" smtClean="0"/>
              <a:t>нак остальных символов – </a:t>
            </a:r>
            <a:r>
              <a:rPr lang="en-US" dirty="0" smtClean="0"/>
              <a:t>implementation defined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 smtClean="0"/>
              <a:t>sizeof</a:t>
            </a:r>
            <a:r>
              <a:rPr lang="en-US" dirty="0" smtClean="0"/>
              <a:t>(char) == </a:t>
            </a:r>
            <a:r>
              <a:rPr lang="en-US" dirty="0" err="1" smtClean="0"/>
              <a:t>sizeof</a:t>
            </a:r>
            <a:r>
              <a:rPr lang="en-US" dirty="0" smtClean="0"/>
              <a:t>(signed char)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186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целых типов </a:t>
            </a:r>
            <a:r>
              <a:rPr lang="ru-RU" dirty="0" smtClean="0"/>
              <a:t>2/2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/>
              <a:t>-- знаковый целый тип, </a:t>
            </a:r>
            <a:r>
              <a:rPr lang="en-US" dirty="0"/>
              <a:t>UT </a:t>
            </a:r>
            <a:r>
              <a:rPr lang="ru-RU" dirty="0"/>
              <a:t>– соотв.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(T) == </a:t>
            </a:r>
            <a:r>
              <a:rPr lang="en-US" dirty="0" err="1"/>
              <a:t>sizeof</a:t>
            </a:r>
            <a:r>
              <a:rPr lang="en-US" dirty="0"/>
              <a:t>(UT)</a:t>
            </a:r>
          </a:p>
          <a:p>
            <a:pPr lvl="1"/>
            <a:r>
              <a:rPr lang="ru-RU" dirty="0"/>
              <a:t>Диапазон неотрицательных значений </a:t>
            </a:r>
            <a:r>
              <a:rPr lang="en-US" dirty="0"/>
              <a:t>T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ru-RU" dirty="0">
                <a:sym typeface="Symbol" panose="05050102010706020507" pitchFamily="18" charset="2"/>
              </a:rPr>
              <a:t>диапазон значений </a:t>
            </a:r>
            <a:r>
              <a:rPr lang="en-US" dirty="0" smtClean="0">
                <a:sym typeface="Symbol" panose="05050102010706020507" pitchFamily="18" charset="2"/>
              </a:rPr>
              <a:t>UT</a:t>
            </a:r>
            <a:endParaRPr lang="ru-RU" dirty="0" smtClean="0"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Представление х </a:t>
            </a:r>
            <a:r>
              <a:rPr lang="en-US" dirty="0" smtClean="0">
                <a:sym typeface="Symbol" panose="05050102010706020507" pitchFamily="18" charset="2"/>
              </a:rPr>
              <a:t>&gt;= 0 </a:t>
            </a:r>
            <a:r>
              <a:rPr lang="ru-RU" dirty="0" smtClean="0">
                <a:sym typeface="Symbol" panose="05050102010706020507" pitchFamily="18" charset="2"/>
              </a:rPr>
              <a:t>совпадает для </a:t>
            </a:r>
            <a:r>
              <a:rPr lang="en-US" dirty="0" smtClean="0">
                <a:sym typeface="Symbol" panose="05050102010706020507" pitchFamily="18" charset="2"/>
              </a:rPr>
              <a:t>T </a:t>
            </a:r>
            <a:r>
              <a:rPr lang="ru-RU" dirty="0" smtClean="0">
                <a:sym typeface="Symbol" panose="05050102010706020507" pitchFamily="18" charset="2"/>
              </a:rPr>
              <a:t>и </a:t>
            </a:r>
            <a:r>
              <a:rPr lang="en-US" dirty="0" smtClean="0">
                <a:sym typeface="Symbol" panose="05050102010706020507" pitchFamily="18" charset="2"/>
              </a:rPr>
              <a:t>UT</a:t>
            </a:r>
            <a:endParaRPr lang="en-US" dirty="0">
              <a:sym typeface="Symbol" panose="05050102010706020507" pitchFamily="18" charset="2"/>
            </a:endParaRPr>
          </a:p>
          <a:p>
            <a:endParaRPr lang="ru-RU" dirty="0" smtClean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Вычисления со значениями типа </a:t>
            </a:r>
            <a:r>
              <a:rPr lang="en-US" dirty="0" smtClean="0">
                <a:sym typeface="Symbol" panose="05050102010706020507" pitchFamily="18" charset="2"/>
              </a:rPr>
              <a:t>UT </a:t>
            </a:r>
            <a:r>
              <a:rPr lang="ru-RU" dirty="0" smtClean="0">
                <a:sym typeface="Symbol" panose="05050102010706020507" pitchFamily="18" charset="2"/>
              </a:rPr>
              <a:t>выполняются </a:t>
            </a:r>
            <a:r>
              <a:rPr lang="ru-RU" dirty="0">
                <a:sym typeface="Symbol" panose="05050102010706020507" pitchFamily="18" charset="2"/>
              </a:rPr>
              <a:t>по модулю </a:t>
            </a:r>
            <a:r>
              <a:rPr lang="en-US" dirty="0" smtClean="0">
                <a:sym typeface="Symbol" panose="05050102010706020507" pitchFamily="18" charset="2"/>
              </a:rPr>
              <a:t>1 + </a:t>
            </a:r>
            <a:r>
              <a:rPr lang="ru-RU" dirty="0" smtClean="0">
                <a:sym typeface="Symbol" panose="05050102010706020507" pitchFamily="18" charset="2"/>
              </a:rPr>
              <a:t>максимум диапазона значений </a:t>
            </a:r>
            <a:r>
              <a:rPr lang="en-US" dirty="0" smtClean="0">
                <a:sym typeface="Symbol" panose="05050102010706020507" pitchFamily="18" charset="2"/>
              </a:rPr>
              <a:t>UT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ru-RU" dirty="0">
                <a:sym typeface="Symbol" panose="05050102010706020507" pitchFamily="18" charset="2"/>
              </a:rPr>
              <a:t>Никогда не приводят к переполнению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Вещественные типы с плавающей точкой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long double (C99)</a:t>
            </a:r>
          </a:p>
          <a:p>
            <a:endParaRPr lang="en-US" dirty="0" smtClean="0"/>
          </a:p>
          <a:p>
            <a:r>
              <a:rPr lang="ru-RU" dirty="0" smtClean="0"/>
              <a:t>Диапазон значений </a:t>
            </a:r>
            <a:r>
              <a:rPr lang="en-US" dirty="0" smtClean="0"/>
              <a:t>float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ru-RU" dirty="0" smtClean="0"/>
              <a:t>диапазон </a:t>
            </a:r>
            <a:r>
              <a:rPr lang="ru-RU" dirty="0"/>
              <a:t>значений </a:t>
            </a:r>
            <a:r>
              <a:rPr lang="en-US" dirty="0" smtClean="0"/>
              <a:t>double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ru-RU" dirty="0" smtClean="0"/>
              <a:t>диапазон </a:t>
            </a:r>
            <a:r>
              <a:rPr lang="ru-RU" dirty="0"/>
              <a:t>значений </a:t>
            </a:r>
            <a:r>
              <a:rPr lang="en-US" dirty="0" smtClean="0"/>
              <a:t>long double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С99: комплексные типы с плавающей точкой </a:t>
            </a:r>
            <a:r>
              <a:rPr lang="en-US" dirty="0" smtClean="0"/>
              <a:t>_Complex float</a:t>
            </a:r>
            <a:r>
              <a:rPr lang="ru-RU" dirty="0" smtClean="0"/>
              <a:t> и т.д.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9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</a:t>
            </a:r>
            <a:r>
              <a:rPr lang="ru-RU" dirty="0"/>
              <a:t> типы</a:t>
            </a:r>
            <a:r>
              <a:rPr lang="ru-RU" dirty="0" smtClean="0"/>
              <a:t>, символьные типы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Базовые типы = </a:t>
            </a:r>
            <a:r>
              <a:rPr lang="en-US" dirty="0" smtClean="0"/>
              <a:t>char + </a:t>
            </a:r>
            <a:r>
              <a:rPr lang="ru-RU" dirty="0" smtClean="0"/>
              <a:t>знаковые целые типы + </a:t>
            </a:r>
            <a:r>
              <a:rPr lang="ru-RU" dirty="0" err="1" smtClean="0"/>
              <a:t>беззнаковые</a:t>
            </a:r>
            <a:r>
              <a:rPr lang="ru-RU" dirty="0" smtClean="0"/>
              <a:t> целые типы + вещественные типы</a:t>
            </a:r>
          </a:p>
          <a:p>
            <a:pPr lvl="1"/>
            <a:r>
              <a:rPr lang="ru-RU" dirty="0" smtClean="0"/>
              <a:t>Базовые типы имеющие одинаковое представление все равно разные </a:t>
            </a:r>
          </a:p>
          <a:p>
            <a:endParaRPr lang="en-US" dirty="0" smtClean="0"/>
          </a:p>
          <a:p>
            <a:r>
              <a:rPr lang="ru-RU" dirty="0" smtClean="0"/>
              <a:t>Символьные типы= </a:t>
            </a:r>
            <a:r>
              <a:rPr lang="en-US" dirty="0" smtClean="0"/>
              <a:t>{ char, signed char, unsigned char }</a:t>
            </a:r>
          </a:p>
          <a:p>
            <a:endParaRPr lang="en-US" dirty="0" smtClean="0"/>
          </a:p>
          <a:p>
            <a:r>
              <a:rPr lang="ru-RU" dirty="0" smtClean="0"/>
              <a:t>Выбор </a:t>
            </a:r>
            <a:r>
              <a:rPr lang="en-US" dirty="0" smtClean="0"/>
              <a:t>implementation defined:</a:t>
            </a:r>
            <a:endParaRPr lang="ru-RU" dirty="0" smtClean="0"/>
          </a:p>
          <a:p>
            <a:pPr lvl="1"/>
            <a:r>
              <a:rPr lang="ru-RU" dirty="0" smtClean="0"/>
              <a:t>Диапазон значений </a:t>
            </a:r>
            <a:r>
              <a:rPr lang="en-US" dirty="0" smtClean="0"/>
              <a:t>char </a:t>
            </a:r>
            <a:r>
              <a:rPr lang="ru-RU" dirty="0" smtClean="0"/>
              <a:t>= диапазон </a:t>
            </a:r>
            <a:r>
              <a:rPr lang="ru-RU" dirty="0"/>
              <a:t>значений </a:t>
            </a:r>
            <a:r>
              <a:rPr lang="en-US" dirty="0" smtClean="0"/>
              <a:t>signed char</a:t>
            </a:r>
          </a:p>
          <a:p>
            <a:pPr lvl="1"/>
            <a:r>
              <a:rPr lang="ru-RU" dirty="0" smtClean="0"/>
              <a:t>Диапазон </a:t>
            </a:r>
            <a:r>
              <a:rPr lang="ru-RU" dirty="0"/>
              <a:t>значений </a:t>
            </a:r>
            <a:r>
              <a:rPr lang="en-US" dirty="0"/>
              <a:t>char </a:t>
            </a:r>
            <a:r>
              <a:rPr lang="ru-RU" dirty="0"/>
              <a:t>= диапазон значений </a:t>
            </a:r>
            <a:r>
              <a:rPr lang="en-US" dirty="0" smtClean="0"/>
              <a:t>unsigned char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1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Перечислимый тип, целые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Перечисление (</a:t>
            </a:r>
            <a:r>
              <a:rPr lang="en-US" dirty="0" err="1" smtClean="0"/>
              <a:t>enum</a:t>
            </a:r>
            <a:r>
              <a:rPr lang="ru-RU" dirty="0" smtClean="0"/>
              <a:t>) – это множество именованных целых констант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Перечислимый тип задается перечислением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Целые типы = </a:t>
            </a:r>
            <a:r>
              <a:rPr lang="en-US" dirty="0" smtClean="0"/>
              <a:t>{ char } + </a:t>
            </a:r>
            <a:r>
              <a:rPr lang="ru-RU" dirty="0" smtClean="0"/>
              <a:t>знаковые целые типы + </a:t>
            </a:r>
            <a:r>
              <a:rPr lang="ru-RU" dirty="0" err="1" smtClean="0"/>
              <a:t>беззнаковые</a:t>
            </a:r>
            <a:r>
              <a:rPr lang="ru-RU" dirty="0" smtClean="0"/>
              <a:t> целые типы + перечислимые типы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7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40977</TotalTime>
  <Words>1623</Words>
  <Application>Microsoft Office PowerPoint</Application>
  <PresentationFormat>Широкоэкранный</PresentationFormat>
  <Paragraphs>405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Symbol</vt:lpstr>
      <vt:lpstr>Тема Office</vt:lpstr>
      <vt:lpstr>Типы* языка Си</vt:lpstr>
      <vt:lpstr>План лекции</vt:lpstr>
      <vt:lpstr>Тип (данных)</vt:lpstr>
      <vt:lpstr>Классификация целых типов</vt:lpstr>
      <vt:lpstr>Свойства целых типов 1/2</vt:lpstr>
      <vt:lpstr>Свойства целых типов 2/2</vt:lpstr>
      <vt:lpstr>Типы с плавающей точкой</vt:lpstr>
      <vt:lpstr>Базовые типы, символьные типы </vt:lpstr>
      <vt:lpstr>Перечислимый тип, целые типы</vt:lpstr>
      <vt:lpstr>Вещественные и арифметические типы, void</vt:lpstr>
      <vt:lpstr>Производные типы</vt:lpstr>
      <vt:lpstr>Тип-массив</vt:lpstr>
      <vt:lpstr>Тип-структура</vt:lpstr>
      <vt:lpstr>Тип-объединение</vt:lpstr>
      <vt:lpstr>Функциональный тип</vt:lpstr>
      <vt:lpstr>Тип-указатель</vt:lpstr>
      <vt:lpstr>Представление типов* 1/2 * в памяти</vt:lpstr>
      <vt:lpstr>Представление типов 2/2</vt:lpstr>
      <vt:lpstr>Представление структур и объединений</vt:lpstr>
      <vt:lpstr>Представление беззнаковых целых типов</vt:lpstr>
      <vt:lpstr>Представление знаковых целых типов</vt:lpstr>
      <vt:lpstr>Представление double – стандарт IEEE 754</vt:lpstr>
      <vt:lpstr>Представление float – стандарт IEEE 754</vt:lpstr>
      <vt:lpstr>Совместимость struct, union, enum 1/2</vt:lpstr>
      <vt:lpstr>Совместимость struct, union, enum 2/2</vt:lpstr>
      <vt:lpstr>Композиция типов 1/2</vt:lpstr>
      <vt:lpstr>Композиция типов 2/2</vt:lpstr>
      <vt:lpstr>Заключение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310</cp:revision>
  <dcterms:created xsi:type="dcterms:W3CDTF">2012-09-17T07:39:46Z</dcterms:created>
  <dcterms:modified xsi:type="dcterms:W3CDTF">2018-09-28T04:41:02Z</dcterms:modified>
</cp:coreProperties>
</file>