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375" r:id="rId4"/>
    <p:sldId id="384" r:id="rId5"/>
    <p:sldId id="370" r:id="rId6"/>
    <p:sldId id="376" r:id="rId7"/>
    <p:sldId id="377" r:id="rId8"/>
    <p:sldId id="378" r:id="rId9"/>
    <p:sldId id="385" r:id="rId10"/>
    <p:sldId id="379" r:id="rId11"/>
    <p:sldId id="380" r:id="rId12"/>
    <p:sldId id="381" r:id="rId13"/>
    <p:sldId id="382" r:id="rId14"/>
    <p:sldId id="383" r:id="rId15"/>
    <p:sldId id="364" r:id="rId16"/>
    <p:sldId id="371" r:id="rId17"/>
    <p:sldId id="37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3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28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92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85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17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2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5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5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1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4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1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60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E8346-1AE4-4D18-AE08-A571B45FDA1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01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Преобразования*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4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0278963" y="4812772"/>
            <a:ext cx="2366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 </a:t>
            </a:r>
            <a:r>
              <a:rPr lang="ru-RU" dirty="0" smtClean="0"/>
              <a:t>значений и функций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Преобразование </a:t>
            </a:r>
            <a:r>
              <a:rPr lang="en-US" dirty="0"/>
              <a:t>l-value </a:t>
            </a:r>
            <a:r>
              <a:rPr lang="ru-RU" dirty="0"/>
              <a:t>в обычное </a:t>
            </a:r>
            <a:r>
              <a:rPr lang="ru-RU" dirty="0" smtClean="0"/>
              <a:t>значение 1/2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L-value – </a:t>
            </a:r>
            <a:r>
              <a:rPr lang="ru-RU" dirty="0" smtClean="0"/>
              <a:t>это выражение имеющее полный тип или неполный тип, отличный от </a:t>
            </a:r>
            <a:r>
              <a:rPr lang="en-US" dirty="0" smtClean="0"/>
              <a:t>void</a:t>
            </a:r>
            <a:r>
              <a:rPr lang="ru-RU" dirty="0" smtClean="0"/>
              <a:t>, и обозначающее значение в памяти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Изменяемое </a:t>
            </a:r>
            <a:r>
              <a:rPr lang="en-US" dirty="0" smtClean="0"/>
              <a:t>l-value – </a:t>
            </a:r>
            <a:r>
              <a:rPr lang="ru-RU" dirty="0" smtClean="0"/>
              <a:t>это </a:t>
            </a:r>
            <a:r>
              <a:rPr lang="en-US" dirty="0" smtClean="0"/>
              <a:t>l-value</a:t>
            </a:r>
            <a:r>
              <a:rPr lang="ru-RU" dirty="0" smtClean="0"/>
              <a:t>, которое</a:t>
            </a:r>
          </a:p>
          <a:p>
            <a:pPr lvl="1"/>
            <a:r>
              <a:rPr lang="ru-RU" dirty="0" smtClean="0"/>
              <a:t>Не является массивом</a:t>
            </a:r>
            <a:endParaRPr lang="ru-RU" dirty="0" smtClean="0"/>
          </a:p>
          <a:p>
            <a:pPr lvl="1"/>
            <a:r>
              <a:rPr lang="ru-RU" dirty="0" smtClean="0"/>
              <a:t>Имеет полный тип без квалификатора </a:t>
            </a:r>
            <a:r>
              <a:rPr lang="en-US" dirty="0" err="1" smtClean="0"/>
              <a:t>const</a:t>
            </a:r>
            <a:endParaRPr lang="ru-RU" dirty="0" smtClean="0"/>
          </a:p>
          <a:p>
            <a:pPr lvl="2"/>
            <a:r>
              <a:rPr lang="ru-RU" dirty="0" smtClean="0"/>
              <a:t>Если это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/>
              <a:t>union</a:t>
            </a:r>
            <a:r>
              <a:rPr lang="ru-RU" dirty="0" smtClean="0"/>
              <a:t>, то все его элементы (рекурсивно) имеют тип без квалификатора </a:t>
            </a:r>
            <a:r>
              <a:rPr lang="en-US" dirty="0" err="1" smtClean="0"/>
              <a:t>const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11906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Преобразование </a:t>
            </a:r>
            <a:r>
              <a:rPr lang="en-US" dirty="0" smtClean="0"/>
              <a:t>l-value </a:t>
            </a:r>
            <a:r>
              <a:rPr lang="ru-RU" dirty="0" smtClean="0"/>
              <a:t>в обычное значение 2/2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</a:t>
            </a:r>
            <a:r>
              <a:rPr lang="en-US" dirty="0" smtClean="0"/>
              <a:t>l-value</a:t>
            </a:r>
            <a:r>
              <a:rPr lang="ru-RU" dirty="0" smtClean="0"/>
              <a:t> не является массивом и не является операндом </a:t>
            </a:r>
            <a:r>
              <a:rPr lang="en-US" dirty="0" err="1" smtClean="0"/>
              <a:t>sizeof</a:t>
            </a:r>
            <a:r>
              <a:rPr lang="en-US" dirty="0" smtClean="0"/>
              <a:t>, </a:t>
            </a:r>
            <a:r>
              <a:rPr lang="ru-RU" dirty="0" smtClean="0"/>
              <a:t>унарного </a:t>
            </a:r>
            <a:r>
              <a:rPr lang="en-US" dirty="0" smtClean="0"/>
              <a:t>&amp;</a:t>
            </a:r>
            <a:r>
              <a:rPr lang="ru-RU" dirty="0" smtClean="0"/>
              <a:t>, ++, --, ., оператора присваивания,</a:t>
            </a:r>
            <a:r>
              <a:rPr lang="en-US" dirty="0" smtClean="0"/>
              <a:t> </a:t>
            </a:r>
            <a:r>
              <a:rPr lang="ru-RU" dirty="0" smtClean="0"/>
              <a:t>то оно преобразуется в обычное значение</a:t>
            </a:r>
          </a:p>
          <a:p>
            <a:pPr lvl="1"/>
            <a:r>
              <a:rPr lang="ru-RU" dirty="0" smtClean="0"/>
              <a:t>Тип результата = тип </a:t>
            </a:r>
            <a:r>
              <a:rPr lang="en-US" dirty="0" smtClean="0"/>
              <a:t>l-value </a:t>
            </a:r>
            <a:r>
              <a:rPr lang="ru-RU" dirty="0" smtClean="0"/>
              <a:t>без квалификаторов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en-US" dirty="0"/>
              <a:t>l-value</a:t>
            </a:r>
            <a:r>
              <a:rPr lang="ru-RU" dirty="0"/>
              <a:t> </a:t>
            </a:r>
            <a:r>
              <a:rPr lang="ru-RU" dirty="0" smtClean="0"/>
              <a:t>имеет неполный тип, не является массивом и является операндом, то поведение не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353533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массивов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Массив типа Т преобразуется в указатель на нулевой элемент массива</a:t>
            </a:r>
          </a:p>
          <a:p>
            <a:pPr lvl="1"/>
            <a:r>
              <a:rPr lang="ru-RU" dirty="0" smtClean="0"/>
              <a:t>Этот указатель не является </a:t>
            </a:r>
            <a:r>
              <a:rPr lang="en-US" dirty="0" smtClean="0"/>
              <a:t>l-value</a:t>
            </a:r>
          </a:p>
          <a:p>
            <a:endParaRPr lang="ru-RU" dirty="0" smtClean="0"/>
          </a:p>
          <a:p>
            <a:r>
              <a:rPr lang="ru-RU" dirty="0" smtClean="0"/>
              <a:t>Кроме массивов</a:t>
            </a:r>
            <a:r>
              <a:rPr lang="en-US" dirty="0"/>
              <a:t>,</a:t>
            </a:r>
            <a:r>
              <a:rPr lang="ru-RU" dirty="0" smtClean="0"/>
              <a:t> являющихся</a:t>
            </a:r>
          </a:p>
          <a:p>
            <a:pPr lvl="1"/>
            <a:r>
              <a:rPr lang="ru-RU" dirty="0" smtClean="0"/>
              <a:t>Операндом </a:t>
            </a:r>
            <a:r>
              <a:rPr lang="en-US" dirty="0" err="1" smtClean="0"/>
              <a:t>sizeof</a:t>
            </a:r>
            <a:endParaRPr lang="en-US" dirty="0" smtClean="0"/>
          </a:p>
          <a:p>
            <a:pPr lvl="1"/>
            <a:r>
              <a:rPr lang="ru-RU" dirty="0" smtClean="0"/>
              <a:t>Операндом унарного </a:t>
            </a:r>
            <a:r>
              <a:rPr lang="en-US" dirty="0" smtClean="0"/>
              <a:t>&amp;</a:t>
            </a:r>
          </a:p>
          <a:p>
            <a:pPr lvl="1"/>
            <a:r>
              <a:rPr lang="ru-RU" dirty="0" smtClean="0"/>
              <a:t>Строковым литералом, инициализирующим массив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0211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функциональных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Именующее выражение функции (</a:t>
            </a:r>
            <a:r>
              <a:rPr lang="en-US" dirty="0" smtClean="0"/>
              <a:t>function designator</a:t>
            </a:r>
            <a:r>
              <a:rPr lang="ru-RU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это выражение, имеющее функциональный тип</a:t>
            </a:r>
          </a:p>
          <a:p>
            <a:endParaRPr lang="ru-RU" dirty="0"/>
          </a:p>
          <a:p>
            <a:r>
              <a:rPr lang="ru-RU" dirty="0" smtClean="0"/>
              <a:t>«Функция, возвращающая Т», преобразуется к типу «указатель на функцию, возвращающую Т»</a:t>
            </a:r>
          </a:p>
          <a:p>
            <a:endParaRPr lang="ru-RU" dirty="0"/>
          </a:p>
          <a:p>
            <a:r>
              <a:rPr lang="ru-RU" dirty="0" smtClean="0"/>
              <a:t>Кроме именующих выражений функции, являющихся </a:t>
            </a:r>
          </a:p>
          <a:p>
            <a:pPr lvl="1"/>
            <a:r>
              <a:rPr lang="ru-RU" dirty="0"/>
              <a:t>О</a:t>
            </a:r>
            <a:r>
              <a:rPr lang="ru-RU" dirty="0" smtClean="0"/>
              <a:t>перандом </a:t>
            </a:r>
            <a:r>
              <a:rPr lang="en-US" dirty="0" err="1" smtClean="0"/>
              <a:t>sizeof</a:t>
            </a:r>
            <a:endParaRPr lang="ru-RU" dirty="0" smtClean="0"/>
          </a:p>
          <a:p>
            <a:pPr lvl="2"/>
            <a:r>
              <a:rPr lang="ru-RU" dirty="0" smtClean="0"/>
              <a:t>При этом операнду </a:t>
            </a:r>
            <a:r>
              <a:rPr lang="en-US" dirty="0" err="1" smtClean="0"/>
              <a:t>sizeof</a:t>
            </a:r>
            <a:r>
              <a:rPr lang="ru-RU" dirty="0" smtClean="0"/>
              <a:t> запрещено иметь функциональный тип</a:t>
            </a:r>
          </a:p>
          <a:p>
            <a:pPr lvl="3"/>
            <a:r>
              <a:rPr lang="ru-RU" dirty="0" smtClean="0"/>
              <a:t>Как вы это понимаете?</a:t>
            </a:r>
          </a:p>
          <a:p>
            <a:pPr lvl="1"/>
            <a:r>
              <a:rPr lang="ru-RU" dirty="0" smtClean="0"/>
              <a:t>Унарного </a:t>
            </a:r>
            <a:r>
              <a:rPr lang="en-US" dirty="0" smtClean="0"/>
              <a:t>&amp;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7685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типа </a:t>
            </a:r>
            <a:r>
              <a:rPr lang="en-US" dirty="0" smtClean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Тип </a:t>
            </a:r>
            <a:r>
              <a:rPr lang="en-US" dirty="0" smtClean="0"/>
              <a:t>void </a:t>
            </a:r>
            <a:r>
              <a:rPr lang="ru-RU" dirty="0" smtClean="0"/>
              <a:t>нельзя преобразовывать</a:t>
            </a:r>
          </a:p>
          <a:p>
            <a:endParaRPr lang="ru-RU" dirty="0"/>
          </a:p>
          <a:p>
            <a:r>
              <a:rPr lang="ru-RU" dirty="0" smtClean="0"/>
              <a:t>Любой тип можно преобразовать к </a:t>
            </a:r>
            <a:r>
              <a:rPr lang="en-US" dirty="0" smtClean="0"/>
              <a:t>void</a:t>
            </a:r>
            <a:r>
              <a:rPr lang="ru-RU" dirty="0" smtClean="0"/>
              <a:t> при этом значение</a:t>
            </a:r>
            <a:endParaRPr lang="en-US" dirty="0" smtClean="0"/>
          </a:p>
          <a:p>
            <a:pPr lvl="1"/>
            <a:r>
              <a:rPr lang="ru-RU" dirty="0" smtClean="0"/>
              <a:t>Вычисляется</a:t>
            </a:r>
          </a:p>
          <a:p>
            <a:pPr lvl="2"/>
            <a:r>
              <a:rPr lang="ru-RU" dirty="0" smtClean="0"/>
              <a:t>Так как вычисление может иметь побочные эффекты</a:t>
            </a:r>
          </a:p>
          <a:p>
            <a:pPr lvl="1"/>
            <a:r>
              <a:rPr lang="ru-RU" dirty="0" smtClean="0"/>
              <a:t>Становится недоступным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66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Безопасные преобразования </a:t>
            </a:r>
            <a:r>
              <a:rPr lang="ru-RU" dirty="0" smtClean="0"/>
              <a:t>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Целое 0 в </a:t>
            </a:r>
            <a:r>
              <a:rPr lang="ru-RU" sz="2800" dirty="0"/>
              <a:t>указатель любого </a:t>
            </a:r>
            <a:r>
              <a:rPr lang="ru-RU" sz="2800" dirty="0" smtClean="0"/>
              <a:t>типа</a:t>
            </a:r>
          </a:p>
          <a:p>
            <a:pPr lvl="1"/>
            <a:r>
              <a:rPr lang="ru-RU" sz="2400" dirty="0" smtClean="0"/>
              <a:t>Получается нулевой указатель, отличный от всех остальных указателей</a:t>
            </a:r>
            <a:endParaRPr lang="ru-RU" sz="2400" dirty="0"/>
          </a:p>
          <a:p>
            <a:endParaRPr lang="ru-RU" sz="2800" dirty="0"/>
          </a:p>
          <a:p>
            <a:r>
              <a:rPr lang="en-US" sz="2800" dirty="0" smtClean="0"/>
              <a:t>void* </a:t>
            </a:r>
            <a:r>
              <a:rPr lang="ru-RU" sz="2800" dirty="0" smtClean="0"/>
              <a:t>в любой Т*</a:t>
            </a:r>
          </a:p>
          <a:p>
            <a:r>
              <a:rPr lang="ru-RU" sz="2800" dirty="0" smtClean="0"/>
              <a:t>Любой Т* в </a:t>
            </a:r>
            <a:r>
              <a:rPr lang="en-US" sz="2800" dirty="0" smtClean="0"/>
              <a:t>void</a:t>
            </a:r>
            <a:r>
              <a:rPr lang="ru-RU" sz="2800" dirty="0" smtClean="0"/>
              <a:t>*</a:t>
            </a:r>
          </a:p>
          <a:p>
            <a:r>
              <a:rPr lang="en-US" sz="2800" dirty="0" smtClean="0"/>
              <a:t>T</a:t>
            </a:r>
            <a:r>
              <a:rPr lang="ru-RU" sz="2800" dirty="0" smtClean="0"/>
              <a:t>*</a:t>
            </a:r>
            <a:r>
              <a:rPr lang="en-US" sz="2800" dirty="0" smtClean="0"/>
              <a:t> </a:t>
            </a:r>
            <a:r>
              <a:rPr lang="ru-RU" sz="2800" dirty="0" smtClean="0"/>
              <a:t>в </a:t>
            </a:r>
            <a:r>
              <a:rPr lang="en-US" sz="2800" dirty="0" err="1" smtClean="0"/>
              <a:t>const</a:t>
            </a:r>
            <a:r>
              <a:rPr lang="en-US" sz="2800" dirty="0" smtClean="0"/>
              <a:t> T</a:t>
            </a:r>
            <a:r>
              <a:rPr lang="ru-RU" sz="2800" dirty="0" smtClean="0"/>
              <a:t>*</a:t>
            </a:r>
            <a:r>
              <a:rPr lang="en-US" sz="2800" dirty="0" smtClean="0"/>
              <a:t> </a:t>
            </a:r>
            <a:r>
              <a:rPr lang="ru-RU" sz="2800" dirty="0"/>
              <a:t>и </a:t>
            </a:r>
            <a:r>
              <a:rPr lang="en-US" sz="2800" dirty="0" smtClean="0"/>
              <a:t>volatile T</a:t>
            </a:r>
            <a:r>
              <a:rPr lang="ru-RU" sz="2800" dirty="0" smtClean="0"/>
              <a:t>*</a:t>
            </a:r>
          </a:p>
          <a:p>
            <a:endParaRPr lang="ru-RU" sz="2800" dirty="0" smtClean="0"/>
          </a:p>
          <a:p>
            <a:r>
              <a:rPr lang="ru-RU" sz="2800" dirty="0" smtClean="0"/>
              <a:t>Во всех случаях:</a:t>
            </a:r>
          </a:p>
          <a:p>
            <a:pPr lvl="1"/>
            <a:r>
              <a:rPr lang="ru-RU" sz="2400" dirty="0" smtClean="0"/>
              <a:t>Меняется только тип выражения</a:t>
            </a:r>
          </a:p>
          <a:p>
            <a:pPr lvl="1"/>
            <a:r>
              <a:rPr lang="ru-RU" sz="2400" dirty="0" smtClean="0"/>
              <a:t>Значение указателя не меняется</a:t>
            </a:r>
          </a:p>
          <a:p>
            <a:pPr lvl="1"/>
            <a:r>
              <a:rPr lang="en-US" sz="2400" dirty="0" smtClean="0"/>
              <a:t>well-defined</a:t>
            </a:r>
            <a:endParaRPr lang="ru-RU" sz="2400" dirty="0" smtClean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9256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Другие преобразования указателей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800" dirty="0" smtClean="0"/>
              <a:t>Целое в указатель</a:t>
            </a:r>
          </a:p>
          <a:p>
            <a:pPr lvl="1"/>
            <a:r>
              <a:rPr lang="en-US" sz="2400" dirty="0" smtClean="0"/>
              <a:t>Implementation-defined, </a:t>
            </a:r>
            <a:r>
              <a:rPr lang="ru-RU" sz="2400" dirty="0" smtClean="0"/>
              <a:t>результат может быть «негодным» указателем</a:t>
            </a:r>
          </a:p>
          <a:p>
            <a:endParaRPr lang="en-US" sz="2800" dirty="0" smtClean="0"/>
          </a:p>
          <a:p>
            <a:r>
              <a:rPr lang="ru-RU" sz="2800" dirty="0" smtClean="0"/>
              <a:t>Указатель </a:t>
            </a:r>
            <a:r>
              <a:rPr lang="ru-RU" sz="2800" dirty="0" smtClean="0"/>
              <a:t>Т* в целое типа Т1</a:t>
            </a:r>
          </a:p>
          <a:p>
            <a:pPr lvl="1"/>
            <a:r>
              <a:rPr lang="en-US" sz="2400" dirty="0"/>
              <a:t>Implementation-defined,</a:t>
            </a:r>
            <a:r>
              <a:rPr lang="ru-RU" sz="2400" dirty="0" smtClean="0"/>
              <a:t> </a:t>
            </a:r>
            <a:r>
              <a:rPr lang="ru-RU" sz="2400" dirty="0" smtClean="0"/>
              <a:t>если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(T*) &lt;=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ru-RU" sz="2400" dirty="0" smtClean="0"/>
              <a:t>Т1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lvl="1"/>
            <a:r>
              <a:rPr lang="en-US" sz="2400" dirty="0" smtClean="0"/>
              <a:t>Undefined behavior </a:t>
            </a:r>
            <a:r>
              <a:rPr lang="ru-RU" sz="2400" dirty="0" smtClean="0"/>
              <a:t>иначе</a:t>
            </a:r>
          </a:p>
          <a:p>
            <a:endParaRPr lang="en-US" sz="2800" dirty="0" smtClean="0"/>
          </a:p>
          <a:p>
            <a:r>
              <a:rPr lang="ru-RU" sz="2800" dirty="0" smtClean="0"/>
              <a:t>Любой </a:t>
            </a:r>
            <a:r>
              <a:rPr lang="ru-RU" sz="2800" dirty="0" smtClean="0"/>
              <a:t>Т1* в Т2*</a:t>
            </a:r>
          </a:p>
          <a:p>
            <a:pPr lvl="1"/>
            <a:r>
              <a:rPr lang="ru-RU" sz="2400" dirty="0" smtClean="0"/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 smtClean="0"/>
              <a:t>Undefined behavior, </a:t>
            </a:r>
            <a:r>
              <a:rPr lang="ru-RU" sz="2400" dirty="0" smtClean="0"/>
              <a:t>если значение указателя не выравнено для типа Т2</a:t>
            </a:r>
          </a:p>
          <a:p>
            <a:endParaRPr lang="en-US" sz="2800" dirty="0" smtClean="0"/>
          </a:p>
          <a:p>
            <a:r>
              <a:rPr lang="ru-RU" sz="2800" dirty="0" smtClean="0"/>
              <a:t>Указатель </a:t>
            </a:r>
            <a:r>
              <a:rPr lang="ru-RU" sz="2800" dirty="0"/>
              <a:t>на функцию в указатель </a:t>
            </a:r>
            <a:r>
              <a:rPr lang="ru-RU" sz="2800" dirty="0" smtClean="0"/>
              <a:t>на </a:t>
            </a:r>
            <a:r>
              <a:rPr lang="ru-RU" sz="2800" dirty="0" smtClean="0"/>
              <a:t>любую другую </a:t>
            </a:r>
            <a:r>
              <a:rPr lang="ru-RU" sz="2800" dirty="0" smtClean="0"/>
              <a:t>функцию</a:t>
            </a:r>
            <a:endParaRPr lang="en-US" sz="2800" dirty="0" smtClean="0"/>
          </a:p>
          <a:p>
            <a:pPr lvl="1"/>
            <a:r>
              <a:rPr lang="ru-RU" sz="2400" dirty="0"/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 smtClean="0"/>
              <a:t>Undefined </a:t>
            </a:r>
            <a:r>
              <a:rPr lang="en-US" sz="2400" dirty="0" smtClean="0"/>
              <a:t>behavior, </a:t>
            </a:r>
            <a:r>
              <a:rPr lang="ru-RU" sz="2400" dirty="0" smtClean="0"/>
              <a:t>если при вызове </a:t>
            </a:r>
            <a:r>
              <a:rPr lang="ru-RU" sz="2400" dirty="0" smtClean="0"/>
              <a:t>тип именующего выражения функции не совместим с типом вызываемой функции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7390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Преобразования</a:t>
            </a:r>
            <a:endParaRPr lang="en-US" dirty="0"/>
          </a:p>
          <a:p>
            <a:pPr lvl="1"/>
            <a:r>
              <a:rPr lang="ru-RU" dirty="0"/>
              <a:t>Целых и типов с плавающей точкой</a:t>
            </a:r>
          </a:p>
          <a:p>
            <a:pPr lvl="1"/>
            <a:r>
              <a:rPr lang="en-US" dirty="0"/>
              <a:t>l-value</a:t>
            </a:r>
          </a:p>
          <a:p>
            <a:pPr lvl="1"/>
            <a:r>
              <a:rPr lang="ru-RU" dirty="0"/>
              <a:t>Массивов</a:t>
            </a:r>
          </a:p>
          <a:p>
            <a:pPr lvl="1"/>
            <a:r>
              <a:rPr lang="ru-RU" dirty="0"/>
              <a:t>Функциональных типов</a:t>
            </a:r>
          </a:p>
          <a:p>
            <a:pPr lvl="1"/>
            <a:r>
              <a:rPr lang="ru-RU" dirty="0"/>
              <a:t>С типом </a:t>
            </a:r>
            <a:r>
              <a:rPr lang="en-US" dirty="0"/>
              <a:t>void</a:t>
            </a:r>
          </a:p>
          <a:p>
            <a:pPr lvl="1"/>
            <a:r>
              <a:rPr lang="ru-RU" dirty="0"/>
              <a:t>Указателей</a:t>
            </a:r>
            <a:endParaRPr lang="en-US" dirty="0"/>
          </a:p>
          <a:p>
            <a:pPr marL="0" indent="0">
              <a:buNone/>
            </a:pP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Преобразования</a:t>
            </a:r>
            <a:endParaRPr lang="en-US" dirty="0" smtClean="0"/>
          </a:p>
          <a:p>
            <a:pPr lvl="1"/>
            <a:r>
              <a:rPr lang="ru-RU" dirty="0"/>
              <a:t>Ц</a:t>
            </a:r>
            <a:r>
              <a:rPr lang="ru-RU" dirty="0" smtClean="0"/>
              <a:t>елых и типов с плавающей точкой</a:t>
            </a:r>
          </a:p>
          <a:p>
            <a:pPr lvl="1"/>
            <a:r>
              <a:rPr lang="en-US" dirty="0" smtClean="0"/>
              <a:t>l-value</a:t>
            </a:r>
          </a:p>
          <a:p>
            <a:pPr lvl="1"/>
            <a:r>
              <a:rPr lang="ru-RU" dirty="0" smtClean="0"/>
              <a:t>Массивов</a:t>
            </a:r>
          </a:p>
          <a:p>
            <a:pPr lvl="1"/>
            <a:r>
              <a:rPr lang="ru-RU" dirty="0" smtClean="0"/>
              <a:t>Функциональных типов</a:t>
            </a:r>
          </a:p>
          <a:p>
            <a:pPr lvl="1"/>
            <a:r>
              <a:rPr lang="ru-RU" dirty="0" smtClean="0"/>
              <a:t>С типом </a:t>
            </a:r>
            <a:r>
              <a:rPr lang="en-US" dirty="0" smtClean="0"/>
              <a:t>void</a:t>
            </a:r>
          </a:p>
          <a:p>
            <a:pPr lvl="1"/>
            <a:r>
              <a:rPr lang="ru-RU" dirty="0" smtClean="0"/>
              <a:t>Указателей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Неявные (автоматические)</a:t>
            </a:r>
          </a:p>
          <a:p>
            <a:endParaRPr lang="ru-RU" dirty="0" smtClean="0"/>
          </a:p>
          <a:p>
            <a:r>
              <a:rPr lang="ru-RU" dirty="0" smtClean="0"/>
              <a:t>Явные</a:t>
            </a:r>
          </a:p>
          <a:p>
            <a:endParaRPr lang="ru-RU" dirty="0" smtClean="0"/>
          </a:p>
          <a:p>
            <a:r>
              <a:rPr lang="ru-RU" dirty="0" smtClean="0"/>
              <a:t>Преобразование в совместимый тип сохраняет значение и представление </a:t>
            </a:r>
            <a:r>
              <a:rPr lang="ru-RU" dirty="0" smtClean="0"/>
              <a:t>значения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Конец простой части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691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Непростая часть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07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Неявные арифметические преобразования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endParaRPr lang="ru-RU" sz="1800" dirty="0"/>
          </a:p>
        </p:txBody>
      </p:sp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sz="1600" dirty="0" smtClean="0"/>
              <a:t>При выполнении операции </a:t>
            </a:r>
            <a:r>
              <a:rPr lang="en-US" sz="1600" dirty="0" smtClean="0"/>
              <a:t>x op y</a:t>
            </a:r>
            <a:r>
              <a:rPr lang="ru-RU" sz="1600" dirty="0" smtClean="0"/>
              <a:t>, </a:t>
            </a:r>
            <a:r>
              <a:rPr lang="ru-RU" sz="1600" dirty="0"/>
              <a:t>кроме операций </a:t>
            </a:r>
            <a:r>
              <a:rPr lang="ru-RU" sz="1600" dirty="0" smtClean="0"/>
              <a:t>присваивания и сдвига, с операндами числовых типов Т1 и Т2, значения выражений х и у преобразуются к типу Т, который удовлетворяет условиям</a:t>
            </a:r>
            <a:endParaRPr lang="ru-RU" sz="1600" dirty="0"/>
          </a:p>
          <a:p>
            <a:pPr lvl="1"/>
            <a:r>
              <a:rPr lang="ru-RU" sz="1200" dirty="0" smtClean="0"/>
              <a:t>Есть путь из Т1 в Т </a:t>
            </a:r>
          </a:p>
          <a:p>
            <a:pPr lvl="1"/>
            <a:r>
              <a:rPr lang="ru-RU" sz="1200" dirty="0" smtClean="0"/>
              <a:t>Есть путь из Т2 в Т</a:t>
            </a:r>
          </a:p>
          <a:p>
            <a:pPr lvl="1"/>
            <a:r>
              <a:rPr lang="ru-RU" sz="1200" dirty="0"/>
              <a:t>Т – наименьший из возможных </a:t>
            </a:r>
            <a:r>
              <a:rPr lang="ru-RU" sz="1200" dirty="0" smtClean="0"/>
              <a:t>(если есть путь из Т1 в ТТ и из Т2 в ТТ, то есть путь из Т в ТТ для любого ТТ)</a:t>
            </a:r>
            <a:endParaRPr lang="en-US" sz="1200" dirty="0"/>
          </a:p>
          <a:p>
            <a:r>
              <a:rPr lang="ru-RU" sz="1600" dirty="0" smtClean="0"/>
              <a:t>Пунктирная стрелка выбирается, если множество значений нижнего типа </a:t>
            </a:r>
            <a:r>
              <a:rPr lang="ru-RU" sz="1600" dirty="0" smtClean="0">
                <a:sym typeface="Symbol" panose="05050102010706020507" pitchFamily="18" charset="2"/>
              </a:rPr>
              <a:t> множество значений верхнего типа; иначе выбирается сплошная стрелка</a:t>
            </a:r>
          </a:p>
          <a:p>
            <a:endParaRPr lang="ru-RU" sz="1600" dirty="0" smtClean="0"/>
          </a:p>
          <a:p>
            <a:r>
              <a:rPr lang="ru-RU" sz="1600" dirty="0" smtClean="0"/>
              <a:t>Переход от </a:t>
            </a:r>
            <a:r>
              <a:rPr lang="ru-RU" sz="1600" dirty="0" smtClean="0"/>
              <a:t>битового поля, </a:t>
            </a:r>
            <a:r>
              <a:rPr lang="en-US" sz="1600" dirty="0" smtClean="0"/>
              <a:t>char</a:t>
            </a:r>
            <a:r>
              <a:rPr lang="en-US" sz="1600" dirty="0" smtClean="0"/>
              <a:t>, unsigned char, short, unsigned short </a:t>
            </a:r>
            <a:r>
              <a:rPr lang="ru-RU" sz="1600" dirty="0" smtClean="0"/>
              <a:t>к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ru-RU" sz="1600" dirty="0" smtClean="0"/>
              <a:t>или </a:t>
            </a:r>
            <a:r>
              <a:rPr lang="en-US" sz="1600" dirty="0" smtClean="0"/>
              <a:t>unsigned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ru-RU" sz="1600" dirty="0" smtClean="0"/>
              <a:t>называется целочисленное повышение</a:t>
            </a:r>
            <a:endParaRPr lang="en-US" sz="1600" dirty="0" smtClean="0"/>
          </a:p>
          <a:p>
            <a:endParaRPr lang="ru-RU" sz="1600" dirty="0" smtClean="0">
              <a:sym typeface="Symbol" panose="05050102010706020507" pitchFamily="18" charset="2"/>
            </a:endParaRPr>
          </a:p>
          <a:p>
            <a:r>
              <a:rPr lang="ru-RU" sz="1600" dirty="0" smtClean="0"/>
              <a:t>Для присваивания и сдвига результат всегда преобразуется к типу левого операнда</a:t>
            </a:r>
            <a:endParaRPr lang="ru-RU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8" y="3328527"/>
            <a:ext cx="584775" cy="2697599"/>
            <a:chOff x="76435" y="3222334"/>
            <a:chExt cx="584775" cy="2712244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987299" y="4286068"/>
              <a:ext cx="27122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ранг преобразования </a:t>
              </a:r>
              <a:r>
                <a:rPr lang="ru-RU" sz="1600" dirty="0" smtClean="0"/>
                <a:t>целых</a:t>
              </a:r>
            </a:p>
            <a:p>
              <a:r>
                <a:rPr lang="ru-RU" sz="1600" dirty="0" smtClean="0"/>
                <a:t>меньше		больше</a:t>
              </a:r>
              <a:endParaRPr lang="ru-RU" sz="1600" dirty="0"/>
            </a:p>
          </p:txBody>
        </p:sp>
        <p:cxnSp>
          <p:nvCxnSpPr>
            <p:cNvPr id="19" name="Прямая со стрелкой 18"/>
            <p:cNvCxnSpPr>
              <a:stCxn id="16" idx="1"/>
              <a:endCxn id="16" idx="3"/>
            </p:cNvCxnSpPr>
            <p:nvPr/>
          </p:nvCxnSpPr>
          <p:spPr>
            <a:xfrm flipH="1" flipV="1">
              <a:off x="368822" y="3222335"/>
              <a:ext cx="1" cy="2712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282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целых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Если значение </a:t>
            </a:r>
            <a:r>
              <a:rPr lang="ru-RU" dirty="0" smtClean="0"/>
              <a:t>представимо </a:t>
            </a:r>
            <a:r>
              <a:rPr lang="ru-RU" dirty="0" smtClean="0"/>
              <a:t>в </a:t>
            </a:r>
            <a:r>
              <a:rPr lang="ru-RU" dirty="0" smtClean="0"/>
              <a:t>Т, </a:t>
            </a:r>
            <a:r>
              <a:rPr lang="ru-RU" dirty="0" smtClean="0"/>
              <a:t>то преобразование к </a:t>
            </a:r>
            <a:r>
              <a:rPr lang="ru-RU" dirty="0" smtClean="0"/>
              <a:t>Т </a:t>
            </a:r>
            <a:r>
              <a:rPr lang="ru-RU" dirty="0" smtClean="0"/>
              <a:t>сохраняет значение</a:t>
            </a:r>
          </a:p>
          <a:p>
            <a:pPr lvl="1"/>
            <a:r>
              <a:rPr lang="ru-RU" dirty="0" smtClean="0"/>
              <a:t>И может изменить представление</a:t>
            </a:r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 smtClean="0"/>
              <a:t>Т </a:t>
            </a:r>
            <a:r>
              <a:rPr lang="ru-RU" dirty="0" err="1" smtClean="0"/>
              <a:t>беззнаковый</a:t>
            </a:r>
            <a:r>
              <a:rPr lang="ru-RU" dirty="0" smtClean="0"/>
              <a:t>, то к значению добавляется или вычитается 1 + </a:t>
            </a:r>
            <a:r>
              <a:rPr lang="en-US" dirty="0" smtClean="0"/>
              <a:t>max(</a:t>
            </a:r>
            <a:r>
              <a:rPr lang="ru-RU" dirty="0" smtClean="0"/>
              <a:t>диапазон </a:t>
            </a:r>
            <a:r>
              <a:rPr lang="ru-RU" dirty="0" smtClean="0"/>
              <a:t>Т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 smtClean="0"/>
              <a:t>до тех пор, пока результат не попадет в диапазон </a:t>
            </a:r>
            <a:r>
              <a:rPr lang="ru-RU" dirty="0" smtClean="0"/>
              <a:t>Т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Иначе результат преобразования зависит от реализации (</a:t>
            </a:r>
            <a:r>
              <a:rPr lang="en-US" dirty="0" smtClean="0"/>
              <a:t>implementation-defined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Например, преобразование может привести к возникновению «исключительной ситуации» (</a:t>
            </a:r>
            <a:r>
              <a:rPr lang="en-US" dirty="0" smtClean="0"/>
              <a:t>exception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72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целых и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Преобразование конечного числа с плавающей точкой в целое = округление к нулю</a:t>
            </a:r>
          </a:p>
          <a:p>
            <a:pPr lvl="1"/>
            <a:r>
              <a:rPr lang="ru-RU" dirty="0" smtClean="0"/>
              <a:t>Если целая часть выходит за диапазон целого типа, то поведение не определено</a:t>
            </a:r>
          </a:p>
          <a:p>
            <a:endParaRPr lang="ru-RU" dirty="0" smtClean="0"/>
          </a:p>
          <a:p>
            <a:r>
              <a:rPr lang="ru-RU" dirty="0" smtClean="0"/>
              <a:t>Если целое представимо в типе с плавающей точкой точно, то значение сохраняется</a:t>
            </a:r>
          </a:p>
          <a:p>
            <a:pPr lvl="1"/>
            <a:r>
              <a:rPr lang="ru-RU" dirty="0" smtClean="0"/>
              <a:t>Представление может измениться</a:t>
            </a:r>
          </a:p>
          <a:p>
            <a:endParaRPr lang="ru-RU" dirty="0" smtClean="0"/>
          </a:p>
          <a:p>
            <a:r>
              <a:rPr lang="ru-RU" dirty="0"/>
              <a:t>Если целое </a:t>
            </a:r>
            <a:r>
              <a:rPr lang="ru-RU" dirty="0" smtClean="0"/>
              <a:t>попадает в диапазон типа с </a:t>
            </a:r>
            <a:r>
              <a:rPr lang="ru-RU" dirty="0"/>
              <a:t>плавающей </a:t>
            </a:r>
            <a:r>
              <a:rPr lang="ru-RU" dirty="0" smtClean="0"/>
              <a:t>точкой, </a:t>
            </a:r>
            <a:r>
              <a:rPr lang="ru-RU" dirty="0"/>
              <a:t>то </a:t>
            </a:r>
            <a:r>
              <a:rPr lang="ru-RU" dirty="0" smtClean="0"/>
              <a:t>ближайшее к нему меньшее и большее значение с плавающей точкой</a:t>
            </a:r>
          </a:p>
          <a:p>
            <a:pPr lvl="1"/>
            <a:r>
              <a:rPr lang="ru-RU" dirty="0" smtClean="0"/>
              <a:t>Выбор зависит от реализации</a:t>
            </a:r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целое </a:t>
            </a:r>
            <a:r>
              <a:rPr lang="ru-RU" dirty="0" smtClean="0"/>
              <a:t>не попадает </a:t>
            </a:r>
            <a:r>
              <a:rPr lang="ru-RU" dirty="0"/>
              <a:t>в диапазон типа с плавающей </a:t>
            </a:r>
            <a:r>
              <a:rPr lang="ru-RU" dirty="0" smtClean="0"/>
              <a:t>точкой, то результат не определен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206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для типов с плавающей точкой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Преобразования по цепочке </a:t>
            </a:r>
            <a:r>
              <a:rPr lang="en-US" dirty="0" smtClean="0"/>
              <a:t>float --&gt; double --&gt; long double </a:t>
            </a:r>
            <a:r>
              <a:rPr lang="ru-RU" dirty="0" smtClean="0"/>
              <a:t>сохраняют значение</a:t>
            </a:r>
          </a:p>
          <a:p>
            <a:pPr lvl="1"/>
            <a:r>
              <a:rPr lang="ru-RU" dirty="0" smtClean="0"/>
              <a:t>Представление может измениться</a:t>
            </a:r>
          </a:p>
          <a:p>
            <a:endParaRPr lang="ru-RU" dirty="0" smtClean="0"/>
          </a:p>
          <a:p>
            <a:r>
              <a:rPr lang="ru-RU" dirty="0" smtClean="0"/>
              <a:t>Преобразование к меньшему типу Т с плавающей точкой</a:t>
            </a:r>
          </a:p>
          <a:p>
            <a:pPr lvl="1"/>
            <a:r>
              <a:rPr lang="ru-RU" dirty="0" smtClean="0"/>
              <a:t>Если значение представимо в Т точно, то оно сохраняется</a:t>
            </a:r>
          </a:p>
          <a:p>
            <a:pPr lvl="1"/>
            <a:r>
              <a:rPr lang="ru-RU" dirty="0" smtClean="0"/>
              <a:t>Если значение попадает в диапазон Т, то выбирается ближайшее меньшее или большее значение Т</a:t>
            </a:r>
          </a:p>
          <a:p>
            <a:pPr lvl="2"/>
            <a:r>
              <a:rPr lang="ru-RU" dirty="0" smtClean="0"/>
              <a:t>Зависит от реализации</a:t>
            </a:r>
          </a:p>
          <a:p>
            <a:pPr lvl="1"/>
            <a:r>
              <a:rPr lang="ru-RU" dirty="0" smtClean="0"/>
              <a:t>Если не попадает в диапазон Т, то поведение не определено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44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других целых типов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Ранг расширенного целого типа ниже ранга стандартного типа той же ширины</a:t>
            </a:r>
          </a:p>
          <a:p>
            <a:pPr lvl="1"/>
            <a:r>
              <a:rPr lang="ru-RU" dirty="0" smtClean="0"/>
              <a:t>Соотношение рангов расширенных целых типов одинаковой ширины является </a:t>
            </a:r>
            <a:r>
              <a:rPr lang="en-US" dirty="0"/>
              <a:t>implementation-defined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С99: Ранг _</a:t>
            </a:r>
            <a:r>
              <a:rPr lang="en-US" dirty="0" smtClean="0"/>
              <a:t>Bool</a:t>
            </a:r>
            <a:r>
              <a:rPr lang="ru-RU" dirty="0" smtClean="0"/>
              <a:t> ниже ранга любого другого целого типа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809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109961</TotalTime>
  <Words>849</Words>
  <Application>Microsoft Office PowerPoint</Application>
  <PresentationFormat>Широкоэкранный</PresentationFormat>
  <Paragraphs>151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Symbol</vt:lpstr>
      <vt:lpstr>Office Theme</vt:lpstr>
      <vt:lpstr>Преобразования*</vt:lpstr>
      <vt:lpstr>План лекции</vt:lpstr>
      <vt:lpstr>Простая часть</vt:lpstr>
      <vt:lpstr>Непростая часть</vt:lpstr>
      <vt:lpstr>Неявные арифметические преобразования</vt:lpstr>
      <vt:lpstr>Преобразования целых</vt:lpstr>
      <vt:lpstr>Преобразования целых и с плавающей точкой</vt:lpstr>
      <vt:lpstr>Преобразования для типов с плавающей точкой</vt:lpstr>
      <vt:lpstr>Преобразования других целых типов</vt:lpstr>
      <vt:lpstr>Преобразование l-value в обычное значение 1/2</vt:lpstr>
      <vt:lpstr>Преобразование l-value в обычное значение 2/2</vt:lpstr>
      <vt:lpstr>Преобразование массивов</vt:lpstr>
      <vt:lpstr>Преобразование функциональных типов</vt:lpstr>
      <vt:lpstr>Преобразования типа void</vt:lpstr>
      <vt:lpstr>Безопасные преобразования указателей</vt:lpstr>
      <vt:lpstr>Другие преобразования указателей</vt:lpstr>
      <vt:lpstr>Заключение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Evgenii Petrov</cp:lastModifiedBy>
  <cp:revision>409</cp:revision>
  <dcterms:created xsi:type="dcterms:W3CDTF">2012-09-17T07:39:46Z</dcterms:created>
  <dcterms:modified xsi:type="dcterms:W3CDTF">2018-09-28T04:39:31Z</dcterms:modified>
</cp:coreProperties>
</file>