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257" r:id="rId3"/>
    <p:sldId id="391" r:id="rId4"/>
    <p:sldId id="349" r:id="rId5"/>
    <p:sldId id="375" r:id="rId6"/>
    <p:sldId id="350" r:id="rId7"/>
    <p:sldId id="339" r:id="rId8"/>
    <p:sldId id="354" r:id="rId9"/>
    <p:sldId id="353" r:id="rId10"/>
    <p:sldId id="343" r:id="rId11"/>
    <p:sldId id="352" r:id="rId12"/>
    <p:sldId id="344" r:id="rId13"/>
    <p:sldId id="355" r:id="rId14"/>
    <p:sldId id="356" r:id="rId15"/>
    <p:sldId id="357" r:id="rId16"/>
    <p:sldId id="359" r:id="rId17"/>
    <p:sldId id="358" r:id="rId18"/>
    <p:sldId id="340" r:id="rId19"/>
    <p:sldId id="341" r:id="rId20"/>
    <p:sldId id="342" r:id="rId21"/>
    <p:sldId id="377" r:id="rId22"/>
    <p:sldId id="392" r:id="rId23"/>
    <p:sldId id="376" r:id="rId24"/>
    <p:sldId id="378" r:id="rId25"/>
    <p:sldId id="379" r:id="rId26"/>
    <p:sldId id="381" r:id="rId27"/>
    <p:sldId id="380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3" r:id="rId38"/>
    <p:sldId id="400" r:id="rId39"/>
    <p:sldId id="401" r:id="rId40"/>
    <p:sldId id="402" r:id="rId41"/>
    <p:sldId id="403" r:id="rId42"/>
    <p:sldId id="404" r:id="rId43"/>
    <p:sldId id="405" r:id="rId44"/>
    <p:sldId id="406" r:id="rId45"/>
    <p:sldId id="407" r:id="rId46"/>
    <p:sldId id="374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8346-1AE4-4D18-AE08-A571B45FDA13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Выражения </a:t>
            </a:r>
            <a:r>
              <a:rPr lang="ru-RU" smtClean="0"/>
              <a:t>языка Си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</a:t>
            </a:r>
            <a:r>
              <a:rPr lang="ru-RU" dirty="0" smtClean="0"/>
              <a:t>екция </a:t>
            </a:r>
            <a:r>
              <a:rPr lang="ru-RU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которые </a:t>
            </a:r>
            <a:r>
              <a:rPr lang="ru-RU" dirty="0" smtClean="0"/>
              <a:t>требуют </a:t>
            </a:r>
            <a:r>
              <a:rPr lang="en-US" dirty="0" smtClean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Левый </a:t>
            </a:r>
            <a:r>
              <a:rPr lang="ru-RU" dirty="0" smtClean="0"/>
              <a:t>операнд </a:t>
            </a:r>
            <a:r>
              <a:rPr lang="ru-RU" dirty="0"/>
              <a:t>во всех видах присваивания</a:t>
            </a:r>
            <a:r>
              <a:rPr lang="en-US" dirty="0"/>
              <a:t> =, +=</a:t>
            </a:r>
            <a:r>
              <a:rPr lang="ru-RU" dirty="0"/>
              <a:t> и т.п.</a:t>
            </a:r>
          </a:p>
          <a:p>
            <a:r>
              <a:rPr lang="ru-RU" dirty="0"/>
              <a:t>Взятие адреса </a:t>
            </a:r>
            <a:r>
              <a:rPr lang="en-US" dirty="0"/>
              <a:t>&amp;</a:t>
            </a:r>
            <a:endParaRPr lang="ru-RU" dirty="0"/>
          </a:p>
          <a:p>
            <a:r>
              <a:rPr lang="ru-RU" dirty="0"/>
              <a:t>Префиксные и постфиксные ++ и --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337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которые возвращают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Пример 1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2;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x –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A[10];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A[5] = 5+x;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A[5] – l-value, 5+x –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/>
          </a:p>
          <a:p>
            <a:r>
              <a:rPr lang="ru-RU" sz="2400" dirty="0" smtClean="0"/>
              <a:t>Пример </a:t>
            </a:r>
            <a:r>
              <a:rPr lang="ru-RU" sz="2400" dirty="0"/>
              <a:t>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(x &lt; y ? x : y) = 1;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 ошибка, т.к. (x &lt; y ? x : y) не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*(x &lt; y ? &amp;x : &amp;y) = 1; 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ОК, т.к. *(x &lt; y ? &amp;x : &amp;y) –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/>
          </a:p>
          <a:p>
            <a:r>
              <a:rPr lang="ru-RU" sz="2400" dirty="0" smtClean="0"/>
              <a:t>Пример </a:t>
            </a:r>
            <a:r>
              <a:rPr lang="ru-RU" sz="2400" dirty="0"/>
              <a:t>3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&lt; A[j] ? 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: A[j]) = 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 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&lt; A[j] ?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j ] = 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ОК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573016"/>
            <a:ext cx="1047750" cy="105727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730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Точки </a:t>
            </a:r>
            <a:r>
              <a:rPr lang="ru-RU" dirty="0"/>
              <a:t>следования, побочные эффекты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Побочный эффект вычисления выражения – это факт изменения содержимого ячеек памяти в процессе вычисления выражения</a:t>
            </a:r>
          </a:p>
          <a:p>
            <a:pPr lvl="1"/>
            <a:r>
              <a:rPr lang="ru-RU" dirty="0" smtClean="0"/>
              <a:t>Присваивание</a:t>
            </a:r>
          </a:p>
          <a:p>
            <a:pPr lvl="2"/>
            <a:r>
              <a:rPr lang="en-US" dirty="0" smtClean="0"/>
              <a:t>x = 1;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ru-RU" dirty="0" smtClean="0"/>
              <a:t>Сложный побочный </a:t>
            </a:r>
            <a:r>
              <a:rPr lang="ru-RU" dirty="0"/>
              <a:t>эффект </a:t>
            </a:r>
            <a:endParaRPr lang="ru-RU" dirty="0" smtClean="0"/>
          </a:p>
          <a:p>
            <a:pPr lvl="2"/>
            <a:r>
              <a:rPr lang="en-US" dirty="0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0; A[i++]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i++; // </a:t>
            </a:r>
            <a:r>
              <a:rPr lang="ru-RU" dirty="0" smtClean="0"/>
              <a:t>чему равно </a:t>
            </a:r>
            <a:r>
              <a:rPr lang="en-US" dirty="0" smtClean="0"/>
              <a:t>i – 0 </a:t>
            </a:r>
            <a:r>
              <a:rPr lang="ru-RU" dirty="0" smtClean="0"/>
              <a:t>или 1</a:t>
            </a:r>
            <a:r>
              <a:rPr lang="en-US" dirty="0" smtClean="0"/>
              <a:t>?</a:t>
            </a:r>
            <a:endParaRPr lang="ru-RU" dirty="0" smtClean="0"/>
          </a:p>
          <a:p>
            <a:pPr lvl="2"/>
            <a:r>
              <a:rPr lang="ru-RU" dirty="0" smtClean="0"/>
              <a:t>В каком порядке выполнятся </a:t>
            </a:r>
            <a:r>
              <a:rPr lang="en-US" dirty="0" smtClean="0"/>
              <a:t>= </a:t>
            </a:r>
            <a:r>
              <a:rPr lang="ru-RU" dirty="0" smtClean="0"/>
              <a:t>и ++?</a:t>
            </a:r>
          </a:p>
          <a:p>
            <a:pPr lvl="2"/>
            <a:r>
              <a:rPr lang="ru-RU" dirty="0" smtClean="0"/>
              <a:t>Определён ли вообще порядок исполнения = и ++?</a:t>
            </a:r>
          </a:p>
        </p:txBody>
      </p:sp>
    </p:spTree>
    <p:extLst>
      <p:ext uri="{BB962C8B-B14F-4D97-AF65-F5344CB8AC3E}">
        <p14:creationId xmlns:p14="http://schemas.microsoft.com/office/powerpoint/2010/main" val="36225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Точки </a:t>
            </a:r>
            <a:r>
              <a:rPr lang="ru-RU" dirty="0"/>
              <a:t>следования, побочные эффекты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Точка </a:t>
            </a:r>
            <a:r>
              <a:rPr lang="ru-RU" dirty="0"/>
              <a:t>следования </a:t>
            </a:r>
            <a:r>
              <a:rPr lang="ru-RU" dirty="0" smtClean="0"/>
              <a:t>(</a:t>
            </a:r>
            <a:r>
              <a:rPr lang="en-US" dirty="0"/>
              <a:t>s</a:t>
            </a:r>
            <a:r>
              <a:rPr lang="ru-RU" dirty="0" smtClean="0"/>
              <a:t>equence </a:t>
            </a:r>
            <a:r>
              <a:rPr lang="ru-RU" dirty="0"/>
              <a:t>point</a:t>
            </a:r>
            <a:r>
              <a:rPr lang="ru-RU" dirty="0" smtClean="0"/>
              <a:t>)</a:t>
            </a:r>
            <a:r>
              <a:rPr lang="en-US" dirty="0" smtClean="0"/>
              <a:t> -- </a:t>
            </a:r>
            <a:r>
              <a:rPr lang="ru-RU" dirty="0" smtClean="0"/>
              <a:t>точка </a:t>
            </a:r>
            <a:r>
              <a:rPr lang="ru-RU" dirty="0"/>
              <a:t>программы, в которой гарантируется, что все побочные эффекты предыдущих вычислений уже проявились, а побочные эффекты последующих </a:t>
            </a:r>
            <a:r>
              <a:rPr lang="ru-RU" dirty="0" smtClean="0"/>
              <a:t>ещ</a:t>
            </a:r>
            <a:r>
              <a:rPr lang="ru-RU" dirty="0"/>
              <a:t>ё</a:t>
            </a:r>
            <a:r>
              <a:rPr lang="ru-RU" dirty="0" smtClean="0"/>
              <a:t> отсутствуют</a:t>
            </a:r>
          </a:p>
        </p:txBody>
      </p:sp>
    </p:spTree>
    <p:extLst>
      <p:ext uri="{BB962C8B-B14F-4D97-AF65-F5344CB8AC3E}">
        <p14:creationId xmlns:p14="http://schemas.microsoft.com/office/powerpoint/2010/main" val="26744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Точки </a:t>
            </a:r>
            <a:r>
              <a:rPr lang="ru-RU" dirty="0"/>
              <a:t>следования, побочные эффекты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Между вычислением левого и правого </a:t>
            </a:r>
            <a:r>
              <a:rPr lang="ru-RU" sz="2800" dirty="0" smtClean="0"/>
              <a:t>операндов </a:t>
            </a:r>
            <a:r>
              <a:rPr lang="ru-RU" sz="2800" dirty="0"/>
              <a:t>в операциях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Между вычислением первого и второго или третьего </a:t>
            </a:r>
            <a:r>
              <a:rPr lang="ru-RU" sz="2800" dirty="0" smtClean="0"/>
              <a:t>операндов </a:t>
            </a:r>
            <a:r>
              <a:rPr lang="ru-RU" sz="2800" dirty="0"/>
              <a:t>в операции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остальном порядок выполнения операций определяет компилятор</a:t>
            </a:r>
          </a:p>
        </p:txBody>
      </p:sp>
    </p:spTree>
    <p:extLst>
      <p:ext uri="{BB962C8B-B14F-4D97-AF65-F5344CB8AC3E}">
        <p14:creationId xmlns:p14="http://schemas.microsoft.com/office/powerpoint/2010/main" val="16866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Точки </a:t>
            </a:r>
            <a:r>
              <a:rPr lang="ru-RU" dirty="0"/>
              <a:t>следования, побочные эффекты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Пример 1 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(*p++ != 0 &amp;&amp; *q++ != 0) *p = *q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Побочный эффект </a:t>
            </a:r>
            <a:r>
              <a:rPr lang="ru-RU" dirty="0"/>
              <a:t>*p++ != 0 </a:t>
            </a:r>
            <a:r>
              <a:rPr lang="ru-RU" dirty="0" smtClean="0"/>
              <a:t>проявится </a:t>
            </a:r>
            <a:r>
              <a:rPr lang="ru-RU" dirty="0"/>
              <a:t>до начала вычисления *q++ != </a:t>
            </a:r>
            <a:r>
              <a:rPr lang="ru-RU" dirty="0" smtClean="0"/>
              <a:t>0 -- Правило 1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Побочный эффект *</a:t>
            </a:r>
            <a:r>
              <a:rPr lang="ru-RU" dirty="0"/>
              <a:t>q++ != 0 </a:t>
            </a:r>
            <a:r>
              <a:rPr lang="ru-RU" dirty="0" smtClean="0"/>
              <a:t>проявится </a:t>
            </a:r>
            <a:r>
              <a:rPr lang="ru-RU" dirty="0"/>
              <a:t>до начала вычисления *p = *</a:t>
            </a:r>
            <a:r>
              <a:rPr lang="ru-RU" dirty="0" smtClean="0"/>
              <a:t>q -- Правило 3</a:t>
            </a:r>
          </a:p>
          <a:p>
            <a:endParaRPr lang="ru-RU" dirty="0" smtClean="0"/>
          </a:p>
          <a:p>
            <a:r>
              <a:rPr lang="ru-RU" dirty="0" smtClean="0"/>
              <a:t>Никогда </a:t>
            </a:r>
            <a:r>
              <a:rPr lang="ru-RU" dirty="0"/>
              <a:t>не пишите </a:t>
            </a:r>
            <a:r>
              <a:rPr lang="ru-RU" dirty="0" smtClean="0"/>
              <a:t>так =)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 что делают эти циклы?</a:t>
            </a:r>
            <a:endParaRPr lang="ru-RU" dirty="0"/>
          </a:p>
          <a:p>
            <a:pPr marL="40005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(*p != 0 &amp;&amp; *q != 0) *p++ = *q++;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(*q != 0) *p++ = *q++;</a:t>
            </a:r>
          </a:p>
          <a:p>
            <a:pPr marL="125730" indent="0">
              <a:buNone/>
            </a:pPr>
            <a:endParaRPr lang="ru-RU" dirty="0" smtClean="0"/>
          </a:p>
          <a:p>
            <a:pPr marL="12573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121" y="1600201"/>
            <a:ext cx="1047750" cy="105727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630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Точки </a:t>
            </a:r>
            <a:r>
              <a:rPr lang="ru-RU" dirty="0"/>
              <a:t>следования, побочные эффекты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Пример 2</a:t>
            </a: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A[3] = { 1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0,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}, *p = A;</a:t>
            </a:r>
          </a:p>
          <a:p>
            <a:pPr marL="400050" lvl="1" indent="0">
              <a:buNone/>
            </a:pP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(*p++) ? (*p++) : 0;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чему равно a?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  <a:p>
            <a:r>
              <a:rPr lang="ru-RU" sz="2800" dirty="0"/>
              <a:t>Точка следования находится после первого *p++</a:t>
            </a:r>
          </a:p>
          <a:p>
            <a:endParaRPr lang="ru-RU" sz="2800" dirty="0" smtClean="0"/>
          </a:p>
          <a:p>
            <a:r>
              <a:rPr lang="ru-RU" sz="2800" dirty="0" smtClean="0"/>
              <a:t>p </a:t>
            </a:r>
            <a:r>
              <a:rPr lang="ru-RU" sz="2800" dirty="0"/>
              <a:t>уже увеличена на 1 при вычислении второго *p++ 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Никогда, никогда </a:t>
            </a:r>
            <a:r>
              <a:rPr lang="ru-RU" sz="2800" dirty="0" smtClean="0"/>
              <a:t>не пишите </a:t>
            </a:r>
            <a:r>
              <a:rPr lang="ru-RU" sz="2800" dirty="0" smtClean="0"/>
              <a:t>так!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121" y="1600201"/>
            <a:ext cx="1047750" cy="105727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7964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Точки </a:t>
            </a:r>
            <a:r>
              <a:rPr lang="ru-RU" dirty="0"/>
              <a:t>следования, побочные эффекты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Пример 3</a:t>
            </a:r>
            <a:endParaRPr lang="en-US" dirty="0" smtClean="0"/>
          </a:p>
          <a:p>
            <a:pPr marL="400050" lvl="1" indent="0">
              <a:buNone/>
            </a:pP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0, j = i++, k = i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(1)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f(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+ 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h(k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 smtClean="0"/>
          </a:p>
          <a:p>
            <a:r>
              <a:rPr lang="ru-RU" dirty="0" smtClean="0"/>
              <a:t>Каждая </a:t>
            </a:r>
            <a:r>
              <a:rPr lang="ru-RU" dirty="0"/>
              <a:t>из </a:t>
            </a:r>
            <a:r>
              <a:rPr lang="ru-RU" dirty="0" smtClean="0"/>
              <a:t>переменных </a:t>
            </a:r>
            <a:r>
              <a:rPr lang="ru-RU" dirty="0"/>
              <a:t>i, j и </a:t>
            </a:r>
            <a:r>
              <a:rPr lang="ru-RU" dirty="0" smtClean="0"/>
              <a:t>k </a:t>
            </a:r>
            <a:r>
              <a:rPr lang="ru-RU" dirty="0"/>
              <a:t>принимает новое значение перед входом в f, g и h </a:t>
            </a:r>
            <a:r>
              <a:rPr lang="ru-RU" dirty="0" smtClean="0"/>
              <a:t>соответственно, но при этом…</a:t>
            </a:r>
          </a:p>
          <a:p>
            <a:endParaRPr lang="ru-RU" dirty="0" smtClean="0"/>
          </a:p>
          <a:p>
            <a:pPr lvl="1"/>
            <a:r>
              <a:rPr lang="ru-RU" dirty="0" smtClean="0"/>
              <a:t>Не определен</a:t>
            </a:r>
            <a:endParaRPr lang="ru-RU" dirty="0"/>
          </a:p>
          <a:p>
            <a:pPr lvl="2"/>
            <a:r>
              <a:rPr lang="ru-RU" dirty="0" smtClean="0"/>
              <a:t>Порядок </a:t>
            </a:r>
            <a:r>
              <a:rPr lang="ru-RU" dirty="0"/>
              <a:t>вызова функций f(), g(), h</a:t>
            </a:r>
            <a:r>
              <a:rPr lang="ru-RU" dirty="0" smtClean="0"/>
              <a:t>() и п</a:t>
            </a:r>
            <a:r>
              <a:rPr lang="ru-RU" dirty="0" smtClean="0"/>
              <a:t>орядок инкрементов </a:t>
            </a:r>
            <a:r>
              <a:rPr lang="ru-RU" dirty="0"/>
              <a:t>i, j, </a:t>
            </a:r>
            <a:r>
              <a:rPr lang="ru-RU" dirty="0" smtClean="0"/>
              <a:t>k в строке 2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i, </a:t>
            </a:r>
            <a:r>
              <a:rPr lang="ru-RU" dirty="0" smtClean="0"/>
              <a:t>j </a:t>
            </a:r>
            <a:r>
              <a:rPr lang="ru-RU" dirty="0"/>
              <a:t>и k </a:t>
            </a:r>
            <a:r>
              <a:rPr lang="ru-RU" dirty="0" smtClean="0"/>
              <a:t>– глобальные переменные, </a:t>
            </a:r>
            <a:r>
              <a:rPr lang="ru-RU" dirty="0"/>
              <a:t>то </a:t>
            </a:r>
            <a:r>
              <a:rPr lang="ru-RU" dirty="0" smtClean="0"/>
              <a:t>не </a:t>
            </a:r>
            <a:r>
              <a:rPr lang="ru-RU" dirty="0"/>
              <a:t>определены</a:t>
            </a:r>
            <a:endParaRPr lang="ru-RU" dirty="0" smtClean="0"/>
          </a:p>
          <a:p>
            <a:pPr lvl="2"/>
            <a:r>
              <a:rPr lang="ru-RU" dirty="0" smtClean="0"/>
              <a:t>Значения </a:t>
            </a:r>
            <a:r>
              <a:rPr lang="ru-RU" dirty="0"/>
              <a:t>j и k </a:t>
            </a:r>
            <a:r>
              <a:rPr lang="ru-RU" dirty="0" smtClean="0"/>
              <a:t>внутри f</a:t>
            </a:r>
          </a:p>
          <a:p>
            <a:pPr lvl="2"/>
            <a:r>
              <a:rPr lang="ru-RU" dirty="0" smtClean="0"/>
              <a:t>Значения </a:t>
            </a:r>
            <a:r>
              <a:rPr lang="en-US" dirty="0"/>
              <a:t>i</a:t>
            </a:r>
            <a:r>
              <a:rPr lang="ru-RU" dirty="0" smtClean="0"/>
              <a:t> </a:t>
            </a:r>
            <a:r>
              <a:rPr lang="ru-RU" dirty="0"/>
              <a:t>и k </a:t>
            </a:r>
            <a:r>
              <a:rPr lang="ru-RU" dirty="0" smtClean="0"/>
              <a:t>внутри </a:t>
            </a:r>
            <a:r>
              <a:rPr lang="en-US" dirty="0" smtClean="0"/>
              <a:t>g</a:t>
            </a:r>
            <a:endParaRPr lang="ru-RU" dirty="0" smtClean="0"/>
          </a:p>
          <a:p>
            <a:pPr lvl="2"/>
            <a:r>
              <a:rPr lang="ru-RU" dirty="0" smtClean="0"/>
              <a:t>Значения </a:t>
            </a:r>
            <a:r>
              <a:rPr lang="en-US" dirty="0" smtClean="0"/>
              <a:t>i </a:t>
            </a:r>
            <a:r>
              <a:rPr lang="ru-RU" dirty="0" smtClean="0"/>
              <a:t>и j </a:t>
            </a:r>
            <a:r>
              <a:rPr lang="ru-RU" dirty="0" smtClean="0"/>
              <a:t>внутри </a:t>
            </a:r>
            <a:r>
              <a:rPr lang="en-US" dirty="0" smtClean="0"/>
              <a:t>h</a:t>
            </a:r>
            <a:r>
              <a:rPr lang="ru-RU" dirty="0" smtClean="0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121" y="1600201"/>
            <a:ext cx="1047750" cy="105727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707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</a:t>
            </a:r>
            <a:r>
              <a:rPr lang="ru-RU" dirty="0" smtClean="0"/>
              <a:t>операторов в </a:t>
            </a:r>
            <a:r>
              <a:rPr lang="ru-RU" dirty="0"/>
              <a:t>языке Си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199561"/>
              </p:ext>
            </p:extLst>
          </p:nvPr>
        </p:nvGraphicFramePr>
        <p:xfrm>
          <a:off x="335359" y="1268760"/>
          <a:ext cx="1152128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Оператор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Приор-т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Ассоц-ность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Переменные</a:t>
                      </a:r>
                    </a:p>
                    <a:p>
                      <a:pPr algn="ctr"/>
                      <a:r>
                        <a:rPr lang="ru-RU" sz="1400" dirty="0" smtClean="0"/>
                        <a:t>Константы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Доступ к значению константы или переменной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атомарный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a[k]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Доступ к элементу массива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f(…)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</a:t>
                      </a:r>
                      <a:r>
                        <a:rPr lang="ru-RU" sz="1400" dirty="0" smtClean="0"/>
                        <a:t>ызов </a:t>
                      </a:r>
                      <a:r>
                        <a:rPr lang="ru-RU" sz="1400" dirty="0"/>
                        <a:t>функции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Доступ к элементу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dirty="0" err="1" smtClean="0"/>
                        <a:t>struct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или </a:t>
                      </a:r>
                      <a:r>
                        <a:rPr lang="en-US" sz="1400" dirty="0" smtClean="0"/>
                        <a:t>union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Доступ к элементу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dirty="0" err="1" smtClean="0"/>
                        <a:t>struct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или </a:t>
                      </a:r>
                      <a:r>
                        <a:rPr lang="en-US" sz="1400" dirty="0" smtClean="0"/>
                        <a:t>union</a:t>
                      </a:r>
                      <a:r>
                        <a:rPr lang="ru-RU" sz="1400" dirty="0" smtClean="0"/>
                        <a:t> через</a:t>
                      </a:r>
                      <a:r>
                        <a:rPr lang="ru-RU" sz="1400" baseline="0" dirty="0" smtClean="0"/>
                        <a:t> указатель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r>
                        <a:rPr lang="ru-RU" sz="1400" dirty="0" smtClean="0"/>
                        <a:t>++ </a:t>
                      </a:r>
                      <a:r>
                        <a:rPr lang="en-US" sz="1400" dirty="0" smtClean="0"/>
                        <a:t>k</a:t>
                      </a:r>
                      <a:r>
                        <a:rPr lang="ru-RU" sz="1400" dirty="0" smtClean="0"/>
                        <a:t>--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Доступ к значению </a:t>
                      </a:r>
                      <a:r>
                        <a:rPr lang="en-US" sz="1400" dirty="0" smtClean="0"/>
                        <a:t>k </a:t>
                      </a:r>
                      <a:r>
                        <a:rPr lang="ru-RU" sz="1400" dirty="0" smtClean="0"/>
                        <a:t>и</a:t>
                      </a:r>
                      <a:r>
                        <a:rPr lang="ru-RU" sz="1400" baseline="0" dirty="0" smtClean="0"/>
                        <a:t> послед. у</a:t>
                      </a:r>
                      <a:r>
                        <a:rPr lang="ru-RU" sz="1400" dirty="0" smtClean="0"/>
                        <a:t>величение или уменьшение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baseline="0" dirty="0" smtClean="0"/>
                        <a:t>k </a:t>
                      </a:r>
                      <a:r>
                        <a:rPr lang="ru-RU" sz="1400" baseline="0" dirty="0" smtClean="0"/>
                        <a:t>на 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++</a:t>
                      </a:r>
                      <a:r>
                        <a:rPr lang="en-US" sz="1400" dirty="0" smtClean="0"/>
                        <a:t>k</a:t>
                      </a:r>
                      <a:r>
                        <a:rPr lang="ru-RU" sz="1400" dirty="0" smtClean="0"/>
                        <a:t> --</a:t>
                      </a:r>
                      <a:r>
                        <a:rPr lang="en-US" sz="1400" dirty="0" smtClean="0"/>
                        <a:t>k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Увеличение или уменьшение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baseline="0" dirty="0" smtClean="0"/>
                        <a:t>k </a:t>
                      </a:r>
                      <a:r>
                        <a:rPr lang="ru-RU" sz="1400" baseline="0" dirty="0" smtClean="0"/>
                        <a:t>на 1 и послед. д</a:t>
                      </a:r>
                      <a:r>
                        <a:rPr lang="ru-RU" sz="1400" dirty="0" smtClean="0"/>
                        <a:t>оступ к полученному значению </a:t>
                      </a:r>
                      <a:r>
                        <a:rPr lang="en-US" sz="1400" dirty="0" smtClean="0"/>
                        <a:t>k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префиксный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sizeof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Размер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значения</a:t>
                      </a:r>
                      <a:r>
                        <a:rPr lang="ru-RU" sz="1400" baseline="0" dirty="0" smtClean="0"/>
                        <a:t> или типа </a:t>
                      </a:r>
                      <a:r>
                        <a:rPr lang="ru-RU" sz="1400" dirty="0" smtClean="0"/>
                        <a:t>в</a:t>
                      </a:r>
                      <a:r>
                        <a:rPr lang="ru-RU" sz="1400" baseline="0" dirty="0" smtClean="0"/>
                        <a:t> байтах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Побитовое </a:t>
                      </a:r>
                      <a:r>
                        <a:rPr lang="ru-RU" sz="1400" dirty="0"/>
                        <a:t>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mtClean="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</a:t>
                      </a:r>
                      <a:r>
                        <a:rPr lang="ru-RU" sz="1400" dirty="0" smtClean="0"/>
                        <a:t>огическое </a:t>
                      </a:r>
                      <a:r>
                        <a:rPr lang="ru-RU" sz="1400" dirty="0"/>
                        <a:t>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mtClean="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- 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Смена знака числа (-) или НОП (+)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mtClean="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Взятие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адреса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1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Приоритеты операторов в языке Си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35027"/>
              </p:ext>
            </p:extLst>
          </p:nvPr>
        </p:nvGraphicFramePr>
        <p:xfrm>
          <a:off x="335360" y="1268760"/>
          <a:ext cx="1152128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14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55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16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663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Оператор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Приор-т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Ассоциативность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Доступ через</a:t>
                      </a:r>
                      <a:r>
                        <a:rPr lang="ru-RU" sz="1400" baseline="0" dirty="0" smtClean="0"/>
                        <a:t> указатель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mtClean="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(имя типа)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i="0" dirty="0" smtClean="0"/>
                        <a:t>Преобразование</a:t>
                      </a:r>
                      <a:r>
                        <a:rPr lang="ru-RU" sz="1400" dirty="0" smtClean="0"/>
                        <a:t> типа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14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* /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Умножение, деление, остаток от деления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13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+ 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Сложение, вычитание чисел и указателей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&lt;&lt; 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Сдвиг </a:t>
                      </a:r>
                      <a:r>
                        <a:rPr lang="ru-RU" sz="1400" dirty="0"/>
                        <a:t>влево </a:t>
                      </a:r>
                      <a:r>
                        <a:rPr lang="ru-RU" sz="1400" dirty="0" smtClean="0"/>
                        <a:t>или вправо в 2 с.с.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&lt; &gt; &lt;= 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Сравнение чисел и указателей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== 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Проверка равенства и различия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9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Побитовое </a:t>
                      </a:r>
                      <a:r>
                        <a:rPr lang="ru-RU" sz="1400" dirty="0"/>
                        <a:t>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Побитовое </a:t>
                      </a:r>
                      <a:r>
                        <a:rPr lang="ru-RU" sz="1400" dirty="0"/>
                        <a:t>исключающее 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7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Побитовое </a:t>
                      </a:r>
                      <a:r>
                        <a:rPr lang="ru-RU" sz="1400" dirty="0"/>
                        <a:t>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Логическое </a:t>
                      </a:r>
                      <a:r>
                        <a:rPr lang="ru-RU" sz="1400" dirty="0"/>
                        <a:t>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Логическое </a:t>
                      </a:r>
                      <a:r>
                        <a:rPr lang="ru-RU" sz="1400" dirty="0"/>
                        <a:t>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4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 ? в1 : в2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baseline="0" dirty="0" smtClean="0"/>
                        <a:t>в1 (если с != 0) или в2 (если с == 0)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тернарный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3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9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Выражения языка Си</a:t>
            </a:r>
            <a:endParaRPr lang="en-US" dirty="0" smtClean="0"/>
          </a:p>
          <a:p>
            <a:pPr lvl="1"/>
            <a:r>
              <a:rPr lang="ru-RU" dirty="0" smtClean="0"/>
              <a:t>Классы</a:t>
            </a:r>
            <a:r>
              <a:rPr lang="ru-RU" dirty="0"/>
              <a:t>, приоритеты и ассоциативность </a:t>
            </a:r>
            <a:r>
              <a:rPr lang="ru-RU" dirty="0" smtClean="0"/>
              <a:t>операторов</a:t>
            </a:r>
            <a:endParaRPr lang="ru-RU" dirty="0"/>
          </a:p>
          <a:p>
            <a:pPr lvl="1"/>
            <a:r>
              <a:rPr lang="ru-RU" dirty="0"/>
              <a:t>Операторы, которые возвращают </a:t>
            </a:r>
            <a:r>
              <a:rPr lang="en-US" dirty="0"/>
              <a:t>l-value</a:t>
            </a:r>
            <a:endParaRPr lang="ru-RU" dirty="0"/>
          </a:p>
          <a:p>
            <a:pPr lvl="1"/>
            <a:r>
              <a:rPr lang="ru-RU" dirty="0" smtClean="0"/>
              <a:t>Порядок </a:t>
            </a:r>
            <a:r>
              <a:rPr lang="ru-RU" dirty="0"/>
              <a:t>вычисления </a:t>
            </a:r>
            <a:r>
              <a:rPr lang="ru-RU" dirty="0" smtClean="0"/>
              <a:t>выражений</a:t>
            </a:r>
            <a:endParaRPr lang="en-US" dirty="0" smtClean="0"/>
          </a:p>
          <a:p>
            <a:pPr lvl="2"/>
            <a:r>
              <a:rPr lang="ru-RU" dirty="0"/>
              <a:t>Т</a:t>
            </a:r>
            <a:r>
              <a:rPr lang="ru-RU" dirty="0" smtClean="0"/>
              <a:t>очки следования</a:t>
            </a:r>
          </a:p>
          <a:p>
            <a:pPr lvl="2"/>
            <a:r>
              <a:rPr lang="ru-RU" dirty="0" smtClean="0"/>
              <a:t>Побочные </a:t>
            </a:r>
            <a:r>
              <a:rPr lang="ru-RU" dirty="0"/>
              <a:t>эффекты</a:t>
            </a:r>
          </a:p>
          <a:p>
            <a:pPr lvl="1"/>
            <a:r>
              <a:rPr lang="ru-RU" dirty="0" smtClean="0"/>
              <a:t>Особенности </a:t>
            </a:r>
            <a:r>
              <a:rPr lang="ru-RU" dirty="0" smtClean="0"/>
              <a:t>выполнения операторов</a:t>
            </a:r>
          </a:p>
          <a:p>
            <a:pPr lvl="2"/>
            <a:r>
              <a:rPr lang="ru-RU" dirty="0" smtClean="0"/>
              <a:t>Требования к операндам, значение и тип результата, побочные эффекты, </a:t>
            </a:r>
            <a:r>
              <a:rPr lang="en-US" dirty="0" smtClean="0"/>
              <a:t>well-defined, implementation specific, undefined behavior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</a:t>
            </a:r>
            <a:r>
              <a:rPr lang="ru-RU" dirty="0" smtClean="0"/>
              <a:t>операторов в </a:t>
            </a:r>
            <a:r>
              <a:rPr lang="ru-RU" dirty="0"/>
              <a:t>языке Си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805603"/>
              </p:ext>
            </p:extLst>
          </p:nvPr>
        </p:nvGraphicFramePr>
        <p:xfrm>
          <a:off x="407368" y="2885936"/>
          <a:ext cx="11377265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Оператор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Приор-т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Ассоц-ность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= += -= *= /= %= &lt;&lt;= &gt;&gt;= &amp;= ^= |=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Вычисление</a:t>
                      </a:r>
                      <a:r>
                        <a:rPr lang="ru-RU" sz="1400" baseline="0" dirty="0" smtClean="0"/>
                        <a:t> правого операнда и послед. запись полученного значения в ячеку памяти, определяемую левым операндом (п</a:t>
                      </a:r>
                      <a:r>
                        <a:rPr lang="ru-RU" sz="1400" dirty="0" smtClean="0"/>
                        <a:t>рисваивание)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Последовательное вычисление операндов 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2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языка Си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137335"/>
              </p:ext>
            </p:extLst>
          </p:nvPr>
        </p:nvGraphicFramePr>
        <p:xfrm>
          <a:off x="609600" y="1600200"/>
          <a:ext cx="10972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кроме побочных эффектов при вычислении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 меняется состояние памяти в результате</a:t>
                      </a:r>
                      <a:r>
                        <a:rPr lang="ru-RU" baseline="0" dirty="0" smtClean="0"/>
                        <a:t> исполнения самой операции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Когда результат зависит</a:t>
                      </a:r>
                      <a:r>
                        <a:rPr lang="ru-RU" baseline="0" dirty="0" smtClean="0"/>
                        <a:t> только от операндов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</a:t>
                      </a:r>
                      <a:r>
                        <a:rPr lang="en-US" baseline="0" dirty="0" smtClean="0"/>
                        <a:t>defined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Когда </a:t>
                      </a:r>
                      <a:r>
                        <a:rPr lang="ru-RU" dirty="0" smtClean="0"/>
                        <a:t>результат зависит</a:t>
                      </a:r>
                      <a:r>
                        <a:rPr lang="ru-RU" baseline="0" dirty="0" smtClean="0"/>
                        <a:t> от операндов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компилятора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Когда </a:t>
                      </a:r>
                      <a:r>
                        <a:rPr lang="ru-RU" dirty="0" smtClean="0"/>
                        <a:t>результат зависит</a:t>
                      </a:r>
                      <a:r>
                        <a:rPr lang="ru-RU" baseline="0" dirty="0" smtClean="0"/>
                        <a:t> от операндов,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компилятора и стечения обстоятельств («фазы луны», «флагов компиляции» и т.п.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0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Первичные выражения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303281"/>
              </p:ext>
            </p:extLst>
          </p:nvPr>
        </p:nvGraphicFramePr>
        <p:xfrm>
          <a:off x="506688" y="1600201"/>
          <a:ext cx="11178623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0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65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Идентификатор, явная константа, строковый литерал или (</a:t>
                      </a:r>
                      <a:r>
                        <a:rPr lang="ru-RU" dirty="0" err="1" smtClean="0"/>
                        <a:t>выр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Переменная -</a:t>
                      </a:r>
                      <a:r>
                        <a:rPr lang="en-US" dirty="0" smtClean="0"/>
                        <a:t>&gt; </a:t>
                      </a:r>
                      <a:r>
                        <a:rPr lang="ru-RU" dirty="0" smtClean="0"/>
                        <a:t>по описанию; константа -</a:t>
                      </a:r>
                      <a:r>
                        <a:rPr lang="en-US" dirty="0" smtClean="0"/>
                        <a:t>&gt;</a:t>
                      </a:r>
                      <a:r>
                        <a:rPr lang="ru-RU" dirty="0" smtClean="0"/>
                        <a:t> по записи; литерал, функция -</a:t>
                      </a:r>
                      <a:r>
                        <a:rPr lang="en-US" dirty="0" smtClean="0"/>
                        <a:t>&gt;</a:t>
                      </a:r>
                      <a:r>
                        <a:rPr lang="ru-RU" dirty="0" smtClean="0"/>
                        <a:t> указатель;</a:t>
                      </a:r>
                      <a:r>
                        <a:rPr lang="ru-RU" baseline="0" dirty="0" smtClean="0"/>
                        <a:t> (</a:t>
                      </a:r>
                      <a:r>
                        <a:rPr lang="ru-RU" baseline="0" dirty="0" err="1" smtClean="0"/>
                        <a:t>выр</a:t>
                      </a:r>
                      <a:r>
                        <a:rPr lang="ru-RU" baseline="0" dirty="0" smtClean="0"/>
                        <a:t>) </a:t>
                      </a:r>
                      <a:r>
                        <a:rPr lang="ru-RU" dirty="0" smtClean="0"/>
                        <a:t>-</a:t>
                      </a:r>
                      <a:r>
                        <a:rPr lang="en-US" dirty="0" smtClean="0"/>
                        <a:t>&gt;</a:t>
                      </a:r>
                      <a:r>
                        <a:rPr lang="ru-RU" dirty="0" smtClean="0"/>
                        <a:t> тип </a:t>
                      </a:r>
                      <a:r>
                        <a:rPr lang="ru-RU" dirty="0" err="1" smtClean="0"/>
                        <a:t>выр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Переменная -</a:t>
                      </a:r>
                      <a:r>
                        <a:rPr lang="en-US" dirty="0" smtClean="0"/>
                        <a:t>&gt;</a:t>
                      </a:r>
                      <a:r>
                        <a:rPr lang="ru-RU" dirty="0" smtClean="0"/>
                        <a:t> читаем из памяти во время исполнения; константа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-</a:t>
                      </a:r>
                      <a:r>
                        <a:rPr lang="en-US" dirty="0" smtClean="0"/>
                        <a:t>&gt;</a:t>
                      </a:r>
                      <a:r>
                        <a:rPr lang="ru-RU" dirty="0" smtClean="0"/>
                        <a:t> по записи во время компиляции; литерал, функция -</a:t>
                      </a:r>
                      <a:r>
                        <a:rPr lang="en-US" dirty="0" smtClean="0"/>
                        <a:t>&gt;</a:t>
                      </a:r>
                      <a:r>
                        <a:rPr lang="ru-RU" dirty="0" smtClean="0"/>
                        <a:t> во время линковки; (</a:t>
                      </a:r>
                      <a:r>
                        <a:rPr lang="ru-RU" dirty="0" err="1" smtClean="0"/>
                        <a:t>выр</a:t>
                      </a:r>
                      <a:r>
                        <a:rPr lang="ru-RU" dirty="0" smtClean="0"/>
                        <a:t>) -</a:t>
                      </a:r>
                      <a:r>
                        <a:rPr lang="en-US" dirty="0" smtClean="0"/>
                        <a:t>&gt;</a:t>
                      </a:r>
                      <a:r>
                        <a:rPr lang="ru-RU" dirty="0" smtClean="0"/>
                        <a:t> вычисляем </a:t>
                      </a:r>
                      <a:r>
                        <a:rPr lang="ru-RU" dirty="0" err="1" smtClean="0"/>
                        <a:t>выр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Константы, литералы, функции, (</a:t>
                      </a:r>
                      <a:r>
                        <a:rPr lang="ru-RU" dirty="0" err="1" smtClean="0"/>
                        <a:t>выр</a:t>
                      </a:r>
                      <a:r>
                        <a:rPr lang="ru-RU" dirty="0" smtClean="0"/>
                        <a:t>) -</a:t>
                      </a:r>
                      <a:r>
                        <a:rPr lang="en-US" dirty="0" smtClean="0"/>
                        <a:t>&gt;</a:t>
                      </a:r>
                      <a:r>
                        <a:rPr lang="ru-RU" dirty="0" smtClean="0"/>
                        <a:t> всегда; переменная -</a:t>
                      </a:r>
                      <a:r>
                        <a:rPr lang="en-US" dirty="0" smtClean="0"/>
                        <a:t>&gt;</a:t>
                      </a:r>
                      <a:r>
                        <a:rPr lang="ru-RU" dirty="0" smtClean="0"/>
                        <a:t> если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Вещественные константы</a:t>
                      </a:r>
                      <a:r>
                        <a:rPr lang="ru-RU" baseline="0" dirty="0" smtClean="0"/>
                        <a:t>, записанные в 10 </a:t>
                      </a:r>
                      <a:r>
                        <a:rPr lang="ru-RU" baseline="0" dirty="0" err="1" smtClean="0"/>
                        <a:t>с.с</a:t>
                      </a:r>
                      <a:r>
                        <a:rPr lang="ru-RU" baseline="0" dirty="0" smtClean="0"/>
                        <a:t>. и </a:t>
                      </a:r>
                      <a:r>
                        <a:rPr lang="ru-RU" dirty="0" smtClean="0"/>
                        <a:t>неточно представимые в 2 </a:t>
                      </a:r>
                      <a:r>
                        <a:rPr lang="ru-RU" dirty="0" err="1" smtClean="0"/>
                        <a:t>с.с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Переменная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-</a:t>
                      </a:r>
                      <a:r>
                        <a:rPr lang="en-US" dirty="0" smtClean="0"/>
                        <a:t>&gt;</a:t>
                      </a:r>
                      <a:r>
                        <a:rPr lang="ru-RU" dirty="0" smtClean="0"/>
                        <a:t> если</a:t>
                      </a:r>
                      <a:r>
                        <a:rPr lang="ru-RU" baseline="0" dirty="0" smtClean="0"/>
                        <a:t> не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6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Доступ к элементу массива</a:t>
            </a:r>
            <a:r>
              <a:rPr lang="en-US" dirty="0"/>
              <a:t> A[k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630332"/>
              </p:ext>
            </p:extLst>
          </p:nvPr>
        </p:nvGraphicFramePr>
        <p:xfrm>
          <a:off x="630841" y="2110582"/>
          <a:ext cx="10972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Выражение </a:t>
                      </a:r>
                      <a:r>
                        <a:rPr lang="en-US" dirty="0" smtClean="0"/>
                        <a:t>A </a:t>
                      </a:r>
                      <a:r>
                        <a:rPr lang="ru-RU" dirty="0" smtClean="0"/>
                        <a:t>имеет тип </a:t>
                      </a:r>
                      <a:r>
                        <a:rPr lang="en-US" dirty="0" smtClean="0"/>
                        <a:t>T*, </a:t>
                      </a:r>
                      <a:r>
                        <a:rPr lang="ru-RU" dirty="0" smtClean="0"/>
                        <a:t>выражение </a:t>
                      </a:r>
                      <a:r>
                        <a:rPr lang="en-US" dirty="0" smtClean="0"/>
                        <a:t>k </a:t>
                      </a:r>
                      <a:r>
                        <a:rPr lang="ru-RU" dirty="0" smtClean="0"/>
                        <a:t>имеет целочисленный</a:t>
                      </a:r>
                      <a:r>
                        <a:rPr lang="ru-RU" baseline="0" dirty="0" smtClean="0"/>
                        <a:t>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</a:t>
                      </a:r>
                      <a:r>
                        <a:rPr lang="ru-RU" baseline="0" dirty="0" smtClean="0"/>
                        <a:t>начение, начиная с адреса </a:t>
                      </a:r>
                      <a:r>
                        <a:rPr lang="en-US" dirty="0" smtClean="0"/>
                        <a:t>A + k*</a:t>
                      </a:r>
                      <a:r>
                        <a:rPr lang="ru-RU" dirty="0" smtClean="0"/>
                        <a:t>размер</a:t>
                      </a:r>
                      <a:r>
                        <a:rPr lang="en-US" dirty="0" smtClean="0"/>
                        <a:t>(T)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Очередность вычисления А и к не определена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Память по адресам </a:t>
                      </a:r>
                      <a:r>
                        <a:rPr lang="en-US" dirty="0" smtClean="0"/>
                        <a:t>[A + </a:t>
                      </a:r>
                      <a:r>
                        <a:rPr lang="ru-RU" dirty="0" smtClean="0"/>
                        <a:t>размер</a:t>
                      </a:r>
                      <a:r>
                        <a:rPr lang="en-US" dirty="0" smtClean="0"/>
                        <a:t>(T)*k, A + </a:t>
                      </a:r>
                      <a:r>
                        <a:rPr lang="ru-RU" dirty="0" smtClean="0"/>
                        <a:t>размер</a:t>
                      </a:r>
                      <a:r>
                        <a:rPr lang="en-US" dirty="0" smtClean="0"/>
                        <a:t>(T)*(k+1) - 1</a:t>
                      </a:r>
                      <a:r>
                        <a:rPr lang="en-US" baseline="0" dirty="0" smtClean="0"/>
                        <a:t> ]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доступна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ей присвоено значение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адрес А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кратен размер(Т)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Нарушены условия </a:t>
                      </a:r>
                      <a:r>
                        <a:rPr lang="en-US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4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функции </a:t>
            </a:r>
            <a:r>
              <a:rPr lang="en-US" dirty="0" smtClean="0"/>
              <a:t>f(…)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681584"/>
              </p:ext>
            </p:extLst>
          </p:nvPr>
        </p:nvGraphicFramePr>
        <p:xfrm>
          <a:off x="609600" y="1196752"/>
          <a:ext cx="109728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74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r>
                        <a:rPr lang="ru-RU" baseline="0" dirty="0" smtClean="0"/>
                        <a:t> выражения </a:t>
                      </a:r>
                      <a:r>
                        <a:rPr lang="en-US" baseline="0" dirty="0" smtClean="0"/>
                        <a:t>f </a:t>
                      </a:r>
                      <a:r>
                        <a:rPr lang="ru-RU" baseline="0" dirty="0" smtClean="0"/>
                        <a:t>– функция или указатель на функцию, типы фактических параметров соответствуют формальным параметрам в описании </a:t>
                      </a:r>
                      <a:r>
                        <a:rPr lang="en-US" baseline="0" dirty="0" smtClean="0"/>
                        <a:t>f; </a:t>
                      </a:r>
                      <a:r>
                        <a:rPr lang="ru-RU" baseline="0" dirty="0" smtClean="0"/>
                        <a:t>см. лекцию 5 про функции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 </a:t>
                      </a: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Вычисление значений</a:t>
                      </a:r>
                      <a:r>
                        <a:rPr lang="ru-RU" baseline="0" dirty="0" smtClean="0"/>
                        <a:t> фактических параметров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Вычисление выражения </a:t>
                      </a:r>
                      <a:r>
                        <a:rPr lang="en-US" dirty="0" smtClean="0"/>
                        <a:t>f</a:t>
                      </a:r>
                      <a:endParaRPr lang="ru-R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Исполнение тела </a:t>
                      </a:r>
                      <a:r>
                        <a:rPr lang="en-US" dirty="0" smtClean="0"/>
                        <a:t>f</a:t>
                      </a:r>
                      <a:endParaRPr lang="ru-R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Очередность вычисления фактических параметров</a:t>
                      </a:r>
                      <a:r>
                        <a:rPr lang="ru-RU" baseline="0" dirty="0" smtClean="0"/>
                        <a:t> и выражения </a:t>
                      </a:r>
                      <a:r>
                        <a:rPr lang="en-US" baseline="0" dirty="0" smtClean="0"/>
                        <a:t>f </a:t>
                      </a:r>
                      <a:r>
                        <a:rPr lang="ru-RU" baseline="0" dirty="0" smtClean="0"/>
                        <a:t>не определена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Создание «стекового кадра» на время работы тела </a:t>
                      </a:r>
                      <a:r>
                        <a:rPr lang="en-US" dirty="0" smtClean="0"/>
                        <a:t>f</a:t>
                      </a:r>
                      <a:r>
                        <a:rPr lang="ru-RU" dirty="0" smtClean="0"/>
                        <a:t> для</a:t>
                      </a:r>
                      <a:r>
                        <a:rPr lang="ru-RU" baseline="0" dirty="0" smtClean="0"/>
                        <a:t> хранения локальных переменных из тела </a:t>
                      </a:r>
                      <a:r>
                        <a:rPr lang="en-US" baseline="0" dirty="0" smtClean="0"/>
                        <a:t>f</a:t>
                      </a:r>
                      <a:r>
                        <a:rPr lang="ru-RU" baseline="0" dirty="0" smtClean="0"/>
                        <a:t>, результата </a:t>
                      </a:r>
                      <a:r>
                        <a:rPr lang="en-US" baseline="0" dirty="0" smtClean="0"/>
                        <a:t>f</a:t>
                      </a:r>
                      <a:r>
                        <a:rPr lang="ru-RU" baseline="0" dirty="0" smtClean="0"/>
                        <a:t> и адреса возврата из </a:t>
                      </a:r>
                      <a:r>
                        <a:rPr lang="en-US" baseline="0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Достаточно</a:t>
                      </a:r>
                      <a:r>
                        <a:rPr lang="ru-RU" baseline="0" dirty="0" smtClean="0"/>
                        <a:t> памяти для создания стекового кадра; одинаковый формат стекового кадра у вызывающего и у вызываемого; память адресу </a:t>
                      </a:r>
                      <a:r>
                        <a:rPr lang="en-US" baseline="0" dirty="0" smtClean="0"/>
                        <a:t>f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Нарушено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</a:t>
            </a:r>
            <a:r>
              <a:rPr lang="ru-RU" dirty="0" smtClean="0"/>
              <a:t>элементу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union </a:t>
            </a:r>
            <a:r>
              <a:rPr lang="en-US" dirty="0" err="1" smtClean="0"/>
              <a:t>s.x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154809"/>
              </p:ext>
            </p:extLst>
          </p:nvPr>
        </p:nvGraphicFramePr>
        <p:xfrm>
          <a:off x="609600" y="2348880"/>
          <a:ext cx="109728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143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Пусть Т -- тип</a:t>
                      </a:r>
                      <a:r>
                        <a:rPr lang="ru-RU" baseline="0" dirty="0" smtClean="0"/>
                        <a:t> выражения </a:t>
                      </a:r>
                      <a:r>
                        <a:rPr lang="en-US" dirty="0" smtClean="0"/>
                        <a:t>s</a:t>
                      </a:r>
                      <a:r>
                        <a:rPr lang="ru-RU" dirty="0" smtClean="0"/>
                        <a:t>. Т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– 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или </a:t>
                      </a:r>
                      <a:r>
                        <a:rPr lang="en-US" dirty="0" smtClean="0"/>
                        <a:t>union, x – </a:t>
                      </a:r>
                      <a:r>
                        <a:rPr lang="ru-RU" dirty="0" smtClean="0"/>
                        <a:t>имя</a:t>
                      </a:r>
                      <a:r>
                        <a:rPr lang="ru-RU" baseline="0" dirty="0" smtClean="0"/>
                        <a:t> элемента в Т; см. лекцию 7 про структуры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элемента с именем</a:t>
                      </a:r>
                      <a:r>
                        <a:rPr lang="en-US" baseline="0" dirty="0" smtClean="0"/>
                        <a:t> x </a:t>
                      </a:r>
                      <a:r>
                        <a:rPr lang="ru-RU" baseline="0" dirty="0" smtClean="0"/>
                        <a:t>в Т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 элемента с именем х в значении выражения </a:t>
                      </a:r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Элементу с именем х в значении выражения </a:t>
                      </a:r>
                      <a:r>
                        <a:rPr lang="en-US" dirty="0" smtClean="0"/>
                        <a:t>s</a:t>
                      </a:r>
                      <a:r>
                        <a:rPr lang="ru-RU" dirty="0" smtClean="0"/>
                        <a:t>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Нарушено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4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</a:t>
            </a:r>
            <a:r>
              <a:rPr lang="ru-RU" dirty="0" smtClean="0"/>
              <a:t>элементу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union </a:t>
            </a:r>
            <a:r>
              <a:rPr lang="en-US" dirty="0" smtClean="0"/>
              <a:t>s-&gt;x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994135"/>
              </p:ext>
            </p:extLst>
          </p:nvPr>
        </p:nvGraphicFramePr>
        <p:xfrm>
          <a:off x="609600" y="2132856"/>
          <a:ext cx="109728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Пусть Т</a:t>
                      </a:r>
                      <a:r>
                        <a:rPr lang="en-US" dirty="0" smtClean="0"/>
                        <a:t>*</a:t>
                      </a:r>
                      <a:r>
                        <a:rPr lang="ru-RU" dirty="0" smtClean="0"/>
                        <a:t> -- тип</a:t>
                      </a:r>
                      <a:r>
                        <a:rPr lang="ru-RU" baseline="0" dirty="0" smtClean="0"/>
                        <a:t> выражения </a:t>
                      </a:r>
                      <a:r>
                        <a:rPr lang="en-US" dirty="0" smtClean="0"/>
                        <a:t>s</a:t>
                      </a:r>
                      <a:r>
                        <a:rPr lang="ru-RU" dirty="0" smtClean="0"/>
                        <a:t>. Т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– 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или </a:t>
                      </a:r>
                      <a:r>
                        <a:rPr lang="en-US" dirty="0" smtClean="0"/>
                        <a:t>union, x – </a:t>
                      </a:r>
                      <a:r>
                        <a:rPr lang="ru-RU" dirty="0" smtClean="0"/>
                        <a:t>имя</a:t>
                      </a:r>
                      <a:r>
                        <a:rPr lang="ru-RU" baseline="0" dirty="0" smtClean="0"/>
                        <a:t> элемента в Т; см. лекцию 7 про структуры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элемента с именем</a:t>
                      </a:r>
                      <a:r>
                        <a:rPr lang="en-US" baseline="0" dirty="0" smtClean="0"/>
                        <a:t> x </a:t>
                      </a:r>
                      <a:r>
                        <a:rPr lang="ru-RU" baseline="0" dirty="0" smtClean="0"/>
                        <a:t>в Т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 элемента с именем х в значении,</a:t>
                      </a:r>
                      <a:r>
                        <a:rPr lang="ru-RU" baseline="0" dirty="0" smtClean="0"/>
                        <a:t> хранящемся под адресу, равному значению</a:t>
                      </a:r>
                      <a:r>
                        <a:rPr lang="ru-RU" dirty="0" smtClean="0"/>
                        <a:t> выражения </a:t>
                      </a:r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Элементу с именем х в значении, хранящемся по адресу,</a:t>
                      </a:r>
                      <a:r>
                        <a:rPr lang="ru-RU" baseline="0" dirty="0" smtClean="0"/>
                        <a:t> равному</a:t>
                      </a:r>
                      <a:r>
                        <a:rPr lang="ru-RU" dirty="0" smtClean="0"/>
                        <a:t> значению выражения </a:t>
                      </a:r>
                      <a:r>
                        <a:rPr lang="en-US" dirty="0" smtClean="0"/>
                        <a:t>s</a:t>
                      </a:r>
                      <a:r>
                        <a:rPr lang="ru-RU" dirty="0" smtClean="0"/>
                        <a:t>,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Нарушено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53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Постфиксный инкремент/декремент </a:t>
            </a:r>
            <a:r>
              <a:rPr lang="en-US" dirty="0" smtClean="0"/>
              <a:t>k++, k--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Требования </a:t>
            </a:r>
            <a:r>
              <a:rPr lang="ru-RU" dirty="0"/>
              <a:t>времени компиляции</a:t>
            </a:r>
            <a:endParaRPr lang="en-US" dirty="0"/>
          </a:p>
          <a:p>
            <a:pPr lvl="1"/>
            <a:r>
              <a:rPr lang="en-US" dirty="0" smtClean="0"/>
              <a:t>k </a:t>
            </a:r>
            <a:r>
              <a:rPr lang="ru-RU" dirty="0" smtClean="0"/>
              <a:t>имеет целочисленный тип</a:t>
            </a:r>
          </a:p>
          <a:p>
            <a:pPr lvl="1"/>
            <a:r>
              <a:rPr lang="en-US" dirty="0" smtClean="0"/>
              <a:t>k </a:t>
            </a:r>
            <a:r>
              <a:rPr lang="ru-RU" dirty="0" smtClean="0"/>
              <a:t>является</a:t>
            </a:r>
            <a:r>
              <a:rPr lang="en-US" dirty="0" smtClean="0"/>
              <a:t> l-value</a:t>
            </a:r>
            <a:endParaRPr lang="ru-RU" dirty="0" smtClean="0"/>
          </a:p>
          <a:p>
            <a:r>
              <a:rPr lang="ru-RU" dirty="0" smtClean="0"/>
              <a:t>Выражения </a:t>
            </a:r>
            <a:r>
              <a:rPr lang="en-US" dirty="0" smtClean="0"/>
              <a:t>k++</a:t>
            </a:r>
            <a:r>
              <a:rPr lang="ru-RU" dirty="0" smtClean="0"/>
              <a:t> и</a:t>
            </a:r>
            <a:r>
              <a:rPr lang="en-US" dirty="0" smtClean="0"/>
              <a:t> k-- </a:t>
            </a:r>
            <a:r>
              <a:rPr lang="ru-RU" dirty="0" smtClean="0"/>
              <a:t>имеют тот же тип, что </a:t>
            </a:r>
            <a:r>
              <a:rPr lang="en-US" dirty="0" smtClean="0"/>
              <a:t>k</a:t>
            </a:r>
          </a:p>
          <a:p>
            <a:r>
              <a:rPr lang="ru-RU" dirty="0" smtClean="0"/>
              <a:t>Значение </a:t>
            </a:r>
            <a:r>
              <a:rPr lang="en-US" dirty="0"/>
              <a:t>k++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значение </a:t>
            </a:r>
            <a:r>
              <a:rPr lang="en-US" dirty="0" smtClean="0"/>
              <a:t>k-</a:t>
            </a:r>
            <a:r>
              <a:rPr lang="en-US" dirty="0"/>
              <a:t>- </a:t>
            </a:r>
            <a:r>
              <a:rPr lang="ru-RU" dirty="0" smtClean="0"/>
              <a:t>= </a:t>
            </a:r>
            <a:r>
              <a:rPr lang="en-US" dirty="0" smtClean="0"/>
              <a:t>k</a:t>
            </a:r>
          </a:p>
          <a:p>
            <a:r>
              <a:rPr lang="ru-RU" dirty="0" smtClean="0"/>
              <a:t>Побочный эффект – </a:t>
            </a:r>
            <a:r>
              <a:rPr lang="en-US" dirty="0" smtClean="0"/>
              <a:t>k = k + 1 </a:t>
            </a:r>
            <a:r>
              <a:rPr lang="ru-RU" dirty="0" smtClean="0"/>
              <a:t>или </a:t>
            </a:r>
            <a:r>
              <a:rPr lang="en-US" dirty="0" smtClean="0"/>
              <a:t>k = k - 1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379266"/>
              </p:ext>
            </p:extLst>
          </p:nvPr>
        </p:nvGraphicFramePr>
        <p:xfrm>
          <a:off x="551384" y="1772816"/>
          <a:ext cx="109728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выражения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целый или указатель, является </a:t>
                      </a:r>
                      <a:r>
                        <a:rPr lang="en-US" baseline="0" dirty="0" smtClean="0"/>
                        <a:t>l-value – </a:t>
                      </a:r>
                      <a:r>
                        <a:rPr lang="ru-RU" baseline="0" dirty="0" smtClean="0"/>
                        <a:t>см. эту лекцию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r>
                        <a:rPr lang="ru-RU" baseline="0" dirty="0" smtClean="0"/>
                        <a:t> выражения </a:t>
                      </a:r>
                      <a:r>
                        <a:rPr lang="en-US" baseline="0" dirty="0" smtClean="0"/>
                        <a:t>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k++, k-- ---&gt; 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k++</a:t>
                      </a:r>
                      <a:r>
                        <a:rPr lang="en-US" baseline="0" dirty="0" smtClean="0"/>
                        <a:t> ---&gt; k = k + 1, k-- ---&gt; k = k - 1 </a:t>
                      </a:r>
                      <a:r>
                        <a:rPr lang="ru-RU" baseline="0" dirty="0" smtClean="0"/>
                        <a:t>в некоторый момент после вычисления значения и ближайшей точкой следования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Память, хранящая</a:t>
                      </a:r>
                      <a:r>
                        <a:rPr lang="ru-RU" baseline="0" dirty="0" smtClean="0"/>
                        <a:t> значение выражения </a:t>
                      </a:r>
                      <a:r>
                        <a:rPr lang="en-US" baseline="0" dirty="0" smtClean="0"/>
                        <a:t>k</a:t>
                      </a:r>
                      <a:r>
                        <a:rPr lang="ru-RU" baseline="0" dirty="0" smtClean="0"/>
                        <a:t>, доступна для чтения и записи и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Нарушено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1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Префиксный инкремент/декремент </a:t>
            </a:r>
            <a:r>
              <a:rPr lang="en-US" dirty="0" smtClean="0"/>
              <a:t>++</a:t>
            </a:r>
            <a:r>
              <a:rPr lang="en-US" dirty="0"/>
              <a:t>k</a:t>
            </a:r>
            <a:r>
              <a:rPr lang="en-US" dirty="0" smtClean="0"/>
              <a:t>, --k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Требования </a:t>
            </a:r>
            <a:r>
              <a:rPr lang="ru-RU" dirty="0"/>
              <a:t>времени компиляции</a:t>
            </a:r>
            <a:endParaRPr lang="en-US" dirty="0"/>
          </a:p>
          <a:p>
            <a:pPr lvl="1"/>
            <a:r>
              <a:rPr lang="en-US" dirty="0" smtClean="0"/>
              <a:t>k </a:t>
            </a:r>
            <a:r>
              <a:rPr lang="ru-RU" dirty="0" smtClean="0"/>
              <a:t>имеет целочисленный тип</a:t>
            </a:r>
          </a:p>
          <a:p>
            <a:pPr lvl="1"/>
            <a:r>
              <a:rPr lang="en-US" dirty="0" smtClean="0"/>
              <a:t>k </a:t>
            </a:r>
            <a:r>
              <a:rPr lang="ru-RU" dirty="0" smtClean="0"/>
              <a:t>является</a:t>
            </a:r>
            <a:r>
              <a:rPr lang="en-US" dirty="0" smtClean="0"/>
              <a:t> l-value</a:t>
            </a:r>
            <a:endParaRPr lang="ru-RU" dirty="0" smtClean="0"/>
          </a:p>
          <a:p>
            <a:r>
              <a:rPr lang="ru-RU" dirty="0" smtClean="0"/>
              <a:t>Выражения </a:t>
            </a:r>
            <a:r>
              <a:rPr lang="en-US" dirty="0" smtClean="0"/>
              <a:t>++k</a:t>
            </a:r>
            <a:r>
              <a:rPr lang="ru-RU" dirty="0" smtClean="0"/>
              <a:t> и</a:t>
            </a:r>
            <a:r>
              <a:rPr lang="en-US" dirty="0" smtClean="0"/>
              <a:t> --k </a:t>
            </a:r>
            <a:r>
              <a:rPr lang="ru-RU" dirty="0" smtClean="0"/>
              <a:t>имеют тот же тип, что </a:t>
            </a:r>
            <a:r>
              <a:rPr lang="en-US" dirty="0" smtClean="0"/>
              <a:t>k</a:t>
            </a:r>
          </a:p>
          <a:p>
            <a:r>
              <a:rPr lang="ru-RU" dirty="0" smtClean="0"/>
              <a:t>Значение </a:t>
            </a:r>
            <a:r>
              <a:rPr lang="en-US" dirty="0"/>
              <a:t>++k</a:t>
            </a:r>
            <a:r>
              <a:rPr lang="ru-RU" dirty="0"/>
              <a:t> </a:t>
            </a:r>
            <a:r>
              <a:rPr lang="ru-RU" dirty="0" smtClean="0"/>
              <a:t>= </a:t>
            </a:r>
            <a:r>
              <a:rPr lang="en-US" dirty="0" smtClean="0"/>
              <a:t>k + 1</a:t>
            </a:r>
            <a:r>
              <a:rPr lang="ru-RU" dirty="0" smtClean="0"/>
              <a:t>, значение </a:t>
            </a:r>
            <a:r>
              <a:rPr lang="en-US" dirty="0" smtClean="0"/>
              <a:t>k-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ru-RU" dirty="0" smtClean="0"/>
              <a:t>= </a:t>
            </a:r>
            <a:r>
              <a:rPr lang="en-US" dirty="0" smtClean="0"/>
              <a:t>k - 1</a:t>
            </a:r>
          </a:p>
          <a:p>
            <a:r>
              <a:rPr lang="ru-RU" dirty="0" smtClean="0"/>
              <a:t>Побочный эффект – </a:t>
            </a:r>
            <a:r>
              <a:rPr lang="en-US" dirty="0" smtClean="0"/>
              <a:t>k = k + 1 </a:t>
            </a:r>
            <a:r>
              <a:rPr lang="ru-RU" dirty="0" smtClean="0"/>
              <a:t>или </a:t>
            </a:r>
            <a:r>
              <a:rPr lang="en-US" dirty="0" smtClean="0"/>
              <a:t>k = k - 1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296138"/>
              </p:ext>
            </p:extLst>
          </p:nvPr>
        </p:nvGraphicFramePr>
        <p:xfrm>
          <a:off x="609600" y="1600200"/>
          <a:ext cx="109728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выражения </a:t>
                      </a: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целый или указатель, является </a:t>
                      </a:r>
                      <a:r>
                        <a:rPr lang="en-US" baseline="0" dirty="0" smtClean="0"/>
                        <a:t>l-value – </a:t>
                      </a:r>
                      <a:r>
                        <a:rPr lang="ru-RU" baseline="0" dirty="0" smtClean="0"/>
                        <a:t>см. эту лекцию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r>
                        <a:rPr lang="ru-RU" baseline="0" dirty="0" smtClean="0"/>
                        <a:t> выражения </a:t>
                      </a:r>
                      <a:r>
                        <a:rPr lang="en-US" baseline="0" dirty="0" smtClean="0"/>
                        <a:t>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++k --&gt; k + 1, --k --&gt; k –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++k </a:t>
                      </a:r>
                      <a:r>
                        <a:rPr lang="en-US" baseline="0" dirty="0" smtClean="0"/>
                        <a:t>--&gt; k = k + 1, --k --&gt; k = k - 1 </a:t>
                      </a:r>
                      <a:r>
                        <a:rPr lang="ru-RU" baseline="0" dirty="0" smtClean="0"/>
                        <a:t>к моменту вычисления значения выражения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Память, хранящая</a:t>
                      </a:r>
                      <a:r>
                        <a:rPr lang="ru-RU" baseline="0" dirty="0" smtClean="0"/>
                        <a:t> значение выражения </a:t>
                      </a:r>
                      <a:r>
                        <a:rPr lang="en-US" baseline="0" dirty="0" smtClean="0"/>
                        <a:t>k</a:t>
                      </a:r>
                      <a:r>
                        <a:rPr lang="ru-RU" baseline="0" dirty="0" smtClean="0"/>
                        <a:t>, доступна для чтения и записи и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Нарушено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4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 smtClean="0"/>
              <a:t>Размер</a:t>
            </a:r>
            <a:r>
              <a:rPr lang="en-US" dirty="0" smtClean="0"/>
              <a:t> </a:t>
            </a:r>
            <a:r>
              <a:rPr lang="ru-RU" dirty="0"/>
              <a:t>значения или типа </a:t>
            </a:r>
            <a:r>
              <a:rPr lang="en-US" dirty="0" err="1" smtClean="0"/>
              <a:t>sizeof</a:t>
            </a:r>
            <a:r>
              <a:rPr lang="en-US" dirty="0" smtClean="0"/>
              <a:t> 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447847"/>
              </p:ext>
            </p:extLst>
          </p:nvPr>
        </p:nvGraphicFramePr>
        <p:xfrm>
          <a:off x="609600" y="1700808"/>
          <a:ext cx="109728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-- выражение или конструкция вида ( </a:t>
                      </a:r>
                      <a:r>
                        <a:rPr lang="ru-RU" i="1" baseline="0" dirty="0" smtClean="0"/>
                        <a:t>абстрактный-объявитель</a:t>
                      </a:r>
                      <a:r>
                        <a:rPr lang="ru-RU" baseline="0" dirty="0" smtClean="0"/>
                        <a:t> 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size_t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из </a:t>
                      </a:r>
                      <a:r>
                        <a:rPr lang="en-US" baseline="0" dirty="0" err="1" smtClean="0"/>
                        <a:t>stddef.h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</a:t>
                      </a:r>
                      <a:r>
                        <a:rPr lang="ru-RU" baseline="0" dirty="0" smtClean="0"/>
                        <a:t> время компиляции; размер памяти в байтах, занимаемый значениями типа, который имеет выражение х или абстрактный объявитель;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* x = </a:t>
                      </a:r>
                      <a:r>
                        <a:rPr lang="en-US" dirty="0" err="1" smtClean="0"/>
                        <a:t>malloc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sizeof</a:t>
                      </a:r>
                      <a:r>
                        <a:rPr lang="en-US" dirty="0" smtClean="0"/>
                        <a:t>(*x)); // OK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8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Выражения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Выражение – это последовательность операторов и </a:t>
            </a:r>
            <a:r>
              <a:rPr lang="ru-RU" dirty="0" smtClean="0"/>
              <a:t>операндов</a:t>
            </a:r>
          </a:p>
          <a:p>
            <a:endParaRPr lang="ru-RU" dirty="0" smtClean="0"/>
          </a:p>
          <a:p>
            <a:r>
              <a:rPr lang="ru-RU" dirty="0" smtClean="0"/>
              <a:t>Выражение</a:t>
            </a:r>
          </a:p>
          <a:p>
            <a:pPr lvl="1"/>
            <a:r>
              <a:rPr lang="ru-RU" dirty="0" smtClean="0"/>
              <a:t>Описывает </a:t>
            </a:r>
            <a:r>
              <a:rPr lang="ru-RU" dirty="0" smtClean="0"/>
              <a:t>вычисление значения, либо</a:t>
            </a:r>
          </a:p>
          <a:p>
            <a:pPr lvl="1"/>
            <a:r>
              <a:rPr lang="ru-RU" dirty="0" smtClean="0"/>
              <a:t>Именует значение или функцию, либо</a:t>
            </a:r>
          </a:p>
          <a:p>
            <a:pPr lvl="1"/>
            <a:r>
              <a:rPr lang="ru-RU" dirty="0" smtClean="0"/>
              <a:t>Имеет побочные </a:t>
            </a:r>
            <a:r>
              <a:rPr lang="ru-RU" dirty="0" smtClean="0"/>
              <a:t>эффекты, либо</a:t>
            </a:r>
          </a:p>
          <a:p>
            <a:pPr lvl="2"/>
            <a:r>
              <a:rPr lang="ru-RU" dirty="0" smtClean="0"/>
              <a:t>Если имеет тип </a:t>
            </a:r>
            <a:r>
              <a:rPr lang="en-US" dirty="0" smtClean="0"/>
              <a:t>void</a:t>
            </a:r>
            <a:r>
              <a:rPr lang="ru-RU" dirty="0" smtClean="0"/>
              <a:t>, то </a:t>
            </a:r>
            <a:r>
              <a:rPr lang="ru-RU" strike="sngStrike" dirty="0" smtClean="0"/>
              <a:t>спец</a:t>
            </a:r>
            <a:r>
              <a:rPr lang="ru-RU" dirty="0"/>
              <a:t> побочные </a:t>
            </a:r>
            <a:r>
              <a:rPr lang="ru-RU" dirty="0" smtClean="0"/>
              <a:t>эффекты вероятнее всего</a:t>
            </a:r>
            <a:endParaRPr lang="ru-RU" strike="sngStrike" dirty="0" smtClean="0"/>
          </a:p>
          <a:p>
            <a:pPr lvl="1"/>
            <a:r>
              <a:rPr lang="ru-RU" dirty="0" smtClean="0"/>
              <a:t>Делает «вот это всё» вместе</a:t>
            </a: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821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 smtClean="0"/>
              <a:t>Побитовое НЕ </a:t>
            </a:r>
            <a:r>
              <a:rPr lang="en-US" dirty="0" smtClean="0"/>
              <a:t>~x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741676"/>
              </p:ext>
            </p:extLst>
          </p:nvPr>
        </p:nvGraphicFramePr>
        <p:xfrm>
          <a:off x="603844" y="2245202"/>
          <a:ext cx="10972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ыражение х имеет целочисленный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выражения</a:t>
                      </a:r>
                      <a:r>
                        <a:rPr lang="ru-RU" baseline="0" dirty="0" smtClean="0"/>
                        <a:t>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r>
                        <a:rPr lang="en-US" dirty="0" smtClean="0"/>
                        <a:t> --&gt; 0, 0 --&gt; 1 </a:t>
                      </a:r>
                      <a:r>
                        <a:rPr lang="ru-RU" dirty="0" smtClean="0"/>
                        <a:t>для</a:t>
                      </a:r>
                      <a:r>
                        <a:rPr lang="ru-RU" baseline="0" dirty="0" smtClean="0"/>
                        <a:t> всех битов в значении выражения х, включая незначащие нули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2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 smtClean="0"/>
              <a:t>Логическое НЕ !</a:t>
            </a:r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672590"/>
              </p:ext>
            </p:extLst>
          </p:nvPr>
        </p:nvGraphicFramePr>
        <p:xfrm>
          <a:off x="587540" y="2276872"/>
          <a:ext cx="1097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Выражение х имеет целочисленный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</a:t>
                      </a:r>
                      <a:r>
                        <a:rPr lang="ru-RU" dirty="0" smtClean="0"/>
                        <a:t>0 --</a:t>
                      </a:r>
                      <a:r>
                        <a:rPr lang="en-US" dirty="0" smtClean="0"/>
                        <a:t>&gt; 1, x != 0 --&gt;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7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 smtClean="0"/>
              <a:t>Смена/сохранение </a:t>
            </a:r>
            <a:r>
              <a:rPr lang="ru-RU" dirty="0"/>
              <a:t>знака числа </a:t>
            </a:r>
            <a:r>
              <a:rPr lang="ru-RU" dirty="0" smtClean="0"/>
              <a:t>-х и +х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180847"/>
              </p:ext>
            </p:extLst>
          </p:nvPr>
        </p:nvGraphicFramePr>
        <p:xfrm>
          <a:off x="609600" y="2276872"/>
          <a:ext cx="1097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Выражение</a:t>
                      </a:r>
                      <a:r>
                        <a:rPr lang="ru-RU" baseline="0" dirty="0" smtClean="0"/>
                        <a:t>  х имеет числовой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выражения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-х --</a:t>
                      </a:r>
                      <a:r>
                        <a:rPr lang="en-US" dirty="0" smtClean="0"/>
                        <a:t>&gt; </a:t>
                      </a:r>
                      <a:r>
                        <a:rPr lang="ru-RU" dirty="0" smtClean="0"/>
                        <a:t>- значение</a:t>
                      </a:r>
                      <a:r>
                        <a:rPr lang="ru-RU" baseline="0" dirty="0" smtClean="0"/>
                        <a:t> выражения х; +х --</a:t>
                      </a:r>
                      <a:r>
                        <a:rPr lang="en-US" baseline="0" dirty="0" smtClean="0"/>
                        <a:t>&gt; </a:t>
                      </a:r>
                      <a:r>
                        <a:rPr lang="ru-RU" baseline="0" dirty="0" smtClean="0"/>
                        <a:t>значение выражения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8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Взятие </a:t>
            </a:r>
            <a:r>
              <a:rPr lang="ru-RU" dirty="0" smtClean="0"/>
              <a:t>адреса </a:t>
            </a:r>
            <a:r>
              <a:rPr lang="en-US" dirty="0" smtClean="0"/>
              <a:t>&amp;</a:t>
            </a:r>
            <a:r>
              <a:rPr lang="ru-RU" dirty="0" smtClean="0"/>
              <a:t>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033935"/>
              </p:ext>
            </p:extLst>
          </p:nvPr>
        </p:nvGraphicFramePr>
        <p:xfrm>
          <a:off x="609600" y="2564904"/>
          <a:ext cx="1097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Выражение х является </a:t>
                      </a:r>
                      <a:r>
                        <a:rPr lang="en-US" dirty="0" smtClean="0"/>
                        <a:t>l-value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Т*, где Т – тип выражения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Адрес, по которому хранится значение выражения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3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Доступ через указатель </a:t>
            </a:r>
            <a:r>
              <a:rPr lang="ru-RU" dirty="0" smtClean="0"/>
              <a:t>*х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48419"/>
              </p:ext>
            </p:extLst>
          </p:nvPr>
        </p:nvGraphicFramePr>
        <p:xfrm>
          <a:off x="614750" y="2132856"/>
          <a:ext cx="10972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Выражение х имеет тип Т*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Значение, хранящееся по</a:t>
                      </a:r>
                      <a:r>
                        <a:rPr lang="ru-RU" baseline="0" dirty="0" smtClean="0"/>
                        <a:t> адресу, равному значению выражения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Память по адресу, равному значению выражения х, доступна для</a:t>
                      </a:r>
                      <a:r>
                        <a:rPr lang="ru-RU" baseline="0" dirty="0" smtClean="0"/>
                        <a:t> чтения </a:t>
                      </a:r>
                      <a:r>
                        <a:rPr lang="ru-RU" dirty="0" smtClean="0"/>
                        <a:t>и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 </a:t>
                      </a:r>
                      <a:r>
                        <a:rPr lang="en-US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 smtClean="0"/>
              <a:t>Преобразование типа (</a:t>
            </a:r>
            <a:r>
              <a:rPr lang="en-US" dirty="0" smtClean="0"/>
              <a:t>T) </a:t>
            </a:r>
            <a:r>
              <a:rPr lang="ru-RU" dirty="0" smtClean="0"/>
              <a:t>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117867"/>
              </p:ext>
            </p:extLst>
          </p:nvPr>
        </p:nvGraphicFramePr>
        <p:xfrm>
          <a:off x="609600" y="1699102"/>
          <a:ext cx="109728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Скалярный тип – либо простой тип, либо тип функции, либо указатель, либо </a:t>
                      </a:r>
                      <a:r>
                        <a:rPr lang="en-US" dirty="0" err="1" smtClean="0"/>
                        <a:t>enum</a:t>
                      </a:r>
                      <a:r>
                        <a:rPr lang="ru-RU" dirty="0" smtClean="0"/>
                        <a:t>. Пусть </a:t>
                      </a:r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ru-RU" baseline="0" dirty="0" smtClean="0"/>
                        <a:t>тип выражения х. </a:t>
                      </a:r>
                    </a:p>
                    <a:p>
                      <a:r>
                        <a:rPr lang="ru-RU" dirty="0" smtClean="0"/>
                        <a:t>Если </a:t>
                      </a:r>
                      <a:r>
                        <a:rPr lang="en-US" baseline="0" dirty="0" smtClean="0"/>
                        <a:t>Y – </a:t>
                      </a:r>
                      <a:r>
                        <a:rPr lang="ru-RU" baseline="0" dirty="0" smtClean="0"/>
                        <a:t>вещественный, то </a:t>
                      </a:r>
                      <a:r>
                        <a:rPr lang="ru-RU" dirty="0" smtClean="0"/>
                        <a:t>Т – простой тип или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enum</a:t>
                      </a:r>
                      <a:r>
                        <a:rPr lang="ru-RU" baseline="0" dirty="0" smtClean="0"/>
                        <a:t>; иначе если</a:t>
                      </a:r>
                      <a:r>
                        <a:rPr lang="en-US" baseline="0" dirty="0" smtClean="0"/>
                        <a:t> Y </a:t>
                      </a:r>
                      <a:r>
                        <a:rPr lang="ru-RU" baseline="0" dirty="0" smtClean="0"/>
                        <a:t>--скалярный и невещественный, то Т – любой скалярный; иначе если Т – </a:t>
                      </a:r>
                      <a:r>
                        <a:rPr lang="en-US" baseline="0" dirty="0" smtClean="0"/>
                        <a:t>void, </a:t>
                      </a:r>
                      <a:r>
                        <a:rPr lang="ru-RU" baseline="0" dirty="0" smtClean="0"/>
                        <a:t>то </a:t>
                      </a:r>
                      <a:r>
                        <a:rPr lang="en-US" baseline="0" dirty="0" smtClean="0"/>
                        <a:t>Y </a:t>
                      </a:r>
                      <a:r>
                        <a:rPr lang="ru-RU" baseline="0" dirty="0" smtClean="0"/>
                        <a:t>любой; иначе Т = </a:t>
                      </a:r>
                      <a:r>
                        <a:rPr lang="en-US" baseline="0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См</a:t>
                      </a:r>
                      <a:r>
                        <a:rPr lang="ru-RU" dirty="0" smtClean="0"/>
                        <a:t>.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smtClean="0"/>
                        <a:t>правила явных преобразований типов в пред. лекциях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(Один из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T, Y </a:t>
                      </a:r>
                      <a:r>
                        <a:rPr lang="ru-RU" baseline="0" dirty="0" smtClean="0"/>
                        <a:t>-- не указатель или </a:t>
                      </a:r>
                      <a:r>
                        <a:rPr lang="en-US" baseline="0" dirty="0" smtClean="0"/>
                        <a:t>T</a:t>
                      </a:r>
                      <a:r>
                        <a:rPr lang="ru-RU" baseline="0" dirty="0" smtClean="0"/>
                        <a:t> = </a:t>
                      </a:r>
                      <a:r>
                        <a:rPr lang="en-US" baseline="0" dirty="0" smtClean="0"/>
                        <a:t>TT*, Y = YY* </a:t>
                      </a:r>
                      <a:r>
                        <a:rPr lang="ru-RU" baseline="0" dirty="0" smtClean="0"/>
                        <a:t>– указатели и размер </a:t>
                      </a:r>
                      <a:r>
                        <a:rPr lang="en-US" baseline="0" dirty="0" smtClean="0"/>
                        <a:t>YY </a:t>
                      </a:r>
                      <a:r>
                        <a:rPr lang="ru-RU" baseline="0" dirty="0" smtClean="0"/>
                        <a:t>кратен размеру ТТ) И (нет преобразования указателя в целое)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6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ctr"/>
            <a:r>
              <a:rPr lang="ru-RU" dirty="0" smtClean="0"/>
              <a:t>Умножение, деление,</a:t>
            </a:r>
            <a:r>
              <a:rPr lang="en-US" dirty="0" smtClean="0"/>
              <a:t> </a:t>
            </a:r>
            <a:r>
              <a:rPr lang="ru-RU" dirty="0" smtClean="0"/>
              <a:t>остаток </a:t>
            </a:r>
            <a:r>
              <a:rPr lang="en-US" dirty="0" smtClean="0"/>
              <a:t>x op y</a:t>
            </a:r>
            <a:r>
              <a:rPr lang="ru-RU" dirty="0" smtClean="0"/>
              <a:t>, </a:t>
            </a:r>
            <a:r>
              <a:rPr lang="en-US" dirty="0" smtClean="0"/>
              <a:t>op = */%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331429"/>
              </p:ext>
            </p:extLst>
          </p:nvPr>
        </p:nvGraphicFramePr>
        <p:xfrm>
          <a:off x="609600" y="1600201"/>
          <a:ext cx="109728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Выражения х и у имеют числовой тип; х</a:t>
                      </a:r>
                      <a:r>
                        <a:rPr lang="ru-RU" baseline="0" dirty="0" smtClean="0"/>
                        <a:t> % у </a:t>
                      </a:r>
                      <a:r>
                        <a:rPr lang="en-US" baseline="0" dirty="0" smtClean="0"/>
                        <a:t>--&gt;</a:t>
                      </a:r>
                      <a:r>
                        <a:rPr lang="ru-RU" baseline="0" dirty="0" smtClean="0"/>
                        <a:t> х и у имеют целочисленный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См. правила неявных преобразований типов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Пусть</a:t>
                      </a:r>
                      <a:r>
                        <a:rPr lang="ru-RU" baseline="0" dirty="0" smtClean="0"/>
                        <a:t> Т -- тип</a:t>
                      </a:r>
                      <a:r>
                        <a:rPr lang="en-US" baseline="0" dirty="0" smtClean="0"/>
                        <a:t>(x op y)</a:t>
                      </a:r>
                      <a:r>
                        <a:rPr lang="ru-RU" baseline="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Если х или у вещественные, то (Т)х ор (Т)у; иначе</a:t>
                      </a:r>
                      <a:r>
                        <a:rPr lang="ru-RU" baseline="0" dirty="0" smtClean="0"/>
                        <a:t> (Т)((Т)</a:t>
                      </a:r>
                      <a:r>
                        <a:rPr lang="ru-RU" dirty="0" smtClean="0"/>
                        <a:t>х ор (Т)у).</a:t>
                      </a:r>
                    </a:p>
                    <a:p>
                      <a:r>
                        <a:rPr lang="ru-RU" baseline="0" dirty="0" smtClean="0"/>
                        <a:t>Очерёдность вычисления х и у не определена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 возникает переполнения; х</a:t>
                      </a:r>
                      <a:r>
                        <a:rPr lang="ru-RU" baseline="0" dirty="0" smtClean="0"/>
                        <a:t> % у</a:t>
                      </a:r>
                      <a:r>
                        <a:rPr lang="en-US" baseline="0" dirty="0" smtClean="0"/>
                        <a:t> --&gt; </a:t>
                      </a:r>
                      <a:r>
                        <a:rPr lang="ru-RU" baseline="0" dirty="0" smtClean="0"/>
                        <a:t>х </a:t>
                      </a:r>
                      <a:r>
                        <a:rPr lang="en-US" baseline="0" dirty="0" smtClean="0"/>
                        <a:t>&gt;= 0,</a:t>
                      </a:r>
                      <a:r>
                        <a:rPr lang="ru-RU" baseline="0" dirty="0" smtClean="0"/>
                        <a:t> у </a:t>
                      </a:r>
                      <a:r>
                        <a:rPr lang="en-US" baseline="0" dirty="0" smtClean="0"/>
                        <a:t>&gt; 0</a:t>
                      </a:r>
                      <a:r>
                        <a:rPr lang="ru-RU" baseline="0" dirty="0" smtClean="0"/>
                        <a:t>; х / у </a:t>
                      </a:r>
                      <a:r>
                        <a:rPr lang="en-US" baseline="0" dirty="0" smtClean="0"/>
                        <a:t>--&gt; </a:t>
                      </a:r>
                      <a:r>
                        <a:rPr lang="ru-RU" baseline="0" dirty="0" smtClean="0"/>
                        <a:t>у !=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Переполнение; х % у и х либо у </a:t>
                      </a:r>
                      <a:r>
                        <a:rPr lang="en-US" baseline="0" dirty="0" smtClean="0"/>
                        <a:t>&lt; 0; x / y </a:t>
                      </a:r>
                      <a:r>
                        <a:rPr lang="ru-RU" baseline="0" dirty="0" smtClean="0"/>
                        <a:t>и х != 0 и у =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% 0,</a:t>
                      </a:r>
                      <a:r>
                        <a:rPr lang="en-US" baseline="0" dirty="0" smtClean="0"/>
                        <a:t> x /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1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 smtClean="0"/>
              <a:t>Сложение, вычитание </a:t>
            </a:r>
            <a:r>
              <a:rPr lang="en-US" dirty="0" smtClean="0"/>
              <a:t>x op y</a:t>
            </a:r>
            <a:r>
              <a:rPr lang="ru-RU" dirty="0" smtClean="0"/>
              <a:t>, </a:t>
            </a:r>
            <a:r>
              <a:rPr lang="en-US" dirty="0" smtClean="0"/>
              <a:t>op = </a:t>
            </a:r>
            <a:r>
              <a:rPr lang="ru-RU" dirty="0" smtClean="0"/>
              <a:t>+-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65160"/>
              </p:ext>
            </p:extLst>
          </p:nvPr>
        </p:nvGraphicFramePr>
        <p:xfrm>
          <a:off x="609600" y="1841342"/>
          <a:ext cx="109728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Типы выражений х и у числовые, или один из них целочисленный, а второй</a:t>
                      </a:r>
                      <a:r>
                        <a:rPr lang="ru-RU" baseline="0" dirty="0" smtClean="0"/>
                        <a:t> – указатель, ор = - и оба указатели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Если типы выражений числовые, то как для */%; иначе см. лекцию 6 про указатели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Если</a:t>
                      </a:r>
                      <a:r>
                        <a:rPr lang="ru-RU" baseline="0" dirty="0" smtClean="0"/>
                        <a:t> типы выражений числовые, то к</a:t>
                      </a:r>
                      <a:r>
                        <a:rPr lang="ru-RU" dirty="0" smtClean="0"/>
                        <a:t>ак для */%; иначе</a:t>
                      </a:r>
                      <a:r>
                        <a:rPr lang="ru-RU" baseline="0" dirty="0" smtClean="0"/>
                        <a:t> указатель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</a:t>
                      </a:r>
                      <a:r>
                        <a:rPr lang="ru-RU" baseline="0" dirty="0" smtClean="0"/>
                        <a:t>ипы выражений числовые и н</a:t>
                      </a:r>
                      <a:r>
                        <a:rPr lang="ru-RU" dirty="0" smtClean="0"/>
                        <a:t>е возникает переполнения; для указателей см. лекцию 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</a:t>
                      </a:r>
                      <a:r>
                        <a:rPr lang="ru-RU" baseline="0" dirty="0" smtClean="0"/>
                        <a:t>ипы выражений числовые и возникает переполнение; для указателей см. лекцию 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7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 smtClean="0"/>
              <a:t>Сдвиг </a:t>
            </a:r>
            <a:r>
              <a:rPr lang="en-US" dirty="0" smtClean="0"/>
              <a:t>x op y</a:t>
            </a:r>
            <a:r>
              <a:rPr lang="ru-RU" dirty="0" smtClean="0"/>
              <a:t>, </a:t>
            </a:r>
            <a:r>
              <a:rPr lang="en-US" dirty="0" smtClean="0"/>
              <a:t>op = &lt;&lt; &gt;&gt;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587279"/>
              </p:ext>
            </p:extLst>
          </p:nvPr>
        </p:nvGraphicFramePr>
        <p:xfrm>
          <a:off x="609600" y="1988840"/>
          <a:ext cx="109728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Выражения х и у имеют целочисленный</a:t>
                      </a:r>
                      <a:r>
                        <a:rPr lang="ru-RU" baseline="0" dirty="0" smtClean="0"/>
                        <a:t>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размер(х ор у) = МАХ(размер(х), размер(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ru-RU" baseline="0" dirty="0" smtClean="0"/>
                        <a:t>))</a:t>
                      </a:r>
                    </a:p>
                    <a:p>
                      <a:r>
                        <a:rPr lang="ru-RU" baseline="0" dirty="0" err="1" smtClean="0"/>
                        <a:t>беззнака</a:t>
                      </a:r>
                      <a:r>
                        <a:rPr lang="ru-RU" baseline="0" dirty="0" smtClean="0"/>
                        <a:t>(х ор у) = </a:t>
                      </a:r>
                      <a:r>
                        <a:rPr lang="ru-RU" baseline="0" dirty="0" err="1" smtClean="0"/>
                        <a:t>беззнака</a:t>
                      </a:r>
                      <a:r>
                        <a:rPr lang="ru-RU" baseline="0" dirty="0" smtClean="0"/>
                        <a:t>(х)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dirty="0" smtClean="0"/>
                        <a:t>x </a:t>
                      </a:r>
                      <a:r>
                        <a:rPr lang="en-US" baseline="0" dirty="0" smtClean="0"/>
                        <a:t>&gt;&gt; </a:t>
                      </a:r>
                      <a:r>
                        <a:rPr lang="ru-RU" baseline="0" dirty="0" smtClean="0"/>
                        <a:t>у</a:t>
                      </a:r>
                      <a:r>
                        <a:rPr lang="en-US" baseline="0" dirty="0" smtClean="0"/>
                        <a:t> = </a:t>
                      </a:r>
                      <a:r>
                        <a:rPr lang="ru-RU" baseline="0" dirty="0" smtClean="0"/>
                        <a:t>значение </a:t>
                      </a:r>
                      <a:r>
                        <a:rPr lang="en-US" baseline="0" dirty="0" smtClean="0"/>
                        <a:t>x / 2</a:t>
                      </a:r>
                      <a:r>
                        <a:rPr lang="ru-RU" baseline="30000" dirty="0" smtClean="0"/>
                        <a:t>значение у</a:t>
                      </a:r>
                      <a:r>
                        <a:rPr lang="ru-RU" baseline="0" dirty="0" smtClean="0"/>
                        <a:t>,</a:t>
                      </a:r>
                      <a:endParaRPr lang="en-US" baseline="0" dirty="0" smtClean="0"/>
                    </a:p>
                    <a:p>
                      <a:r>
                        <a:rPr lang="ru-RU" dirty="0" smtClean="0"/>
                        <a:t>значение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x &lt;&lt; y = </a:t>
                      </a:r>
                      <a:r>
                        <a:rPr lang="ru-RU" baseline="0" dirty="0" smtClean="0"/>
                        <a:t>(значение </a:t>
                      </a:r>
                      <a:r>
                        <a:rPr lang="en-US" baseline="0" dirty="0" smtClean="0"/>
                        <a:t>x * 2</a:t>
                      </a:r>
                      <a:r>
                        <a:rPr lang="ru-RU" baseline="30000" dirty="0" smtClean="0"/>
                        <a:t>значение у</a:t>
                      </a:r>
                      <a:r>
                        <a:rPr lang="ru-RU" baseline="0" dirty="0" smtClean="0"/>
                        <a:t>) </a:t>
                      </a:r>
                      <a:r>
                        <a:rPr lang="en-US" baseline="0" dirty="0" smtClean="0"/>
                        <a:t>mod 2</a:t>
                      </a:r>
                      <a:r>
                        <a:rPr lang="en-US" baseline="30000" dirty="0" smtClean="0"/>
                        <a:t>8*</a:t>
                      </a:r>
                      <a:r>
                        <a:rPr lang="ru-RU" baseline="30000" dirty="0" smtClean="0"/>
                        <a:t>размер(х </a:t>
                      </a:r>
                      <a:r>
                        <a:rPr lang="en-US" baseline="30000" dirty="0" smtClean="0"/>
                        <a:t>&lt;&lt;</a:t>
                      </a:r>
                      <a:r>
                        <a:rPr lang="ru-RU" baseline="30000" dirty="0" smtClean="0"/>
                        <a:t> у)</a:t>
                      </a:r>
                    </a:p>
                    <a:p>
                      <a:r>
                        <a:rPr lang="ru-RU" dirty="0" smtClean="0"/>
                        <a:t>Очерёдность</a:t>
                      </a:r>
                      <a:r>
                        <a:rPr lang="ru-RU" baseline="0" dirty="0" smtClean="0"/>
                        <a:t> вычисления х и у не определена</a:t>
                      </a:r>
                      <a:endParaRPr lang="ru-RU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</a:t>
                      </a:r>
                      <a:r>
                        <a:rPr lang="en-US" baseline="0" dirty="0" smtClean="0"/>
                        <a:t> = &gt;&gt;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ru-RU" dirty="0" smtClean="0"/>
                        <a:t>значение</a:t>
                      </a:r>
                      <a:r>
                        <a:rPr lang="ru-RU" baseline="0" dirty="0" smtClean="0"/>
                        <a:t> х </a:t>
                      </a:r>
                      <a:r>
                        <a:rPr lang="en-US" baseline="0" dirty="0" smtClean="0"/>
                        <a:t>&gt;= 0</a:t>
                      </a:r>
                      <a:r>
                        <a:rPr lang="ru-RU" baseline="0" dirty="0" smtClean="0"/>
                        <a:t>; ор = </a:t>
                      </a:r>
                      <a:r>
                        <a:rPr lang="en-US" baseline="0" dirty="0" smtClean="0"/>
                        <a:t>&lt;&lt; </a:t>
                      </a:r>
                      <a:r>
                        <a:rPr lang="ru-RU" baseline="0" dirty="0" smtClean="0"/>
                        <a:t>и тип х без знака; ор = </a:t>
                      </a:r>
                      <a:r>
                        <a:rPr lang="en-US" baseline="0" dirty="0" smtClean="0"/>
                        <a:t>&lt;&lt;, </a:t>
                      </a:r>
                      <a:r>
                        <a:rPr lang="ru-RU" baseline="0" dirty="0" smtClean="0"/>
                        <a:t>тип х со знаком, значение х </a:t>
                      </a:r>
                      <a:r>
                        <a:rPr lang="en-US" baseline="0" dirty="0" smtClean="0"/>
                        <a:t>&gt;= 0 </a:t>
                      </a:r>
                      <a:r>
                        <a:rPr lang="ru-RU" baseline="0" dirty="0" smtClean="0"/>
                        <a:t>и значение </a:t>
                      </a:r>
                      <a:r>
                        <a:rPr lang="en-US" baseline="0" dirty="0" smtClean="0"/>
                        <a:t>x &lt;&lt; y</a:t>
                      </a:r>
                      <a:r>
                        <a:rPr lang="ru-RU" baseline="0" dirty="0" smtClean="0"/>
                        <a:t> представимо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</a:t>
                      </a:r>
                      <a:r>
                        <a:rPr lang="en-US" baseline="0" dirty="0" smtClean="0"/>
                        <a:t> = &gt;&gt;, </a:t>
                      </a:r>
                      <a:r>
                        <a:rPr lang="ru-RU" dirty="0" smtClean="0"/>
                        <a:t>значение х </a:t>
                      </a:r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0, </a:t>
                      </a:r>
                      <a:r>
                        <a:rPr lang="ru-RU" baseline="0" dirty="0" smtClean="0"/>
                        <a:t>значение у от 0 до </a:t>
                      </a:r>
                      <a:r>
                        <a:rPr lang="en-US" baseline="0" dirty="0" smtClean="0"/>
                        <a:t>8*</a:t>
                      </a:r>
                      <a:r>
                        <a:rPr lang="ru-RU" baseline="0" dirty="0" smtClean="0"/>
                        <a:t>размер(х ор у) </a:t>
                      </a:r>
                      <a:r>
                        <a:rPr lang="en-US" baseline="0" dirty="0" smtClean="0"/>
                        <a:t>–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r>
                        <a:rPr lang="ru-RU" baseline="0" dirty="0" smtClean="0"/>
                        <a:t> у </a:t>
                      </a:r>
                      <a:r>
                        <a:rPr lang="en-US" baseline="0" dirty="0" smtClean="0"/>
                        <a:t>&lt; 0 </a:t>
                      </a:r>
                      <a:r>
                        <a:rPr lang="ru-RU" baseline="0" dirty="0" smtClean="0"/>
                        <a:t>или </a:t>
                      </a:r>
                      <a:r>
                        <a:rPr lang="en-US" baseline="0" dirty="0" smtClean="0"/>
                        <a:t>&gt;=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8*</a:t>
                      </a:r>
                      <a:r>
                        <a:rPr lang="ru-RU" baseline="0" dirty="0" smtClean="0"/>
                        <a:t>размер(х ор у)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1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 smtClean="0"/>
              <a:t>Сравнение х ор у, ор = &lt; </a:t>
            </a:r>
            <a:r>
              <a:rPr lang="ru-RU" dirty="0"/>
              <a:t>&gt; &lt;= &gt;=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595566"/>
              </p:ext>
            </p:extLst>
          </p:nvPr>
        </p:nvGraphicFramePr>
        <p:xfrm>
          <a:off x="551384" y="1613205"/>
          <a:ext cx="109728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Типы</a:t>
                      </a:r>
                      <a:r>
                        <a:rPr lang="ru-RU" baseline="0" dirty="0" smtClean="0"/>
                        <a:t> х и у скалярные, и если один из них указатель, то другой не вещественный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Пусть</a:t>
                      </a:r>
                      <a:r>
                        <a:rPr lang="ru-RU" baseline="0" dirty="0" smtClean="0"/>
                        <a:t> Т – наименьший тип, к которому преобразуются </a:t>
                      </a:r>
                      <a:r>
                        <a:rPr lang="ru-RU" dirty="0" smtClean="0"/>
                        <a:t>тип </a:t>
                      </a:r>
                      <a:r>
                        <a:rPr lang="ru-RU" baseline="0" dirty="0" smtClean="0"/>
                        <a:t>х и тип у.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Если для значений (Т)х и (Т)у выполнено ор, то 1; иначе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Очерёдность</a:t>
                      </a:r>
                      <a:r>
                        <a:rPr lang="ru-RU" baseline="0" dirty="0" smtClean="0"/>
                        <a:t> вычисления х и у не определена</a:t>
                      </a:r>
                      <a:endParaRPr lang="ru-RU" baseline="30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х и тип у числовые; тип х и тип</a:t>
                      </a:r>
                      <a:r>
                        <a:rPr lang="ru-RU" baseline="0" dirty="0" smtClean="0"/>
                        <a:t> у указатели на элементы одного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, union</a:t>
                      </a:r>
                      <a:r>
                        <a:rPr lang="ru-RU" baseline="0" dirty="0" smtClean="0"/>
                        <a:t>, или массива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+ один элемент за концом массива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один из типов целочисленный,</a:t>
                      </a:r>
                      <a:r>
                        <a:rPr lang="ru-RU" baseline="0" dirty="0" smtClean="0"/>
                        <a:t> второй – указатель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6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бывают операторы 1/3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Операторы делятся </a:t>
            </a:r>
            <a:r>
              <a:rPr lang="ru-RU" sz="2800" dirty="0"/>
              <a:t>на </a:t>
            </a:r>
            <a:r>
              <a:rPr lang="ru-RU" sz="2800" dirty="0" smtClean="0"/>
              <a:t>классы </a:t>
            </a:r>
            <a:r>
              <a:rPr lang="ru-RU" sz="2800" dirty="0"/>
              <a:t>по числу и расположению </a:t>
            </a:r>
            <a:r>
              <a:rPr lang="ru-RU" sz="2800" dirty="0" smtClean="0"/>
              <a:t>операндов</a:t>
            </a:r>
            <a:endParaRPr lang="ru-RU" sz="2800" dirty="0"/>
          </a:p>
          <a:p>
            <a:endParaRPr lang="ru-RU" sz="2800" dirty="0" smtClean="0"/>
          </a:p>
          <a:p>
            <a:r>
              <a:rPr lang="ru-RU" sz="2800" dirty="0" smtClean="0"/>
              <a:t>Запись одного оператора</a:t>
            </a:r>
            <a:r>
              <a:rPr lang="ru-RU" sz="2800" i="1" dirty="0" smtClean="0"/>
              <a:t> </a:t>
            </a:r>
            <a:r>
              <a:rPr lang="ru-RU" sz="2800" dirty="0" smtClean="0"/>
              <a:t>состоит </a:t>
            </a:r>
            <a:r>
              <a:rPr lang="ru-RU" sz="2800" dirty="0"/>
              <a:t>из одной или </a:t>
            </a:r>
            <a:r>
              <a:rPr lang="ru-RU" sz="2800" dirty="0" smtClean="0"/>
              <a:t>двух </a:t>
            </a:r>
            <a:r>
              <a:rPr lang="ru-RU" sz="2800" dirty="0"/>
              <a:t>лексем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20472"/>
              </p:ext>
            </p:extLst>
          </p:nvPr>
        </p:nvGraphicFramePr>
        <p:xfrm>
          <a:off x="609600" y="3573016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464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Положение оператора </a:t>
                      </a:r>
                      <a:r>
                        <a:rPr lang="ru-RU" dirty="0" err="1" smtClean="0"/>
                        <a:t>отн</a:t>
                      </a:r>
                      <a:r>
                        <a:rPr lang="ru-RU" dirty="0" smtClean="0"/>
                        <a:t>. операндов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Атомарные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Префиксные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Перед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Постфиксные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После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Бинарные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Между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Тернарные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Между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 smtClean="0"/>
              <a:t>Проверка равенства </a:t>
            </a:r>
            <a:r>
              <a:rPr lang="en-US" dirty="0" smtClean="0"/>
              <a:t>x op y</a:t>
            </a:r>
            <a:r>
              <a:rPr lang="ru-RU" dirty="0" smtClean="0"/>
              <a:t>, </a:t>
            </a:r>
            <a:r>
              <a:rPr lang="en-US" dirty="0" smtClean="0"/>
              <a:t>op = </a:t>
            </a:r>
            <a:r>
              <a:rPr lang="ru-RU" dirty="0" smtClean="0"/>
              <a:t>== !=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390276"/>
              </p:ext>
            </p:extLst>
          </p:nvPr>
        </p:nvGraphicFramePr>
        <p:xfrm>
          <a:off x="609600" y="1610612"/>
          <a:ext cx="1097280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см. </a:t>
                      </a:r>
                      <a:r>
                        <a:rPr lang="en-US" dirty="0" smtClean="0"/>
                        <a:t>&lt; &gt; &lt;= &gt;=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Типы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х и у скалярные, и если один из них указатель, то другой не вещественный 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Пусть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Т – наименьший тип, к которому преобразуются </a:t>
                      </a:r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тип 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х и тип у.</a:t>
                      </a:r>
                      <a:endParaRPr lang="ru-RU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Если для значений (Т)х и (Т)у выполнено ор, то 1; иначе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Очерёдность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вычисления х и у не определена</a:t>
                      </a:r>
                      <a:endParaRPr lang="ru-RU" baseline="300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Нет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тип х и тип у числовые; тип х и тип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у указатели на элементы одного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struct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union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или массива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+ один элемент за концом массива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один из типов целочисленный,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второй – указатель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Типы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х и у скалярные, и если один из них указатель, то другой не вещественный 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6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 smtClean="0"/>
              <a:t>Побитовое И, </a:t>
            </a:r>
            <a:r>
              <a:rPr lang="ru-RU" dirty="0" err="1" smtClean="0"/>
              <a:t>ИсклИЛИ</a:t>
            </a:r>
            <a:r>
              <a:rPr lang="ru-RU" dirty="0" smtClean="0"/>
              <a:t>, ИЛИ  </a:t>
            </a:r>
            <a:r>
              <a:rPr lang="en-US" dirty="0" smtClean="0"/>
              <a:t>x </a:t>
            </a:r>
            <a:r>
              <a:rPr lang="ru-RU" dirty="0" smtClean="0"/>
              <a:t>ор</a:t>
            </a:r>
            <a:r>
              <a:rPr lang="en-US" dirty="0" smtClean="0"/>
              <a:t> y</a:t>
            </a:r>
            <a:r>
              <a:rPr lang="ru-RU" dirty="0" smtClean="0"/>
              <a:t>, ор = </a:t>
            </a:r>
            <a:r>
              <a:rPr lang="en-US" dirty="0" smtClean="0"/>
              <a:t>&amp;^|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293208"/>
              </p:ext>
            </p:extLst>
          </p:nvPr>
        </p:nvGraphicFramePr>
        <p:xfrm>
          <a:off x="609600" y="1600201"/>
          <a:ext cx="109728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Типы</a:t>
                      </a:r>
                      <a:r>
                        <a:rPr lang="ru-RU" baseline="0" dirty="0" smtClean="0"/>
                        <a:t> выражений х и у целочисленные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размер(х ор у) = МАХ(размер(х), размер(у))</a:t>
                      </a:r>
                    </a:p>
                    <a:p>
                      <a:r>
                        <a:rPr lang="ru-RU" baseline="0" dirty="0" err="1" smtClean="0"/>
                        <a:t>беззнака</a:t>
                      </a:r>
                      <a:r>
                        <a:rPr lang="ru-RU" baseline="0" dirty="0" smtClean="0"/>
                        <a:t>(х ор у) = </a:t>
                      </a:r>
                      <a:r>
                        <a:rPr lang="ru-RU" baseline="0" dirty="0" err="1" smtClean="0"/>
                        <a:t>беззнака</a:t>
                      </a:r>
                      <a:r>
                        <a:rPr lang="ru-RU" baseline="0" dirty="0" smtClean="0"/>
                        <a:t>(х) ИЛИ </a:t>
                      </a:r>
                      <a:r>
                        <a:rPr lang="ru-RU" baseline="0" dirty="0" err="1" smtClean="0"/>
                        <a:t>беззнака</a:t>
                      </a:r>
                      <a:r>
                        <a:rPr lang="ru-RU" baseline="0" dirty="0" smtClean="0"/>
                        <a:t>(у)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бит значения х ор</a:t>
                      </a:r>
                      <a:r>
                        <a:rPr lang="ru-RU" baseline="0" dirty="0" smtClean="0"/>
                        <a:t> у вычисляется по соответствующим битам значений х и у, включая незначащие нули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&amp; 0 1  ^ 0 1  | 0 1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0 0 0  0 0 1  0 0 1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1 0 1  1 1 0  1 1 1</a:t>
                      </a:r>
                      <a:endParaRPr lang="ru-RU" baseline="0" dirty="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baseline="0" dirty="0" smtClean="0"/>
                        <a:t>Очерёдность вычисления х и у не определена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3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 smtClean="0"/>
              <a:t>Логические И </a:t>
            </a:r>
            <a:r>
              <a:rPr lang="ru-RU" dirty="0" err="1" smtClean="0"/>
              <a:t>и</a:t>
            </a:r>
            <a:r>
              <a:rPr lang="ru-RU" dirty="0" smtClean="0"/>
              <a:t> ИЛИ х ор у, ор = </a:t>
            </a:r>
            <a:r>
              <a:rPr lang="en-US" dirty="0" smtClean="0"/>
              <a:t>&amp;&amp; ||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71346"/>
              </p:ext>
            </p:extLst>
          </p:nvPr>
        </p:nvGraphicFramePr>
        <p:xfrm>
          <a:off x="609600" y="1838802"/>
          <a:ext cx="109728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Типы</a:t>
                      </a:r>
                      <a:r>
                        <a:rPr lang="ru-RU" baseline="0" dirty="0" smtClean="0"/>
                        <a:t> выражений х и у скалярные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ор = </a:t>
                      </a:r>
                      <a:r>
                        <a:rPr lang="en-US" baseline="0" dirty="0" smtClean="0"/>
                        <a:t>&amp;&amp;</a:t>
                      </a:r>
                      <a:r>
                        <a:rPr lang="ru-RU" baseline="0" dirty="0" smtClean="0"/>
                        <a:t>: если значение </a:t>
                      </a:r>
                      <a:r>
                        <a:rPr lang="en-US" baseline="0" dirty="0" smtClean="0"/>
                        <a:t>!!</a:t>
                      </a:r>
                      <a:r>
                        <a:rPr lang="ru-RU" baseline="0" dirty="0" smtClean="0"/>
                        <a:t>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ru-RU" baseline="0" dirty="0" smtClean="0"/>
                        <a:t>)х == 0, то 0; иначе значение !!(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ru-RU" baseline="0" dirty="0" smtClean="0"/>
                        <a:t>)у</a:t>
                      </a:r>
                      <a:endParaRPr lang="en-US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ор = </a:t>
                      </a:r>
                      <a:r>
                        <a:rPr lang="en-US" baseline="0" dirty="0" smtClean="0"/>
                        <a:t>||:</a:t>
                      </a:r>
                      <a:r>
                        <a:rPr lang="ru-RU" baseline="0" dirty="0" smtClean="0"/>
                        <a:t> если значение </a:t>
                      </a:r>
                      <a:r>
                        <a:rPr lang="en-US" baseline="0" dirty="0" smtClean="0"/>
                        <a:t>!!</a:t>
                      </a:r>
                      <a:r>
                        <a:rPr lang="ru-RU" baseline="0" dirty="0" smtClean="0"/>
                        <a:t>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ru-RU" baseline="0" dirty="0" smtClean="0"/>
                        <a:t>)х == 1, то 1; иначе значение !!(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ru-RU" baseline="0" dirty="0" smtClean="0"/>
                        <a:t>)</a:t>
                      </a:r>
                      <a:r>
                        <a:rPr lang="en-US" baseline="0" dirty="0" smtClean="0"/>
                        <a:t>y</a:t>
                      </a:r>
                    </a:p>
                    <a:p>
                      <a:r>
                        <a:rPr lang="ru-RU" baseline="0" dirty="0" smtClean="0"/>
                        <a:t>Первым вычисляется х и потом, возможно,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если х или у указатель, то он преобразуется в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обратно с сохранением значения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х или у указатель, и его значение не сохраняется при преобразовании в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обратно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 smtClean="0"/>
              <a:t>Условное выражение </a:t>
            </a:r>
            <a:r>
              <a:rPr lang="en-US" dirty="0" smtClean="0"/>
              <a:t>c ? e1 : e2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Требования </a:t>
            </a:r>
            <a:r>
              <a:rPr lang="ru-RU" dirty="0"/>
              <a:t>времени </a:t>
            </a:r>
            <a:r>
              <a:rPr lang="ru-RU" dirty="0" smtClean="0"/>
              <a:t>компиляции</a:t>
            </a:r>
            <a:endParaRPr lang="en-US" dirty="0"/>
          </a:p>
          <a:p>
            <a:pPr lvl="1"/>
            <a:r>
              <a:rPr lang="ru-RU" dirty="0" smtClean="0"/>
              <a:t>Выражения </a:t>
            </a:r>
            <a:r>
              <a:rPr lang="en-US" dirty="0" smtClean="0"/>
              <a:t>x </a:t>
            </a:r>
            <a:r>
              <a:rPr lang="ru-RU" dirty="0" smtClean="0"/>
              <a:t>и у имеют числовой тип</a:t>
            </a:r>
          </a:p>
          <a:p>
            <a:pPr lvl="1"/>
            <a:r>
              <a:rPr lang="ru-RU" dirty="0" smtClean="0"/>
              <a:t>Если ор = %, то </a:t>
            </a:r>
            <a:r>
              <a:rPr lang="en-US" dirty="0"/>
              <a:t>x </a:t>
            </a:r>
            <a:r>
              <a:rPr lang="ru-RU" dirty="0"/>
              <a:t>и у имеют </a:t>
            </a:r>
            <a:r>
              <a:rPr lang="ru-RU" dirty="0" smtClean="0"/>
              <a:t>целочисленный тип</a:t>
            </a:r>
          </a:p>
          <a:p>
            <a:r>
              <a:rPr lang="ru-RU" dirty="0" smtClean="0"/>
              <a:t>Выражение </a:t>
            </a:r>
            <a:r>
              <a:rPr lang="en-US" dirty="0" smtClean="0"/>
              <a:t>x </a:t>
            </a:r>
            <a:r>
              <a:rPr lang="ru-RU" dirty="0" smtClean="0"/>
              <a:t>ор у имеет наименьший из типов, совместимый</a:t>
            </a:r>
            <a:endParaRPr lang="en-US" dirty="0" smtClean="0"/>
          </a:p>
          <a:p>
            <a:r>
              <a:rPr lang="ru-RU" dirty="0" smtClean="0"/>
              <a:t>Значение </a:t>
            </a:r>
            <a:r>
              <a:rPr lang="ru-RU" dirty="0"/>
              <a:t>(</a:t>
            </a:r>
            <a:r>
              <a:rPr lang="en-US" dirty="0"/>
              <a:t>T)x</a:t>
            </a:r>
            <a:r>
              <a:rPr lang="ru-RU" dirty="0" smtClean="0"/>
              <a:t> = результат преобразования значения х к типу Т – см. дальше в этой лекции</a:t>
            </a:r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132750"/>
              </p:ext>
            </p:extLst>
          </p:nvPr>
        </p:nvGraphicFramePr>
        <p:xfrm>
          <a:off x="609600" y="1600200"/>
          <a:ext cx="109728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r>
                        <a:rPr lang="ru-RU" baseline="0" dirty="0" smtClean="0"/>
                        <a:t> выражения с скалярный, и одно из условий:</a:t>
                      </a:r>
                    </a:p>
                    <a:p>
                      <a:r>
                        <a:rPr lang="ru-RU" baseline="0" dirty="0" smtClean="0"/>
                        <a:t>тип выражений е1 и е2 -- </a:t>
                      </a:r>
                      <a:r>
                        <a:rPr lang="en-US" baseline="0" dirty="0" smtClean="0"/>
                        <a:t>void, </a:t>
                      </a:r>
                      <a:r>
                        <a:rPr lang="ru-RU" baseline="0" dirty="0" smtClean="0"/>
                        <a:t>или</a:t>
                      </a:r>
                    </a:p>
                    <a:p>
                      <a:r>
                        <a:rPr lang="ru-RU" baseline="0" dirty="0" smtClean="0"/>
                        <a:t>типы обоих выражений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-- не </a:t>
                      </a:r>
                      <a:r>
                        <a:rPr lang="en-US" baseline="0" dirty="0" smtClean="0"/>
                        <a:t>void </a:t>
                      </a:r>
                      <a:r>
                        <a:rPr lang="ru-RU" baseline="0" dirty="0" smtClean="0"/>
                        <a:t>и они преобразуются друг к другу с помощью преобразования типов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если оба типа </a:t>
                      </a:r>
                      <a:r>
                        <a:rPr lang="en-US" dirty="0" smtClean="0"/>
                        <a:t>void,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то </a:t>
                      </a:r>
                      <a:r>
                        <a:rPr lang="en-US" baseline="0" dirty="0" smtClean="0"/>
                        <a:t>void; </a:t>
                      </a:r>
                      <a:r>
                        <a:rPr lang="ru-RU" baseline="0" dirty="0" smtClean="0"/>
                        <a:t>иначе 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Если значение с !=</a:t>
                      </a:r>
                      <a:r>
                        <a:rPr lang="ru-RU" baseline="0" dirty="0" smtClean="0"/>
                        <a:t> 0, то значение е1; иначе значение е2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Всегда, кроме </a:t>
                      </a:r>
                      <a:r>
                        <a:rPr lang="en-US" dirty="0" smtClean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 е1 или</a:t>
                      </a:r>
                      <a:r>
                        <a:rPr lang="ru-RU" baseline="0" dirty="0" smtClean="0"/>
                        <a:t> е2 преобразуется из указателя в целое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 smtClean="0"/>
              <a:t>Присваивание </a:t>
            </a:r>
            <a:r>
              <a:rPr lang="en-US" dirty="0" smtClean="0"/>
              <a:t>x op y, op = = += -= *= …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052288"/>
              </p:ext>
            </p:extLst>
          </p:nvPr>
        </p:nvGraphicFramePr>
        <p:xfrm>
          <a:off x="609600" y="1988840"/>
          <a:ext cx="10972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у может быть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преобразован к типу х; х является </a:t>
                      </a:r>
                      <a:r>
                        <a:rPr lang="en-US" dirty="0" smtClean="0"/>
                        <a:t>l-value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r>
                        <a:rPr lang="ru-RU" baseline="0" dirty="0" smtClean="0"/>
                        <a:t>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ор = ор1= --</a:t>
                      </a:r>
                      <a:r>
                        <a:rPr lang="en-US" dirty="0" smtClean="0"/>
                        <a:t>&gt; </a:t>
                      </a:r>
                      <a:r>
                        <a:rPr lang="ru-RU" dirty="0" smtClean="0"/>
                        <a:t>(значение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выражения х) ор1 (значение выражения у, преобразованное к типу х)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Память </a:t>
                      </a:r>
                      <a:r>
                        <a:rPr lang="ru-RU" baseline="0" dirty="0" smtClean="0"/>
                        <a:t>по адресу, равному адресу значения х, заменяется на результат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Всегда кроме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implementation specific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При вычислении результата указатель преобразуется в целое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Память по адресу значения х не доступна для</a:t>
                      </a:r>
                      <a:r>
                        <a:rPr lang="ru-RU" baseline="0" dirty="0" smtClean="0"/>
                        <a:t> чтения и записи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 smtClean="0"/>
              <a:t>Последовательное вычисление </a:t>
            </a:r>
            <a:r>
              <a:rPr lang="en-US" dirty="0" smtClean="0"/>
              <a:t>x , 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621843"/>
              </p:ext>
            </p:extLst>
          </p:nvPr>
        </p:nvGraphicFramePr>
        <p:xfrm>
          <a:off x="609600" y="1600200"/>
          <a:ext cx="1097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Вычисляем значение х; </a:t>
                      </a:r>
                      <a:r>
                        <a:rPr lang="ru-RU" baseline="0" dirty="0" smtClean="0"/>
                        <a:t>результат = </a:t>
                      </a:r>
                      <a:r>
                        <a:rPr lang="ru-RU" dirty="0" smtClean="0"/>
                        <a:t>значение</a:t>
                      </a:r>
                      <a:r>
                        <a:rPr lang="ru-RU" baseline="0" dirty="0" smtClean="0"/>
                        <a:t>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45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Классы, приоритеты и ассоциативность операторов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Операторы, которые возвращают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l-value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Выражения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l-value</a:t>
            </a:r>
            <a:endParaRPr lang="ru-RU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Порядок вычисления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выражений, точки следования, побочные эффекты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бывают операторы </a:t>
            </a:r>
            <a:r>
              <a:rPr lang="ru-RU" dirty="0" smtClean="0"/>
              <a:t>2/3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Операторы связываются </a:t>
            </a:r>
            <a:r>
              <a:rPr lang="ru-RU" sz="2800" dirty="0"/>
              <a:t>с </a:t>
            </a:r>
            <a:r>
              <a:rPr lang="ru-RU" sz="2800" dirty="0" smtClean="0"/>
              <a:t>операндами </a:t>
            </a:r>
            <a:r>
              <a:rPr lang="ru-RU" sz="2800" dirty="0"/>
              <a:t>по возрастанию своих приоритетов </a:t>
            </a:r>
          </a:p>
          <a:p>
            <a:r>
              <a:rPr lang="ru-RU" sz="2800" dirty="0"/>
              <a:t>Приоритеты задаются целыми числами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770494"/>
              </p:ext>
            </p:extLst>
          </p:nvPr>
        </p:nvGraphicFramePr>
        <p:xfrm>
          <a:off x="609600" y="3212976"/>
          <a:ext cx="1097280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9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49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29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П(*)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П(+)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Возможная расстановка скобок в х*х+у*у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(х*х)+(у*у)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(х*(х+у))*у, х*((х+у)*у)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((х*х)+у)*у</a:t>
                      </a:r>
                    </a:p>
                    <a:p>
                      <a:r>
                        <a:rPr lang="ru-RU" sz="2400" dirty="0" smtClean="0"/>
                        <a:t>(х*(х+у))*у</a:t>
                      </a:r>
                    </a:p>
                    <a:p>
                      <a:r>
                        <a:rPr lang="ru-RU" sz="2400" dirty="0" smtClean="0"/>
                        <a:t>(х*х)+(у*у)</a:t>
                      </a:r>
                    </a:p>
                    <a:p>
                      <a:r>
                        <a:rPr lang="ru-RU" sz="2400" dirty="0" smtClean="0"/>
                        <a:t>х*(х+(у*у))</a:t>
                      </a:r>
                    </a:p>
                    <a:p>
                      <a:r>
                        <a:rPr lang="ru-RU" sz="2400" dirty="0" smtClean="0"/>
                        <a:t>х*((х+у)*у) 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6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бывают операторы </a:t>
            </a:r>
            <a:r>
              <a:rPr lang="ru-RU" dirty="0" smtClean="0"/>
              <a:t>3/3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Ассоциативность бинарных </a:t>
            </a:r>
            <a:r>
              <a:rPr lang="ru-RU" sz="2800" dirty="0" smtClean="0"/>
              <a:t>операторов задает </a:t>
            </a:r>
            <a:r>
              <a:rPr lang="ru-RU" sz="2800" dirty="0"/>
              <a:t>расстановку скобок в выражениях, содержащих </a:t>
            </a:r>
            <a:r>
              <a:rPr lang="ru-RU" sz="2800" dirty="0" smtClean="0"/>
              <a:t>операторы одного </a:t>
            </a:r>
            <a:r>
              <a:rPr lang="ru-RU" sz="2800" dirty="0"/>
              <a:t>приоритета</a:t>
            </a:r>
          </a:p>
          <a:p>
            <a:endParaRPr lang="ru-RU" sz="2800" dirty="0" smtClean="0"/>
          </a:p>
          <a:p>
            <a:r>
              <a:rPr lang="ru-RU" sz="2800" dirty="0" err="1" smtClean="0"/>
              <a:t>Левоассоциативные</a:t>
            </a:r>
            <a:r>
              <a:rPr lang="ru-RU" sz="2800" dirty="0" smtClean="0"/>
              <a:t> </a:t>
            </a:r>
            <a:r>
              <a:rPr lang="ru-RU" sz="2800" dirty="0"/>
              <a:t>-- слева направо</a:t>
            </a:r>
          </a:p>
          <a:p>
            <a:endParaRPr lang="ru-RU" sz="2800" dirty="0" smtClean="0"/>
          </a:p>
          <a:p>
            <a:r>
              <a:rPr lang="ru-RU" sz="2800" dirty="0" err="1" smtClean="0"/>
              <a:t>Правоассоциативные</a:t>
            </a:r>
            <a:r>
              <a:rPr lang="ru-RU" sz="2800" dirty="0" smtClean="0"/>
              <a:t> </a:t>
            </a:r>
            <a:r>
              <a:rPr lang="ru-RU" sz="2800" dirty="0"/>
              <a:t>-- справа налево</a:t>
            </a:r>
          </a:p>
          <a:p>
            <a:endParaRPr lang="ru-RU" sz="2800" dirty="0" smtClean="0"/>
          </a:p>
          <a:p>
            <a:r>
              <a:rPr lang="ru-RU" sz="2800" dirty="0" smtClean="0"/>
              <a:t>Операторы языка </a:t>
            </a:r>
            <a:r>
              <a:rPr lang="ru-RU" sz="2800" dirty="0"/>
              <a:t>Си одного приоритета имеют одинаковую ассоциативность</a:t>
            </a:r>
          </a:p>
          <a:p>
            <a:pPr lvl="1"/>
            <a:r>
              <a:rPr lang="ru-RU" sz="2400" dirty="0"/>
              <a:t>Иначе расстановка скобок неоднозначна</a:t>
            </a:r>
          </a:p>
          <a:p>
            <a:endParaRPr lang="ru-RU" sz="2800" dirty="0"/>
          </a:p>
          <a:p>
            <a:endParaRPr lang="ru-RU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78396"/>
              </p:ext>
            </p:extLst>
          </p:nvPr>
        </p:nvGraphicFramePr>
        <p:xfrm>
          <a:off x="7104112" y="5301208"/>
          <a:ext cx="46799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267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А(-)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А(+)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Расстановка скобок в х-х+у-у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л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л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((х-х)+у)-у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х-(х+(у-у))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2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Выражения языка Си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Классы, приоритеты и ассоциативность операторов</a:t>
            </a:r>
          </a:p>
          <a:p>
            <a:pPr lvl="1"/>
            <a:r>
              <a:rPr lang="ru-RU" dirty="0"/>
              <a:t>Операторы, которые возвращают </a:t>
            </a:r>
            <a:r>
              <a:rPr lang="en-US" dirty="0"/>
              <a:t>l-value</a:t>
            </a:r>
            <a:endParaRPr lang="ru-RU" dirty="0"/>
          </a:p>
          <a:p>
            <a:pPr lvl="1"/>
            <a:r>
              <a:rPr lang="ru-RU" dirty="0"/>
              <a:t>Порядок вычисления выражений</a:t>
            </a:r>
            <a:endParaRPr lang="en-US" dirty="0"/>
          </a:p>
          <a:p>
            <a:pPr lvl="2"/>
            <a:r>
              <a:rPr lang="ru-RU" dirty="0"/>
              <a:t>Точки следования</a:t>
            </a:r>
          </a:p>
          <a:p>
            <a:pPr lvl="2"/>
            <a:r>
              <a:rPr lang="ru-RU" dirty="0"/>
              <a:t>Побочные эффекты</a:t>
            </a:r>
          </a:p>
          <a:p>
            <a:pPr lvl="1"/>
            <a:r>
              <a:rPr lang="ru-RU" dirty="0"/>
              <a:t>Особенности исполнение операторов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297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</a:t>
            </a:r>
            <a:r>
              <a:rPr lang="ru-RU" dirty="0" smtClean="0"/>
              <a:t>нужны </a:t>
            </a:r>
            <a:r>
              <a:rPr lang="en-US" dirty="0" smtClean="0"/>
              <a:t>l-value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Значения, которым гарантировано соответствует участок памяти, называются </a:t>
            </a:r>
            <a:r>
              <a:rPr lang="en-US" sz="2400" dirty="0" smtClean="0"/>
              <a:t>l-value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 smtClean="0"/>
              <a:t>Только 5 операторов в языке Си возвращают </a:t>
            </a:r>
            <a:r>
              <a:rPr lang="en-US" sz="2400" dirty="0" smtClean="0"/>
              <a:t>l-value</a:t>
            </a:r>
            <a:r>
              <a:rPr lang="ru-RU" sz="2400" dirty="0" smtClean="0"/>
              <a:t> – см. следующий слайд</a:t>
            </a:r>
          </a:p>
          <a:p>
            <a:endParaRPr lang="en-US" sz="2400" dirty="0" smtClean="0"/>
          </a:p>
          <a:p>
            <a:r>
              <a:rPr lang="ru-RU" sz="2400" dirty="0" smtClean="0"/>
              <a:t>Остальные операторы </a:t>
            </a:r>
            <a:r>
              <a:rPr lang="ru-RU" sz="2400" dirty="0" smtClean="0"/>
              <a:t>возвращают обычные значения</a:t>
            </a:r>
            <a:endParaRPr lang="en-US" sz="2400" dirty="0" smtClean="0"/>
          </a:p>
          <a:p>
            <a:pPr lvl="1"/>
            <a:r>
              <a:rPr lang="ru-RU" sz="2000" dirty="0" smtClean="0"/>
              <a:t>Место для хранения этих значений (память или регистры процессора) выбирает </a:t>
            </a:r>
            <a:r>
              <a:rPr lang="ru-RU" sz="2000" dirty="0" smtClean="0"/>
              <a:t>компилятор</a:t>
            </a:r>
          </a:p>
          <a:p>
            <a:endParaRPr lang="ru-RU" sz="2400" dirty="0" smtClean="0"/>
          </a:p>
          <a:p>
            <a:r>
              <a:rPr lang="ru-RU" sz="2400" dirty="0" smtClean="0"/>
              <a:t>Прагматика </a:t>
            </a:r>
            <a:r>
              <a:rPr lang="en-US" sz="2400" dirty="0" smtClean="0"/>
              <a:t>l-value</a:t>
            </a:r>
            <a:endParaRPr lang="ru-RU" sz="2400" dirty="0" smtClean="0"/>
          </a:p>
          <a:p>
            <a:pPr lvl="1"/>
            <a:r>
              <a:rPr lang="ru-RU" sz="2000" dirty="0" smtClean="0"/>
              <a:t>Придание точного смысла операторам, использующим адреса памяти</a:t>
            </a:r>
            <a:endParaRPr lang="ru-RU" sz="2000" dirty="0" smtClean="0"/>
          </a:p>
          <a:p>
            <a:pPr marL="800100" lvl="2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&amp;A[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&amp;(A[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+ A[j])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не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= 5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+ A[j] = 5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не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Больше свободы компилятору при оптимизации объектного кода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162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которые возвращают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</a:t>
            </a:r>
            <a:r>
              <a:rPr lang="ru-RU" sz="2800" dirty="0" smtClean="0"/>
              <a:t>выполнении операторов</a:t>
            </a:r>
            <a:endParaRPr lang="ru-RU" sz="2800" dirty="0"/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/>
              <a:t>Доступ к элементу массива </a:t>
            </a:r>
            <a:r>
              <a:rPr lang="en-US" sz="2400" dirty="0"/>
              <a:t>a[k]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</a:t>
            </a:r>
            <a:r>
              <a:rPr lang="en-US" sz="2400" dirty="0"/>
              <a:t> student.name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 через указатель</a:t>
            </a:r>
            <a:r>
              <a:rPr lang="en-US" sz="2400" dirty="0"/>
              <a:t> </a:t>
            </a:r>
            <a:r>
              <a:rPr lang="en-US" sz="2400" dirty="0" smtClean="0"/>
              <a:t>student-</a:t>
            </a:r>
            <a:r>
              <a:rPr lang="en-US" sz="2400" dirty="0"/>
              <a:t>&gt;name</a:t>
            </a:r>
            <a:endParaRPr lang="ru-RU" sz="2400" dirty="0"/>
          </a:p>
          <a:p>
            <a:endParaRPr lang="ru-RU" sz="2800" dirty="0"/>
          </a:p>
          <a:p>
            <a:r>
              <a:rPr lang="ru-RU" sz="2800" dirty="0"/>
              <a:t>Все остальные </a:t>
            </a:r>
            <a:r>
              <a:rPr lang="ru-RU" sz="2800" dirty="0" smtClean="0"/>
              <a:t>операторы возвращают обычные значения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05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109380</TotalTime>
  <Words>4003</Words>
  <Application>Microsoft Office PowerPoint</Application>
  <PresentationFormat>Широкоэкранный</PresentationFormat>
  <Paragraphs>729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0" baseType="lpstr">
      <vt:lpstr>Arial</vt:lpstr>
      <vt:lpstr>Calibri</vt:lpstr>
      <vt:lpstr>Consolas</vt:lpstr>
      <vt:lpstr>Office Theme</vt:lpstr>
      <vt:lpstr>Выражения языка Си</vt:lpstr>
      <vt:lpstr>План лекции</vt:lpstr>
      <vt:lpstr>Выражения языка Си</vt:lpstr>
      <vt:lpstr>Какие бывают операторы 1/3</vt:lpstr>
      <vt:lpstr>Какие бывают операторы 2/3</vt:lpstr>
      <vt:lpstr>Какие бывают операторы 3/3</vt:lpstr>
      <vt:lpstr>Презентация PowerPoint</vt:lpstr>
      <vt:lpstr>Зачем нужны l-value?</vt:lpstr>
      <vt:lpstr>Операторы, которые возвращают l-value</vt:lpstr>
      <vt:lpstr>Операторы, которые требуют l-value</vt:lpstr>
      <vt:lpstr>Операторы, которые возвращают l-value</vt:lpstr>
      <vt:lpstr>Точки следования, побочные эффекты </vt:lpstr>
      <vt:lpstr>Точки следования, побочные эффекты </vt:lpstr>
      <vt:lpstr>Точки следования, побочные эффекты </vt:lpstr>
      <vt:lpstr>Точки следования, побочные эффекты </vt:lpstr>
      <vt:lpstr>Точки следования, побочные эффекты </vt:lpstr>
      <vt:lpstr>Точки следования, побочные эффекты </vt:lpstr>
      <vt:lpstr>Приоритеты операторов в языке Си</vt:lpstr>
      <vt:lpstr>Приоритеты операторов в языке Си</vt:lpstr>
      <vt:lpstr>Приоритеты операторов в языке Си</vt:lpstr>
      <vt:lpstr>Операторы языка Си</vt:lpstr>
      <vt:lpstr>Первичные выражения</vt:lpstr>
      <vt:lpstr>Доступ к элементу массива A[k]</vt:lpstr>
      <vt:lpstr>Вызов функции f(…)</vt:lpstr>
      <vt:lpstr>Доступ к элементу struct или union s.x</vt:lpstr>
      <vt:lpstr>Доступ к элементу struct или union s-&gt;x</vt:lpstr>
      <vt:lpstr>Постфиксный инкремент/декремент k++, k--</vt:lpstr>
      <vt:lpstr>Префиксный инкремент/декремент ++k, --k</vt:lpstr>
      <vt:lpstr>Размер значения или типа sizeof x</vt:lpstr>
      <vt:lpstr>Побитовое НЕ ~x</vt:lpstr>
      <vt:lpstr>Логическое НЕ !x</vt:lpstr>
      <vt:lpstr>Смена/сохранение знака числа -х и +х</vt:lpstr>
      <vt:lpstr>Взятие адреса &amp;х</vt:lpstr>
      <vt:lpstr>Доступ через указатель *х</vt:lpstr>
      <vt:lpstr>Преобразование типа (T) х</vt:lpstr>
      <vt:lpstr>Умножение, деление, остаток x op y, op = */%</vt:lpstr>
      <vt:lpstr>Сложение, вычитание x op y, op = +-</vt:lpstr>
      <vt:lpstr>Сдвиг x op y, op = &lt;&lt; &gt;&gt;</vt:lpstr>
      <vt:lpstr>Сравнение х ор у, ор = &lt; &gt; &lt;= &gt;=</vt:lpstr>
      <vt:lpstr>Проверка равенства x op y, op = == !=</vt:lpstr>
      <vt:lpstr>Побитовое И, ИсклИЛИ, ИЛИ  x ор y, ор = &amp;^|</vt:lpstr>
      <vt:lpstr>Логические И и ИЛИ х ор у, ор = &amp;&amp; ||</vt:lpstr>
      <vt:lpstr>Условное выражение c ? e1 : e2</vt:lpstr>
      <vt:lpstr>Присваивание x op y, op = = += -= *= …</vt:lpstr>
      <vt:lpstr>Последовательное вычисление x , y</vt:lpstr>
      <vt:lpstr>Заключение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410</cp:revision>
  <dcterms:created xsi:type="dcterms:W3CDTF">2012-09-17T07:39:46Z</dcterms:created>
  <dcterms:modified xsi:type="dcterms:W3CDTF">2018-10-05T05:22:20Z</dcterms:modified>
</cp:coreProperties>
</file>