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337" r:id="rId4"/>
    <p:sldId id="333" r:id="rId5"/>
    <p:sldId id="338" r:id="rId6"/>
    <p:sldId id="339" r:id="rId7"/>
    <p:sldId id="340" r:id="rId8"/>
    <p:sldId id="329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3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5" autoAdjust="0"/>
    <p:restoredTop sz="94660"/>
  </p:normalViewPr>
  <p:slideViewPr>
    <p:cSldViewPr>
      <p:cViewPr varScale="1">
        <p:scale>
          <a:sx n="108" d="100"/>
          <a:sy n="108" d="100"/>
        </p:scale>
        <p:origin x="13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9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Грамматика 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5.5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Объявитель 2/3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556793"/>
            <a:ext cx="4263009" cy="3561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4152" y="-489"/>
            <a:ext cx="3203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указатель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список-типов-параметров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список-квалификаторов-типа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объявление-параметра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список-идентификаторов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абстрактный-объявитель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16" y="4026462"/>
            <a:ext cx="5322380" cy="23548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5" y="5232614"/>
            <a:ext cx="3599307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Объявитель 3/3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235"/>
          <a:stretch/>
        </p:blipFill>
        <p:spPr>
          <a:xfrm>
            <a:off x="1534133" y="1268761"/>
            <a:ext cx="9117149" cy="388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2144" y="-489"/>
            <a:ext cx="327585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абстрактный-объявитель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непосредственный-абстрактный-объявитель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r>
              <a:rPr lang="ru-RU" sz="1600" dirty="0">
                <a:cs typeface="Consolas" panose="020B0609020204030204" pitchFamily="49" charset="0"/>
              </a:rPr>
              <a:t>Объявление типа параметра функции без указания имени параметра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360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8563" y="2492897"/>
            <a:ext cx="715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int</a:t>
            </a:r>
            <a:r>
              <a:rPr lang="ru-RU" sz="3200" dirty="0"/>
              <a:t>  *</a:t>
            </a:r>
            <a:r>
              <a:rPr lang="en-US" sz="3200" dirty="0" err="1"/>
              <a:t>const</a:t>
            </a:r>
            <a:r>
              <a:rPr lang="ru-RU" sz="3200" dirty="0"/>
              <a:t> </a:t>
            </a:r>
            <a:r>
              <a:rPr lang="en-US" sz="3200" dirty="0"/>
              <a:t> f</a:t>
            </a:r>
            <a:r>
              <a:rPr lang="ru-RU" sz="3200" dirty="0"/>
              <a:t> </a:t>
            </a:r>
            <a:r>
              <a:rPr lang="en-US" sz="3200" dirty="0"/>
              <a:t>(</a:t>
            </a:r>
            <a:r>
              <a:rPr lang="ru-RU" sz="3200" dirty="0"/>
              <a:t> </a:t>
            </a:r>
            <a:r>
              <a:rPr lang="en-US" sz="3200" dirty="0" err="1"/>
              <a:t>int</a:t>
            </a:r>
            <a:r>
              <a:rPr lang="en-US" sz="3200" dirty="0"/>
              <a:t> (*)[5]</a:t>
            </a:r>
            <a:r>
              <a:rPr lang="ru-RU" sz="3200" dirty="0"/>
              <a:t> </a:t>
            </a:r>
            <a:r>
              <a:rPr lang="en-US" sz="3200" dirty="0"/>
              <a:t>)</a:t>
            </a:r>
            <a:r>
              <a:rPr lang="ru-RU" sz="3200" dirty="0"/>
              <a:t> </a:t>
            </a:r>
            <a:r>
              <a:rPr lang="en-US" sz="3200" dirty="0"/>
              <a:t>, g</a:t>
            </a:r>
            <a:r>
              <a:rPr lang="ru-RU" sz="3200" dirty="0"/>
              <a:t> </a:t>
            </a:r>
            <a:r>
              <a:rPr lang="en-US" sz="3200" dirty="0"/>
              <a:t>(</a:t>
            </a:r>
            <a:r>
              <a:rPr lang="ru-RU" sz="3200" dirty="0"/>
              <a:t> </a:t>
            </a:r>
            <a:r>
              <a:rPr lang="en-US" sz="3200" dirty="0"/>
              <a:t>void (*h)()</a:t>
            </a:r>
            <a:r>
              <a:rPr lang="ru-RU" sz="3200" dirty="0"/>
              <a:t> </a:t>
            </a:r>
            <a:r>
              <a:rPr lang="en-US" sz="3200" dirty="0"/>
              <a:t>)</a:t>
            </a:r>
            <a:r>
              <a:rPr lang="ru-RU" sz="3200" dirty="0"/>
              <a:t> </a:t>
            </a:r>
            <a:r>
              <a:rPr lang="en-US" sz="3200" dirty="0"/>
              <a:t>;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69160" y="2554361"/>
            <a:ext cx="560966" cy="502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631504" y="3324073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12" name="Соединительная линия уступом 11"/>
          <p:cNvCxnSpPr>
            <a:stCxn id="11" idx="0"/>
            <a:endCxn id="10" idx="2"/>
          </p:cNvCxnSpPr>
          <p:nvPr/>
        </p:nvCxnSpPr>
        <p:spPr>
          <a:xfrm rot="16200000" flipV="1">
            <a:off x="2016898" y="3189130"/>
            <a:ext cx="267689" cy="2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7" idx="2"/>
            <a:endCxn id="19" idx="2"/>
          </p:cNvCxnSpPr>
          <p:nvPr/>
        </p:nvCxnSpPr>
        <p:spPr>
          <a:xfrm rot="5400000">
            <a:off x="7073875" y="3533242"/>
            <a:ext cx="12774" cy="5683398"/>
          </a:xfrm>
          <a:prstGeom prst="bentConnector3">
            <a:avLst>
              <a:gd name="adj1" fmla="val 1889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490446" y="116632"/>
            <a:ext cx="3496235" cy="626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9120337" y="5445224"/>
            <a:ext cx="160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объявитель,</a:t>
            </a:r>
          </a:p>
          <a:p>
            <a:r>
              <a:rPr lang="ru-RU" dirty="0" err="1"/>
              <a:t>непосредств</a:t>
            </a:r>
            <a:r>
              <a:rPr lang="ru-RU" dirty="0"/>
              <a:t>.-объявитель</a:t>
            </a:r>
          </a:p>
        </p:txBody>
      </p:sp>
      <p:cxnSp>
        <p:nvCxnSpPr>
          <p:cNvPr id="28" name="Соединительная линия уступом 27"/>
          <p:cNvCxnSpPr>
            <a:stCxn id="27" idx="0"/>
            <a:endCxn id="29" idx="3"/>
          </p:cNvCxnSpPr>
          <p:nvPr/>
        </p:nvCxnSpPr>
        <p:spPr>
          <a:xfrm rot="16200000" flipV="1">
            <a:off x="8218318" y="3741580"/>
            <a:ext cx="2195473" cy="1211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159043" y="116632"/>
            <a:ext cx="2551102" cy="6266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038355" y="5734998"/>
            <a:ext cx="16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непосредств</a:t>
            </a:r>
            <a:r>
              <a:rPr lang="ru-RU" dirty="0"/>
              <a:t>.-объявитель</a:t>
            </a:r>
          </a:p>
        </p:txBody>
      </p:sp>
      <p:cxnSp>
        <p:nvCxnSpPr>
          <p:cNvPr id="34" name="Соединительная линия уступом 33"/>
          <p:cNvCxnSpPr>
            <a:stCxn id="33" idx="0"/>
            <a:endCxn id="35" idx="2"/>
          </p:cNvCxnSpPr>
          <p:nvPr/>
        </p:nvCxnSpPr>
        <p:spPr>
          <a:xfrm rot="16200000" flipV="1">
            <a:off x="4699118" y="5591204"/>
            <a:ext cx="284456" cy="3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772400" y="332657"/>
            <a:ext cx="2134760" cy="5117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2544234" y="2563325"/>
            <a:ext cx="1192306" cy="46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Соединительная линия уступом 48"/>
          <p:cNvCxnSpPr>
            <a:stCxn id="51" idx="0"/>
            <a:endCxn id="46" idx="2"/>
          </p:cNvCxnSpPr>
          <p:nvPr/>
        </p:nvCxnSpPr>
        <p:spPr>
          <a:xfrm rot="5400000" flipH="1" flipV="1">
            <a:off x="2829457" y="3333677"/>
            <a:ext cx="614304" cy="7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64600" y="3644605"/>
            <a:ext cx="11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указатель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3819773" y="2582835"/>
            <a:ext cx="179556" cy="5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33" idx="1"/>
            <a:endCxn id="55" idx="2"/>
          </p:cNvCxnSpPr>
          <p:nvPr/>
        </p:nvCxnSpPr>
        <p:spPr>
          <a:xfrm rot="10800000">
            <a:off x="3909553" y="3170959"/>
            <a:ext cx="128803" cy="288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4175843" y="548680"/>
            <a:ext cx="1551153" cy="4104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92320" y="4860450"/>
            <a:ext cx="205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список-типов-парам., </a:t>
            </a:r>
            <a:r>
              <a:rPr lang="ru-RU" sz="1600" dirty="0" err="1"/>
              <a:t>объявл</a:t>
            </a:r>
            <a:r>
              <a:rPr lang="ru-RU" sz="1600" dirty="0"/>
              <a:t>.-парам.</a:t>
            </a:r>
          </a:p>
        </p:txBody>
      </p:sp>
      <p:cxnSp>
        <p:nvCxnSpPr>
          <p:cNvPr id="71" name="Соединительная линия уступом 70"/>
          <p:cNvCxnSpPr>
            <a:stCxn id="64" idx="0"/>
            <a:endCxn id="63" idx="2"/>
          </p:cNvCxnSpPr>
          <p:nvPr/>
        </p:nvCxnSpPr>
        <p:spPr>
          <a:xfrm rot="5400000" flipH="1" flipV="1">
            <a:off x="4832903" y="4741934"/>
            <a:ext cx="207767" cy="29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4210538" y="2563425"/>
            <a:ext cx="560966" cy="502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630771" y="395063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76" name="Соединительная линия уступом 75"/>
          <p:cNvCxnSpPr>
            <a:stCxn id="75" idx="1"/>
            <a:endCxn id="74" idx="2"/>
          </p:cNvCxnSpPr>
          <p:nvPr/>
        </p:nvCxnSpPr>
        <p:spPr>
          <a:xfrm rot="10800000">
            <a:off x="4491021" y="3065447"/>
            <a:ext cx="139750" cy="1208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803340" y="2447366"/>
            <a:ext cx="887506" cy="1443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/>
          <p:cNvSpPr txBox="1"/>
          <p:nvPr/>
        </p:nvSpPr>
        <p:spPr>
          <a:xfrm>
            <a:off x="4235661" y="692697"/>
            <a:ext cx="1411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абстрактн</a:t>
            </a:r>
            <a:r>
              <a:rPr lang="ru-RU" dirty="0"/>
              <a:t>.-объявитель,</a:t>
            </a:r>
          </a:p>
          <a:p>
            <a:r>
              <a:rPr lang="ru-RU" dirty="0" err="1"/>
              <a:t>непоср</a:t>
            </a:r>
            <a:r>
              <a:rPr lang="ru-RU" dirty="0"/>
              <a:t>.-</a:t>
            </a:r>
            <a:r>
              <a:rPr lang="ru-RU" dirty="0" err="1"/>
              <a:t>абст</a:t>
            </a:r>
            <a:r>
              <a:rPr lang="ru-RU" dirty="0"/>
              <a:t>.-объяв.</a:t>
            </a:r>
          </a:p>
        </p:txBody>
      </p:sp>
      <p:cxnSp>
        <p:nvCxnSpPr>
          <p:cNvPr id="84" name="Соединительная линия уступом 83"/>
          <p:cNvCxnSpPr>
            <a:stCxn id="83" idx="2"/>
            <a:endCxn id="82" idx="0"/>
          </p:cNvCxnSpPr>
          <p:nvPr/>
        </p:nvCxnSpPr>
        <p:spPr>
          <a:xfrm rot="16200000" flipH="1">
            <a:off x="4817158" y="2017431"/>
            <a:ext cx="554340" cy="305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09968" y="5734998"/>
            <a:ext cx="160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непосредств</a:t>
            </a:r>
            <a:r>
              <a:rPr lang="ru-RU" dirty="0"/>
              <a:t>.-объявитель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6191386" y="2562400"/>
            <a:ext cx="179556" cy="5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Соединительная линия уступом 94"/>
          <p:cNvCxnSpPr>
            <a:stCxn id="93" idx="1"/>
            <a:endCxn id="94" idx="2"/>
          </p:cNvCxnSpPr>
          <p:nvPr/>
        </p:nvCxnSpPr>
        <p:spPr>
          <a:xfrm rot="10800000">
            <a:off x="6281166" y="3150526"/>
            <a:ext cx="128803" cy="2907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6656900" y="2555602"/>
            <a:ext cx="784045" cy="502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6519652" y="3219365"/>
            <a:ext cx="105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98" name="Соединительная линия уступом 97"/>
          <p:cNvCxnSpPr>
            <a:stCxn id="97" idx="0"/>
            <a:endCxn id="96" idx="2"/>
          </p:cNvCxnSpPr>
          <p:nvPr/>
        </p:nvCxnSpPr>
        <p:spPr>
          <a:xfrm rot="5400000" flipH="1" flipV="1">
            <a:off x="6968051" y="3138495"/>
            <a:ext cx="1617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7486283" y="2447366"/>
            <a:ext cx="947762" cy="1418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6692583" y="1114180"/>
            <a:ext cx="108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объявит.,</a:t>
            </a:r>
          </a:p>
          <a:p>
            <a:r>
              <a:rPr lang="ru-RU" dirty="0" err="1"/>
              <a:t>непоср</a:t>
            </a:r>
            <a:r>
              <a:rPr lang="ru-RU" dirty="0"/>
              <a:t>.-объявит.</a:t>
            </a:r>
          </a:p>
        </p:txBody>
      </p:sp>
      <p:cxnSp>
        <p:nvCxnSpPr>
          <p:cNvPr id="104" name="Соединительная линия уступом 103"/>
          <p:cNvCxnSpPr>
            <a:stCxn id="103" idx="2"/>
            <a:endCxn id="102" idx="0"/>
          </p:cNvCxnSpPr>
          <p:nvPr/>
        </p:nvCxnSpPr>
        <p:spPr>
          <a:xfrm rot="16200000" flipH="1">
            <a:off x="7393553" y="1880752"/>
            <a:ext cx="409855" cy="723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7822904" y="2559772"/>
            <a:ext cx="179556" cy="5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4" name="Соединительная линия уступом 113"/>
          <p:cNvCxnSpPr>
            <a:stCxn id="103" idx="2"/>
            <a:endCxn id="113" idx="0"/>
          </p:cNvCxnSpPr>
          <p:nvPr/>
        </p:nvCxnSpPr>
        <p:spPr>
          <a:xfrm rot="16200000" flipH="1">
            <a:off x="7313607" y="1960697"/>
            <a:ext cx="522262" cy="675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7611354" y="2601602"/>
            <a:ext cx="186198" cy="46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1" name="Соединительная линия уступом 130"/>
          <p:cNvCxnSpPr>
            <a:stCxn id="132" idx="0"/>
            <a:endCxn id="130" idx="2"/>
          </p:cNvCxnSpPr>
          <p:nvPr/>
        </p:nvCxnSpPr>
        <p:spPr>
          <a:xfrm rot="16200000" flipV="1">
            <a:off x="7634955" y="3138079"/>
            <a:ext cx="394711" cy="255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532238" y="3463289"/>
            <a:ext cx="8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указат.</a:t>
            </a:r>
          </a:p>
        </p:txBody>
      </p:sp>
      <p:sp>
        <p:nvSpPr>
          <p:cNvPr id="147" name="Прямоугольник 146"/>
          <p:cNvSpPr/>
          <p:nvPr/>
        </p:nvSpPr>
        <p:spPr>
          <a:xfrm>
            <a:off x="6596282" y="1048290"/>
            <a:ext cx="1900518" cy="297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TextBox 147"/>
          <p:cNvSpPr txBox="1"/>
          <p:nvPr/>
        </p:nvSpPr>
        <p:spPr>
          <a:xfrm>
            <a:off x="6402577" y="4321733"/>
            <a:ext cx="229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список-типов-парам., </a:t>
            </a:r>
            <a:r>
              <a:rPr lang="ru-RU" dirty="0" err="1"/>
              <a:t>объявл</a:t>
            </a:r>
            <a:r>
              <a:rPr lang="ru-RU" dirty="0"/>
              <a:t>.-парам.</a:t>
            </a:r>
          </a:p>
        </p:txBody>
      </p:sp>
      <p:cxnSp>
        <p:nvCxnSpPr>
          <p:cNvPr id="149" name="Соединительная линия уступом 148"/>
          <p:cNvCxnSpPr>
            <a:stCxn id="148" idx="0"/>
            <a:endCxn id="147" idx="2"/>
          </p:cNvCxnSpPr>
          <p:nvPr/>
        </p:nvCxnSpPr>
        <p:spPr>
          <a:xfrm rot="16200000" flipV="1">
            <a:off x="7399720" y="4171393"/>
            <a:ext cx="297160" cy="3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/>
          <p:cNvSpPr/>
          <p:nvPr/>
        </p:nvSpPr>
        <p:spPr>
          <a:xfrm>
            <a:off x="4922211" y="2612359"/>
            <a:ext cx="186198" cy="46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3" name="Соединительная линия уступом 172"/>
          <p:cNvCxnSpPr>
            <a:stCxn id="174" idx="0"/>
            <a:endCxn id="172" idx="2"/>
          </p:cNvCxnSpPr>
          <p:nvPr/>
        </p:nvCxnSpPr>
        <p:spPr>
          <a:xfrm rot="16200000" flipV="1">
            <a:off x="4945812" y="3148836"/>
            <a:ext cx="394711" cy="255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843095" y="3474046"/>
            <a:ext cx="8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указат.</a:t>
            </a:r>
          </a:p>
        </p:txBody>
      </p:sp>
    </p:spTree>
    <p:extLst>
      <p:ext uri="{BB962C8B-B14F-4D97-AF65-F5344CB8AC3E}">
        <p14:creationId xmlns:p14="http://schemas.microsoft.com/office/powerpoint/2010/main" val="42808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90689"/>
            <a:ext cx="5054346" cy="3994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2144" y="-489"/>
            <a:ext cx="32758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r>
              <a:rPr lang="ru-RU" sz="1600" dirty="0">
                <a:cs typeface="Consolas" panose="020B0609020204030204" pitchFamily="49" charset="0"/>
              </a:rPr>
              <a:t> – </a:t>
            </a:r>
            <a:r>
              <a:rPr lang="en-US" sz="1600" dirty="0">
                <a:cs typeface="Consolas" panose="020B0609020204030204" pitchFamily="49" charset="0"/>
              </a:rPr>
              <a:t>a</a:t>
            </a:r>
            <a:r>
              <a:rPr lang="ru-RU" sz="1600" dirty="0">
                <a:cs typeface="Consolas" panose="020B0609020204030204" pitchFamily="49" charset="0"/>
              </a:rPr>
              <a:t>.</a:t>
            </a:r>
            <a:r>
              <a:rPr lang="en-US" sz="1600" dirty="0">
                <a:cs typeface="Consolas" panose="020B0609020204030204" pitchFamily="49" charset="0"/>
              </a:rPr>
              <a:t>k</a:t>
            </a:r>
            <a:r>
              <a:rPr lang="ru-RU" sz="1600" dirty="0">
                <a:cs typeface="Consolas" panose="020B0609020204030204" pitchFamily="49" charset="0"/>
              </a:rPr>
              <a:t>.</a:t>
            </a:r>
            <a:r>
              <a:rPr lang="en-US" sz="1600" dirty="0">
                <a:cs typeface="Consolas" panose="020B0609020204030204" pitchFamily="49" charset="0"/>
              </a:rPr>
              <a:t>a</a:t>
            </a:r>
            <a:r>
              <a:rPr lang="ru-RU" sz="1600" dirty="0">
                <a:cs typeface="Consolas" panose="020B0609020204030204" pitchFamily="49" charset="0"/>
              </a:rPr>
              <a:t>.</a:t>
            </a:r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ru-RU" sz="1600" dirty="0">
                <a:cs typeface="Consolas" panose="020B0609020204030204" pitchFamily="49" charset="0"/>
              </a:rPr>
              <a:t>идентификатор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990684"/>
            <a:ext cx="6694456" cy="43906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, union</a:t>
            </a:r>
            <a:r>
              <a:rPr lang="ru-RU" dirty="0" smtClean="0"/>
              <a:t> 1/2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392144" y="404665"/>
            <a:ext cx="32758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список-описания-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описание-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en-US" sz="1600" dirty="0">
              <a:cs typeface="Consolas" panose="020B0609020204030204" pitchFamily="49" charset="0"/>
            </a:endParaRP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список-спецификаторов-квалификаторов</a:t>
            </a:r>
            <a:endParaRPr lang="en-US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список-описателя-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, union</a:t>
            </a:r>
            <a:r>
              <a:rPr lang="ru-RU" dirty="0"/>
              <a:t> </a:t>
            </a:r>
            <a:r>
              <a:rPr lang="ru-RU" dirty="0" smtClean="0"/>
              <a:t>2/2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772816"/>
            <a:ext cx="5073491" cy="240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0056" y="368073"/>
            <a:ext cx="4067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список-описателя-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список-спецификаторов-квалификаторов</a:t>
            </a:r>
            <a:endParaRPr lang="en-US" sz="1600" dirty="0">
              <a:cs typeface="Consolas" panose="020B0609020204030204" pitchFamily="49" charset="0"/>
            </a:endParaRPr>
          </a:p>
          <a:p>
            <a:endParaRPr lang="ru-RU" sz="1600" dirty="0"/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Через : задается ширина битового поля внутри значений типа </a:t>
            </a:r>
            <a:r>
              <a:rPr lang="en-US" sz="1600" dirty="0">
                <a:cs typeface="Consolas" panose="020B0609020204030204" pitchFamily="49" charset="0"/>
              </a:rPr>
              <a:t>_Bool (C99), signed 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en-US" sz="1600" dirty="0">
                <a:cs typeface="Consolas" panose="020B0609020204030204" pitchFamily="49" charset="0"/>
              </a:rPr>
              <a:t>, unsigned 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ru-RU" sz="1600" dirty="0">
                <a:cs typeface="Consolas" panose="020B0609020204030204" pitchFamily="49" charset="0"/>
              </a:rPr>
              <a:t> или типа, определенного реализацией компилятора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Ширина битового поля должна быть </a:t>
            </a:r>
            <a:r>
              <a:rPr lang="en-US" sz="1600" dirty="0">
                <a:cs typeface="Consolas" panose="020B0609020204030204" pitchFamily="49" charset="0"/>
              </a:rPr>
              <a:t>&gt;= 0 </a:t>
            </a:r>
            <a:r>
              <a:rPr lang="ru-RU" sz="1600" dirty="0">
                <a:cs typeface="Consolas" panose="020B0609020204030204" pitchFamily="49" charset="0"/>
              </a:rPr>
              <a:t>и не превышать числа битов в значении, внутри которого находится битовое поле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Значением битового поля является целое число со знаком или без 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Битовые поля последовательно упаковываются 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Если ширина поля равна нулю, то объявитель должен отсутствовать</a:t>
            </a:r>
            <a:r>
              <a:rPr lang="en-US" sz="1600" dirty="0">
                <a:cs typeface="Consolas" panose="020B0609020204030204" pitchFamily="49" charset="0"/>
              </a:rPr>
              <a:t>; </a:t>
            </a:r>
            <a:r>
              <a:rPr lang="ru-RU" sz="1600" dirty="0">
                <a:cs typeface="Consolas" panose="020B0609020204030204" pitchFamily="49" charset="0"/>
              </a:rPr>
              <a:t>такое поле – последнее поле внутри данного значения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157192"/>
            <a:ext cx="37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Small_3D_Point {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x:10, y:10, z:10;</a:t>
            </a:r>
          </a:p>
          <a:p>
            <a:r>
              <a:rPr lang="en-US" dirty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0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Составная инструкции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28505" y="260649"/>
            <a:ext cx="3240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список-блоков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блок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</a:t>
            </a:r>
          </a:p>
          <a:p>
            <a:r>
              <a:rPr lang="ru-RU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помеченная-инструкция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выражение-инструкция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инструкция-выбора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инструкция-повторения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cs typeface="Consolas" panose="020B0609020204030204" pitchFamily="49" charset="0"/>
              </a:rPr>
              <a:t>инструкция-перехода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877664"/>
            <a:ext cx="3529108" cy="32036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98" y="3933057"/>
            <a:ext cx="2725007" cy="27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Грамматика языка Си</a:t>
            </a:r>
          </a:p>
          <a:p>
            <a:pPr lvl="1"/>
            <a:r>
              <a:rPr lang="ru-RU" dirty="0"/>
              <a:t>Грамматика внешних определений</a:t>
            </a:r>
          </a:p>
          <a:p>
            <a:pPr lvl="1"/>
            <a:r>
              <a:rPr lang="ru-RU" dirty="0"/>
              <a:t>Грамматика объявлений</a:t>
            </a:r>
          </a:p>
          <a:p>
            <a:pPr lvl="1"/>
            <a:r>
              <a:rPr lang="ru-RU" dirty="0"/>
              <a:t>Грамматика инструкций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2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Грамматика языка </a:t>
            </a:r>
            <a:r>
              <a:rPr lang="ru-RU" dirty="0" smtClean="0"/>
              <a:t>Си</a:t>
            </a:r>
          </a:p>
          <a:p>
            <a:pPr lvl="1"/>
            <a:r>
              <a:rPr lang="ru-RU" dirty="0"/>
              <a:t>Грамматика внешних </a:t>
            </a:r>
            <a:r>
              <a:rPr lang="ru-RU" dirty="0" smtClean="0"/>
              <a:t>определений</a:t>
            </a:r>
            <a:endParaRPr lang="ru-RU" dirty="0" smtClean="0"/>
          </a:p>
          <a:p>
            <a:pPr lvl="1"/>
            <a:r>
              <a:rPr lang="ru-RU" dirty="0"/>
              <a:t>Грамматика </a:t>
            </a:r>
            <a:r>
              <a:rPr lang="ru-RU" dirty="0" smtClean="0"/>
              <a:t>объявлений</a:t>
            </a:r>
            <a:endParaRPr lang="ru-RU" dirty="0" smtClean="0"/>
          </a:p>
          <a:p>
            <a:pPr lvl="1"/>
            <a:r>
              <a:rPr lang="ru-RU" dirty="0"/>
              <a:t>Грамматика </a:t>
            </a:r>
            <a:r>
              <a:rPr lang="ru-RU" dirty="0" smtClean="0"/>
              <a:t>инструкций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fourmilab.ch/images/Romanesco/images/Lc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Грамматика языка Си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9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17" y="1340768"/>
            <a:ext cx="8322566" cy="4397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Единица трансляции 1/1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399501" y="1551852"/>
            <a:ext cx="30936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единица-трансляции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внешнее-объявление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определение-функции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список-объявлений</a:t>
            </a:r>
          </a:p>
          <a:p>
            <a:r>
              <a:rPr lang="ru-RU" sz="1600" dirty="0"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спецификаторы-объявления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8089" y="4765858"/>
            <a:ext cx="136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n = 5;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   foo()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936117" y="4819119"/>
            <a:ext cx="888076" cy="24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936118" y="5612088"/>
            <a:ext cx="46338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536160" y="5612088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936117" y="5915889"/>
            <a:ext cx="231692" cy="552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544272" y="4754467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объявление</a:t>
            </a:r>
          </a:p>
        </p:txBody>
      </p:sp>
      <p:cxnSp>
        <p:nvCxnSpPr>
          <p:cNvPr id="26" name="Прямая со стрелкой 25"/>
          <p:cNvCxnSpPr>
            <a:stCxn id="40" idx="1"/>
            <a:endCxn id="23" idx="3"/>
          </p:cNvCxnSpPr>
          <p:nvPr/>
        </p:nvCxnSpPr>
        <p:spPr>
          <a:xfrm rot="10800000" flipV="1">
            <a:off x="7167811" y="6191994"/>
            <a:ext cx="1376463" cy="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39" idx="1"/>
            <a:endCxn id="21" idx="3"/>
          </p:cNvCxnSpPr>
          <p:nvPr/>
        </p:nvCxnSpPr>
        <p:spPr>
          <a:xfrm rot="10800000">
            <a:off x="8112224" y="5756106"/>
            <a:ext cx="432048" cy="2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1"/>
            <a:endCxn id="19" idx="3"/>
          </p:cNvCxnSpPr>
          <p:nvPr/>
        </p:nvCxnSpPr>
        <p:spPr>
          <a:xfrm rot="10800000" flipV="1">
            <a:off x="7824195" y="4939133"/>
            <a:ext cx="720079" cy="1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38" idx="1"/>
            <a:endCxn id="20" idx="0"/>
          </p:cNvCxnSpPr>
          <p:nvPr/>
        </p:nvCxnSpPr>
        <p:spPr>
          <a:xfrm rot="10800000" flipV="1">
            <a:off x="7167811" y="5427421"/>
            <a:ext cx="1376463" cy="184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44272" y="5242755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4272" y="5574265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объявитель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44272" y="6007328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составная-</a:t>
            </a:r>
            <a:r>
              <a:rPr lang="ru-RU" dirty="0" err="1"/>
              <a:t>инстр</a:t>
            </a:r>
            <a:r>
              <a:rPr lang="ru-RU" dirty="0"/>
              <a:t>.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6825316" y="5192102"/>
            <a:ext cx="3528392" cy="1405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6021438" y="4800634"/>
            <a:ext cx="79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опр.-</a:t>
            </a:r>
            <a:r>
              <a:rPr lang="ru-RU" dirty="0" err="1"/>
              <a:t>функц</a:t>
            </a:r>
            <a:endParaRPr lang="ru-RU" dirty="0"/>
          </a:p>
        </p:txBody>
      </p:sp>
      <p:cxnSp>
        <p:nvCxnSpPr>
          <p:cNvPr id="54" name="Прямая со стрелкой 25"/>
          <p:cNvCxnSpPr>
            <a:stCxn id="53" idx="2"/>
            <a:endCxn id="50" idx="1"/>
          </p:cNvCxnSpPr>
          <p:nvPr/>
        </p:nvCxnSpPr>
        <p:spPr>
          <a:xfrm rot="16200000" flipH="1">
            <a:off x="6398157" y="5467567"/>
            <a:ext cx="447763" cy="406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6021437" y="4598894"/>
            <a:ext cx="4484670" cy="2150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052450" y="6007327"/>
            <a:ext cx="19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единица-</a:t>
            </a:r>
            <a:r>
              <a:rPr lang="ru-RU" dirty="0" err="1"/>
              <a:t>трансл</a:t>
            </a:r>
            <a:r>
              <a:rPr lang="ru-RU" dirty="0"/>
              <a:t>.</a:t>
            </a:r>
          </a:p>
        </p:txBody>
      </p:sp>
      <p:cxnSp>
        <p:nvCxnSpPr>
          <p:cNvPr id="64" name="Прямая со стрелкой 25"/>
          <p:cNvCxnSpPr>
            <a:stCxn id="63" idx="3"/>
            <a:endCxn id="58" idx="1"/>
          </p:cNvCxnSpPr>
          <p:nvPr/>
        </p:nvCxnSpPr>
        <p:spPr>
          <a:xfrm flipV="1">
            <a:off x="4964861" y="5674323"/>
            <a:ext cx="1056577" cy="517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1/3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988840"/>
            <a:ext cx="5762720" cy="2705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8183" y="1988840"/>
            <a:ext cx="3109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объявление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спецификаторы-объявления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список-объявителей-инициализаторов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спецификатор-функции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43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2/3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556793"/>
            <a:ext cx="4677823" cy="2386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8183" y="1988840"/>
            <a:ext cx="3109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список-объявителей-инициализаторов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объявитель-инициализатор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инициализатор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список-инициализаторов</a:t>
            </a:r>
          </a:p>
          <a:p>
            <a:r>
              <a:rPr lang="ru-RU" sz="1600" dirty="0"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cs typeface="Consolas" panose="020B0609020204030204" pitchFamily="49" charset="0"/>
              </a:rPr>
              <a:t>обозначитель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9" y="3973569"/>
            <a:ext cx="5481923" cy="27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3/3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556792"/>
            <a:ext cx="3548253" cy="3210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8183" y="1988841"/>
            <a:ext cx="31098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обозначитель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список-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обозначителей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спецификатор-функции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составная-инструкция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7350" y="5343600"/>
            <a:ext cx="464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x = 5, A[5] = { 0, 1, 2, 3, 4 }</a:t>
            </a:r>
            <a:r>
              <a:rPr lang="ru-RU" sz="2400" dirty="0"/>
              <a:t> 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4766812"/>
            <a:ext cx="4619224" cy="1974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08168" y="5571022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объявление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4642" y="6076820"/>
            <a:ext cx="183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/>
              <a:t>список-</a:t>
            </a:r>
          </a:p>
          <a:p>
            <a:r>
              <a:rPr lang="ru-RU" sz="1700" dirty="0"/>
              <a:t>инициализаторов</a:t>
            </a:r>
          </a:p>
        </p:txBody>
      </p:sp>
      <p:cxnSp>
        <p:nvCxnSpPr>
          <p:cNvPr id="11" name="Соединительная линия уступом 10"/>
          <p:cNvCxnSpPr>
            <a:stCxn id="8" idx="1"/>
            <a:endCxn id="6" idx="3"/>
          </p:cNvCxnSpPr>
          <p:nvPr/>
        </p:nvCxnSpPr>
        <p:spPr>
          <a:xfrm rot="10800000">
            <a:off x="6394744" y="5754090"/>
            <a:ext cx="1213424" cy="1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9" idx="0"/>
            <a:endCxn id="51" idx="2"/>
          </p:cNvCxnSpPr>
          <p:nvPr/>
        </p:nvCxnSpPr>
        <p:spPr>
          <a:xfrm rot="5400000" flipH="1" flipV="1">
            <a:off x="5266951" y="5936601"/>
            <a:ext cx="276654" cy="3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936376" y="5360894"/>
            <a:ext cx="991272" cy="412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913873" y="604096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специф</a:t>
            </a:r>
            <a:r>
              <a:rPr lang="ru-RU" dirty="0"/>
              <a:t>.-</a:t>
            </a:r>
          </a:p>
          <a:p>
            <a:r>
              <a:rPr lang="ru-RU" dirty="0" err="1"/>
              <a:t>объявл</a:t>
            </a:r>
            <a:r>
              <a:rPr lang="ru-RU" dirty="0"/>
              <a:t>.</a:t>
            </a:r>
          </a:p>
        </p:txBody>
      </p:sp>
      <p:cxnSp>
        <p:nvCxnSpPr>
          <p:cNvPr id="17" name="Соединительная линия уступом 16"/>
          <p:cNvCxnSpPr>
            <a:stCxn id="16" idx="0"/>
            <a:endCxn id="15" idx="2"/>
          </p:cNvCxnSpPr>
          <p:nvPr/>
        </p:nvCxnSpPr>
        <p:spPr>
          <a:xfrm rot="16200000" flipV="1">
            <a:off x="2299267" y="5906017"/>
            <a:ext cx="267689" cy="2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994212" y="5360894"/>
            <a:ext cx="233082" cy="41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975416" y="6317958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объявитель</a:t>
            </a:r>
          </a:p>
        </p:txBody>
      </p:sp>
      <p:cxnSp>
        <p:nvCxnSpPr>
          <p:cNvPr id="24" name="Соединительная линия уступом 23"/>
          <p:cNvCxnSpPr>
            <a:stCxn id="23" idx="0"/>
            <a:endCxn id="25" idx="2"/>
          </p:cNvCxnSpPr>
          <p:nvPr/>
        </p:nvCxnSpPr>
        <p:spPr>
          <a:xfrm rot="5400000" flipH="1" flipV="1">
            <a:off x="3551272" y="5860693"/>
            <a:ext cx="543064" cy="371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722981" y="5360894"/>
            <a:ext cx="571113" cy="41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3" idx="0"/>
            <a:endCxn id="22" idx="2"/>
          </p:cNvCxnSpPr>
          <p:nvPr/>
        </p:nvCxnSpPr>
        <p:spPr>
          <a:xfrm rot="16200000" flipV="1">
            <a:off x="3102380" y="5783267"/>
            <a:ext cx="543064" cy="526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3404091" y="5349811"/>
            <a:ext cx="208686" cy="41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1815418" y="4775735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инициализатор</a:t>
            </a:r>
          </a:p>
        </p:txBody>
      </p:sp>
      <p:cxnSp>
        <p:nvCxnSpPr>
          <p:cNvPr id="36" name="Соединительная линия уступом 35"/>
          <p:cNvCxnSpPr>
            <a:stCxn id="35" idx="3"/>
            <a:endCxn id="34" idx="0"/>
          </p:cNvCxnSpPr>
          <p:nvPr/>
        </p:nvCxnSpPr>
        <p:spPr>
          <a:xfrm flipH="1">
            <a:off x="3508434" y="4960401"/>
            <a:ext cx="6424" cy="389410"/>
          </a:xfrm>
          <a:prstGeom prst="bentConnector4">
            <a:avLst>
              <a:gd name="adj1" fmla="val -3558531"/>
              <a:gd name="adj2" fmla="val 73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518213" y="5343599"/>
            <a:ext cx="1766047" cy="132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Соединительная линия уступом 41"/>
          <p:cNvCxnSpPr>
            <a:stCxn id="35" idx="3"/>
            <a:endCxn id="41" idx="0"/>
          </p:cNvCxnSpPr>
          <p:nvPr/>
        </p:nvCxnSpPr>
        <p:spPr>
          <a:xfrm>
            <a:off x="3514858" y="4960401"/>
            <a:ext cx="1886378" cy="383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4700410" y="5397593"/>
            <a:ext cx="1413519" cy="40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Спецификаторы и квалификатор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25266" y="1988840"/>
            <a:ext cx="3042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Consolas" panose="020B0609020204030204" pitchFamily="49" charset="0"/>
              </a:rPr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спецификатор-класса-памяти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квалификатор-типа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спецификатор-функции</a:t>
            </a:r>
          </a:p>
          <a:p>
            <a:r>
              <a:rPr lang="ru-RU" sz="1600" dirty="0">
                <a:cs typeface="Consolas" panose="020B0609020204030204" pitchFamily="49" charset="0"/>
              </a:rPr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09962" y="2133744"/>
            <a:ext cx="3229166" cy="59860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84" y="2060848"/>
            <a:ext cx="2584609" cy="22974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9" y="2060848"/>
            <a:ext cx="2010251" cy="23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Объявитель 1/3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44" y="1690689"/>
            <a:ext cx="8213312" cy="4403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2144" y="-489"/>
            <a:ext cx="32758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Здесь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объявитель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непосредственный-объявитель</a:t>
            </a:r>
          </a:p>
          <a:p>
            <a:r>
              <a:rPr lang="ru-RU" sz="1600" dirty="0"/>
              <a:t>Далее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указатель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список-типов-параметров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список-идентификаторов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список-квалификаторов-типа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константное-выражение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-</a:t>
            </a:r>
            <a:r>
              <a:rPr lang="ru-RU" sz="1600" dirty="0">
                <a:cs typeface="Consolas" panose="020B0609020204030204" pitchFamily="49" charset="0"/>
              </a:rPr>
              <a:t>или-</a:t>
            </a:r>
            <a:r>
              <a:rPr lang="en-US" sz="1600" dirty="0">
                <a:cs typeface="Consolas" panose="020B0609020204030204" pitchFamily="49" charset="0"/>
              </a:rPr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спецификатор-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имя-</a:t>
            </a:r>
            <a:r>
              <a:rPr lang="en-US" sz="1600" dirty="0" err="1">
                <a:cs typeface="Consolas" panose="020B0609020204030204" pitchFamily="49" charset="0"/>
              </a:rPr>
              <a:t>typedef</a:t>
            </a: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выражение-присваивание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cs typeface="Consolas" panose="020B0609020204030204" pitchFamily="49" charset="0"/>
              </a:rPr>
              <a:t>составная-инструкция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cs typeface="Consolas" panose="020B0609020204030204" pitchFamily="49" charset="0"/>
            </a:endParaRPr>
          </a:p>
          <a:p>
            <a:endParaRPr lang="ru-RU" sz="1600" dirty="0">
              <a:cs typeface="Consolas" panose="020B0609020204030204" pitchFamily="49" charset="0"/>
            </a:endParaRPr>
          </a:p>
          <a:p>
            <a:r>
              <a:rPr lang="ru-RU" sz="1600" dirty="0">
                <a:cs typeface="Consolas" panose="020B0609020204030204" pitchFamily="49" charset="0"/>
              </a:rPr>
              <a:t>Объявление идентификаторов, имеющих составной тип (массив,  функция, указатель, </a:t>
            </a:r>
            <a:r>
              <a:rPr lang="en-US" sz="1600" dirty="0" err="1">
                <a:cs typeface="Consolas" panose="020B0609020204030204" pitchFamily="49" charset="0"/>
              </a:rPr>
              <a:t>struct</a:t>
            </a:r>
            <a:r>
              <a:rPr lang="en-US" sz="1600" dirty="0">
                <a:cs typeface="Consolas" panose="020B0609020204030204" pitchFamily="49" charset="0"/>
              </a:rPr>
              <a:t>, union, </a:t>
            </a:r>
            <a:r>
              <a:rPr lang="en-US" sz="1600" dirty="0" err="1">
                <a:cs typeface="Consolas" panose="020B0609020204030204" pitchFamily="49" charset="0"/>
              </a:rPr>
              <a:t>enum</a:t>
            </a:r>
            <a:r>
              <a:rPr lang="ru-RU" sz="1600" dirty="0">
                <a:cs typeface="Consolas" panose="020B0609020204030204" pitchFamily="49" charset="0"/>
              </a:rPr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91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39824</TotalTime>
  <Words>478</Words>
  <Application>Microsoft Office PowerPoint</Application>
  <PresentationFormat>Широкоэкранный</PresentationFormat>
  <Paragraphs>243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Грамматика языка Си</vt:lpstr>
      <vt:lpstr>План лекции</vt:lpstr>
      <vt:lpstr>Грамматика языка Си</vt:lpstr>
      <vt:lpstr>Единица трансляции 1/1</vt:lpstr>
      <vt:lpstr>Объявление 1/3</vt:lpstr>
      <vt:lpstr>Объявление 2/3</vt:lpstr>
      <vt:lpstr>Объявление 3/3</vt:lpstr>
      <vt:lpstr>Спецификаторы и квалификатор</vt:lpstr>
      <vt:lpstr>Объявитель 1/3</vt:lpstr>
      <vt:lpstr>Объявитель 2/3</vt:lpstr>
      <vt:lpstr>Объявитель 3/3</vt:lpstr>
      <vt:lpstr>Презентация PowerPoint</vt:lpstr>
      <vt:lpstr>enum</vt:lpstr>
      <vt:lpstr>struct, union 1/2</vt:lpstr>
      <vt:lpstr>struct, union 2/2</vt:lpstr>
      <vt:lpstr>Составная инструкции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250</cp:revision>
  <dcterms:created xsi:type="dcterms:W3CDTF">2012-09-17T07:39:46Z</dcterms:created>
  <dcterms:modified xsi:type="dcterms:W3CDTF">2018-10-12T05:19:20Z</dcterms:modified>
</cp:coreProperties>
</file>