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64" r:id="rId4"/>
    <p:sldId id="259" r:id="rId5"/>
    <p:sldId id="266" r:id="rId6"/>
    <p:sldId id="263" r:id="rId7"/>
    <p:sldId id="268" r:id="rId8"/>
    <p:sldId id="270" r:id="rId9"/>
    <p:sldId id="269" r:id="rId10"/>
    <p:sldId id="300" r:id="rId11"/>
    <p:sldId id="267" r:id="rId12"/>
    <p:sldId id="271" r:id="rId13"/>
    <p:sldId id="299" r:id="rId14"/>
    <p:sldId id="258" r:id="rId15"/>
    <p:sldId id="272" r:id="rId16"/>
    <p:sldId id="287" r:id="rId17"/>
    <p:sldId id="285" r:id="rId18"/>
    <p:sldId id="273" r:id="rId19"/>
    <p:sldId id="283" r:id="rId20"/>
    <p:sldId id="284" r:id="rId21"/>
    <p:sldId id="296" r:id="rId22"/>
    <p:sldId id="291" r:id="rId23"/>
    <p:sldId id="295" r:id="rId24"/>
    <p:sldId id="289" r:id="rId25"/>
    <p:sldId id="290" r:id="rId26"/>
    <p:sldId id="297" r:id="rId27"/>
    <p:sldId id="288" r:id="rId28"/>
    <p:sldId id="292" r:id="rId29"/>
    <p:sldId id="280" r:id="rId30"/>
    <p:sldId id="276" r:id="rId31"/>
    <p:sldId id="275" r:id="rId32"/>
    <p:sldId id="279" r:id="rId33"/>
    <p:sldId id="294" r:id="rId34"/>
    <p:sldId id="278" r:id="rId35"/>
    <p:sldId id="293" r:id="rId36"/>
    <p:sldId id="29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4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1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2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9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4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3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15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7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02.11.2018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правляющие инструкции.</a:t>
            </a:r>
            <a:br>
              <a:rPr lang="ru-RU" dirty="0" smtClean="0"/>
            </a:br>
            <a:r>
              <a:rPr lang="ru-RU" dirty="0" smtClean="0"/>
              <a:t>Указатели. Массивы.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Duff’s Device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send(to, from, count)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 Tom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Duff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Nov’1983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register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*to, *from;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register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register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= (count + 7) / 8;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 % 8)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to++ = *from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to++ = *from++;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to++ = *from++;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to++ = *from++;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to++ = *from++;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to++ = *from++;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to++ = *from++;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to++ = *from++;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(--n &gt; 0);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Инструкции передачи управления 1/3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&lt;</a:t>
            </a:r>
            <a:r>
              <a:rPr lang="ru-RU" dirty="0" smtClean="0"/>
              <a:t>инструкция-перехода</a:t>
            </a:r>
            <a:r>
              <a:rPr lang="en-US" dirty="0" smtClean="0"/>
              <a:t>&gt; :</a:t>
            </a:r>
            <a:r>
              <a:rPr lang="ru-RU" dirty="0" smtClean="0"/>
              <a:t>: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>	'</a:t>
            </a:r>
            <a:r>
              <a:rPr lang="en-US" dirty="0" err="1" smtClean="0"/>
              <a:t>goto</a:t>
            </a:r>
            <a:r>
              <a:rPr lang="en-US" dirty="0" smtClean="0"/>
              <a:t>' &lt;</a:t>
            </a:r>
            <a:r>
              <a:rPr lang="ru-RU" dirty="0" smtClean="0"/>
              <a:t>идентификатор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'</a:t>
            </a:r>
            <a:r>
              <a:rPr lang="ru-RU" dirty="0" smtClean="0"/>
              <a:t>;</a:t>
            </a:r>
            <a:r>
              <a:rPr lang="en-US" dirty="0" smtClean="0"/>
              <a:t>'</a:t>
            </a:r>
            <a:br>
              <a:rPr lang="en-US" dirty="0" smtClean="0"/>
            </a:br>
            <a:r>
              <a:rPr lang="en-US" dirty="0" smtClean="0"/>
              <a:t>|	'continue ';'</a:t>
            </a:r>
            <a:br>
              <a:rPr lang="en-US" dirty="0" smtClean="0"/>
            </a:br>
            <a:r>
              <a:rPr lang="en-US" dirty="0" smtClean="0"/>
              <a:t>|	'break' ';'</a:t>
            </a:r>
            <a:br>
              <a:rPr lang="en-US" dirty="0" smtClean="0"/>
            </a:br>
            <a:r>
              <a:rPr lang="en-US" dirty="0" smtClean="0"/>
              <a:t>|	'return' [&lt;</a:t>
            </a:r>
            <a:r>
              <a:rPr lang="ru-RU" dirty="0" smtClean="0"/>
              <a:t>выражение</a:t>
            </a:r>
            <a:r>
              <a:rPr lang="en-US" dirty="0" smtClean="0"/>
              <a:t>&gt;]</a:t>
            </a:r>
            <a:r>
              <a:rPr lang="ru-RU" dirty="0" smtClean="0"/>
              <a:t> </a:t>
            </a:r>
            <a:r>
              <a:rPr lang="en-US" dirty="0" smtClean="0"/>
              <a:t>'</a:t>
            </a:r>
            <a:r>
              <a:rPr lang="ru-RU" dirty="0" smtClean="0"/>
              <a:t>;</a:t>
            </a:r>
            <a:r>
              <a:rPr lang="en-US" dirty="0" smtClean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Инструкции </a:t>
            </a:r>
            <a:r>
              <a:rPr lang="ru-RU" dirty="0" smtClean="0"/>
              <a:t>передачи управления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continue ;</a:t>
            </a:r>
            <a:endParaRPr lang="ru-RU" dirty="0" smtClean="0"/>
          </a:p>
          <a:p>
            <a:pPr lvl="1"/>
            <a:r>
              <a:rPr lang="ru-RU" dirty="0" smtClean="0"/>
              <a:t>Передаёт управление на проверку условия в </a:t>
            </a:r>
            <a:r>
              <a:rPr lang="en-US" dirty="0" smtClean="0"/>
              <a:t>while </a:t>
            </a:r>
            <a:r>
              <a:rPr lang="ru-RU" dirty="0" smtClean="0"/>
              <a:t>и </a:t>
            </a:r>
            <a:r>
              <a:rPr lang="en-US" dirty="0" smtClean="0"/>
              <a:t>do-while</a:t>
            </a:r>
            <a:r>
              <a:rPr lang="ru-RU" dirty="0" smtClean="0"/>
              <a:t> и на вычисление третьего выражения в </a:t>
            </a:r>
            <a:r>
              <a:rPr lang="en-US" dirty="0" smtClean="0"/>
              <a:t>for</a:t>
            </a:r>
          </a:p>
          <a:p>
            <a:pPr lvl="1"/>
            <a:r>
              <a:rPr lang="ru-RU" dirty="0" smtClean="0"/>
              <a:t>Разрешено только в </a:t>
            </a:r>
            <a:r>
              <a:rPr lang="ru-RU" dirty="0" smtClean="0"/>
              <a:t>инструкциях </a:t>
            </a:r>
            <a:r>
              <a:rPr lang="ru-RU" dirty="0" smtClean="0"/>
              <a:t>цикла</a:t>
            </a:r>
          </a:p>
          <a:p>
            <a:r>
              <a:rPr lang="en-US" dirty="0" smtClean="0"/>
              <a:t>break ;</a:t>
            </a:r>
          </a:p>
          <a:p>
            <a:pPr lvl="1"/>
            <a:r>
              <a:rPr lang="ru-RU" dirty="0" smtClean="0"/>
              <a:t>Передаёт управление на </a:t>
            </a:r>
            <a:r>
              <a:rPr lang="ru-RU" dirty="0"/>
              <a:t>первую </a:t>
            </a:r>
            <a:r>
              <a:rPr lang="ru-RU" dirty="0" smtClean="0"/>
              <a:t>инструкцию </a:t>
            </a:r>
            <a:r>
              <a:rPr lang="ru-RU" dirty="0"/>
              <a:t>после </a:t>
            </a:r>
            <a:r>
              <a:rPr lang="ru-RU" dirty="0" smtClean="0"/>
              <a:t>цикла или после оператора выбора</a:t>
            </a:r>
            <a:endParaRPr lang="en-US" dirty="0" smtClean="0"/>
          </a:p>
          <a:p>
            <a:pPr lvl="1"/>
            <a:r>
              <a:rPr lang="ru-RU" dirty="0" smtClean="0"/>
              <a:t>Разрешено в циклах и </a:t>
            </a:r>
            <a:r>
              <a:rPr lang="ru-RU" smtClean="0"/>
              <a:t>в </a:t>
            </a:r>
            <a:r>
              <a:rPr lang="ru-RU" smtClean="0"/>
              <a:t>инструкции </a:t>
            </a:r>
            <a:r>
              <a:rPr lang="ru-RU" dirty="0" smtClean="0"/>
              <a:t>выбора </a:t>
            </a:r>
            <a:r>
              <a:rPr lang="en-US" dirty="0" smtClean="0"/>
              <a:t>switch</a:t>
            </a:r>
            <a:endParaRPr lang="ru-RU" dirty="0" smtClean="0"/>
          </a:p>
          <a:p>
            <a:r>
              <a:rPr lang="en-US" dirty="0" smtClean="0"/>
              <a:t>return </a:t>
            </a:r>
            <a:r>
              <a:rPr lang="ru-RU" dirty="0" smtClean="0"/>
              <a:t>выражение</a:t>
            </a:r>
            <a:r>
              <a:rPr lang="ru-RU" dirty="0"/>
              <a:t> </a:t>
            </a:r>
            <a:r>
              <a:rPr lang="ru-RU" dirty="0" smtClean="0"/>
              <a:t>; и </a:t>
            </a:r>
            <a:r>
              <a:rPr lang="en-US" dirty="0" smtClean="0"/>
              <a:t>return ;</a:t>
            </a:r>
            <a:endParaRPr lang="ru-RU" dirty="0" smtClean="0"/>
          </a:p>
          <a:p>
            <a:pPr lvl="1"/>
            <a:r>
              <a:rPr lang="ru-RU" dirty="0" smtClean="0"/>
              <a:t>Завершает </a:t>
            </a:r>
            <a:r>
              <a:rPr lang="ru-RU" dirty="0"/>
              <a:t>работу текущей функции и </a:t>
            </a:r>
            <a:r>
              <a:rPr lang="ru-RU" dirty="0" smtClean="0"/>
              <a:t>возвращает управление вызывающей функции</a:t>
            </a:r>
          </a:p>
          <a:p>
            <a:pPr lvl="1"/>
            <a:r>
              <a:rPr lang="ru-RU" dirty="0" smtClean="0"/>
              <a:t>выражение должно быть приводимым к типу результата функции с помощью стандартных преобразований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Инструкции </a:t>
            </a:r>
            <a:r>
              <a:rPr lang="ru-RU" dirty="0" smtClean="0"/>
              <a:t>передачи управления 3/3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ru-RU" dirty="0" smtClean="0"/>
              <a:t>идентификатор ;</a:t>
            </a:r>
            <a:endParaRPr lang="en-US" dirty="0" smtClean="0"/>
          </a:p>
          <a:p>
            <a:pPr lvl="1"/>
            <a:r>
              <a:rPr lang="ru-RU" dirty="0" smtClean="0"/>
              <a:t>Передаёт управление на инструкцию, помеченный меткой идентификатор</a:t>
            </a:r>
            <a:endParaRPr lang="en-US" dirty="0" smtClean="0"/>
          </a:p>
          <a:p>
            <a:pPr lvl="1"/>
            <a:r>
              <a:rPr lang="ru-RU" dirty="0" smtClean="0"/>
              <a:t>Идентификатор должен быть меткой инструкции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Рекомендуется передавать управление только вперёд про тексту программы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Разрешено передавать управление из блока</a:t>
            </a:r>
            <a:r>
              <a:rPr lang="en-US" dirty="0" smtClean="0"/>
              <a:t> { }</a:t>
            </a:r>
            <a:r>
              <a:rPr lang="ru-RU" dirty="0" smtClean="0"/>
              <a:t> наружу за исключением выхода из функции</a:t>
            </a:r>
          </a:p>
          <a:p>
            <a:pPr lvl="1"/>
            <a:r>
              <a:rPr lang="ru-RU" dirty="0" smtClean="0"/>
              <a:t>Разрешено передавать управление внутрь блока </a:t>
            </a:r>
            <a:r>
              <a:rPr lang="en-US" dirty="0" smtClean="0"/>
              <a:t>{ }</a:t>
            </a:r>
            <a:endParaRPr lang="ru-RU" dirty="0" smtClean="0"/>
          </a:p>
          <a:p>
            <a:pPr lvl="2"/>
            <a:r>
              <a:rPr lang="ru-RU" dirty="0" smtClean="0"/>
              <a:t>См. лекцию 5 про значения переменных внутри блока после такой передачи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1239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Управляющие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инструкции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Инструкции выбора if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switch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цикла for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while,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</a:p>
          <a:p>
            <a:pPr lvl="1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перехода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goto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break,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возврата return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/>
              <a:t>Указатели</a:t>
            </a:r>
            <a:endParaRPr lang="ru-RU" dirty="0"/>
          </a:p>
          <a:p>
            <a:pPr lvl="1"/>
            <a:r>
              <a:rPr lang="ru-RU" dirty="0" smtClean="0"/>
              <a:t>Понятие указателя</a:t>
            </a:r>
          </a:p>
          <a:p>
            <a:pPr lvl="1"/>
            <a:r>
              <a:rPr lang="ru-RU" dirty="0" smtClean="0"/>
              <a:t>Указатели в языке Си</a:t>
            </a:r>
          </a:p>
          <a:p>
            <a:pPr lvl="1"/>
            <a:r>
              <a:rPr lang="ru-RU" dirty="0" smtClean="0"/>
              <a:t>Операции над указателями</a:t>
            </a:r>
          </a:p>
          <a:p>
            <a:pPr lvl="1"/>
            <a:r>
              <a:rPr lang="ru-RU" dirty="0"/>
              <a:t>Передача параметров функции по указателю</a:t>
            </a:r>
          </a:p>
          <a:p>
            <a:r>
              <a:rPr lang="ru-RU" dirty="0" smtClean="0"/>
              <a:t>Массивы</a:t>
            </a:r>
          </a:p>
          <a:p>
            <a:pPr lvl="1"/>
            <a:r>
              <a:rPr lang="ru-RU" dirty="0" smtClean="0"/>
              <a:t>Массивы в языке Си</a:t>
            </a:r>
          </a:p>
          <a:p>
            <a:pPr lvl="1"/>
            <a:r>
              <a:rPr lang="ru-RU" dirty="0" smtClean="0"/>
              <a:t>Связь массивов и указателей – генерация указателя</a:t>
            </a:r>
          </a:p>
          <a:p>
            <a:pPr lvl="1"/>
            <a:r>
              <a:rPr lang="ru-RU" dirty="0" smtClean="0"/>
              <a:t>Описание массива </a:t>
            </a:r>
            <a:r>
              <a:rPr lang="ru-RU" dirty="0"/>
              <a:t>в языке </a:t>
            </a:r>
            <a:r>
              <a:rPr lang="ru-RU" dirty="0" smtClean="0"/>
              <a:t>Си</a:t>
            </a:r>
            <a:endParaRPr lang="ru-RU" dirty="0"/>
          </a:p>
          <a:p>
            <a:pPr lvl="1"/>
            <a:r>
              <a:rPr lang="ru-RU" dirty="0" smtClean="0"/>
              <a:t>Многомерные массивы</a:t>
            </a:r>
          </a:p>
          <a:p>
            <a:pPr lvl="1"/>
            <a:r>
              <a:rPr lang="ru-RU" dirty="0"/>
              <a:t>Массивы и строковые </a:t>
            </a:r>
            <a:r>
              <a:rPr lang="ru-RU" dirty="0" smtClean="0"/>
              <a:t>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7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/>
              <a:t>Память ЭВМ делится на одинаковые ячейки -- байты</a:t>
            </a:r>
          </a:p>
          <a:p>
            <a:endParaRPr lang="ru-RU" sz="2000" dirty="0"/>
          </a:p>
          <a:p>
            <a:r>
              <a:rPr lang="ru-RU" sz="2000" dirty="0"/>
              <a:t>Для обращения к ячейкам памяти процессор использует машинно-представимые целые числа без знака с максимальным числом битов – </a:t>
            </a:r>
            <a:r>
              <a:rPr lang="ru-RU" sz="2000" i="1" dirty="0"/>
              <a:t>адреса</a:t>
            </a:r>
          </a:p>
          <a:p>
            <a:endParaRPr lang="ru-RU" sz="2000" dirty="0"/>
          </a:p>
          <a:p>
            <a:r>
              <a:rPr lang="ru-RU" sz="2000" dirty="0"/>
              <a:t>Соответствие между адресами и ячейками памяти устанавливает ОС</a:t>
            </a:r>
          </a:p>
          <a:p>
            <a:pPr lvl="1"/>
            <a:r>
              <a:rPr lang="ru-RU" sz="1800" dirty="0"/>
              <a:t>Программа, работающая под управлением ОС, не может изменить это соответствие, но может изменять значения в ячейках памяти</a:t>
            </a:r>
          </a:p>
          <a:p>
            <a:pPr lvl="1"/>
            <a:r>
              <a:rPr lang="ru-RU" sz="1800" dirty="0"/>
              <a:t>Для программ память – линейный массив байтов</a:t>
            </a:r>
          </a:p>
          <a:p>
            <a:endParaRPr lang="ru-RU" sz="2000" dirty="0"/>
          </a:p>
          <a:p>
            <a:r>
              <a:rPr lang="ru-RU" sz="2000" dirty="0"/>
              <a:t>Адреса, которым не соответствуют ячейки памяти, называются </a:t>
            </a:r>
            <a:r>
              <a:rPr lang="ru-RU" sz="2000" i="1" dirty="0"/>
              <a:t>недоступными </a:t>
            </a:r>
            <a:r>
              <a:rPr lang="ru-RU" sz="2000" dirty="0"/>
              <a:t>адресами или адресами недоступных ячеек памяти</a:t>
            </a:r>
          </a:p>
          <a:p>
            <a:endParaRPr lang="ru-RU" sz="2000" dirty="0"/>
          </a:p>
          <a:p>
            <a:r>
              <a:rPr lang="ru-RU" sz="2000" dirty="0"/>
              <a:t>Адрес 0 является недоступным адресом по соглашению между программистами (в т.ч. авторами ОС) и разработчиками процессоров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в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 на </a:t>
            </a:r>
            <a:r>
              <a:rPr lang="en-US" dirty="0" smtClean="0"/>
              <a:t>(</a:t>
            </a:r>
            <a:r>
              <a:rPr lang="ru-RU" dirty="0" smtClean="0"/>
              <a:t>значения типа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T </a:t>
            </a:r>
            <a:r>
              <a:rPr lang="ru-RU" dirty="0" smtClean="0"/>
              <a:t>– это тип данных для работы с </a:t>
            </a:r>
            <a:r>
              <a:rPr lang="ru-RU" dirty="0"/>
              <a:t>адресами значений типа</a:t>
            </a:r>
            <a:r>
              <a:rPr lang="en-US" dirty="0"/>
              <a:t> </a:t>
            </a:r>
            <a:r>
              <a:rPr lang="ru-RU" dirty="0" smtClean="0"/>
              <a:t>Т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Указатель на Т является </a:t>
            </a:r>
            <a:r>
              <a:rPr lang="ru-RU" i="1" dirty="0" smtClean="0"/>
              <a:t>производным </a:t>
            </a:r>
            <a:r>
              <a:rPr lang="ru-RU" dirty="0" smtClean="0"/>
              <a:t>типом от Т</a:t>
            </a:r>
          </a:p>
          <a:p>
            <a:pPr marL="457200" lvl="1" indent="0">
              <a:buNone/>
            </a:pPr>
            <a:endParaRPr lang="ru-RU" dirty="0" smtClean="0"/>
          </a:p>
          <a:p>
            <a:r>
              <a:rPr lang="ru-RU" dirty="0" smtClean="0"/>
              <a:t>Тип указатель на Т в простых случаях записывается в как Т*</a:t>
            </a:r>
          </a:p>
          <a:p>
            <a:pPr lvl="1"/>
            <a:r>
              <a:rPr lang="ru-RU" dirty="0" smtClean="0"/>
              <a:t>Общий случай см. в лекции 3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в языке Си -- 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Указатель на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Указатель на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*p = 0; 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Константа типа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 = 0;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Массив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Массив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указат.на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*p[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] = 0; 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Массив констант типа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p[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] = 0;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Массив констант типа указатель на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Операции </a:t>
            </a:r>
            <a:r>
              <a:rPr lang="ru-RU" dirty="0"/>
              <a:t>над указателями </a:t>
            </a:r>
            <a:r>
              <a:rPr lang="ru-RU" dirty="0" smtClean="0"/>
              <a:t>в Си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NULL</a:t>
            </a:r>
            <a:endParaRPr lang="ru-RU" sz="2400" dirty="0"/>
          </a:p>
          <a:p>
            <a:pPr lvl="1"/>
            <a:r>
              <a:rPr lang="ru-RU" sz="2400" dirty="0"/>
              <a:t>Константа </a:t>
            </a:r>
            <a:r>
              <a:rPr lang="en-US" sz="2400" dirty="0"/>
              <a:t>NULL</a:t>
            </a:r>
            <a:r>
              <a:rPr lang="ru-RU" sz="2400" dirty="0"/>
              <a:t> -- адрес 0, отличный от всех других адресов</a:t>
            </a:r>
          </a:p>
          <a:p>
            <a:pPr lvl="2"/>
            <a:endParaRPr lang="ru-RU" sz="2000" dirty="0"/>
          </a:p>
          <a:p>
            <a:r>
              <a:rPr lang="en-US" sz="2400" dirty="0"/>
              <a:t>&amp;</a:t>
            </a:r>
            <a:r>
              <a:rPr lang="en-US" sz="2400" dirty="0" err="1"/>
              <a:t>my_var</a:t>
            </a:r>
            <a:endParaRPr lang="ru-RU" sz="2400" dirty="0"/>
          </a:p>
          <a:p>
            <a:pPr lvl="1"/>
            <a:r>
              <a:rPr lang="ru-RU" sz="2400" dirty="0"/>
              <a:t>Результат – адрес первой из ячеек памяти, которые хранят значение переменной </a:t>
            </a:r>
            <a:r>
              <a:rPr lang="en-US" sz="2400" dirty="0" err="1"/>
              <a:t>my_var</a:t>
            </a:r>
            <a:endParaRPr lang="ru-RU" sz="2400" dirty="0"/>
          </a:p>
          <a:p>
            <a:pPr lvl="2"/>
            <a:endParaRPr lang="ru-RU" sz="2000" dirty="0"/>
          </a:p>
          <a:p>
            <a:r>
              <a:rPr lang="ru-RU" sz="2400" dirty="0"/>
              <a:t>*</a:t>
            </a:r>
            <a:r>
              <a:rPr lang="en-US" sz="2400" dirty="0" err="1"/>
              <a:t>ptr_to_my_val</a:t>
            </a:r>
            <a:r>
              <a:rPr lang="ru-RU" sz="2400" dirty="0"/>
              <a:t> </a:t>
            </a:r>
          </a:p>
          <a:p>
            <a:pPr lvl="1"/>
            <a:r>
              <a:rPr lang="ru-RU" sz="2400" dirty="0"/>
              <a:t>Результат – значение, на которое указывает</a:t>
            </a:r>
            <a:r>
              <a:rPr lang="en-US" sz="2400" dirty="0"/>
              <a:t> </a:t>
            </a:r>
            <a:r>
              <a:rPr lang="en-US" sz="2400" dirty="0" err="1"/>
              <a:t>ptr_to_my_val</a:t>
            </a:r>
            <a:endParaRPr lang="ru-RU" sz="2400" dirty="0"/>
          </a:p>
          <a:p>
            <a:pPr lvl="1"/>
            <a:r>
              <a:rPr lang="ru-RU" sz="2400" i="1" dirty="0"/>
              <a:t>Разыменование </a:t>
            </a:r>
            <a:r>
              <a:rPr lang="ru-RU" sz="2400" dirty="0"/>
              <a:t>указателя</a:t>
            </a:r>
            <a:endParaRPr lang="en-US" sz="2400" dirty="0"/>
          </a:p>
          <a:p>
            <a:pPr lvl="2"/>
            <a:endParaRPr lang="ru-RU" sz="2000" dirty="0"/>
          </a:p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ptr_to_my_struct</a:t>
            </a:r>
            <a:r>
              <a:rPr lang="ru-RU" sz="24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my_field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sz="2400" dirty="0">
                <a:solidFill>
                  <a:schemeClr val="tx1">
                    <a:lumMod val="50000"/>
                  </a:schemeClr>
                </a:solidFill>
              </a:rPr>
              <a:t>Результат – значение поля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my_field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50000"/>
                  </a:schemeClr>
                </a:solidFill>
              </a:rPr>
              <a:t>структуры или объединения *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ptr_to_my_struct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указателями в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ptr1 == ptr2, ptr1 != ptr2</a:t>
            </a:r>
            <a:endParaRPr lang="ru-RU" dirty="0" smtClean="0"/>
          </a:p>
          <a:p>
            <a:pPr lvl="1"/>
            <a:r>
              <a:rPr lang="ru-RU" dirty="0" smtClean="0"/>
              <a:t>Проверка равенства адресов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ptr1 &lt; </a:t>
            </a:r>
            <a:r>
              <a:rPr lang="en-US" dirty="0"/>
              <a:t>ptr2, ptr1 </a:t>
            </a:r>
            <a:r>
              <a:rPr lang="en-US" dirty="0" smtClean="0"/>
              <a:t>&lt;= ptr2, </a:t>
            </a:r>
            <a:r>
              <a:rPr lang="en-US" dirty="0"/>
              <a:t>ptr1 </a:t>
            </a:r>
            <a:r>
              <a:rPr lang="en-US" dirty="0" smtClean="0"/>
              <a:t>&gt; ptr2, </a:t>
            </a:r>
            <a:r>
              <a:rPr lang="en-US" dirty="0"/>
              <a:t>ptr1 </a:t>
            </a:r>
            <a:r>
              <a:rPr lang="en-US" dirty="0" smtClean="0"/>
              <a:t>&gt;= </a:t>
            </a:r>
            <a:r>
              <a:rPr lang="en-US" dirty="0"/>
              <a:t>ptr2</a:t>
            </a:r>
            <a:endParaRPr lang="ru-RU" dirty="0"/>
          </a:p>
          <a:p>
            <a:pPr lvl="1"/>
            <a:r>
              <a:rPr lang="ru-RU" dirty="0" smtClean="0"/>
              <a:t>Проверка взаимного расположения</a:t>
            </a:r>
            <a:r>
              <a:rPr lang="ru-RU" dirty="0"/>
              <a:t> в памяти</a:t>
            </a:r>
            <a:r>
              <a:rPr lang="ru-RU" dirty="0" smtClean="0"/>
              <a:t> ячеек с адресами </a:t>
            </a:r>
            <a:r>
              <a:rPr lang="en-US" dirty="0" smtClean="0"/>
              <a:t>ptr1 </a:t>
            </a:r>
            <a:r>
              <a:rPr lang="ru-RU" dirty="0" smtClean="0"/>
              <a:t>и </a:t>
            </a:r>
            <a:r>
              <a:rPr lang="en-US" dirty="0" smtClean="0"/>
              <a:t>ptr2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en-US" dirty="0" err="1" smtClean="0"/>
              <a:t>ptr+N</a:t>
            </a:r>
            <a:r>
              <a:rPr lang="en-US" dirty="0" smtClean="0"/>
              <a:t>, </a:t>
            </a:r>
            <a:r>
              <a:rPr lang="en-US" dirty="0" err="1"/>
              <a:t>N</a:t>
            </a:r>
            <a:r>
              <a:rPr lang="en-US" dirty="0" err="1" smtClean="0"/>
              <a:t>+ptr</a:t>
            </a:r>
            <a:r>
              <a:rPr lang="en-US" dirty="0" smtClean="0"/>
              <a:t>, 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N</a:t>
            </a:r>
            <a:endParaRPr lang="ru-RU" dirty="0" smtClean="0"/>
          </a:p>
          <a:p>
            <a:pPr lvl="1"/>
            <a:r>
              <a:rPr lang="ru-RU" dirty="0" smtClean="0"/>
              <a:t>Результат -- адрес ячейки, находящейся справа (+) или слева (-) на расстоянии </a:t>
            </a:r>
            <a:r>
              <a:rPr lang="en-US" dirty="0" smtClean="0"/>
              <a:t>N*</a:t>
            </a:r>
            <a:r>
              <a:rPr lang="en-US" dirty="0" err="1" smtClean="0"/>
              <a:t>sizeof</a:t>
            </a:r>
            <a:r>
              <a:rPr lang="en-US" dirty="0" smtClean="0"/>
              <a:t>(*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r>
              <a:rPr lang="ru-RU" dirty="0" smtClean="0"/>
              <a:t> байтов</a:t>
            </a:r>
            <a:r>
              <a:rPr lang="ru-RU" dirty="0"/>
              <a:t> от ячейки по адресу </a:t>
            </a:r>
            <a:r>
              <a:rPr lang="en-US" dirty="0" err="1"/>
              <a:t>ptr</a:t>
            </a:r>
            <a:r>
              <a:rPr lang="en-US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ru-RU" dirty="0" smtClean="0"/>
              <a:t>имеет тип </a:t>
            </a:r>
            <a:r>
              <a:rPr lang="en-US" dirty="0" smtClean="0"/>
              <a:t>void</a:t>
            </a:r>
            <a:r>
              <a:rPr lang="ru-RU" dirty="0" smtClean="0"/>
              <a:t>*, то ошибка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11326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Управляющие инструкции </a:t>
            </a:r>
            <a:endParaRPr lang="ru-RU" dirty="0"/>
          </a:p>
          <a:p>
            <a:pPr lvl="1"/>
            <a:r>
              <a:rPr lang="ru-RU" dirty="0" smtClean="0"/>
              <a:t>Инструкции выбора if</a:t>
            </a:r>
            <a:r>
              <a:rPr lang="ru-RU" dirty="0"/>
              <a:t>, </a:t>
            </a:r>
            <a:r>
              <a:rPr lang="ru-RU" dirty="0" smtClean="0"/>
              <a:t>switch</a:t>
            </a:r>
            <a:endParaRPr lang="ru-RU" dirty="0"/>
          </a:p>
          <a:p>
            <a:pPr lvl="1"/>
            <a:r>
              <a:rPr lang="ru-RU" dirty="0" smtClean="0"/>
              <a:t>Инструкции цикла for</a:t>
            </a:r>
            <a:r>
              <a:rPr lang="ru-RU" dirty="0"/>
              <a:t>, while, </a:t>
            </a:r>
            <a:r>
              <a:rPr lang="ru-RU" dirty="0" smtClean="0"/>
              <a:t>do-while</a:t>
            </a:r>
          </a:p>
          <a:p>
            <a:pPr lvl="1"/>
            <a:r>
              <a:rPr lang="ru-RU" dirty="0" smtClean="0"/>
              <a:t>Инструкции перехода </a:t>
            </a:r>
            <a:r>
              <a:rPr lang="ru-RU" dirty="0"/>
              <a:t>break, </a:t>
            </a:r>
            <a:r>
              <a:rPr lang="ru-RU" dirty="0" smtClean="0"/>
              <a:t>continue,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возврата return</a:t>
            </a:r>
            <a:endParaRPr lang="ru-RU" dirty="0"/>
          </a:p>
          <a:p>
            <a:r>
              <a:rPr lang="ru-RU" dirty="0"/>
              <a:t>Указатели</a:t>
            </a:r>
          </a:p>
          <a:p>
            <a:pPr lvl="1"/>
            <a:r>
              <a:rPr lang="ru-RU" dirty="0"/>
              <a:t>Понятие указателя</a:t>
            </a:r>
          </a:p>
          <a:p>
            <a:pPr lvl="1"/>
            <a:r>
              <a:rPr lang="ru-RU" dirty="0"/>
              <a:t>Указатели в языке Си</a:t>
            </a:r>
          </a:p>
          <a:p>
            <a:pPr lvl="1"/>
            <a:r>
              <a:rPr lang="ru-RU" dirty="0"/>
              <a:t>Операции над указателями</a:t>
            </a:r>
          </a:p>
          <a:p>
            <a:pPr lvl="1"/>
            <a:r>
              <a:rPr lang="ru-RU" dirty="0"/>
              <a:t>Передача параметров функции по указателю</a:t>
            </a:r>
          </a:p>
          <a:p>
            <a:r>
              <a:rPr lang="ru-RU" dirty="0"/>
              <a:t>Массивы</a:t>
            </a:r>
          </a:p>
          <a:p>
            <a:pPr lvl="1"/>
            <a:r>
              <a:rPr lang="ru-RU" dirty="0"/>
              <a:t>Массивы в языке Си</a:t>
            </a:r>
          </a:p>
          <a:p>
            <a:pPr lvl="1"/>
            <a:r>
              <a:rPr lang="ru-RU" dirty="0"/>
              <a:t>Связь массивов и указателей – генерация указателя</a:t>
            </a:r>
          </a:p>
          <a:p>
            <a:pPr lvl="1"/>
            <a:r>
              <a:rPr lang="ru-RU" dirty="0"/>
              <a:t>Описание массива в языке Си</a:t>
            </a:r>
          </a:p>
          <a:p>
            <a:pPr lvl="1"/>
            <a:r>
              <a:rPr lang="ru-RU" dirty="0"/>
              <a:t>Многомерные массивы</a:t>
            </a:r>
          </a:p>
          <a:p>
            <a:pPr lvl="1"/>
            <a:r>
              <a:rPr lang="ru-RU" dirty="0"/>
              <a:t>Массивы и строковые </a:t>
            </a:r>
            <a:r>
              <a:rPr lang="ru-RU" dirty="0" smtClean="0"/>
              <a:t>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указателями в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ptr1-ptr2</a:t>
            </a:r>
          </a:p>
          <a:p>
            <a:pPr lvl="1"/>
            <a:r>
              <a:rPr lang="ru-RU" dirty="0" smtClean="0"/>
              <a:t>Результат -- расстояние между ячейками памяти по адресам </a:t>
            </a:r>
            <a:r>
              <a:rPr lang="en-US" dirty="0" smtClean="0"/>
              <a:t>ptr1 </a:t>
            </a:r>
            <a:r>
              <a:rPr lang="ru-RU" dirty="0" smtClean="0"/>
              <a:t>и </a:t>
            </a:r>
            <a:r>
              <a:rPr lang="en-US" dirty="0" smtClean="0"/>
              <a:t>ptr2</a:t>
            </a:r>
            <a:r>
              <a:rPr lang="ru-RU" dirty="0" smtClean="0"/>
              <a:t>, делённое на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ru-RU" dirty="0" smtClean="0"/>
              <a:t>*</a:t>
            </a:r>
            <a:r>
              <a:rPr lang="en-US" dirty="0" smtClean="0"/>
              <a:t>ptr1)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ptr1 </a:t>
            </a:r>
            <a:r>
              <a:rPr lang="ru-RU" dirty="0"/>
              <a:t>и </a:t>
            </a:r>
            <a:r>
              <a:rPr lang="en-US" dirty="0"/>
              <a:t>ptr2 </a:t>
            </a:r>
            <a:r>
              <a:rPr lang="ru-RU" dirty="0" smtClean="0"/>
              <a:t>имеют разны тип, то ошибка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ptr1 </a:t>
            </a:r>
            <a:r>
              <a:rPr lang="ru-RU" dirty="0"/>
              <a:t>и </a:t>
            </a:r>
            <a:r>
              <a:rPr lang="en-US" dirty="0" smtClean="0"/>
              <a:t>ptr2</a:t>
            </a:r>
            <a:r>
              <a:rPr lang="ru-RU" dirty="0" smtClean="0"/>
              <a:t> указывают не на элементы одного массива, то неопределённое поведение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ptr</a:t>
            </a:r>
            <a:r>
              <a:rPr lang="en-US" dirty="0" smtClean="0"/>
              <a:t>[N], </a:t>
            </a:r>
            <a:r>
              <a:rPr lang="en-US" dirty="0"/>
              <a:t>N</a:t>
            </a:r>
            <a:r>
              <a:rPr lang="en-US" dirty="0" smtClean="0"/>
              <a:t>[</a:t>
            </a:r>
            <a:r>
              <a:rPr lang="en-US" dirty="0" err="1" smtClean="0"/>
              <a:t>ptr</a:t>
            </a:r>
            <a:r>
              <a:rPr lang="en-US" dirty="0" smtClean="0"/>
              <a:t>]</a:t>
            </a:r>
          </a:p>
          <a:p>
            <a:pPr lvl="1"/>
            <a:r>
              <a:rPr lang="ru-RU" dirty="0" smtClean="0"/>
              <a:t>Сокращение для </a:t>
            </a:r>
            <a:r>
              <a:rPr lang="en-US" dirty="0" smtClean="0"/>
              <a:t>*(</a:t>
            </a:r>
            <a:r>
              <a:rPr lang="en-US" dirty="0" err="1" smtClean="0"/>
              <a:t>ptr+</a:t>
            </a:r>
            <a:r>
              <a:rPr lang="en-US" dirty="0" err="1"/>
              <a:t>N</a:t>
            </a:r>
            <a:r>
              <a:rPr lang="en-US" dirty="0" smtClean="0"/>
              <a:t>) </a:t>
            </a:r>
            <a:r>
              <a:rPr lang="ru-RU" dirty="0" smtClean="0"/>
              <a:t>и *(</a:t>
            </a:r>
            <a:r>
              <a:rPr lang="en-US" dirty="0" err="1"/>
              <a:t>N</a:t>
            </a:r>
            <a:r>
              <a:rPr lang="en-US" dirty="0" err="1" smtClean="0"/>
              <a:t>+ptr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указателями в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ptr1 </a:t>
            </a:r>
            <a:r>
              <a:rPr lang="ru-RU" dirty="0" smtClean="0"/>
              <a:t>=</a:t>
            </a:r>
            <a:r>
              <a:rPr lang="en-US" dirty="0" smtClean="0"/>
              <a:t> ptr2, ptr1 += N, ptr2 -= N</a:t>
            </a:r>
          </a:p>
          <a:p>
            <a:pPr lvl="1"/>
            <a:r>
              <a:rPr lang="ru-RU" dirty="0" smtClean="0"/>
              <a:t>Результат – </a:t>
            </a:r>
            <a:r>
              <a:rPr lang="en-US" dirty="0" smtClean="0"/>
              <a:t>ptr2</a:t>
            </a:r>
          </a:p>
          <a:p>
            <a:pPr lvl="1"/>
            <a:r>
              <a:rPr lang="ru-RU" dirty="0" smtClean="0"/>
              <a:t>Побочный эффект – запись </a:t>
            </a:r>
            <a:r>
              <a:rPr lang="en-US" dirty="0" smtClean="0"/>
              <a:t>ptr2 </a:t>
            </a:r>
            <a:r>
              <a:rPr lang="ru-RU" dirty="0" smtClean="0"/>
              <a:t>в </a:t>
            </a:r>
            <a:r>
              <a:rPr lang="en-US" dirty="0" smtClean="0"/>
              <a:t>ptr1 </a:t>
            </a:r>
            <a:r>
              <a:rPr lang="ru-RU" dirty="0" smtClean="0"/>
              <a:t>до ближайшей точки следования</a:t>
            </a:r>
            <a:endParaRPr lang="en-US" dirty="0" smtClean="0"/>
          </a:p>
          <a:p>
            <a:pPr lvl="1"/>
            <a:r>
              <a:rPr lang="ru-RU" dirty="0"/>
              <a:t>Результат </a:t>
            </a:r>
            <a:r>
              <a:rPr lang="ru-RU" dirty="0" smtClean="0"/>
              <a:t>доступа к памяти через </a:t>
            </a:r>
            <a:r>
              <a:rPr lang="en-US" dirty="0" smtClean="0"/>
              <a:t>ptr1 </a:t>
            </a:r>
            <a:r>
              <a:rPr lang="ru-RU" dirty="0" smtClean="0"/>
              <a:t>может неопределён, если </a:t>
            </a:r>
            <a:r>
              <a:rPr lang="en-US" dirty="0" smtClean="0"/>
              <a:t>ptr1 </a:t>
            </a:r>
            <a:r>
              <a:rPr lang="ru-RU" dirty="0" smtClean="0"/>
              <a:t>и </a:t>
            </a:r>
            <a:r>
              <a:rPr lang="en-US" dirty="0" smtClean="0"/>
              <a:t>ptr2</a:t>
            </a:r>
            <a:r>
              <a:rPr lang="ru-RU" dirty="0" smtClean="0"/>
              <a:t> имеют разные типы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ptr</a:t>
            </a:r>
            <a:r>
              <a:rPr lang="en-US" dirty="0" smtClean="0"/>
              <a:t>++, </a:t>
            </a:r>
            <a:r>
              <a:rPr lang="en-US" dirty="0" err="1" smtClean="0"/>
              <a:t>ptr</a:t>
            </a:r>
            <a:r>
              <a:rPr lang="en-US" dirty="0" smtClean="0"/>
              <a:t>--</a:t>
            </a:r>
          </a:p>
          <a:p>
            <a:pPr lvl="1"/>
            <a:r>
              <a:rPr lang="ru-RU" dirty="0" smtClean="0"/>
              <a:t>Результат  равен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обочный эффект </a:t>
            </a:r>
            <a:r>
              <a:rPr lang="en-US" dirty="0" err="1" smtClean="0"/>
              <a:t>ptr</a:t>
            </a:r>
            <a:r>
              <a:rPr lang="en-US" dirty="0" smtClean="0"/>
              <a:t> += 1 </a:t>
            </a:r>
            <a:r>
              <a:rPr lang="ru-RU" dirty="0" smtClean="0"/>
              <a:t>или </a:t>
            </a:r>
            <a:r>
              <a:rPr lang="en-US" dirty="0" err="1" smtClean="0"/>
              <a:t>ptr</a:t>
            </a:r>
            <a:r>
              <a:rPr lang="en-US" dirty="0" smtClean="0"/>
              <a:t> -= 1</a:t>
            </a:r>
            <a:r>
              <a:rPr lang="ru-RU" dirty="0" smtClean="0"/>
              <a:t> до ближайшей точки следования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++</a:t>
            </a:r>
            <a:r>
              <a:rPr lang="en-US" dirty="0" err="1" smtClean="0"/>
              <a:t>ptr</a:t>
            </a:r>
            <a:r>
              <a:rPr lang="en-US" dirty="0" smtClean="0"/>
              <a:t>, --</a:t>
            </a:r>
            <a:r>
              <a:rPr lang="en-US" dirty="0" err="1" smtClean="0"/>
              <a:t>ptr</a:t>
            </a:r>
            <a:endParaRPr lang="ru-RU" dirty="0" smtClean="0"/>
          </a:p>
          <a:p>
            <a:pPr lvl="1"/>
            <a:r>
              <a:rPr lang="ru-RU" dirty="0" smtClean="0"/>
              <a:t>Результат  </a:t>
            </a:r>
            <a:r>
              <a:rPr lang="ru-RU" dirty="0"/>
              <a:t>равен </a:t>
            </a:r>
            <a:r>
              <a:rPr lang="en-US" dirty="0" err="1" smtClean="0"/>
              <a:t>ptr</a:t>
            </a:r>
            <a:r>
              <a:rPr lang="ru-RU" dirty="0" smtClean="0"/>
              <a:t>+1 или </a:t>
            </a:r>
            <a:r>
              <a:rPr lang="en-US" dirty="0" smtClean="0"/>
              <a:t>ptr-1</a:t>
            </a:r>
            <a:endParaRPr lang="ru-RU" dirty="0" smtClean="0"/>
          </a:p>
          <a:p>
            <a:pPr lvl="1"/>
            <a:r>
              <a:rPr lang="ru-RU" dirty="0" smtClean="0"/>
              <a:t>Побочный </a:t>
            </a:r>
            <a:r>
              <a:rPr lang="ru-RU" dirty="0"/>
              <a:t>эффект </a:t>
            </a:r>
            <a:r>
              <a:rPr lang="en-US" dirty="0" err="1"/>
              <a:t>ptr</a:t>
            </a:r>
            <a:r>
              <a:rPr lang="en-US" dirty="0"/>
              <a:t> += 1 </a:t>
            </a:r>
            <a:r>
              <a:rPr lang="ru-RU" dirty="0"/>
              <a:t>или </a:t>
            </a:r>
            <a:r>
              <a:rPr lang="en-US" dirty="0" err="1"/>
              <a:t>ptr</a:t>
            </a:r>
            <a:r>
              <a:rPr lang="en-US" dirty="0"/>
              <a:t> -= 1</a:t>
            </a:r>
            <a:r>
              <a:rPr lang="ru-RU" dirty="0"/>
              <a:t> до ближайшей точки следования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my_swap_int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five, two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невидимы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five = 5, two = 2;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my_swap_int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two);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чему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равно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five? two?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my_swap_int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five = 5, two = 2;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my_swap_int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(&amp;five, &amp;two);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1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my_swap_int_ptr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old_px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old_px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five = 5, two = 2,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pfive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&amp;five,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&amp;two;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my_swap_int_ptr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pfive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ptwo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чему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равно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five? two?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pfive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?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ptwo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my_swap_int_ptr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Почему не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и не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**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??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old_px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old_px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five = 5, two = 2,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pfive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&amp;five,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&amp;two;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my_swap_int_ptr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pfive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2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Управляющие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инструкции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Инструкции выбора if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switch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цикла for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, while,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while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перехода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goto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break,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continue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и возврата return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Понятие указателя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Указатели в языке Си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Операции над указателями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Передача параметров функции по указателю</a:t>
            </a:r>
          </a:p>
          <a:p>
            <a:r>
              <a:rPr lang="ru-RU" dirty="0" smtClean="0"/>
              <a:t>Массивы</a:t>
            </a:r>
          </a:p>
          <a:p>
            <a:pPr lvl="1"/>
            <a:r>
              <a:rPr lang="ru-RU" dirty="0" smtClean="0"/>
              <a:t>Массивы в языке Си</a:t>
            </a:r>
          </a:p>
          <a:p>
            <a:pPr lvl="1"/>
            <a:r>
              <a:rPr lang="ru-RU" dirty="0" smtClean="0"/>
              <a:t>Связь массивов и указателей – генерация указателя</a:t>
            </a:r>
          </a:p>
          <a:p>
            <a:pPr lvl="1"/>
            <a:r>
              <a:rPr lang="ru-RU" dirty="0" smtClean="0"/>
              <a:t>Описание массива </a:t>
            </a:r>
            <a:r>
              <a:rPr lang="ru-RU" dirty="0"/>
              <a:t>в языке </a:t>
            </a:r>
            <a:r>
              <a:rPr lang="ru-RU" dirty="0" smtClean="0"/>
              <a:t>Си</a:t>
            </a:r>
            <a:endParaRPr lang="ru-RU" dirty="0"/>
          </a:p>
          <a:p>
            <a:pPr lvl="1"/>
            <a:r>
              <a:rPr lang="ru-RU" dirty="0" smtClean="0"/>
              <a:t>Многомерные массивы</a:t>
            </a:r>
          </a:p>
          <a:p>
            <a:pPr lvl="1"/>
            <a:r>
              <a:rPr lang="ru-RU" dirty="0"/>
              <a:t>Массивы и строковые </a:t>
            </a:r>
            <a:r>
              <a:rPr lang="ru-RU" dirty="0" smtClean="0"/>
              <a:t>константы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9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в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Массив из </a:t>
            </a:r>
            <a:r>
              <a:rPr lang="en-US" dirty="0" smtClean="0"/>
              <a:t>(</a:t>
            </a:r>
            <a:r>
              <a:rPr lang="ru-RU" dirty="0" smtClean="0"/>
              <a:t>значений </a:t>
            </a:r>
            <a:r>
              <a:rPr lang="ru-RU" dirty="0"/>
              <a:t>типа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T </a:t>
            </a:r>
            <a:r>
              <a:rPr lang="ru-RU" dirty="0" smtClean="0"/>
              <a:t>длины </a:t>
            </a:r>
            <a:r>
              <a:rPr lang="en-US" dirty="0" smtClean="0"/>
              <a:t>N </a:t>
            </a:r>
            <a:r>
              <a:rPr lang="ru-RU" dirty="0" smtClean="0"/>
              <a:t>– </a:t>
            </a:r>
            <a:r>
              <a:rPr lang="ru-RU" dirty="0"/>
              <a:t>это тип данных для работы с </a:t>
            </a:r>
            <a:r>
              <a:rPr lang="ru-RU" dirty="0" smtClean="0"/>
              <a:t>набором из </a:t>
            </a:r>
            <a:r>
              <a:rPr lang="en-US" dirty="0" smtClean="0"/>
              <a:t>N </a:t>
            </a:r>
            <a:r>
              <a:rPr lang="ru-RU" dirty="0" smtClean="0"/>
              <a:t>значений </a:t>
            </a:r>
            <a:r>
              <a:rPr lang="ru-RU" dirty="0"/>
              <a:t>типа</a:t>
            </a:r>
            <a:r>
              <a:rPr lang="en-US" dirty="0"/>
              <a:t> </a:t>
            </a:r>
            <a:r>
              <a:rPr lang="ru-RU" dirty="0" smtClean="0"/>
              <a:t>Т</a:t>
            </a:r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ru-RU" dirty="0" smtClean="0"/>
              <a:t>должно быть известно на момент компиляции (С89)</a:t>
            </a:r>
          </a:p>
          <a:p>
            <a:pPr lvl="1"/>
            <a:r>
              <a:rPr lang="en-US" dirty="0"/>
              <a:t>N </a:t>
            </a:r>
            <a:r>
              <a:rPr lang="ru-RU" dirty="0"/>
              <a:t>должно быть известно </a:t>
            </a:r>
            <a:r>
              <a:rPr lang="ru-RU" dirty="0" smtClean="0"/>
              <a:t>на момент входа в блок, где описан массив (С99/С11)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smtClean="0"/>
              <a:t>Массивы из Т являются производными типами</a:t>
            </a:r>
          </a:p>
          <a:p>
            <a:pPr lvl="1"/>
            <a:r>
              <a:rPr lang="ru-RU" dirty="0" smtClean="0"/>
              <a:t>Для разных </a:t>
            </a:r>
            <a:r>
              <a:rPr lang="en-US" dirty="0" smtClean="0"/>
              <a:t>N </a:t>
            </a:r>
            <a:r>
              <a:rPr lang="ru-RU" dirty="0" smtClean="0"/>
              <a:t>и одного Т – разные типы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smtClean="0"/>
              <a:t>Переменная </a:t>
            </a:r>
            <a:r>
              <a:rPr lang="en-US" dirty="0" smtClean="0"/>
              <a:t>A </a:t>
            </a:r>
            <a:r>
              <a:rPr lang="ru-RU" dirty="0" smtClean="0"/>
              <a:t>типа массив из Т длины </a:t>
            </a:r>
            <a:r>
              <a:rPr lang="en-US" dirty="0" smtClean="0"/>
              <a:t>N</a:t>
            </a:r>
            <a:r>
              <a:rPr lang="ru-RU" dirty="0" smtClean="0"/>
              <a:t> в простых случаях описывается Т</a:t>
            </a:r>
            <a:r>
              <a:rPr lang="en-US" dirty="0" smtClean="0"/>
              <a:t> A[N];</a:t>
            </a:r>
          </a:p>
          <a:p>
            <a:pPr lvl="1"/>
            <a:r>
              <a:rPr lang="ru-RU" dirty="0" smtClean="0"/>
              <a:t>Без упоминания переменной</a:t>
            </a:r>
            <a:r>
              <a:rPr lang="en-US" dirty="0" smtClean="0"/>
              <a:t> --</a:t>
            </a:r>
            <a:r>
              <a:rPr lang="ru-RU" dirty="0" smtClean="0"/>
              <a:t> Т </a:t>
            </a:r>
            <a:r>
              <a:rPr lang="en-US" dirty="0" smtClean="0"/>
              <a:t>(*)[N]</a:t>
            </a:r>
            <a:endParaRPr lang="ru-RU" dirty="0" smtClean="0"/>
          </a:p>
          <a:p>
            <a:pPr lvl="1"/>
            <a:r>
              <a:rPr lang="ru-RU" dirty="0" smtClean="0"/>
              <a:t>В общем случае см. лекцию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4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в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Значения элементов массива хранятся в памяти последовательно по возрастанию адресов</a:t>
            </a:r>
          </a:p>
          <a:p>
            <a:endParaRPr lang="ru-RU" dirty="0" smtClean="0"/>
          </a:p>
          <a:p>
            <a:r>
              <a:rPr lang="ru-RU" dirty="0" smtClean="0"/>
              <a:t>Для А массива, описанного как Т</a:t>
            </a:r>
            <a:r>
              <a:rPr lang="en-US" dirty="0" smtClean="0"/>
              <a:t> </a:t>
            </a:r>
            <a:r>
              <a:rPr lang="en-US" dirty="0"/>
              <a:t>A[N</a:t>
            </a:r>
            <a:r>
              <a:rPr lang="en-US" dirty="0" smtClean="0"/>
              <a:t>]</a:t>
            </a:r>
            <a:r>
              <a:rPr lang="ru-RU" dirty="0" smtClean="0"/>
              <a:t>, верно</a:t>
            </a:r>
          </a:p>
          <a:p>
            <a:pPr marL="0" indent="0" algn="ctr">
              <a:buNone/>
            </a:pPr>
            <a:r>
              <a:rPr lang="en-US" dirty="0" err="1" smtClean="0"/>
              <a:t>sizeof</a:t>
            </a:r>
            <a:r>
              <a:rPr lang="en-US" dirty="0" smtClean="0"/>
              <a:t>(A)</a:t>
            </a:r>
            <a:r>
              <a:rPr lang="ru-RU" dirty="0" smtClean="0"/>
              <a:t> </a:t>
            </a:r>
            <a:r>
              <a:rPr lang="en-US" dirty="0" smtClean="0"/>
              <a:t>==</a:t>
            </a:r>
            <a:r>
              <a:rPr lang="ru-RU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(T)*N</a:t>
            </a:r>
            <a:r>
              <a:rPr lang="ru-RU" dirty="0" smtClean="0"/>
              <a:t> </a:t>
            </a:r>
            <a:r>
              <a:rPr lang="en-US" dirty="0" smtClean="0"/>
              <a:t>==</a:t>
            </a:r>
            <a:r>
              <a:rPr lang="ru-RU" dirty="0" smtClean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(A[0])*N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Элементы массива длины </a:t>
            </a:r>
            <a:r>
              <a:rPr lang="en-US" dirty="0"/>
              <a:t>N </a:t>
            </a:r>
            <a:r>
              <a:rPr lang="ru-RU" dirty="0"/>
              <a:t>нумеруются от </a:t>
            </a:r>
            <a:r>
              <a:rPr lang="en-US" dirty="0"/>
              <a:t>0 </a:t>
            </a:r>
            <a:r>
              <a:rPr lang="ru-RU" dirty="0"/>
              <a:t>до </a:t>
            </a:r>
            <a:r>
              <a:rPr lang="en-US" dirty="0"/>
              <a:t>N-1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0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Связь массивов и указателей -- </a:t>
            </a:r>
            <a:r>
              <a:rPr lang="ru-RU" dirty="0"/>
              <a:t>генерация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НЕ ДЛЯ ЭКЗАМЕНА: «Массивов в языке Си нет» (с)</a:t>
            </a:r>
          </a:p>
          <a:p>
            <a:endParaRPr lang="ru-RU" i="1" dirty="0" smtClean="0"/>
          </a:p>
          <a:p>
            <a:r>
              <a:rPr lang="ru-RU" i="1" dirty="0" smtClean="0"/>
              <a:t>Генерацией указателя</a:t>
            </a:r>
            <a:r>
              <a:rPr lang="ru-RU" dirty="0" smtClean="0"/>
              <a:t> называется замена выражения </a:t>
            </a:r>
            <a:r>
              <a:rPr lang="en-US" dirty="0" smtClean="0"/>
              <a:t>A </a:t>
            </a:r>
            <a:r>
              <a:rPr lang="ru-RU" dirty="0" smtClean="0"/>
              <a:t>типа "массив </a:t>
            </a:r>
            <a:r>
              <a:rPr lang="ru-RU" dirty="0"/>
              <a:t>из Т</a:t>
            </a:r>
            <a:r>
              <a:rPr lang="ru-RU" dirty="0" smtClean="0"/>
              <a:t>" на </a:t>
            </a:r>
            <a:r>
              <a:rPr lang="ru-RU" i="1" dirty="0" smtClean="0"/>
              <a:t>неизменяемый </a:t>
            </a:r>
            <a:r>
              <a:rPr lang="ru-RU" dirty="0" smtClean="0"/>
              <a:t>указатель на </a:t>
            </a:r>
            <a:r>
              <a:rPr lang="en-US" dirty="0" smtClean="0"/>
              <a:t>A[0]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Компилятор Си выполняет генерацию указателя всюду, где выражение типа массив </a:t>
            </a:r>
            <a:r>
              <a:rPr lang="ru-RU" i="1" dirty="0" smtClean="0"/>
              <a:t>не является операндом</a:t>
            </a:r>
            <a:r>
              <a:rPr lang="ru-RU" dirty="0" smtClean="0"/>
              <a:t> следующих операций</a:t>
            </a:r>
          </a:p>
          <a:p>
            <a:pPr lvl="1"/>
            <a:r>
              <a:rPr lang="ru-RU" dirty="0" smtClean="0"/>
              <a:t>Унарные &amp; и sizeof</a:t>
            </a:r>
          </a:p>
          <a:p>
            <a:pPr lvl="2"/>
            <a:r>
              <a:rPr lang="ru-RU" dirty="0" smtClean="0"/>
              <a:t>ОК, ожидаемый результат</a:t>
            </a:r>
          </a:p>
          <a:p>
            <a:pPr lvl="1"/>
            <a:r>
              <a:rPr lang="ru-RU" dirty="0" smtClean="0"/>
              <a:t>Унарные ++, --, левый операнд операций присваивания </a:t>
            </a:r>
          </a:p>
          <a:p>
            <a:pPr lvl="2"/>
            <a:r>
              <a:rPr lang="ru-RU" dirty="0" smtClean="0"/>
              <a:t>Ошибка компиляции – почему?</a:t>
            </a:r>
          </a:p>
          <a:p>
            <a:pPr lvl="1"/>
            <a:r>
              <a:rPr lang="ru-RU" dirty="0" smtClean="0"/>
              <a:t>Левый операнд операции </a:t>
            </a:r>
            <a:r>
              <a:rPr lang="ru-RU" dirty="0"/>
              <a:t>. (точка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Ошибка компиляции – почему?</a:t>
            </a:r>
          </a:p>
        </p:txBody>
      </p:sp>
    </p:spTree>
    <p:extLst>
      <p:ext uri="{BB962C8B-B14F-4D97-AF65-F5344CB8AC3E}">
        <p14:creationId xmlns:p14="http://schemas.microsoft.com/office/powerpoint/2010/main" val="23144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инструкций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инструкция</a:t>
            </a:r>
            <a:r>
              <a:rPr lang="en-US" dirty="0"/>
              <a:t>&gt;</a:t>
            </a:r>
            <a:r>
              <a:rPr lang="ru-RU" dirty="0" smtClean="0"/>
              <a:t> :</a:t>
            </a:r>
            <a:r>
              <a:rPr lang="en-US" dirty="0" smtClean="0"/>
              <a:t>:=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ru-RU" dirty="0" smtClean="0"/>
              <a:t>помеченная-инструкция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инструкция-выражение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составная-инструкция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инструкция-выбора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циклическая-инструкция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инструкция-перехода</a:t>
            </a:r>
            <a:r>
              <a:rPr lang="en-US" dirty="0" smtClean="0"/>
              <a:t>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Операции </a:t>
            </a:r>
            <a:r>
              <a:rPr lang="ru-RU" dirty="0"/>
              <a:t>над массивами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Генерация указателя позволяет выполнять над массивами те же операции, что и над указателями, кроме операций с побочным эффектом по отношению к операнду типа массив</a:t>
            </a:r>
          </a:p>
          <a:p>
            <a:pPr lvl="1"/>
            <a:r>
              <a:rPr lang="ru-RU" dirty="0" smtClean="0"/>
              <a:t>Унарные </a:t>
            </a:r>
            <a:r>
              <a:rPr lang="ru-RU" dirty="0"/>
              <a:t>++, </a:t>
            </a:r>
            <a:r>
              <a:rPr lang="ru-RU" dirty="0" smtClean="0"/>
              <a:t>--</a:t>
            </a:r>
          </a:p>
          <a:p>
            <a:pPr lvl="1"/>
            <a:r>
              <a:rPr lang="ru-RU" dirty="0" smtClean="0"/>
              <a:t>Операции присваивания, где массив -- левый операнд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3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массива в языке Си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 A[N];</a:t>
            </a:r>
            <a:endParaRPr lang="ru-RU" dirty="0" smtClean="0"/>
          </a:p>
          <a:p>
            <a:pPr lvl="1"/>
            <a:r>
              <a:rPr lang="ru-RU" dirty="0" smtClean="0"/>
              <a:t>Массив </a:t>
            </a:r>
            <a:r>
              <a:rPr lang="en-US" dirty="0" smtClean="0"/>
              <a:t>A </a:t>
            </a:r>
            <a:r>
              <a:rPr lang="ru-RU" dirty="0" smtClean="0"/>
              <a:t>из</a:t>
            </a:r>
            <a:r>
              <a:rPr lang="en-US" dirty="0" smtClean="0"/>
              <a:t> </a:t>
            </a:r>
            <a:r>
              <a:rPr lang="ru-RU" dirty="0" smtClean="0"/>
              <a:t>значений типа Т длины </a:t>
            </a:r>
            <a:r>
              <a:rPr lang="en-US" dirty="0" smtClean="0"/>
              <a:t>N</a:t>
            </a:r>
          </a:p>
          <a:p>
            <a:endParaRPr lang="ru-RU" dirty="0" smtClean="0"/>
          </a:p>
          <a:p>
            <a:r>
              <a:rPr lang="en-US" dirty="0" smtClean="0"/>
              <a:t>T A[N] = { </a:t>
            </a:r>
            <a:r>
              <a:rPr lang="ru-RU" dirty="0"/>
              <a:t>И</a:t>
            </a:r>
            <a:r>
              <a:rPr lang="en-US" dirty="0" smtClean="0"/>
              <a:t>_0, </a:t>
            </a:r>
            <a:r>
              <a:rPr lang="ru-RU" dirty="0" smtClean="0"/>
              <a:t>И</a:t>
            </a:r>
            <a:r>
              <a:rPr lang="en-US" dirty="0" smtClean="0"/>
              <a:t>_1, </a:t>
            </a:r>
            <a:r>
              <a:rPr lang="ru-RU" dirty="0" smtClean="0"/>
              <a:t>..., И</a:t>
            </a:r>
            <a:r>
              <a:rPr lang="en-US" dirty="0" smtClean="0"/>
              <a:t>_X };</a:t>
            </a:r>
          </a:p>
          <a:p>
            <a:pPr lvl="1"/>
            <a:r>
              <a:rPr lang="ru-RU" dirty="0"/>
              <a:t>Массив </a:t>
            </a:r>
            <a:r>
              <a:rPr lang="en-US" dirty="0"/>
              <a:t>A </a:t>
            </a:r>
            <a:r>
              <a:rPr lang="ru-RU" dirty="0"/>
              <a:t>из</a:t>
            </a:r>
            <a:r>
              <a:rPr lang="en-US" dirty="0"/>
              <a:t> </a:t>
            </a:r>
            <a:r>
              <a:rPr lang="ru-RU" dirty="0"/>
              <a:t>значений типа Т длины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X &lt;= N-1</a:t>
            </a:r>
            <a:endParaRPr lang="en-US" dirty="0"/>
          </a:p>
          <a:p>
            <a:pPr lvl="2"/>
            <a:r>
              <a:rPr lang="en-US" dirty="0" smtClean="0"/>
              <a:t>A[</a:t>
            </a:r>
            <a:r>
              <a:rPr lang="ru-RU" dirty="0" smtClean="0"/>
              <a:t>К</a:t>
            </a:r>
            <a:r>
              <a:rPr lang="en-US" dirty="0" smtClean="0"/>
              <a:t>] </a:t>
            </a:r>
            <a:r>
              <a:rPr lang="ru-RU" dirty="0" smtClean="0"/>
              <a:t>инициализируется с помощью И</a:t>
            </a:r>
            <a:r>
              <a:rPr lang="en-US" dirty="0" smtClean="0"/>
              <a:t>_</a:t>
            </a:r>
            <a:r>
              <a:rPr lang="ru-RU" dirty="0" smtClean="0"/>
              <a:t>К</a:t>
            </a:r>
            <a:r>
              <a:rPr lang="en-US" dirty="0" smtClean="0"/>
              <a:t>, </a:t>
            </a:r>
            <a:r>
              <a:rPr lang="ru-RU" dirty="0" smtClean="0"/>
              <a:t>К</a:t>
            </a:r>
            <a:r>
              <a:rPr lang="en-US" dirty="0" smtClean="0"/>
              <a:t>=0, …, X</a:t>
            </a:r>
          </a:p>
          <a:p>
            <a:pPr lvl="2"/>
            <a:r>
              <a:rPr lang="ru-RU" dirty="0" smtClean="0"/>
              <a:t>Память, отведённая под </a:t>
            </a:r>
            <a:r>
              <a:rPr lang="en-US" dirty="0" smtClean="0"/>
              <a:t>A[X+1]</a:t>
            </a:r>
            <a:r>
              <a:rPr lang="ru-RU" dirty="0" smtClean="0"/>
              <a:t>, </a:t>
            </a:r>
            <a:r>
              <a:rPr lang="en-US" dirty="0" smtClean="0"/>
              <a:t>…</a:t>
            </a:r>
            <a:r>
              <a:rPr lang="ru-RU" dirty="0" smtClean="0"/>
              <a:t>,</a:t>
            </a:r>
            <a:r>
              <a:rPr lang="en-US" dirty="0" smtClean="0"/>
              <a:t> A[N-1]</a:t>
            </a:r>
            <a:r>
              <a:rPr lang="ru-RU" dirty="0" smtClean="0"/>
              <a:t>, заполняется байтом 0</a:t>
            </a:r>
            <a:endParaRPr lang="en-US" dirty="0" smtClean="0"/>
          </a:p>
          <a:p>
            <a:pPr lvl="1"/>
            <a:r>
              <a:rPr lang="en-US" dirty="0" smtClean="0"/>
              <a:t>X &gt; N</a:t>
            </a:r>
            <a:r>
              <a:rPr lang="ru-RU" dirty="0" smtClean="0"/>
              <a:t>-1</a:t>
            </a:r>
            <a:r>
              <a:rPr lang="en-US" dirty="0" smtClean="0"/>
              <a:t> – </a:t>
            </a:r>
            <a:r>
              <a:rPr lang="ru-RU" dirty="0" smtClean="0"/>
              <a:t>ошибка компиляции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T </a:t>
            </a:r>
            <a:r>
              <a:rPr lang="en-US" dirty="0"/>
              <a:t>A</a:t>
            </a:r>
            <a:r>
              <a:rPr lang="en-US" dirty="0" smtClean="0"/>
              <a:t>[]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ru-RU" dirty="0" smtClean="0"/>
              <a:t> И</a:t>
            </a:r>
            <a:r>
              <a:rPr lang="en-US" dirty="0"/>
              <a:t>_0, </a:t>
            </a:r>
            <a:r>
              <a:rPr lang="ru-RU" dirty="0"/>
              <a:t>И</a:t>
            </a:r>
            <a:r>
              <a:rPr lang="en-US" dirty="0"/>
              <a:t>_1, </a:t>
            </a:r>
            <a:r>
              <a:rPr lang="ru-RU" dirty="0"/>
              <a:t>..., И</a:t>
            </a:r>
            <a:r>
              <a:rPr lang="en-US" dirty="0"/>
              <a:t>_X</a:t>
            </a:r>
            <a:r>
              <a:rPr lang="en-US" dirty="0" smtClean="0"/>
              <a:t> };</a:t>
            </a:r>
          </a:p>
          <a:p>
            <a:pPr lvl="1"/>
            <a:r>
              <a:rPr lang="ru-RU" dirty="0"/>
              <a:t>Массив </a:t>
            </a:r>
            <a:r>
              <a:rPr lang="en-US" dirty="0"/>
              <a:t>A </a:t>
            </a:r>
            <a:r>
              <a:rPr lang="ru-RU" dirty="0"/>
              <a:t>из</a:t>
            </a:r>
            <a:r>
              <a:rPr lang="en-US" dirty="0"/>
              <a:t> </a:t>
            </a:r>
            <a:r>
              <a:rPr lang="ru-RU" dirty="0"/>
              <a:t>значений типа Т длины </a:t>
            </a:r>
            <a:r>
              <a:rPr lang="en-US" dirty="0" smtClean="0"/>
              <a:t>X+1</a:t>
            </a:r>
            <a:endParaRPr lang="ru-RU" dirty="0" smtClean="0"/>
          </a:p>
          <a:p>
            <a:pPr lvl="1"/>
            <a:r>
              <a:rPr lang="en-US" dirty="0"/>
              <a:t>A[k] </a:t>
            </a:r>
            <a:r>
              <a:rPr lang="ru-RU" dirty="0"/>
              <a:t>инициализируется с помощью И</a:t>
            </a:r>
            <a:r>
              <a:rPr lang="en-US" dirty="0"/>
              <a:t>_k, k=0, …, 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Многомерные массивы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Массив из </a:t>
            </a:r>
            <a:r>
              <a:rPr lang="en-US" dirty="0" smtClean="0"/>
              <a:t>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где Т – массив, называется многомерным массивом</a:t>
            </a:r>
          </a:p>
          <a:p>
            <a:endParaRPr lang="ru-RU" dirty="0" smtClean="0"/>
          </a:p>
          <a:p>
            <a:r>
              <a:rPr lang="ru-RU" dirty="0" smtClean="0"/>
              <a:t>Примеры описания многомерных массивов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</a:t>
            </a:r>
            <a:r>
              <a:rPr lang="ru-RU" dirty="0" smtClean="0"/>
              <a:t>10</a:t>
            </a:r>
            <a:r>
              <a:rPr lang="en-US" dirty="0" smtClean="0"/>
              <a:t>][</a:t>
            </a:r>
            <a:r>
              <a:rPr lang="ru-RU" dirty="0" smtClean="0"/>
              <a:t>100</a:t>
            </a:r>
            <a:r>
              <a:rPr lang="en-US" dirty="0" smtClean="0"/>
              <a:t>];</a:t>
            </a:r>
          </a:p>
          <a:p>
            <a:pPr lvl="2"/>
            <a:r>
              <a:rPr lang="ru-RU" dirty="0" smtClean="0"/>
              <a:t>Массив из 10 массивов из 100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A[</a:t>
            </a:r>
            <a:r>
              <a:rPr lang="en-US" dirty="0"/>
              <a:t>2</a:t>
            </a:r>
            <a:r>
              <a:rPr lang="en-US" dirty="0" smtClean="0"/>
              <a:t>][2] = {{0, 1}, {2, 3}};</a:t>
            </a:r>
          </a:p>
          <a:p>
            <a:pPr lvl="2"/>
            <a:r>
              <a:rPr lang="ru-RU" dirty="0"/>
              <a:t>Массив из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массивов из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A[0][0] = 0, A[0][1] = 1, A[1][0] = 2, A[1][1] = 3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Многомерные массивы -- примеры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A[2][3];</a:t>
            </a:r>
            <a:br>
              <a:rPr lang="en-US" dirty="0" smtClean="0"/>
            </a:br>
            <a:r>
              <a:rPr lang="en-US" dirty="0" smtClean="0"/>
              <a:t>A[0] </a:t>
            </a:r>
            <a:r>
              <a:rPr lang="ru-RU" dirty="0" smtClean="0"/>
              <a:t>имеет тип </a:t>
            </a:r>
            <a:r>
              <a:rPr lang="en-US" dirty="0" err="1" smtClean="0"/>
              <a:t>int</a:t>
            </a:r>
            <a:r>
              <a:rPr lang="en-US" dirty="0" smtClean="0"/>
              <a:t> (*)[3]</a:t>
            </a:r>
            <a:br>
              <a:rPr lang="en-US" dirty="0" smtClean="0"/>
            </a:br>
            <a:r>
              <a:rPr lang="en-US" dirty="0" smtClean="0"/>
              <a:t>A[0][0] </a:t>
            </a:r>
            <a:r>
              <a:rPr lang="ru-RU" dirty="0" smtClean="0"/>
              <a:t>имеет тип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sizeof</a:t>
            </a:r>
            <a:r>
              <a:rPr lang="en-US" dirty="0" smtClean="0"/>
              <a:t>(A) = </a:t>
            </a:r>
            <a:r>
              <a:rPr lang="en-US" dirty="0" err="1" smtClean="0"/>
              <a:t>sizeof</a:t>
            </a:r>
            <a:r>
              <a:rPr lang="en-US" dirty="0" smtClean="0"/>
              <a:t>(A[0])*2</a:t>
            </a:r>
            <a:br>
              <a:rPr lang="en-US" dirty="0" smtClean="0"/>
            </a:br>
            <a:r>
              <a:rPr lang="en-US" dirty="0" err="1" smtClean="0"/>
              <a:t>sizeof</a:t>
            </a:r>
            <a:r>
              <a:rPr lang="en-US" dirty="0" smtClean="0"/>
              <a:t>(A[0]) = </a:t>
            </a:r>
            <a:r>
              <a:rPr lang="en-US" dirty="0" err="1" smtClean="0"/>
              <a:t>sizeof</a:t>
            </a:r>
            <a:r>
              <a:rPr lang="en-US" dirty="0" smtClean="0"/>
              <a:t>(A[0][0])*3</a:t>
            </a:r>
            <a:br>
              <a:rPr lang="en-US" dirty="0" smtClean="0"/>
            </a:b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73865"/>
              </p:ext>
            </p:extLst>
          </p:nvPr>
        </p:nvGraphicFramePr>
        <p:xfrm>
          <a:off x="2567610" y="4472528"/>
          <a:ext cx="777686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*(A[1]+2)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A+1)+2)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</a:t>
                      </a:r>
                      <a:r>
                        <a:rPr lang="en-US" smtClean="0"/>
                        <a:t>A[1]+1)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A+1)+1)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*(A[1]+0)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A+1)+0)</a:t>
                      </a:r>
                    </a:p>
                    <a:p>
                      <a:r>
                        <a:rPr lang="en-US" dirty="0" smtClean="0"/>
                        <a:t>**(A+1)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*(A[0]+2)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A+0)+2)</a:t>
                      </a:r>
                    </a:p>
                    <a:p>
                      <a:r>
                        <a:rPr lang="en-US" dirty="0" smtClean="0"/>
                        <a:t>*(*A+2)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*(A[0]+1)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A+0)+1)</a:t>
                      </a:r>
                    </a:p>
                    <a:p>
                      <a:r>
                        <a:rPr lang="en-US" dirty="0" smtClean="0"/>
                        <a:t>*(*A+1)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*(A[0]+0)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A+0)+0)</a:t>
                      </a:r>
                    </a:p>
                    <a:p>
                      <a:r>
                        <a:rPr lang="en-US" dirty="0" smtClean="0"/>
                        <a:t>**A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3071664" y="6138065"/>
            <a:ext cx="619268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1865" y="6228020"/>
            <a:ext cx="29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Направление роста адресов</a:t>
            </a:r>
          </a:p>
        </p:txBody>
      </p:sp>
    </p:spTree>
    <p:extLst>
      <p:ext uri="{BB962C8B-B14F-4D97-AF65-F5344CB8AC3E}">
        <p14:creationId xmlns:p14="http://schemas.microsoft.com/office/powerpoint/2010/main" val="21324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Массивы и строковые константы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Значением строковой константы длины </a:t>
            </a:r>
            <a:r>
              <a:rPr lang="en-US" dirty="0" smtClean="0"/>
              <a:t>N </a:t>
            </a:r>
            <a:r>
              <a:rPr lang="ru-RU" dirty="0" smtClean="0"/>
              <a:t>является инициализированный безымянный массив из </a:t>
            </a:r>
            <a:r>
              <a:rPr lang="en-US" dirty="0" smtClean="0"/>
              <a:t>N+1</a:t>
            </a:r>
            <a:r>
              <a:rPr lang="ru-RU" dirty="0" smtClean="0"/>
              <a:t> </a:t>
            </a:r>
            <a:r>
              <a:rPr lang="en-US" dirty="0" smtClean="0"/>
              <a:t>char</a:t>
            </a:r>
          </a:p>
          <a:p>
            <a:endParaRPr lang="ru-RU" dirty="0" smtClean="0"/>
          </a:p>
          <a:p>
            <a:r>
              <a:rPr lang="ru-RU" dirty="0" smtClean="0"/>
              <a:t>Для инициализации массива берутся последовательные символы из записи строковой константы</a:t>
            </a:r>
          </a:p>
          <a:p>
            <a:endParaRPr lang="ru-RU" dirty="0" smtClean="0"/>
          </a:p>
          <a:p>
            <a:r>
              <a:rPr lang="ru-RU" dirty="0" smtClean="0"/>
              <a:t>После последнего символа из записи строковой константы берётся один символ </a:t>
            </a:r>
            <a:r>
              <a:rPr lang="en-US" dirty="0" smtClean="0"/>
              <a:t>'\0'</a:t>
            </a:r>
          </a:p>
          <a:p>
            <a:endParaRPr lang="ru-RU" dirty="0" smtClean="0"/>
          </a:p>
          <a:p>
            <a:r>
              <a:rPr lang="ru-RU" dirty="0" smtClean="0"/>
              <a:t>Значения строковых констант хранятся в памяти глобальных пременных</a:t>
            </a:r>
          </a:p>
          <a:p>
            <a:endParaRPr lang="ru-RU" dirty="0" smtClean="0"/>
          </a:p>
          <a:p>
            <a:r>
              <a:rPr lang="ru-RU" dirty="0" smtClean="0"/>
              <a:t>Значение строковой константы может начинаться или заканчиваться в середине значения другой строковой конст.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1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 и строковые </a:t>
            </a:r>
            <a:r>
              <a:rPr lang="ru-RU" dirty="0" smtClean="0"/>
              <a:t>константы --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my_str</a:t>
            </a:r>
            <a:r>
              <a:rPr lang="en-US" dirty="0" smtClean="0"/>
              <a:t> [] = "1234567890";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my_str</a:t>
            </a:r>
            <a:r>
              <a:rPr lang="en-US" dirty="0" smtClean="0"/>
              <a:t>) == 11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ru-RU" dirty="0" smtClean="0"/>
              <a:t>эквивалентно</a:t>
            </a:r>
            <a:br>
              <a:rPr lang="ru-RU" dirty="0" smtClean="0"/>
            </a:br>
            <a:r>
              <a:rPr lang="ru-RU" dirty="0" smtClean="0"/>
              <a:t>// </a:t>
            </a:r>
            <a:r>
              <a:rPr lang="en-US" dirty="0" smtClean="0"/>
              <a:t>char </a:t>
            </a:r>
            <a:r>
              <a:rPr lang="en-US" dirty="0" err="1" smtClean="0"/>
              <a:t>my_str</a:t>
            </a:r>
            <a:r>
              <a:rPr lang="en-US" dirty="0" smtClean="0"/>
              <a:t> [] =</a:t>
            </a:r>
            <a:br>
              <a:rPr lang="en-US" dirty="0" smtClean="0"/>
            </a:br>
            <a:r>
              <a:rPr lang="en-US" dirty="0" smtClean="0"/>
              <a:t>//	 {'1', '2', '3', '4', '5', '6', '7', '8', '9', '0', '\0'};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Чему равно </a:t>
            </a:r>
            <a:r>
              <a:rPr lang="en-US" dirty="0" smtClean="0"/>
              <a:t>"1234"[0] </a:t>
            </a:r>
            <a:r>
              <a:rPr lang="ru-RU" dirty="0" smtClean="0"/>
              <a:t>?</a:t>
            </a:r>
            <a:r>
              <a:rPr lang="en-US" dirty="0" smtClean="0"/>
              <a:t> "1234"[4] ?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char *p = </a:t>
            </a:r>
            <a:r>
              <a:rPr lang="ru-RU" dirty="0" smtClean="0"/>
              <a:t>"1234"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"1234"[0] = 'A';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// значения строковых констант</a:t>
            </a:r>
            <a:br>
              <a:rPr lang="ru-RU" dirty="0" smtClean="0"/>
            </a:br>
            <a:r>
              <a:rPr lang="ru-RU" dirty="0" smtClean="0"/>
              <a:t>// могут занимать одни и те же ячейки памяти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p[0] </a:t>
            </a:r>
            <a:r>
              <a:rPr lang="ru-RU" dirty="0" smtClean="0"/>
              <a:t>равно либо </a:t>
            </a:r>
            <a:r>
              <a:rPr lang="en-US" dirty="0" smtClean="0"/>
              <a:t>'A'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либо </a:t>
            </a:r>
            <a:r>
              <a:rPr lang="en-US" dirty="0" smtClean="0"/>
              <a:t>'1'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Управляющие </a:t>
            </a:r>
            <a:r>
              <a:rPr lang="ru-RU" dirty="0" smtClean="0"/>
              <a:t>инструкции</a:t>
            </a:r>
            <a:endParaRPr lang="ru-RU" dirty="0"/>
          </a:p>
          <a:p>
            <a:pPr lvl="1"/>
            <a:r>
              <a:rPr lang="ru-RU" dirty="0" smtClean="0"/>
              <a:t>Инструкции выбора if</a:t>
            </a:r>
            <a:r>
              <a:rPr lang="ru-RU" dirty="0"/>
              <a:t>, </a:t>
            </a:r>
            <a:r>
              <a:rPr lang="ru-RU" dirty="0" smtClean="0"/>
              <a:t>switch</a:t>
            </a:r>
            <a:endParaRPr lang="ru-RU" dirty="0"/>
          </a:p>
          <a:p>
            <a:pPr lvl="1"/>
            <a:r>
              <a:rPr lang="ru-RU" dirty="0"/>
              <a:t>Инструкции </a:t>
            </a:r>
            <a:r>
              <a:rPr lang="ru-RU" dirty="0" smtClean="0"/>
              <a:t>цикла for</a:t>
            </a:r>
            <a:r>
              <a:rPr lang="ru-RU" dirty="0"/>
              <a:t>, while, </a:t>
            </a:r>
            <a:r>
              <a:rPr lang="ru-RU" dirty="0" smtClean="0"/>
              <a:t>do</a:t>
            </a:r>
            <a:r>
              <a:rPr lang="en-US" dirty="0" smtClean="0"/>
              <a:t>-</a:t>
            </a:r>
            <a:r>
              <a:rPr lang="ru-RU" dirty="0" smtClean="0"/>
              <a:t>while</a:t>
            </a:r>
          </a:p>
          <a:p>
            <a:pPr lvl="1"/>
            <a:r>
              <a:rPr lang="ru-RU" dirty="0"/>
              <a:t>Инструкции </a:t>
            </a:r>
            <a:r>
              <a:rPr lang="ru-RU" dirty="0" smtClean="0"/>
              <a:t>перехода </a:t>
            </a:r>
            <a:r>
              <a:rPr lang="en-US" dirty="0" err="1" smtClean="0"/>
              <a:t>goto</a:t>
            </a:r>
            <a:r>
              <a:rPr lang="ru-RU" dirty="0" smtClean="0"/>
              <a:t>, </a:t>
            </a:r>
            <a:r>
              <a:rPr lang="ru-RU" dirty="0"/>
              <a:t>break, </a:t>
            </a:r>
            <a:r>
              <a:rPr lang="ru-RU" dirty="0" smtClean="0"/>
              <a:t>continue</a:t>
            </a:r>
            <a:r>
              <a:rPr lang="en-US" dirty="0" smtClean="0"/>
              <a:t> </a:t>
            </a:r>
            <a:r>
              <a:rPr lang="ru-RU" dirty="0" smtClean="0"/>
              <a:t>и возврата return</a:t>
            </a:r>
            <a:endParaRPr lang="ru-RU" dirty="0"/>
          </a:p>
          <a:p>
            <a:r>
              <a:rPr lang="ru-RU" dirty="0" smtClean="0"/>
              <a:t>Указатели</a:t>
            </a:r>
            <a:endParaRPr lang="ru-RU" dirty="0"/>
          </a:p>
          <a:p>
            <a:pPr lvl="1"/>
            <a:r>
              <a:rPr lang="ru-RU" dirty="0" smtClean="0"/>
              <a:t>Понятие указателя</a:t>
            </a:r>
          </a:p>
          <a:p>
            <a:pPr lvl="1"/>
            <a:r>
              <a:rPr lang="ru-RU" dirty="0" smtClean="0"/>
              <a:t>Указатели в языке Си</a:t>
            </a:r>
          </a:p>
          <a:p>
            <a:pPr lvl="1"/>
            <a:r>
              <a:rPr lang="ru-RU" dirty="0" smtClean="0"/>
              <a:t>Операции над указателями</a:t>
            </a:r>
          </a:p>
          <a:p>
            <a:pPr lvl="1"/>
            <a:r>
              <a:rPr lang="ru-RU" dirty="0"/>
              <a:t>Передача параметров функции по указателю</a:t>
            </a:r>
          </a:p>
          <a:p>
            <a:r>
              <a:rPr lang="ru-RU" dirty="0" smtClean="0"/>
              <a:t>Массивы</a:t>
            </a:r>
          </a:p>
          <a:p>
            <a:pPr lvl="1"/>
            <a:r>
              <a:rPr lang="ru-RU" dirty="0" smtClean="0"/>
              <a:t>Массивы в языке Си</a:t>
            </a:r>
          </a:p>
          <a:p>
            <a:pPr lvl="1"/>
            <a:r>
              <a:rPr lang="ru-RU" dirty="0" smtClean="0"/>
              <a:t>Связь массивов и указателей – генерация указателя</a:t>
            </a:r>
          </a:p>
          <a:p>
            <a:pPr lvl="1"/>
            <a:r>
              <a:rPr lang="ru-RU" dirty="0" smtClean="0"/>
              <a:t>Описание массива </a:t>
            </a:r>
            <a:r>
              <a:rPr lang="ru-RU" dirty="0"/>
              <a:t>в языке </a:t>
            </a:r>
            <a:r>
              <a:rPr lang="ru-RU" dirty="0" smtClean="0"/>
              <a:t>Си</a:t>
            </a:r>
            <a:endParaRPr lang="ru-RU" dirty="0"/>
          </a:p>
          <a:p>
            <a:pPr lvl="1"/>
            <a:r>
              <a:rPr lang="ru-RU" dirty="0" smtClean="0"/>
              <a:t>Многомерные массивы</a:t>
            </a:r>
          </a:p>
          <a:p>
            <a:pPr lvl="1"/>
            <a:r>
              <a:rPr lang="ru-RU" dirty="0" smtClean="0"/>
              <a:t>Массивы и строковые константы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2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Инструкции выбора </a:t>
            </a:r>
            <a:r>
              <a:rPr lang="en-US" dirty="0" smtClean="0"/>
              <a:t>if</a:t>
            </a:r>
            <a:r>
              <a:rPr lang="en-US" dirty="0"/>
              <a:t>,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&lt;</a:t>
            </a:r>
            <a:r>
              <a:rPr lang="ru-RU" sz="2400" dirty="0"/>
              <a:t>инструкция-выбора</a:t>
            </a:r>
            <a:r>
              <a:rPr lang="en-US" sz="2400" dirty="0"/>
              <a:t>&gt; </a:t>
            </a:r>
            <a:r>
              <a:rPr lang="ru-RU" sz="2400" dirty="0"/>
              <a:t>:</a:t>
            </a:r>
            <a:r>
              <a:rPr lang="en-US" sz="2400" dirty="0"/>
              <a:t>:=</a:t>
            </a:r>
            <a:br>
              <a:rPr lang="en-US" sz="2400" dirty="0"/>
            </a:br>
            <a:r>
              <a:rPr lang="en-US" sz="2400" dirty="0"/>
              <a:t>	'</a:t>
            </a:r>
            <a:r>
              <a:rPr lang="ru-RU" sz="2400" dirty="0"/>
              <a:t>if</a:t>
            </a:r>
            <a:r>
              <a:rPr lang="en-US" sz="2400" dirty="0"/>
              <a:t>'</a:t>
            </a:r>
            <a:r>
              <a:rPr lang="ru-RU" sz="2400" dirty="0"/>
              <a:t> </a:t>
            </a:r>
            <a:r>
              <a:rPr lang="en-US" sz="2400" dirty="0"/>
              <a:t>'</a:t>
            </a:r>
            <a:r>
              <a:rPr lang="ru-RU" sz="2400" dirty="0"/>
              <a:t>(</a:t>
            </a:r>
            <a:r>
              <a:rPr lang="en-US" sz="2400" dirty="0"/>
              <a:t>'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ru-RU" sz="2400" dirty="0"/>
              <a:t>выражение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'</a:t>
            </a:r>
            <a:r>
              <a:rPr lang="ru-RU" sz="2400" dirty="0"/>
              <a:t>)</a:t>
            </a:r>
            <a:r>
              <a:rPr lang="en-US" sz="2400" dirty="0"/>
              <a:t>'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ru-RU" sz="2400" dirty="0"/>
              <a:t>инструкция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|	'</a:t>
            </a:r>
            <a:r>
              <a:rPr lang="ru-RU" sz="2400" dirty="0"/>
              <a:t>if</a:t>
            </a:r>
            <a:r>
              <a:rPr lang="en-US" sz="2400" dirty="0"/>
              <a:t>'</a:t>
            </a:r>
            <a:r>
              <a:rPr lang="ru-RU" sz="2400" dirty="0"/>
              <a:t> </a:t>
            </a:r>
            <a:r>
              <a:rPr lang="en-US" sz="2400" dirty="0"/>
              <a:t>'</a:t>
            </a:r>
            <a:r>
              <a:rPr lang="ru-RU" sz="2400" dirty="0"/>
              <a:t>(</a:t>
            </a:r>
            <a:r>
              <a:rPr lang="en-US" sz="2400" dirty="0"/>
              <a:t>'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ru-RU" sz="2400" dirty="0"/>
              <a:t>выражение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'</a:t>
            </a:r>
            <a:r>
              <a:rPr lang="ru-RU" sz="2400" dirty="0"/>
              <a:t>)</a:t>
            </a:r>
            <a:r>
              <a:rPr lang="en-US" sz="2400" dirty="0"/>
              <a:t>'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ru-RU" sz="2400" dirty="0"/>
              <a:t>инструкция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'</a:t>
            </a:r>
            <a:r>
              <a:rPr lang="ru-RU" sz="2400" dirty="0"/>
              <a:t>else</a:t>
            </a:r>
            <a:r>
              <a:rPr lang="en-US" sz="2400" dirty="0"/>
              <a:t>' &lt;</a:t>
            </a:r>
            <a:r>
              <a:rPr lang="ru-RU" sz="2400" dirty="0"/>
              <a:t>инструкция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|	'</a:t>
            </a:r>
            <a:r>
              <a:rPr lang="ru-RU" sz="2400" dirty="0"/>
              <a:t>switch</a:t>
            </a:r>
            <a:r>
              <a:rPr lang="en-US" sz="2400" dirty="0"/>
              <a:t>'</a:t>
            </a:r>
            <a:r>
              <a:rPr lang="ru-RU" sz="2400" dirty="0"/>
              <a:t> </a:t>
            </a:r>
            <a:r>
              <a:rPr lang="en-US" sz="2400" dirty="0"/>
              <a:t>'</a:t>
            </a:r>
            <a:r>
              <a:rPr lang="ru-RU" sz="2400" dirty="0"/>
              <a:t>(</a:t>
            </a:r>
            <a:r>
              <a:rPr lang="en-US" sz="2400" dirty="0"/>
              <a:t>'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ru-RU" sz="2400" dirty="0"/>
              <a:t>выражение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'</a:t>
            </a:r>
            <a:r>
              <a:rPr lang="ru-RU" sz="2400" dirty="0"/>
              <a:t>)</a:t>
            </a:r>
            <a:r>
              <a:rPr lang="en-US" sz="2400" dirty="0"/>
              <a:t>'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ru-RU" sz="2400" dirty="0"/>
              <a:t>инструкция</a:t>
            </a:r>
            <a:r>
              <a:rPr lang="en-US" sz="2400" dirty="0"/>
              <a:t>&gt;</a:t>
            </a: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00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выбора</a:t>
            </a:r>
            <a:r>
              <a:rPr lang="ru-RU" dirty="0" smtClean="0"/>
              <a:t> </a:t>
            </a:r>
            <a:r>
              <a:rPr lang="en-US" dirty="0" smtClean="0"/>
              <a:t>-- switch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switch </a:t>
            </a:r>
            <a:r>
              <a:rPr lang="ru-RU" dirty="0" smtClean="0"/>
              <a:t>имеет следующий вид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(</a:t>
            </a:r>
            <a:r>
              <a:rPr lang="ru-RU" sz="2300" i="1" dirty="0" smtClean="0">
                <a:latin typeface="Consolas" panose="020B0609020204030204" pitchFamily="49" charset="0"/>
              </a:rPr>
              <a:t>выражение</a:t>
            </a:r>
            <a:r>
              <a:rPr lang="ru-RU" sz="2300" dirty="0" smtClean="0">
                <a:latin typeface="Consolas" panose="020B0609020204030204" pitchFamily="49" charset="0"/>
              </a:rPr>
              <a:t>) {</a:t>
            </a:r>
            <a:br>
              <a:rPr lang="ru-RU" sz="2300" dirty="0" smtClean="0">
                <a:latin typeface="Consolas" panose="020B0609020204030204" pitchFamily="49" charset="0"/>
              </a:rPr>
            </a:br>
            <a:r>
              <a:rPr 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300" i="1" dirty="0" smtClean="0">
                <a:latin typeface="Consolas" panose="020B0609020204030204" pitchFamily="49" charset="0"/>
              </a:rPr>
              <a:t>константное-выражение </a:t>
            </a:r>
            <a:r>
              <a:rPr lang="ru-RU" sz="2300" dirty="0" smtClean="0">
                <a:latin typeface="Consolas" panose="020B0609020204030204" pitchFamily="49" charset="0"/>
              </a:rPr>
              <a:t>: </a:t>
            </a:r>
            <a:r>
              <a:rPr lang="ru-RU" sz="2300" i="1" dirty="0" smtClean="0">
                <a:latin typeface="Consolas" panose="020B0609020204030204" pitchFamily="49" charset="0"/>
              </a:rPr>
              <a:t>инструкции</a:t>
            </a:r>
            <a:br>
              <a:rPr lang="ru-RU" sz="2300" i="1" dirty="0" smtClean="0">
                <a:latin typeface="Consolas" panose="020B0609020204030204" pitchFamily="49" charset="0"/>
              </a:rPr>
            </a:br>
            <a:r>
              <a:rPr 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300" i="1" dirty="0" smtClean="0">
                <a:latin typeface="Consolas" panose="020B0609020204030204" pitchFamily="49" charset="0"/>
              </a:rPr>
              <a:t>константное-выражение </a:t>
            </a:r>
            <a:r>
              <a:rPr lang="ru-RU" sz="2300" dirty="0" smtClean="0">
                <a:latin typeface="Consolas" panose="020B0609020204030204" pitchFamily="49" charset="0"/>
              </a:rPr>
              <a:t>: </a:t>
            </a:r>
            <a:r>
              <a:rPr lang="ru-RU" sz="2300" i="1" dirty="0" smtClean="0">
                <a:latin typeface="Consolas" panose="020B0609020204030204" pitchFamily="49" charset="0"/>
              </a:rPr>
              <a:t>инструкции</a:t>
            </a:r>
            <a:r>
              <a:rPr lang="ru-RU" sz="2300" dirty="0" smtClean="0">
                <a:latin typeface="Consolas" panose="020B0609020204030204" pitchFamily="49" charset="0"/>
              </a:rPr>
              <a:t/>
            </a:r>
            <a:br>
              <a:rPr lang="ru-RU" sz="2300" dirty="0" smtClean="0">
                <a:latin typeface="Consolas" panose="020B0609020204030204" pitchFamily="49" charset="0"/>
              </a:rPr>
            </a:br>
            <a:r>
              <a:rPr lang="ru-RU" sz="2300" i="1" dirty="0" smtClean="0">
                <a:latin typeface="Consolas" panose="020B0609020204030204" pitchFamily="49" charset="0"/>
              </a:rPr>
              <a:t>...</a:t>
            </a:r>
            <a:br>
              <a:rPr lang="ru-RU" sz="2300" i="1" dirty="0" smtClean="0">
                <a:latin typeface="Consolas" panose="020B0609020204030204" pitchFamily="49" charset="0"/>
              </a:rPr>
            </a:br>
            <a:r>
              <a:rPr 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300" dirty="0" smtClean="0">
                <a:latin typeface="Consolas" panose="020B0609020204030204" pitchFamily="49" charset="0"/>
              </a:rPr>
              <a:t>: </a:t>
            </a:r>
            <a:r>
              <a:rPr lang="ru-RU" sz="2300" i="1" dirty="0" smtClean="0">
                <a:latin typeface="Consolas" panose="020B0609020204030204" pitchFamily="49" charset="0"/>
              </a:rPr>
              <a:t>инструкции</a:t>
            </a:r>
            <a:br>
              <a:rPr lang="ru-RU" sz="2300" i="1" dirty="0" smtClean="0">
                <a:latin typeface="Consolas" panose="020B0609020204030204" pitchFamily="49" charset="0"/>
              </a:rPr>
            </a:br>
            <a:r>
              <a:rPr lang="ru-RU" sz="2300" dirty="0" smtClean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dirty="0" smtClean="0"/>
              <a:t>Часть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ru-RU" dirty="0" smtClean="0">
                <a:latin typeface="Consolas" panose="020B0609020204030204" pitchFamily="49" charset="0"/>
              </a:rPr>
              <a:t>:</a:t>
            </a:r>
            <a:r>
              <a:rPr lang="ru-RU" dirty="0" smtClean="0"/>
              <a:t> может отсутствовать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Порядок работы</a:t>
            </a:r>
          </a:p>
          <a:p>
            <a:pPr lvl="1"/>
            <a:r>
              <a:rPr lang="ru-RU" dirty="0" smtClean="0"/>
              <a:t>Выражение в скобках преобразуется к </a:t>
            </a:r>
            <a:r>
              <a:rPr lang="en-US" dirty="0" err="1" smtClean="0"/>
              <a:t>int</a:t>
            </a:r>
            <a:endParaRPr lang="ru-RU" dirty="0" smtClean="0"/>
          </a:p>
          <a:p>
            <a:pPr lvl="1"/>
            <a:r>
              <a:rPr lang="ru-RU" dirty="0" smtClean="0"/>
              <a:t>Управление передаётся на первую инструкци</a:t>
            </a:r>
            <a:r>
              <a:rPr lang="ru-RU" dirty="0"/>
              <a:t>ю</a:t>
            </a:r>
            <a:r>
              <a:rPr lang="ru-RU" dirty="0" smtClean="0"/>
              <a:t> после </a:t>
            </a:r>
          </a:p>
          <a:p>
            <a:pPr lvl="2"/>
            <a:r>
              <a:rPr lang="en-US" sz="2300" dirty="0" smtClean="0"/>
              <a:t>case </a:t>
            </a:r>
            <a:r>
              <a:rPr lang="ru-RU" sz="2300" dirty="0" smtClean="0"/>
              <a:t>с соответствующим значением, если такой есть</a:t>
            </a:r>
          </a:p>
          <a:p>
            <a:pPr lvl="2"/>
            <a:r>
              <a:rPr lang="en-US" sz="2300" dirty="0" smtClean="0"/>
              <a:t>default, </a:t>
            </a:r>
            <a:r>
              <a:rPr lang="ru-RU" sz="2300" dirty="0" smtClean="0"/>
              <a:t>если такого </a:t>
            </a:r>
            <a:r>
              <a:rPr lang="en-US" sz="2300" dirty="0"/>
              <a:t>case </a:t>
            </a:r>
            <a:r>
              <a:rPr lang="ru-RU" sz="2300" dirty="0" smtClean="0"/>
              <a:t>нет</a:t>
            </a:r>
          </a:p>
          <a:p>
            <a:pPr lvl="2"/>
            <a:r>
              <a:rPr lang="ru-RU" sz="2300" dirty="0" smtClean="0"/>
              <a:t>инструкции </a:t>
            </a:r>
            <a:r>
              <a:rPr lang="en-US" sz="2300" dirty="0" smtClean="0"/>
              <a:t>switch (…) {…}</a:t>
            </a:r>
            <a:r>
              <a:rPr lang="ru-RU" sz="2300" dirty="0" smtClean="0"/>
              <a:t>, если нет ни подходящего </a:t>
            </a:r>
            <a:r>
              <a:rPr lang="en-US" sz="2300" dirty="0" smtClean="0"/>
              <a:t>case, </a:t>
            </a:r>
            <a:r>
              <a:rPr lang="ru-RU" sz="2300" dirty="0" smtClean="0"/>
              <a:t>ни </a:t>
            </a:r>
            <a:r>
              <a:rPr lang="en-US" sz="2300" dirty="0" err="1" smtClean="0"/>
              <a:t>deafult</a:t>
            </a:r>
            <a:endParaRPr lang="ru-RU" sz="2300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sequence_selector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factorial;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8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Инструкции циклов </a:t>
            </a:r>
            <a:r>
              <a:rPr lang="en-US" dirty="0" smtClean="0"/>
              <a:t>for, while, do-while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300" dirty="0"/>
              <a:t>&lt;</a:t>
            </a:r>
            <a:r>
              <a:rPr lang="ru-RU" sz="2300" dirty="0"/>
              <a:t>циклическая-инструкция</a:t>
            </a:r>
            <a:r>
              <a:rPr lang="en-US" sz="2300" dirty="0"/>
              <a:t>&gt; ::=</a:t>
            </a:r>
            <a:br>
              <a:rPr lang="en-US" sz="2300" dirty="0"/>
            </a:br>
            <a:r>
              <a:rPr lang="en-US" sz="2300" dirty="0"/>
              <a:t>	'while' '(' &lt;</a:t>
            </a:r>
            <a:r>
              <a:rPr lang="ru-RU" sz="2300" dirty="0"/>
              <a:t>выражение</a:t>
            </a:r>
            <a:r>
              <a:rPr lang="en-US" sz="2300" dirty="0"/>
              <a:t>&gt;</a:t>
            </a:r>
            <a:r>
              <a:rPr lang="ru-RU" sz="2300" dirty="0"/>
              <a:t> </a:t>
            </a:r>
            <a:r>
              <a:rPr lang="en-US" sz="2300" dirty="0"/>
              <a:t>'</a:t>
            </a:r>
            <a:r>
              <a:rPr lang="ru-RU" sz="2300" dirty="0"/>
              <a:t>)</a:t>
            </a:r>
            <a:r>
              <a:rPr lang="en-US" sz="2300" dirty="0"/>
              <a:t>'</a:t>
            </a:r>
            <a:r>
              <a:rPr lang="ru-RU" sz="2300" dirty="0"/>
              <a:t> </a:t>
            </a:r>
            <a:r>
              <a:rPr lang="en-US" sz="2300" dirty="0"/>
              <a:t>&lt;</a:t>
            </a:r>
            <a:r>
              <a:rPr lang="ru-RU" sz="2300" dirty="0"/>
              <a:t>инструкция</a:t>
            </a:r>
            <a:r>
              <a:rPr lang="en-US" sz="2300" dirty="0"/>
              <a:t>&gt;</a:t>
            </a:r>
            <a:br>
              <a:rPr lang="en-US" sz="2300" dirty="0"/>
            </a:br>
            <a:r>
              <a:rPr lang="en-US" sz="2300" dirty="0"/>
              <a:t>|	'do' &lt;</a:t>
            </a:r>
            <a:r>
              <a:rPr lang="ru-RU" sz="2300" dirty="0"/>
              <a:t>инструкция</a:t>
            </a:r>
            <a:r>
              <a:rPr lang="en-US" sz="2300" dirty="0"/>
              <a:t>&gt;</a:t>
            </a:r>
            <a:r>
              <a:rPr lang="ru-RU" sz="2300" dirty="0"/>
              <a:t> </a:t>
            </a:r>
            <a:r>
              <a:rPr lang="en-US" sz="2300" dirty="0"/>
              <a:t>'while' '(' &lt;</a:t>
            </a:r>
            <a:r>
              <a:rPr lang="ru-RU" sz="2300" dirty="0"/>
              <a:t>выражение</a:t>
            </a:r>
            <a:r>
              <a:rPr lang="en-US" sz="2300" dirty="0"/>
              <a:t>&gt;</a:t>
            </a:r>
            <a:r>
              <a:rPr lang="ru-RU" sz="2300" dirty="0"/>
              <a:t> </a:t>
            </a:r>
            <a:r>
              <a:rPr lang="en-US" sz="2300" dirty="0"/>
              <a:t>'</a:t>
            </a:r>
            <a:r>
              <a:rPr lang="ru-RU" sz="2300" dirty="0"/>
              <a:t>)</a:t>
            </a:r>
            <a:r>
              <a:rPr lang="en-US" sz="2300" dirty="0"/>
              <a:t>'</a:t>
            </a:r>
            <a:br>
              <a:rPr lang="en-US" sz="2300" dirty="0"/>
            </a:br>
            <a:r>
              <a:rPr lang="en-US" sz="2300" dirty="0"/>
              <a:t>|	'</a:t>
            </a:r>
            <a:r>
              <a:rPr lang="ru-RU" sz="2300" dirty="0"/>
              <a:t>for</a:t>
            </a:r>
            <a:r>
              <a:rPr lang="en-US" sz="2300" dirty="0"/>
              <a:t>'</a:t>
            </a:r>
            <a:r>
              <a:rPr lang="ru-RU" sz="2300" dirty="0"/>
              <a:t> </a:t>
            </a:r>
            <a:r>
              <a:rPr lang="en-US" sz="2300" dirty="0"/>
              <a:t>'</a:t>
            </a:r>
            <a:r>
              <a:rPr lang="ru-RU" sz="2300" dirty="0"/>
              <a:t>(</a:t>
            </a:r>
            <a:r>
              <a:rPr lang="en-US" sz="2300" dirty="0"/>
              <a:t>'</a:t>
            </a:r>
            <a:r>
              <a:rPr lang="ru-RU" sz="2300" dirty="0"/>
              <a:t> </a:t>
            </a:r>
            <a:r>
              <a:rPr lang="en-US" sz="2300" dirty="0"/>
              <a:t>[&lt;</a:t>
            </a:r>
            <a:r>
              <a:rPr lang="ru-RU" sz="2300" dirty="0"/>
              <a:t>выражение</a:t>
            </a:r>
            <a:r>
              <a:rPr lang="en-US" sz="2300" dirty="0"/>
              <a:t>&gt;] '</a:t>
            </a:r>
            <a:r>
              <a:rPr lang="ru-RU" sz="2300" dirty="0"/>
              <a:t>;</a:t>
            </a:r>
            <a:r>
              <a:rPr lang="en-US" sz="2300" dirty="0"/>
              <a:t>'</a:t>
            </a:r>
            <a:r>
              <a:rPr lang="ru-RU" sz="2300" dirty="0"/>
              <a:t> </a:t>
            </a:r>
            <a:r>
              <a:rPr lang="en-US" sz="2300" dirty="0"/>
              <a:t>[&lt;</a:t>
            </a:r>
            <a:r>
              <a:rPr lang="ru-RU" sz="2300" dirty="0"/>
              <a:t>выражение</a:t>
            </a:r>
            <a:r>
              <a:rPr lang="en-US" sz="2300" dirty="0"/>
              <a:t>&gt;] '</a:t>
            </a:r>
            <a:r>
              <a:rPr lang="ru-RU" sz="2300" dirty="0"/>
              <a:t>;</a:t>
            </a:r>
            <a:r>
              <a:rPr lang="en-US" sz="2300" dirty="0"/>
              <a:t>'</a:t>
            </a:r>
            <a:r>
              <a:rPr lang="ru-RU" sz="2300" dirty="0"/>
              <a:t> </a:t>
            </a:r>
            <a:r>
              <a:rPr lang="en-US" sz="2300" dirty="0"/>
              <a:t>[&lt;</a:t>
            </a:r>
            <a:r>
              <a:rPr lang="ru-RU" sz="2300" dirty="0"/>
              <a:t>выражение</a:t>
            </a:r>
            <a:r>
              <a:rPr lang="en-US" sz="2300" dirty="0"/>
              <a:t>&gt;] '</a:t>
            </a:r>
            <a:r>
              <a:rPr lang="ru-RU" sz="2300" dirty="0"/>
              <a:t>)</a:t>
            </a:r>
            <a:r>
              <a:rPr lang="en-US" sz="2300" dirty="0"/>
              <a:t>'</a:t>
            </a:r>
            <a:br>
              <a:rPr lang="en-US" sz="2300" dirty="0"/>
            </a:br>
            <a:r>
              <a:rPr lang="en-US" sz="2300" dirty="0"/>
              <a:t>		&lt;</a:t>
            </a:r>
            <a:r>
              <a:rPr lang="ru-RU" sz="2300" dirty="0"/>
              <a:t>инструкция</a:t>
            </a:r>
            <a:r>
              <a:rPr lang="en-US" sz="2300" dirty="0"/>
              <a:t>&gt;</a:t>
            </a:r>
            <a:endParaRPr lang="ru-RU" sz="2300" dirty="0"/>
          </a:p>
          <a:p>
            <a:pPr marL="68580" indent="0">
              <a:buNone/>
            </a:pPr>
            <a:endParaRPr lang="ru-RU" sz="2300" dirty="0"/>
          </a:p>
          <a:p>
            <a:pPr marL="68580" indent="0">
              <a:buNone/>
            </a:pPr>
            <a:r>
              <a:rPr lang="ru-RU" sz="2300" dirty="0"/>
              <a:t>В цикле </a:t>
            </a:r>
            <a:r>
              <a:rPr lang="en-US" sz="2300" dirty="0"/>
              <a:t>for </a:t>
            </a:r>
            <a:r>
              <a:rPr lang="ru-RU" sz="2300" dirty="0"/>
              <a:t>любое из выражений может отсутствовать</a:t>
            </a:r>
          </a:p>
        </p:txBody>
      </p:sp>
    </p:spTree>
    <p:extLst>
      <p:ext uri="{BB962C8B-B14F-4D97-AF65-F5344CB8AC3E}">
        <p14:creationId xmlns:p14="http://schemas.microsoft.com/office/powerpoint/2010/main" val="33627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Цикл </a:t>
            </a:r>
            <a:r>
              <a:rPr lang="en-US" sz="2800" dirty="0"/>
              <a:t>while </a:t>
            </a:r>
            <a:r>
              <a:rPr lang="ru-RU" sz="2800" dirty="0"/>
              <a:t>исполняет инструкцию</a:t>
            </a:r>
            <a:r>
              <a:rPr lang="en-US" sz="2800" dirty="0"/>
              <a:t> </a:t>
            </a:r>
            <a:r>
              <a:rPr lang="ru-RU" sz="2800" dirty="0"/>
              <a:t>до тех пор, пока выражение не станет равно 0</a:t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while ( </a:t>
            </a:r>
            <a:r>
              <a:rPr lang="ru-RU" sz="2800" dirty="0"/>
              <a:t>выражение ) инструкция</a:t>
            </a:r>
          </a:p>
          <a:p>
            <a:endParaRPr lang="ru-RU" sz="2800" dirty="0"/>
          </a:p>
          <a:p>
            <a:r>
              <a:rPr lang="ru-RU" sz="2800" dirty="0"/>
              <a:t>выражение называется </a:t>
            </a:r>
            <a:r>
              <a:rPr lang="ru-RU" sz="2800" i="1" dirty="0"/>
              <a:t>условием продолжения цикла</a:t>
            </a:r>
          </a:p>
          <a:p>
            <a:r>
              <a:rPr lang="ru-RU" sz="2800" dirty="0"/>
              <a:t>инструкция называется </a:t>
            </a:r>
            <a:r>
              <a:rPr lang="ru-RU" sz="2800" i="1" dirty="0"/>
              <a:t>телом цикла</a:t>
            </a:r>
          </a:p>
          <a:p>
            <a:r>
              <a:rPr lang="ru-RU" sz="2800" dirty="0"/>
              <a:t>Значение выражение должно быть приводимым к типу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ru-RU" sz="2800" dirty="0"/>
              <a:t>с помощью автоматических преобразований</a:t>
            </a:r>
          </a:p>
        </p:txBody>
      </p:sp>
    </p:spTree>
    <p:extLst>
      <p:ext uri="{BB962C8B-B14F-4D97-AF65-F5344CB8AC3E}">
        <p14:creationId xmlns:p14="http://schemas.microsoft.com/office/powerpoint/2010/main" val="18859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Цикл </a:t>
            </a:r>
            <a:r>
              <a:rPr lang="en-US" sz="2400" dirty="0"/>
              <a:t>for (</a:t>
            </a:r>
            <a:r>
              <a:rPr lang="ru-RU" sz="2400" dirty="0"/>
              <a:t>в1</a:t>
            </a:r>
            <a:r>
              <a:rPr lang="en-US" sz="2400" dirty="0"/>
              <a:t>; </a:t>
            </a:r>
            <a:r>
              <a:rPr lang="ru-RU" sz="2400" dirty="0"/>
              <a:t>в2</a:t>
            </a:r>
            <a:r>
              <a:rPr lang="en-US" sz="2400" dirty="0"/>
              <a:t>;</a:t>
            </a:r>
            <a:r>
              <a:rPr lang="ru-RU" sz="2400" dirty="0"/>
              <a:t> в3) инструкция эквивалентен следующей последовательности инструкций с циклом </a:t>
            </a:r>
            <a:r>
              <a:rPr lang="en-US" sz="2400" dirty="0"/>
              <a:t>while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в1;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while (</a:t>
            </a:r>
            <a:r>
              <a:rPr lang="ru-RU" sz="2400" dirty="0"/>
              <a:t>в2)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ru-RU" sz="2400" dirty="0"/>
              <a:t>инструкция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ru-RU" sz="2400" dirty="0"/>
              <a:t>в3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74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do-while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Цикл </a:t>
            </a:r>
            <a:r>
              <a:rPr lang="en-US" sz="2400" dirty="0"/>
              <a:t>do </a:t>
            </a:r>
            <a:r>
              <a:rPr lang="ru-RU" sz="2400" dirty="0"/>
              <a:t>инструкция </a:t>
            </a:r>
            <a:r>
              <a:rPr lang="en-US" sz="2400" dirty="0"/>
              <a:t>while (</a:t>
            </a:r>
            <a:r>
              <a:rPr lang="ru-RU" sz="2400" dirty="0"/>
              <a:t>в2); эквивалентен следующим инструкциям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инструкция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while (</a:t>
            </a:r>
            <a:r>
              <a:rPr lang="ru-RU" sz="2400" dirty="0"/>
              <a:t>в2)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ru-RU" sz="2400" dirty="0"/>
              <a:t>инструкция</a:t>
            </a:r>
            <a:r>
              <a:rPr lang="en-US" sz="2400" dirty="0"/>
              <a:t/>
            </a:r>
            <a:br>
              <a:rPr lang="en-US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19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90161</TotalTime>
  <Words>1713</Words>
  <Application>Microsoft Office PowerPoint</Application>
  <PresentationFormat>Широкоэкранный</PresentationFormat>
  <Paragraphs>369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Управляющие инструкции. Указатели. Массивы.</vt:lpstr>
      <vt:lpstr>План лекции</vt:lpstr>
      <vt:lpstr>Классификация инструкций языка Си</vt:lpstr>
      <vt:lpstr>Инструкции выбора if, switch</vt:lpstr>
      <vt:lpstr>Инструкции выбора -- switch</vt:lpstr>
      <vt:lpstr>Инструкции циклов for, while, do-while</vt:lpstr>
      <vt:lpstr>Инструкция while</vt:lpstr>
      <vt:lpstr>Инструкция for</vt:lpstr>
      <vt:lpstr>Инструкция do-while</vt:lpstr>
      <vt:lpstr>Пример: Duff’s Device</vt:lpstr>
      <vt:lpstr>Инструкции передачи управления 1/3</vt:lpstr>
      <vt:lpstr>Инструкции передачи управления 2/3</vt:lpstr>
      <vt:lpstr>Инструкции передачи управления 3/3</vt:lpstr>
      <vt:lpstr>Презентация PowerPoint</vt:lpstr>
      <vt:lpstr>Понятие указателя</vt:lpstr>
      <vt:lpstr>Указатели в языке Си</vt:lpstr>
      <vt:lpstr>Указатели в языке Си -- примеры</vt:lpstr>
      <vt:lpstr>Операции над указателями в Си </vt:lpstr>
      <vt:lpstr>Операции над указателями в Си</vt:lpstr>
      <vt:lpstr>Операции над указателями в Си</vt:lpstr>
      <vt:lpstr>Операции над указателями в Си</vt:lpstr>
      <vt:lpstr>Пример 1</vt:lpstr>
      <vt:lpstr>Пример 2</vt:lpstr>
      <vt:lpstr>Пример 3</vt:lpstr>
      <vt:lpstr>Пример 4</vt:lpstr>
      <vt:lpstr>Презентация PowerPoint</vt:lpstr>
      <vt:lpstr>Массивы в языке Си</vt:lpstr>
      <vt:lpstr>Массивы в языке Си</vt:lpstr>
      <vt:lpstr>Связь массивов и указателей -- генерация указателя</vt:lpstr>
      <vt:lpstr>Операции над массивами </vt:lpstr>
      <vt:lpstr>Описание массива в языке Си </vt:lpstr>
      <vt:lpstr>Многомерные массивы </vt:lpstr>
      <vt:lpstr>Многомерные массивы -- примеры </vt:lpstr>
      <vt:lpstr>Массивы и строковые константы </vt:lpstr>
      <vt:lpstr>Массивы и строковые константы -- пример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Лектор</cp:lastModifiedBy>
  <cp:revision>514</cp:revision>
  <dcterms:created xsi:type="dcterms:W3CDTF">2012-09-17T07:39:46Z</dcterms:created>
  <dcterms:modified xsi:type="dcterms:W3CDTF">2018-11-02T06:08:23Z</dcterms:modified>
</cp:coreProperties>
</file>