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9" r:id="rId4"/>
    <p:sldId id="268" r:id="rId5"/>
    <p:sldId id="270" r:id="rId6"/>
    <p:sldId id="279" r:id="rId7"/>
    <p:sldId id="260" r:id="rId8"/>
    <p:sldId id="271" r:id="rId9"/>
    <p:sldId id="272" r:id="rId10"/>
    <p:sldId id="273" r:id="rId11"/>
    <p:sldId id="267" r:id="rId12"/>
    <p:sldId id="274" r:id="rId13"/>
    <p:sldId id="275" r:id="rId14"/>
    <p:sldId id="262" r:id="rId15"/>
    <p:sldId id="276" r:id="rId16"/>
    <p:sldId id="25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90" autoAdjust="0"/>
    <p:restoredTop sz="94660"/>
  </p:normalViewPr>
  <p:slideViewPr>
    <p:cSldViewPr>
      <p:cViewPr varScale="1">
        <p:scale>
          <a:sx n="103" d="100"/>
          <a:sy n="103" d="100"/>
        </p:scale>
        <p:origin x="13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3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3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54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4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51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17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64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23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12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4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2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8346-1AE4-4D18-AE08-A571B45FDA13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9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Структуры</a:t>
            </a:r>
            <a:r>
              <a:rPr lang="en-US" dirty="0" smtClean="0"/>
              <a:t> </a:t>
            </a:r>
            <a:r>
              <a:rPr lang="ru-RU" dirty="0" smtClean="0"/>
              <a:t>и объединения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Примеры использования анонимных типов </a:t>
            </a:r>
            <a:r>
              <a:rPr lang="en-US" sz="3600" dirty="0" err="1"/>
              <a:t>struct</a:t>
            </a:r>
            <a:r>
              <a:rPr lang="ru-RU" sz="3600" dirty="0"/>
              <a:t> </a:t>
            </a:r>
            <a:r>
              <a:rPr lang="ru-RU" sz="3600" dirty="0" smtClean="0"/>
              <a:t>3/3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my_pt</a:t>
            </a:r>
            <a:r>
              <a:rPr lang="en-US" dirty="0"/>
              <a:t> {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 smtClean="0"/>
              <a:t>;};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f(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my_pt</a:t>
            </a:r>
            <a:r>
              <a:rPr lang="en-US" dirty="0" smtClean="0"/>
              <a:t> p) { /* … */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main(void)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my_pt</a:t>
            </a:r>
            <a:r>
              <a:rPr lang="en-US" dirty="0" smtClean="0"/>
              <a:t> q;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f(q); // OK</a:t>
            </a:r>
            <a:br>
              <a:rPr lang="en-US" dirty="0" smtClean="0"/>
            </a:br>
            <a:r>
              <a:rPr lang="ru-RU" dirty="0"/>
              <a:t>	</a:t>
            </a:r>
            <a:r>
              <a:rPr lang="en-US" dirty="0" smtClean="0"/>
              <a:t>return 0;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817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структур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Описание переменных типа структура может задавать начальные значения полей структуры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С89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S { T1 E1; … TN EN; } V</a:t>
            </a:r>
            <a:r>
              <a:rPr lang="ru-RU" dirty="0" smtClean="0"/>
              <a:t> = </a:t>
            </a:r>
            <a:r>
              <a:rPr lang="en-US" dirty="0" smtClean="0"/>
              <a:t>{</a:t>
            </a:r>
            <a:r>
              <a:rPr lang="ru-RU" dirty="0" smtClean="0"/>
              <a:t> И1, </a:t>
            </a:r>
            <a:r>
              <a:rPr lang="en-US" dirty="0" smtClean="0"/>
              <a:t>…</a:t>
            </a:r>
            <a:r>
              <a:rPr lang="ru-RU" dirty="0"/>
              <a:t>,</a:t>
            </a:r>
            <a:r>
              <a:rPr lang="ru-RU" dirty="0" smtClean="0"/>
              <a:t> ИК </a:t>
            </a:r>
            <a:r>
              <a:rPr lang="en-US" dirty="0" smtClean="0"/>
              <a:t>};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K &gt; N</a:t>
            </a:r>
            <a:r>
              <a:rPr lang="ru-RU" dirty="0" smtClean="0"/>
              <a:t>, то ошибка компиляции</a:t>
            </a:r>
            <a:endParaRPr lang="en-US" dirty="0" smtClean="0"/>
          </a:p>
          <a:p>
            <a:pPr lvl="1"/>
            <a:r>
              <a:rPr lang="ru-RU" dirty="0" smtClean="0"/>
              <a:t>И1 – инициализатор поля Е1 и т.д.</a:t>
            </a:r>
          </a:p>
          <a:p>
            <a:pPr lvl="1"/>
            <a:r>
              <a:rPr lang="ru-RU" dirty="0" smtClean="0"/>
              <a:t>Память, отведённая под значения полей после поля </a:t>
            </a:r>
            <a:r>
              <a:rPr lang="en-US" dirty="0" smtClean="0"/>
              <a:t>EK</a:t>
            </a:r>
            <a:r>
              <a:rPr lang="ru-RU" dirty="0" smtClean="0"/>
              <a:t>, заполняется байтом 0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С99</a:t>
            </a:r>
            <a:r>
              <a:rPr lang="en-US" dirty="0" smtClean="0"/>
              <a:t> </a:t>
            </a:r>
            <a:r>
              <a:rPr lang="ru-RU" dirty="0" smtClean="0"/>
              <a:t>и С11</a:t>
            </a:r>
            <a:br>
              <a:rPr lang="ru-RU" dirty="0" smtClean="0"/>
            </a:br>
            <a:r>
              <a:rPr lang="ru-RU" dirty="0"/>
              <a:t>	</a:t>
            </a:r>
            <a:r>
              <a:rPr lang="en-US" dirty="0" err="1"/>
              <a:t>struct</a:t>
            </a:r>
            <a:r>
              <a:rPr lang="en-US" dirty="0"/>
              <a:t> S { T1 E1; … TN EN; } V</a:t>
            </a:r>
            <a:r>
              <a:rPr lang="ru-RU" dirty="0"/>
              <a:t> </a:t>
            </a:r>
            <a:r>
              <a:rPr lang="ru-RU" dirty="0" smtClean="0"/>
              <a:t>=</a:t>
            </a:r>
            <a:br>
              <a:rPr lang="ru-RU" dirty="0" smtClean="0"/>
            </a:br>
            <a:r>
              <a:rPr lang="ru-RU" dirty="0" smtClean="0"/>
              <a:t>				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.E1 = </a:t>
            </a:r>
            <a:r>
              <a:rPr lang="ru-RU" dirty="0" smtClean="0"/>
              <a:t>И1</a:t>
            </a:r>
            <a:r>
              <a:rPr lang="ru-RU" dirty="0"/>
              <a:t>, </a:t>
            </a:r>
            <a:r>
              <a:rPr lang="en-US" dirty="0"/>
              <a:t>…</a:t>
            </a:r>
            <a:r>
              <a:rPr lang="ru-RU" dirty="0"/>
              <a:t>, </a:t>
            </a:r>
            <a:r>
              <a:rPr lang="en-US" dirty="0" smtClean="0"/>
              <a:t>.EK = </a:t>
            </a:r>
            <a:r>
              <a:rPr lang="ru-RU" dirty="0" smtClean="0"/>
              <a:t>ИК </a:t>
            </a:r>
            <a:r>
              <a:rPr lang="en-US" dirty="0"/>
              <a:t>};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26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инициализации структур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my_point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my_</a:t>
            </a:r>
            <a:r>
              <a:rPr lang="en-US" dirty="0" err="1" smtClean="0"/>
              <a:t>rect</a:t>
            </a:r>
            <a:r>
              <a:rPr lang="en-US" dirty="0" smtClean="0"/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my_</a:t>
            </a:r>
            <a:r>
              <a:rPr lang="en-US" dirty="0" err="1" smtClean="0"/>
              <a:t>point</a:t>
            </a:r>
            <a:r>
              <a:rPr lang="en-US" dirty="0" smtClean="0"/>
              <a:t> </a:t>
            </a:r>
            <a:r>
              <a:rPr lang="en-US" dirty="0" err="1"/>
              <a:t>top_left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my_</a:t>
            </a:r>
            <a:r>
              <a:rPr lang="en-US" dirty="0" err="1" smtClean="0"/>
              <a:t>point</a:t>
            </a:r>
            <a:r>
              <a:rPr lang="en-US" dirty="0" smtClean="0"/>
              <a:t> </a:t>
            </a:r>
            <a:r>
              <a:rPr lang="en-US" dirty="0" err="1"/>
              <a:t>bottom_right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my_</a:t>
            </a:r>
            <a:r>
              <a:rPr lang="en-US" dirty="0" err="1" smtClean="0"/>
              <a:t>point</a:t>
            </a:r>
            <a:r>
              <a:rPr lang="en-US" dirty="0" smtClean="0"/>
              <a:t> p</a:t>
            </a:r>
            <a:r>
              <a:rPr lang="ru-RU" dirty="0" smtClean="0"/>
              <a:t> = </a:t>
            </a:r>
            <a:r>
              <a:rPr lang="en-US" dirty="0" smtClean="0"/>
              <a:t>{0, 0}, q = {100, 100};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my_</a:t>
            </a:r>
            <a:r>
              <a:rPr lang="en-US" dirty="0" err="1" smtClean="0"/>
              <a:t>rect</a:t>
            </a:r>
            <a:r>
              <a:rPr lang="en-US" dirty="0" smtClean="0"/>
              <a:t> rect1 = {p, q};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// Вложенные инициализаторы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my_rect</a:t>
            </a:r>
            <a:r>
              <a:rPr lang="en-US" dirty="0"/>
              <a:t> </a:t>
            </a:r>
            <a:r>
              <a:rPr lang="en-US" dirty="0" smtClean="0"/>
              <a:t>rect2 = {{0,0}, {100, 100}};</a:t>
            </a:r>
          </a:p>
        </p:txBody>
      </p:sp>
    </p:spTree>
    <p:extLst>
      <p:ext uri="{BB962C8B-B14F-4D97-AF65-F5344CB8AC3E}">
        <p14:creationId xmlns:p14="http://schemas.microsoft.com/office/powerpoint/2010/main" val="28339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структур в памяти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Адреса полей структуры возрастают по мере объявления</a:t>
            </a:r>
          </a:p>
          <a:p>
            <a:endParaRPr lang="ru-RU" dirty="0"/>
          </a:p>
          <a:p>
            <a:r>
              <a:rPr lang="ru-RU" dirty="0" smtClean="0"/>
              <a:t>Адрес структуры равен адресу первого поля структуры</a:t>
            </a:r>
          </a:p>
          <a:p>
            <a:endParaRPr lang="ru-RU" dirty="0"/>
          </a:p>
          <a:p>
            <a:r>
              <a:rPr lang="ru-RU" dirty="0" smtClean="0"/>
              <a:t>Размер структуры </a:t>
            </a:r>
            <a:r>
              <a:rPr lang="en-US" dirty="0" smtClean="0"/>
              <a:t>&gt;= </a:t>
            </a:r>
            <a:r>
              <a:rPr lang="ru-RU" dirty="0" smtClean="0"/>
              <a:t>суммы размеров её полей</a:t>
            </a:r>
          </a:p>
          <a:p>
            <a:pPr lvl="1"/>
            <a:r>
              <a:rPr lang="ru-RU" dirty="0" smtClean="0"/>
              <a:t>Компилятору разрешено оставлять пустое место между полями структуры, чтобы обеспечить выравнивание значений простых типов по правилам Си (см. Лекцию 3, слайд 21)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10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"Объединение — объект, который в каждый момент времени </a:t>
            </a:r>
            <a:r>
              <a:rPr lang="ru-RU" dirty="0" smtClean="0"/>
              <a:t>хранит значение одного </a:t>
            </a:r>
            <a:r>
              <a:rPr lang="ru-RU" dirty="0"/>
              <a:t>из нескольких </a:t>
            </a:r>
            <a:r>
              <a:rPr lang="ru-RU" dirty="0" smtClean="0"/>
              <a:t>различных </a:t>
            </a:r>
            <a:r>
              <a:rPr lang="ru-RU" dirty="0"/>
              <a:t>типов</a:t>
            </a:r>
            <a:r>
              <a:rPr lang="ru-RU" dirty="0" smtClean="0"/>
              <a:t>." (</a:t>
            </a:r>
            <a:r>
              <a:rPr lang="en-US" dirty="0" smtClean="0"/>
              <a:t>K&amp;R, 3</a:t>
            </a:r>
            <a:r>
              <a:rPr lang="ru-RU" dirty="0" smtClean="0"/>
              <a:t>е издание)</a:t>
            </a:r>
          </a:p>
          <a:p>
            <a:endParaRPr lang="en-US" dirty="0" smtClean="0"/>
          </a:p>
          <a:p>
            <a:r>
              <a:rPr lang="ru-RU" dirty="0" smtClean="0"/>
              <a:t>Для описания объединений используется ключевое слово </a:t>
            </a:r>
            <a:r>
              <a:rPr lang="en-US" dirty="0" smtClean="0"/>
              <a:t>union</a:t>
            </a:r>
          </a:p>
          <a:p>
            <a:endParaRPr lang="ru-RU" dirty="0" smtClean="0"/>
          </a:p>
          <a:p>
            <a:r>
              <a:rPr lang="en-US" dirty="0"/>
              <a:t>"</a:t>
            </a:r>
            <a:r>
              <a:rPr lang="ru-RU" dirty="0" smtClean="0"/>
              <a:t>Объединение </a:t>
            </a:r>
            <a:r>
              <a:rPr lang="ru-RU" dirty="0"/>
              <a:t>можно представить себе как структуру, все элементы которой начинаются со смещением 0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размеры </a:t>
            </a:r>
            <a:r>
              <a:rPr lang="ru-RU" dirty="0"/>
              <a:t>которой достаточны для хранения любого из элементов</a:t>
            </a:r>
            <a:r>
              <a:rPr lang="ru-RU" dirty="0" smtClean="0"/>
              <a:t>.</a:t>
            </a:r>
            <a:r>
              <a:rPr lang="en-US" dirty="0" smtClean="0"/>
              <a:t>" </a:t>
            </a:r>
            <a:r>
              <a:rPr lang="ru-RU" dirty="0"/>
              <a:t>(</a:t>
            </a:r>
            <a:r>
              <a:rPr lang="en-US" dirty="0"/>
              <a:t>K&amp;R, 3</a:t>
            </a:r>
            <a:r>
              <a:rPr lang="ru-RU" dirty="0"/>
              <a:t>е издание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Объединения – </a:t>
            </a:r>
            <a:r>
              <a:rPr lang="ru-RU" dirty="0"/>
              <a:t>это </a:t>
            </a:r>
            <a:r>
              <a:rPr lang="ru-RU" dirty="0" smtClean="0"/>
              <a:t>последний вид составных </a:t>
            </a:r>
            <a:r>
              <a:rPr lang="ru-RU" dirty="0"/>
              <a:t>типов данных в языке </a:t>
            </a:r>
            <a:r>
              <a:rPr lang="ru-RU" dirty="0" smtClean="0"/>
              <a:t>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8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Размещение объединений в памяти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Адреса всех полей объединения совпадают с адресом объединения</a:t>
            </a:r>
          </a:p>
          <a:p>
            <a:pPr lvl="1"/>
            <a:r>
              <a:rPr lang="en-US" dirty="0" smtClean="0"/>
              <a:t>union {long </a:t>
            </a:r>
            <a:r>
              <a:rPr lang="en-US" dirty="0" err="1" smtClean="0"/>
              <a:t>long</a:t>
            </a:r>
            <a:r>
              <a:rPr lang="en-US" dirty="0" smtClean="0"/>
              <a:t> LL; double D;} </a:t>
            </a:r>
            <a:r>
              <a:rPr lang="en-US" dirty="0" err="1" smtClean="0"/>
              <a:t>my_union_var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// &amp;</a:t>
            </a:r>
            <a:r>
              <a:rPr lang="en-US" dirty="0" err="1" smtClean="0"/>
              <a:t>my_union_var</a:t>
            </a:r>
            <a:r>
              <a:rPr lang="en-US" dirty="0" smtClean="0"/>
              <a:t> == &amp;</a:t>
            </a:r>
            <a:r>
              <a:rPr lang="en-US" dirty="0" err="1" smtClean="0"/>
              <a:t>my_union_var.LL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&amp;</a:t>
            </a:r>
            <a:r>
              <a:rPr lang="en-US" dirty="0" err="1" smtClean="0"/>
              <a:t>my_union_var</a:t>
            </a:r>
            <a:r>
              <a:rPr lang="en-US" dirty="0" smtClean="0"/>
              <a:t> == &amp;</a:t>
            </a:r>
            <a:r>
              <a:rPr lang="en-US" dirty="0" err="1" smtClean="0"/>
              <a:t>my_union_var.D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Если поля объединения – структуры, то для размещения полей этих структур действуют общие правила размещения структур в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6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Понятие структуры</a:t>
            </a:r>
          </a:p>
          <a:p>
            <a:r>
              <a:rPr lang="ru-RU" dirty="0"/>
              <a:t>Описание структур и переменных типа структура</a:t>
            </a:r>
          </a:p>
          <a:p>
            <a:pPr lvl="1"/>
            <a:r>
              <a:rPr lang="ru-RU" dirty="0"/>
              <a:t>Незавершённые типы данных</a:t>
            </a:r>
          </a:p>
          <a:p>
            <a:r>
              <a:rPr lang="ru-RU" dirty="0"/>
              <a:t>Операции над значениями типа структура</a:t>
            </a:r>
          </a:p>
          <a:p>
            <a:pPr lvl="1"/>
            <a:r>
              <a:rPr lang="ru-RU" dirty="0"/>
              <a:t>Операция присваивания структур</a:t>
            </a:r>
          </a:p>
          <a:p>
            <a:r>
              <a:rPr lang="ru-RU" dirty="0"/>
              <a:t>Инициализация переменных типа структура</a:t>
            </a:r>
          </a:p>
          <a:p>
            <a:r>
              <a:rPr lang="ru-RU" dirty="0"/>
              <a:t>Размещение структур в памяти</a:t>
            </a:r>
          </a:p>
          <a:p>
            <a:r>
              <a:rPr lang="ru-RU" dirty="0"/>
              <a:t>Объединения </a:t>
            </a: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8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структуры</a:t>
            </a:r>
          </a:p>
          <a:p>
            <a:r>
              <a:rPr lang="ru-RU" dirty="0" smtClean="0"/>
              <a:t>Предописание, незавершенные описания типа </a:t>
            </a:r>
            <a:r>
              <a:rPr lang="en-US" dirty="0" err="1" smtClean="0"/>
              <a:t>struct</a:t>
            </a:r>
            <a:endParaRPr lang="ru-RU" dirty="0" smtClean="0"/>
          </a:p>
          <a:p>
            <a:r>
              <a:rPr lang="ru-RU" dirty="0" smtClean="0"/>
              <a:t>Анонимный тип </a:t>
            </a:r>
            <a:r>
              <a:rPr lang="en-US" dirty="0" err="1" smtClean="0"/>
              <a:t>struct</a:t>
            </a:r>
            <a:endParaRPr lang="ru-RU" dirty="0" smtClean="0"/>
          </a:p>
          <a:p>
            <a:r>
              <a:rPr lang="ru-RU" dirty="0" smtClean="0"/>
              <a:t>Инициализация переменных типа структура</a:t>
            </a:r>
          </a:p>
          <a:p>
            <a:r>
              <a:rPr lang="ru-RU" dirty="0" smtClean="0"/>
              <a:t>Размещение структур в памяти</a:t>
            </a:r>
            <a:endParaRPr lang="ru-RU" dirty="0"/>
          </a:p>
          <a:p>
            <a:r>
              <a:rPr lang="ru-RU" dirty="0" smtClean="0"/>
              <a:t>Объединения 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Понятие структуры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"</a:t>
            </a:r>
            <a:r>
              <a:rPr lang="ru-RU" dirty="0"/>
              <a:t>Структура — это объект, состоящий из последовательности именованных элементов различных типов</a:t>
            </a:r>
            <a:r>
              <a:rPr lang="ru-RU" dirty="0" smtClean="0"/>
              <a:t>." </a:t>
            </a:r>
            <a:r>
              <a:rPr lang="ru-RU" dirty="0"/>
              <a:t>(К </a:t>
            </a:r>
            <a:r>
              <a:rPr lang="en-US" dirty="0"/>
              <a:t>&amp; R, </a:t>
            </a:r>
            <a:r>
              <a:rPr lang="ru-RU" dirty="0"/>
              <a:t>3е издание)</a:t>
            </a:r>
            <a:endParaRPr lang="ru-RU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Элементы, из которых состоит структура, также называются </a:t>
            </a:r>
            <a:r>
              <a:rPr lang="ru-RU" i="1" dirty="0" smtClean="0"/>
              <a:t>полями </a:t>
            </a:r>
            <a:r>
              <a:rPr lang="ru-RU" dirty="0" smtClean="0"/>
              <a:t>и/или </a:t>
            </a:r>
            <a:r>
              <a:rPr lang="ru-RU" i="1" dirty="0" smtClean="0"/>
              <a:t>членами</a:t>
            </a:r>
          </a:p>
          <a:p>
            <a:pPr lvl="2"/>
            <a:endParaRPr lang="en-US" i="1" dirty="0" smtClean="0"/>
          </a:p>
          <a:p>
            <a:r>
              <a:rPr lang="ru-RU" dirty="0" smtClean="0"/>
              <a:t>С точки зрения математики, структуры – это функции, заданные в конечном количестве "точек"</a:t>
            </a:r>
          </a:p>
          <a:p>
            <a:pPr lvl="1"/>
            <a:r>
              <a:rPr lang="ru-RU" dirty="0" smtClean="0"/>
              <a:t>Значение типа структура отображает явно заданное конечное множество идентификаторов (полей) в значения явно заданных типов (типов полей) так, что каждый идентификатор всегда отображается в значения своего фиксированного типа</a:t>
            </a:r>
          </a:p>
          <a:p>
            <a:pPr lvl="2"/>
            <a:endParaRPr lang="ru-RU" dirty="0" smtClean="0"/>
          </a:p>
          <a:p>
            <a:r>
              <a:rPr lang="ru-RU" dirty="0" smtClean="0"/>
              <a:t>Структуры – это ещё один вид составных типов данных в языке 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8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Предописание и незавершённые типы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i="1" dirty="0"/>
              <a:t>Предописание</a:t>
            </a:r>
            <a:r>
              <a:rPr lang="ru-RU" dirty="0"/>
              <a:t> типа данных </a:t>
            </a:r>
            <a:r>
              <a:rPr lang="en-US" dirty="0"/>
              <a:t>"</a:t>
            </a:r>
            <a:r>
              <a:rPr lang="ru-RU" dirty="0"/>
              <a:t>структура </a:t>
            </a:r>
            <a:r>
              <a:rPr lang="en-US" dirty="0"/>
              <a:t>S</a:t>
            </a:r>
            <a:r>
              <a:rPr lang="ru-RU" dirty="0"/>
              <a:t>"</a:t>
            </a:r>
            <a:r>
              <a:rPr lang="en-US" dirty="0"/>
              <a:t> </a:t>
            </a:r>
            <a:r>
              <a:rPr lang="ru-RU" dirty="0"/>
              <a:t>имеет вид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 err="1"/>
              <a:t>struct</a:t>
            </a:r>
            <a:r>
              <a:rPr lang="en-US" dirty="0"/>
              <a:t> S;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Тип данных может иметь любое число предописаний и только одно описание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После предописания тип данных является </a:t>
            </a:r>
            <a:r>
              <a:rPr lang="ru-RU" i="1" dirty="0"/>
              <a:t>незавершённым</a:t>
            </a:r>
            <a:r>
              <a:rPr lang="ru-RU" dirty="0"/>
              <a:t> до тех пор, пока компилятор не встретит его описание</a:t>
            </a:r>
          </a:p>
          <a:p>
            <a:pPr lvl="1"/>
            <a:endParaRPr lang="ru-RU" dirty="0"/>
          </a:p>
          <a:p>
            <a:r>
              <a:rPr lang="ru-RU" dirty="0"/>
              <a:t>Указатель на незавершённый тип является обычным типом (не незавершённым)</a:t>
            </a:r>
          </a:p>
          <a:p>
            <a:pPr lvl="1"/>
            <a:r>
              <a:rPr lang="ru-RU" dirty="0" smtClean="0"/>
              <a:t>Синоним </a:t>
            </a:r>
            <a:r>
              <a:rPr lang="ru-RU" dirty="0"/>
              <a:t>незавершённого типа, объявленный через </a:t>
            </a:r>
            <a:r>
              <a:rPr lang="en-US" dirty="0" err="1"/>
              <a:t>typedef</a:t>
            </a:r>
            <a:r>
              <a:rPr lang="ru-RU" dirty="0"/>
              <a:t>, является незавершённым типом</a:t>
            </a:r>
          </a:p>
          <a:p>
            <a:pPr lvl="1"/>
            <a:endParaRPr lang="ru-RU" dirty="0"/>
          </a:p>
          <a:p>
            <a:r>
              <a:rPr lang="ru-RU" dirty="0"/>
              <a:t>Любое другое использование незавершённого типа вызывает ошибку компиляции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4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использования предописаний </a:t>
            </a:r>
            <a:r>
              <a:rPr lang="en-US" dirty="0" smtClean="0"/>
              <a:t>1/2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my_int_list</a:t>
            </a:r>
            <a:r>
              <a:rPr lang="en-US" sz="2800" dirty="0"/>
              <a:t> {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value;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// 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my_int_list</a:t>
            </a:r>
            <a:r>
              <a:rPr lang="en-US" sz="2800" dirty="0"/>
              <a:t> </a:t>
            </a:r>
            <a:r>
              <a:rPr lang="ru-RU" sz="2800" dirty="0"/>
              <a:t>– незавершённый тип</a:t>
            </a:r>
            <a:br>
              <a:rPr lang="ru-RU" sz="2800" dirty="0"/>
            </a:br>
            <a:r>
              <a:rPr lang="ru-RU" sz="2800" dirty="0"/>
              <a:t>	// 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my_int_list</a:t>
            </a:r>
            <a:r>
              <a:rPr lang="en-US" sz="2800" dirty="0"/>
              <a:t> *</a:t>
            </a:r>
            <a:r>
              <a:rPr lang="ru-RU" sz="2800" dirty="0"/>
              <a:t> -- </a:t>
            </a:r>
            <a:r>
              <a:rPr lang="ru-RU" sz="2800" dirty="0" smtClean="0"/>
              <a:t>указатель </a:t>
            </a:r>
            <a:r>
              <a:rPr lang="ru-RU" sz="2800" dirty="0"/>
              <a:t>на </a:t>
            </a:r>
            <a:r>
              <a:rPr lang="ru-RU" sz="2800" dirty="0" smtClean="0"/>
              <a:t>незавершенный тип, ОК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b="1" dirty="0" err="1">
                <a:solidFill>
                  <a:srgbClr val="0070C0"/>
                </a:solidFill>
              </a:rPr>
              <a:t>struct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my_int_list</a:t>
            </a:r>
            <a:r>
              <a:rPr lang="en-US" sz="2800" b="1" dirty="0">
                <a:solidFill>
                  <a:srgbClr val="0070C0"/>
                </a:solidFill>
              </a:rPr>
              <a:t> *</a:t>
            </a:r>
            <a:r>
              <a:rPr lang="en-US" sz="2800" b="1" dirty="0" err="1">
                <a:solidFill>
                  <a:srgbClr val="0070C0"/>
                </a:solidFill>
              </a:rPr>
              <a:t>next_element</a:t>
            </a:r>
            <a:r>
              <a:rPr lang="en-US" sz="2800" b="1" dirty="0">
                <a:solidFill>
                  <a:srgbClr val="0070C0"/>
                </a:solidFill>
              </a:rPr>
              <a:t>;</a:t>
            </a:r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/>
              <a:t>};</a:t>
            </a:r>
            <a:endParaRPr lang="ru-RU" sz="2800" dirty="0"/>
          </a:p>
          <a:p>
            <a:pPr marL="68580" indent="0">
              <a:buNone/>
            </a:pPr>
            <a:endParaRPr lang="ru-RU" sz="2800" dirty="0"/>
          </a:p>
          <a:p>
            <a:pPr marL="68580" indent="0">
              <a:buNone/>
            </a:pP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my_incomplete_int_list</a:t>
            </a:r>
            <a:r>
              <a:rPr lang="en-US" sz="2800" dirty="0"/>
              <a:t> {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value;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// </a:t>
            </a:r>
            <a:r>
              <a:rPr lang="ru-RU" sz="2800" dirty="0"/>
              <a:t>ошибка компиляции, т.к. </a:t>
            </a:r>
            <a:r>
              <a:rPr lang="ru-RU" sz="2800" dirty="0" smtClean="0"/>
              <a:t>незавершённый тип</a:t>
            </a:r>
            <a:br>
              <a:rPr lang="ru-RU" sz="2800" dirty="0" smtClean="0"/>
            </a:br>
            <a:r>
              <a:rPr lang="ru-RU" sz="2800" dirty="0" smtClean="0"/>
              <a:t>	//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/>
              <a:t>my_incomplete_int_list</a:t>
            </a:r>
            <a:r>
              <a:rPr lang="en-US" sz="2800" dirty="0"/>
              <a:t> </a:t>
            </a:r>
            <a:r>
              <a:rPr lang="ru-RU" sz="2800" dirty="0" smtClean="0"/>
              <a:t>нельзя использовать</a:t>
            </a:r>
            <a:br>
              <a:rPr lang="ru-RU" sz="2800" dirty="0" smtClean="0"/>
            </a:br>
            <a:r>
              <a:rPr lang="ru-RU" sz="2800" dirty="0" smtClean="0"/>
              <a:t>	// для </a:t>
            </a:r>
            <a:r>
              <a:rPr lang="ru-RU" sz="2800" dirty="0"/>
              <a:t>описания поля структуры</a:t>
            </a:r>
            <a:br>
              <a:rPr lang="ru-RU" sz="2800" dirty="0"/>
            </a:br>
            <a:r>
              <a:rPr lang="en-US" sz="2800" dirty="0"/>
              <a:t>	</a:t>
            </a:r>
            <a:r>
              <a:rPr lang="en-US" sz="2800" b="1" dirty="0" err="1">
                <a:solidFill>
                  <a:srgbClr val="FF0000"/>
                </a:solidFill>
              </a:rPr>
              <a:t>struct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my_incomplete_int_list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next_element</a:t>
            </a:r>
            <a:r>
              <a:rPr lang="en-US" sz="2800" b="1" dirty="0">
                <a:solidFill>
                  <a:srgbClr val="FF0000"/>
                </a:solidFill>
              </a:rPr>
              <a:t>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};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585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предописаний </a:t>
            </a:r>
            <a:r>
              <a:rPr lang="ru-RU" dirty="0" smtClean="0"/>
              <a:t>2</a:t>
            </a:r>
            <a:r>
              <a:rPr lang="en-US" dirty="0" smtClean="0"/>
              <a:t>/2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2800" dirty="0" err="1" smtClean="0"/>
              <a:t>struct</a:t>
            </a:r>
            <a:r>
              <a:rPr lang="en-US" sz="2800" dirty="0" smtClean="0"/>
              <a:t> blue;</a:t>
            </a:r>
            <a:endParaRPr lang="ru-RU" sz="2800" dirty="0" smtClean="0"/>
          </a:p>
          <a:p>
            <a:pPr marL="68580" indent="0">
              <a:buNone/>
            </a:pPr>
            <a:endParaRPr lang="en-US" sz="2800" dirty="0" smtClean="0"/>
          </a:p>
          <a:p>
            <a:pPr marL="68580" indent="0">
              <a:buNone/>
            </a:pPr>
            <a:r>
              <a:rPr lang="en-US" sz="2800" dirty="0" err="1" smtClean="0"/>
              <a:t>struct</a:t>
            </a:r>
            <a:r>
              <a:rPr lang="en-US" sz="2800" dirty="0" smtClean="0"/>
              <a:t> red {</a:t>
            </a:r>
          </a:p>
          <a:p>
            <a:pPr marL="6858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value;</a:t>
            </a:r>
          </a:p>
          <a:p>
            <a:pPr marL="6858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struct</a:t>
            </a:r>
            <a:r>
              <a:rPr lang="en-US" sz="2800" dirty="0" smtClean="0"/>
              <a:t> blue* next;</a:t>
            </a:r>
          </a:p>
          <a:p>
            <a:pPr marL="68580" indent="0">
              <a:buNone/>
            </a:pPr>
            <a:r>
              <a:rPr lang="en-US" sz="2800" dirty="0" smtClean="0"/>
              <a:t>};</a:t>
            </a:r>
            <a:endParaRPr lang="ru-RU" sz="2800" dirty="0" smtClean="0"/>
          </a:p>
          <a:p>
            <a:pPr marL="68580" indent="0">
              <a:buNone/>
            </a:pPr>
            <a:endParaRPr lang="en-US" sz="2800" dirty="0" smtClean="0"/>
          </a:p>
          <a:p>
            <a:pPr marL="68580" indent="0">
              <a:buNone/>
            </a:pP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smtClean="0"/>
              <a:t>blue </a:t>
            </a:r>
            <a:r>
              <a:rPr lang="en-US" sz="2800" dirty="0"/>
              <a:t>{</a:t>
            </a:r>
          </a:p>
          <a:p>
            <a:pPr marL="6858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char value[16];</a:t>
            </a:r>
            <a:endParaRPr lang="en-US" sz="2800" dirty="0"/>
          </a:p>
          <a:p>
            <a:pPr marL="6858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smtClean="0"/>
              <a:t>red* </a:t>
            </a:r>
            <a:r>
              <a:rPr lang="en-US" sz="2800" dirty="0"/>
              <a:t>next;</a:t>
            </a:r>
          </a:p>
          <a:p>
            <a:pPr marL="68580" indent="0">
              <a:buNone/>
            </a:pPr>
            <a:r>
              <a:rPr lang="en-US" sz="2800" dirty="0"/>
              <a:t>};</a:t>
            </a:r>
          </a:p>
          <a:p>
            <a:pPr marL="6858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001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Анонимный тип </a:t>
            </a:r>
            <a:r>
              <a:rPr lang="en-US" dirty="0" err="1" smtClean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 </a:t>
            </a:r>
            <a:r>
              <a:rPr lang="en-US" dirty="0" err="1" smtClean="0"/>
              <a:t>struct</a:t>
            </a:r>
            <a:r>
              <a:rPr lang="en-US" dirty="0" smtClean="0"/>
              <a:t>, </a:t>
            </a:r>
            <a:r>
              <a:rPr lang="ru-RU" dirty="0" smtClean="0"/>
              <a:t>для которого при описании не указан тэг, является анонимным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{</a:t>
            </a:r>
            <a:r>
              <a:rPr lang="en-US" dirty="0" err="1" smtClean="0"/>
              <a:t>int</a:t>
            </a:r>
            <a:r>
              <a:rPr lang="en-US" dirty="0" smtClean="0"/>
              <a:t> x, y;} point;</a:t>
            </a:r>
            <a:r>
              <a:rPr lang="ru-RU" dirty="0" smtClean="0"/>
              <a:t> </a:t>
            </a:r>
            <a:r>
              <a:rPr lang="en-US" dirty="0" smtClean="0"/>
              <a:t>// point </a:t>
            </a:r>
            <a:r>
              <a:rPr lang="ru-RU" dirty="0" smtClean="0"/>
              <a:t>имеет анонимный тип </a:t>
            </a:r>
            <a:r>
              <a:rPr lang="en-US" dirty="0" err="1" smtClean="0"/>
              <a:t>struct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Анонимный тип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ru-RU" dirty="0" smtClean="0"/>
              <a:t>не может быть преобразован ни к какому другому типу </a:t>
            </a:r>
            <a:r>
              <a:rPr lang="en-US" dirty="0" err="1" smtClean="0"/>
              <a:t>struct</a:t>
            </a:r>
            <a:r>
              <a:rPr lang="ru-RU" dirty="0" smtClean="0"/>
              <a:t>, в том числе анонимному</a:t>
            </a:r>
            <a:endParaRPr lang="ru-RU" dirty="0"/>
          </a:p>
          <a:p>
            <a:endParaRPr lang="ru-RU" dirty="0" smtClean="0"/>
          </a:p>
          <a:p>
            <a:pPr marL="12573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2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Примеры использования анонимных типов </a:t>
            </a:r>
            <a:r>
              <a:rPr lang="en-US" sz="3600" dirty="0" err="1" smtClean="0"/>
              <a:t>struct</a:t>
            </a:r>
            <a:r>
              <a:rPr lang="ru-RU" sz="3600" dirty="0" smtClean="0"/>
              <a:t> 1/3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err="1"/>
              <a:t>struct</a:t>
            </a:r>
            <a:r>
              <a:rPr lang="en-US" dirty="0"/>
              <a:t> {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;} p, </a:t>
            </a:r>
            <a:r>
              <a:rPr lang="en-US" dirty="0" smtClean="0"/>
              <a:t>q;</a:t>
            </a:r>
            <a:br>
              <a:rPr lang="en-US" dirty="0" smtClean="0"/>
            </a:br>
            <a:r>
              <a:rPr lang="en-US" dirty="0" smtClean="0"/>
              <a:t>p </a:t>
            </a:r>
            <a:r>
              <a:rPr lang="en-US" dirty="0"/>
              <a:t>= q; // </a:t>
            </a:r>
            <a:r>
              <a:rPr lang="en-US" dirty="0" smtClean="0"/>
              <a:t>OK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my_pt</a:t>
            </a:r>
            <a:r>
              <a:rPr lang="en-US" dirty="0" smtClean="0"/>
              <a:t> {</a:t>
            </a:r>
            <a:r>
              <a:rPr lang="en-US" dirty="0" err="1" smtClean="0"/>
              <a:t>int</a:t>
            </a:r>
            <a:r>
              <a:rPr lang="en-US" dirty="0" smtClean="0"/>
              <a:t> x, y;} </a:t>
            </a:r>
            <a:r>
              <a:rPr lang="en-US" dirty="0"/>
              <a:t>p;</a:t>
            </a:r>
            <a:br>
              <a:rPr lang="en-US" dirty="0"/>
            </a:b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my_pt</a:t>
            </a:r>
            <a:r>
              <a:rPr lang="en-US" dirty="0" smtClean="0"/>
              <a:t> q;</a:t>
            </a:r>
            <a:br>
              <a:rPr lang="en-US" dirty="0" smtClean="0"/>
            </a:br>
            <a:r>
              <a:rPr lang="en-US" dirty="0" smtClean="0"/>
              <a:t>p = q; // </a:t>
            </a:r>
            <a:r>
              <a:rPr lang="ru-RU" dirty="0" smtClean="0"/>
              <a:t>ОК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/>
              <a:t>struct</a:t>
            </a:r>
            <a:r>
              <a:rPr lang="en-US" dirty="0"/>
              <a:t> {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;} p;</a:t>
            </a:r>
            <a:br>
              <a:rPr lang="en-US" dirty="0"/>
            </a:br>
            <a:r>
              <a:rPr lang="en-US" dirty="0" err="1"/>
              <a:t>struct</a:t>
            </a:r>
            <a:r>
              <a:rPr lang="en-US" dirty="0"/>
              <a:t> {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;} q;</a:t>
            </a:r>
            <a:br>
              <a:rPr lang="en-US" dirty="0"/>
            </a:br>
            <a:r>
              <a:rPr lang="en-US" dirty="0"/>
              <a:t>p = q; // </a:t>
            </a:r>
            <a:r>
              <a:rPr lang="ru-RU" dirty="0"/>
              <a:t>ошибка, т.к. </a:t>
            </a:r>
            <a:r>
              <a:rPr lang="en-US" dirty="0"/>
              <a:t>p </a:t>
            </a:r>
            <a:r>
              <a:rPr lang="ru-RU" dirty="0"/>
              <a:t>и </a:t>
            </a:r>
            <a:r>
              <a:rPr lang="en-US" dirty="0"/>
              <a:t>q </a:t>
            </a:r>
            <a:r>
              <a:rPr lang="ru-RU" dirty="0"/>
              <a:t>имеют разные типы</a:t>
            </a:r>
            <a:endParaRPr lang="en-US" dirty="0"/>
          </a:p>
          <a:p>
            <a:pPr marL="6858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3948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Примеры использования анонимных типов </a:t>
            </a:r>
            <a:r>
              <a:rPr lang="en-US" sz="3600" dirty="0" err="1"/>
              <a:t>struct</a:t>
            </a:r>
            <a:r>
              <a:rPr lang="ru-RU" sz="3600" dirty="0"/>
              <a:t> </a:t>
            </a:r>
            <a:r>
              <a:rPr lang="ru-RU" sz="3600" dirty="0" smtClean="0"/>
              <a:t>2/3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smtClean="0"/>
              <a:t>void f(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;} p</a:t>
            </a:r>
            <a:r>
              <a:rPr lang="en-US" dirty="0"/>
              <a:t>) </a:t>
            </a:r>
            <a:r>
              <a:rPr lang="en-US" dirty="0" smtClean="0"/>
              <a:t>{ /* </a:t>
            </a:r>
            <a:r>
              <a:rPr lang="en-US" dirty="0"/>
              <a:t>… */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main(void)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;} q;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f(q); 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ошибка, т.к.</a:t>
            </a:r>
            <a:r>
              <a:rPr lang="en-US" dirty="0" smtClean="0"/>
              <a:t> </a:t>
            </a:r>
            <a:r>
              <a:rPr lang="ru-RU" dirty="0" smtClean="0"/>
              <a:t>фактический и формальный			// параметры разных типов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</a:t>
            </a:r>
            <a:r>
              <a:rPr lang="en-US" dirty="0" smtClean="0"/>
              <a:t>return 0;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899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123396</TotalTime>
  <Words>451</Words>
  <Application>Microsoft Office PowerPoint</Application>
  <PresentationFormat>Широкоэкранный</PresentationFormat>
  <Paragraphs>102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Структуры и объединения</vt:lpstr>
      <vt:lpstr>План лекции</vt:lpstr>
      <vt:lpstr>Понятие структуры </vt:lpstr>
      <vt:lpstr>Предописание и незавершённые типы </vt:lpstr>
      <vt:lpstr>Пример использования предописаний 1/2</vt:lpstr>
      <vt:lpstr>Пример использования предописаний 2/2</vt:lpstr>
      <vt:lpstr>Анонимный тип struct</vt:lpstr>
      <vt:lpstr>Примеры использования анонимных типов struct 1/3</vt:lpstr>
      <vt:lpstr>Примеры использования анонимных типов struct 2/3</vt:lpstr>
      <vt:lpstr>Примеры использования анонимных типов struct 3/3</vt:lpstr>
      <vt:lpstr>Инициализация структур</vt:lpstr>
      <vt:lpstr>Примеры инициализации структур</vt:lpstr>
      <vt:lpstr>Размещение структур в памяти</vt:lpstr>
      <vt:lpstr>Объединения</vt:lpstr>
      <vt:lpstr>Размещение объединений в памяти</vt:lpstr>
      <vt:lpstr>Заключение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Лектор</cp:lastModifiedBy>
  <cp:revision>541</cp:revision>
  <dcterms:created xsi:type="dcterms:W3CDTF">2012-09-17T07:39:46Z</dcterms:created>
  <dcterms:modified xsi:type="dcterms:W3CDTF">2017-10-27T03:37:04Z</dcterms:modified>
</cp:coreProperties>
</file>