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2"/>
  </p:notesMasterIdLst>
  <p:sldIdLst>
    <p:sldId id="351" r:id="rId2"/>
    <p:sldId id="350" r:id="rId3"/>
    <p:sldId id="352" r:id="rId4"/>
    <p:sldId id="356" r:id="rId5"/>
    <p:sldId id="334" r:id="rId6"/>
    <p:sldId id="277" r:id="rId7"/>
    <p:sldId id="287" r:id="rId8"/>
    <p:sldId id="289" r:id="rId9"/>
    <p:sldId id="357" r:id="rId10"/>
    <p:sldId id="335" r:id="rId11"/>
    <p:sldId id="298" r:id="rId12"/>
    <p:sldId id="336" r:id="rId13"/>
    <p:sldId id="338" r:id="rId14"/>
    <p:sldId id="340" r:id="rId15"/>
    <p:sldId id="341" r:id="rId16"/>
    <p:sldId id="339" r:id="rId17"/>
    <p:sldId id="342" r:id="rId18"/>
    <p:sldId id="344" r:id="rId19"/>
    <p:sldId id="261" r:id="rId20"/>
    <p:sldId id="275" r:id="rId21"/>
    <p:sldId id="348" r:id="rId22"/>
    <p:sldId id="305" r:id="rId23"/>
    <p:sldId id="313" r:id="rId24"/>
    <p:sldId id="328" r:id="rId25"/>
    <p:sldId id="329" r:id="rId26"/>
    <p:sldId id="330" r:id="rId27"/>
    <p:sldId id="331" r:id="rId28"/>
    <p:sldId id="332" r:id="rId29"/>
    <p:sldId id="333" r:id="rId30"/>
    <p:sldId id="349" r:id="rId31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7603B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0" autoAdjust="0"/>
    <p:restoredTop sz="94660"/>
  </p:normalViewPr>
  <p:slideViewPr>
    <p:cSldViewPr>
      <p:cViewPr>
        <p:scale>
          <a:sx n="110" d="100"/>
          <a:sy n="110" d="100"/>
        </p:scale>
        <p:origin x="426" y="21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1C5652F1-D596-4F45-A265-7B8D1230C7E8}" type="datetimeFigureOut">
              <a:rPr lang="ru-RU"/>
              <a:pPr>
                <a:defRPr/>
              </a:pPr>
              <a:t>30.11.2017</a:t>
            </a:fld>
            <a:endParaRPr lang="ru-RU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4C69B91-8AE2-4A32-A317-F8B8FB0CE1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29441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570760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2039129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143325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9285563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3565267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0633152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6592784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7320558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6410822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0346626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04513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7098558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606707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37738963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25481338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1577293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4155322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003865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38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ru-RU" dirty="0" smtClean="0"/>
              <a:t>В циклическом списке можно получить доступ к любому элементу списка, находясь в любом месте его, в отличие от односвязного нециклического.</a:t>
            </a:r>
          </a:p>
        </p:txBody>
      </p:sp>
      <p:sp>
        <p:nvSpPr>
          <p:cNvPr id="39939" name="Номер слайда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74DA717-4406-4E7D-AB60-C82C88ABDACE}" type="slidenum">
              <a:rPr lang="ru-RU" sz="1200">
                <a:latin typeface="Calibri" pitchFamily="34" charset="0"/>
              </a:rPr>
              <a:pPr algn="r"/>
              <a:t>8</a:t>
            </a:fld>
            <a:endParaRPr lang="ru-RU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863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0178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ru-RU" smtClean="0"/>
          </a:p>
        </p:txBody>
      </p:sp>
      <p:sp>
        <p:nvSpPr>
          <p:cNvPr id="50179" name="Номер слайда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56461DF-ACB2-4607-A5AF-27C47F4221A1}" type="slidenum">
              <a:rPr lang="ru-RU" sz="1200">
                <a:latin typeface="Calibri" pitchFamily="34" charset="0"/>
              </a:rPr>
              <a:pPr algn="r"/>
              <a:t>9</a:t>
            </a:fld>
            <a:endParaRPr lang="ru-RU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493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273539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smtClean="0"/>
          </a:p>
        </p:txBody>
      </p:sp>
    </p:spTree>
    <p:extLst>
      <p:ext uri="{BB962C8B-B14F-4D97-AF65-F5344CB8AC3E}">
        <p14:creationId xmlns:p14="http://schemas.microsoft.com/office/powerpoint/2010/main" val="1654026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875425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44566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30.11.2017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234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30.11.2017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03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30.11.2017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7546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30.11.2017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47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30.11.2017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511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30.11.2017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178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30.11.2017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648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30.11.2017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237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30.11.2017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512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30.11.2017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04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30.11.2017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129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29C8776-5395-4A20-8799-49C5290D1AC7}" type="datetimeFigureOut">
              <a:rPr lang="ru-RU" smtClean="0"/>
              <a:pPr>
                <a:defRPr/>
              </a:pPr>
              <a:t>30.11.2017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786D932-6085-4994-A802-388927078F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095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ru-RU" dirty="0" smtClean="0"/>
              <a:t>писки и другие абстрактные типы данных</a:t>
            </a:r>
            <a:endParaRPr lang="ru-RU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Лекция 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502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ru-RU" dirty="0" smtClean="0"/>
              <a:t>АТД список на Си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/>
              <a:t>		</a:t>
            </a:r>
            <a:r>
              <a:rPr lang="ru-RU" sz="2400" dirty="0"/>
              <a:t>– тип элементов списка</a:t>
            </a:r>
            <a:endParaRPr lang="ru-RU" sz="24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list_t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/>
              <a:t>	– </a:t>
            </a:r>
            <a:r>
              <a:rPr lang="ru-RU" sz="2400" dirty="0"/>
              <a:t>список элементов типа </a:t>
            </a:r>
            <a:r>
              <a:rPr lang="en-US" sz="2400" dirty="0"/>
              <a:t>T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place_t</a:t>
            </a:r>
            <a:r>
              <a:rPr lang="ru-RU" sz="24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/>
              <a:t>– </a:t>
            </a:r>
            <a:r>
              <a:rPr lang="ru-RU" sz="2400" dirty="0" smtClean="0"/>
              <a:t>ячейка списка</a:t>
            </a:r>
            <a:endParaRPr lang="ru-RU" sz="2400" dirty="0"/>
          </a:p>
          <a:p>
            <a:pPr marL="6858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list_t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create(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insert_after(</a:t>
            </a:r>
            <a:r>
              <a:rPr lang="fr-FR" sz="2400" dirty="0">
                <a:solidFill>
                  <a:srgbClr val="2B91AF"/>
                </a:solidFill>
                <a:latin typeface="Consolas" panose="020B0609020204030204" pitchFamily="49" charset="0"/>
              </a:rPr>
              <a:t>list_t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fr-FR" sz="24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400" dirty="0">
                <a:solidFill>
                  <a:srgbClr val="2B91AF"/>
                </a:solidFill>
                <a:latin typeface="Consolas" panose="020B0609020204030204" pitchFamily="49" charset="0"/>
              </a:rPr>
              <a:t>place_t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400" dirty="0">
                <a:solidFill>
                  <a:srgbClr val="808080"/>
                </a:solidFill>
                <a:latin typeface="Consolas" panose="020B0609020204030204" pitchFamily="49" charset="0"/>
              </a:rPr>
              <a:t>v</a:t>
            </a:r>
            <a:r>
              <a:rPr lang="fr-FR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erase_after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list_t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place_t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set_value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place_t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get_value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place_t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place_t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place_t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place_t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next(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place_t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place_t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begin(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list_t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place_t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end(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6858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1313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использования АТД список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Найти значение в списке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2B91AF"/>
                </a:solidFill>
                <a:latin typeface="Consolas" panose="020B0609020204030204" pitchFamily="49" charset="0"/>
              </a:rPr>
              <a:t>place_t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find(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list_t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v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place_t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 = begin(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(p != end())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get_value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(p) ==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p = next(p);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end();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Перепишите с помощью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for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7200" dirty="0" smtClean="0"/>
              <a:t>Пользуемся,</a:t>
            </a:r>
          </a:p>
          <a:p>
            <a:pPr marL="0" indent="0">
              <a:buNone/>
            </a:pPr>
            <a:r>
              <a:rPr lang="ru-RU" sz="7200" dirty="0" smtClean="0"/>
              <a:t>не зная,</a:t>
            </a:r>
          </a:p>
          <a:p>
            <a:pPr marL="0" indent="0">
              <a:buNone/>
            </a:pPr>
            <a:r>
              <a:rPr lang="ru-RU" sz="7200" dirty="0" smtClean="0"/>
              <a:t>что внутри! </a:t>
            </a:r>
            <a:r>
              <a:rPr lang="ru-RU" sz="4200" b="1" baseline="75000" dirty="0" smtClean="0">
                <a:latin typeface="Arial" panose="020B0604020202020204" pitchFamily="34" charset="0"/>
                <a:cs typeface="Arial" panose="020B0604020202020204" pitchFamily="34" charset="0"/>
              </a:rPr>
              <a:t>☺</a:t>
            </a:r>
            <a:endParaRPr lang="ru-RU" sz="7200" b="1" baseline="75000" dirty="0" smtClean="0"/>
          </a:p>
          <a:p>
            <a:pPr marL="0" indent="0">
              <a:buNone/>
            </a:pPr>
            <a:endParaRPr lang="ru-RU" sz="2400" baseline="30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24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2400" baseline="30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2400" baseline="30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24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400" baseline="75000" dirty="0" smtClean="0">
                <a:latin typeface="Arial" panose="020B0604020202020204" pitchFamily="34" charset="0"/>
                <a:cs typeface="Arial" panose="020B0604020202020204" pitchFamily="34" charset="0"/>
              </a:rPr>
              <a:t>☺</a:t>
            </a:r>
            <a:r>
              <a:rPr lang="ru-RU" sz="2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/>
              <a:t>На экзамене так не надо говорить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Односвязный список на Си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place_t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value;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place_t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*next;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list_t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place_t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*front;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list_t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list_t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place_t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place_t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К какому классу списков подходит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такая реализация?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240780" y="1783561"/>
            <a:ext cx="2970020" cy="720079"/>
            <a:chOff x="2429308" y="4494553"/>
            <a:chExt cx="4429125" cy="1598743"/>
          </a:xfrm>
        </p:grpSpPr>
        <p:sp>
          <p:nvSpPr>
            <p:cNvPr id="5" name="Прямоугольник 3"/>
            <p:cNvSpPr/>
            <p:nvPr/>
          </p:nvSpPr>
          <p:spPr>
            <a:xfrm>
              <a:off x="2429308" y="4521671"/>
              <a:ext cx="4429125" cy="1571625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6" name="Прямая соединительная линия 5"/>
            <p:cNvCxnSpPr/>
            <p:nvPr/>
          </p:nvCxnSpPr>
          <p:spPr>
            <a:xfrm rot="5400000">
              <a:off x="4221504" y="5279572"/>
              <a:ext cx="1571625" cy="1587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2858844" y="4917145"/>
              <a:ext cx="1505426" cy="820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Calibri" pitchFamily="34" charset="0"/>
                </a:rPr>
                <a:t>.value</a:t>
              </a:r>
              <a:endParaRPr lang="ru-RU" dirty="0">
                <a:latin typeface="Calibri" pitchFamily="34" charset="0"/>
              </a:endParaRPr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5147004" y="4917145"/>
              <a:ext cx="1576780" cy="820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latin typeface="Calibri" pitchFamily="34" charset="0"/>
                </a:rPr>
                <a:t>.next</a:t>
              </a:r>
              <a:endParaRPr lang="ru-RU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511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Вставка в 1-связный список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insert_after(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list_t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place_t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808080"/>
                </a:solidFill>
                <a:latin typeface="Consolas" panose="020B0609020204030204" pitchFamily="49" charset="0"/>
              </a:rPr>
              <a:t>v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place_t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q = malloc(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*q); 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// q != NULL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q-&gt;value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ru-RU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end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())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добавить первую ячейку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q-&gt;next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-&gt;front,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-&gt;front = q;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q-&gt;next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-&gt;next,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-&gt;next = q;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Напишите функцию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fr-F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void</a:t>
            </a:r>
            <a:r>
              <a:rPr lang="ru-RU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fr-FR" dirty="0" smtClean="0">
                <a:solidFill>
                  <a:srgbClr val="008000"/>
                </a:solidFill>
                <a:latin typeface="Consolas" panose="020B0609020204030204" pitchFamily="49" charset="0"/>
              </a:rPr>
              <a:t>insert(list_t </a:t>
            </a: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*A, place_t p, T v);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добавляющую ячейку перед ячейкой p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20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Вставка в 1-связный список</a:t>
            </a:r>
            <a:endParaRPr lang="ru-RU" dirty="0"/>
          </a:p>
        </p:txBody>
      </p:sp>
      <p:pic>
        <p:nvPicPr>
          <p:cNvPr id="4" name="Picture 5" descr="Вставка элемента в середину 1-связного списка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953066" y="2898894"/>
            <a:ext cx="8691399" cy="218629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399146" y="3540014"/>
            <a:ext cx="488916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value</a:t>
            </a:r>
            <a:endParaRPr lang="ru-RU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8373590" y="3516770"/>
            <a:ext cx="488916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value</a:t>
            </a:r>
            <a:endParaRPr lang="ru-RU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4804932" y="4555079"/>
            <a:ext cx="488916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value</a:t>
            </a:r>
            <a:endParaRPr lang="ru-RU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151784" y="4051023"/>
            <a:ext cx="57606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q</a:t>
            </a:r>
            <a:endParaRPr lang="ru-RU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6967654" y="3540147"/>
            <a:ext cx="648072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next</a:t>
            </a:r>
            <a:endParaRPr lang="ru-RU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495600" y="2898895"/>
            <a:ext cx="648072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p</a:t>
            </a:r>
            <a:endParaRPr lang="ru-RU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719736" y="3551432"/>
            <a:ext cx="648072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next</a:t>
            </a:r>
            <a:endParaRPr lang="ru-RU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5391149" y="4575918"/>
            <a:ext cx="648072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next</a:t>
            </a:r>
            <a:endParaRPr lang="ru-RU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3158786" y="3546967"/>
            <a:ext cx="488916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value</a:t>
            </a:r>
            <a:endParaRPr lang="ru-RU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8976320" y="3523068"/>
            <a:ext cx="648072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next</a:t>
            </a:r>
            <a:endParaRPr lang="ru-RU" sz="1600" dirty="0"/>
          </a:p>
        </p:txBody>
      </p:sp>
      <p:sp>
        <p:nvSpPr>
          <p:cNvPr id="18" name="Rectangle 17"/>
          <p:cNvSpPr/>
          <p:nvPr/>
        </p:nvSpPr>
        <p:spPr>
          <a:xfrm>
            <a:off x="3603865" y="4570373"/>
            <a:ext cx="416142" cy="351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312024" y="4546945"/>
            <a:ext cx="416142" cy="351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54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Вставка ячейки в начало 1-связного списка</a:t>
            </a:r>
            <a:endParaRPr lang="ru-RU" dirty="0"/>
          </a:p>
        </p:txBody>
      </p:sp>
      <p:grpSp>
        <p:nvGrpSpPr>
          <p:cNvPr id="5" name="Group 4"/>
          <p:cNvGrpSpPr/>
          <p:nvPr/>
        </p:nvGrpSpPr>
        <p:grpSpPr>
          <a:xfrm>
            <a:off x="2928442" y="2492796"/>
            <a:ext cx="6911975" cy="2592388"/>
            <a:chOff x="1404441" y="1916832"/>
            <a:chExt cx="6911975" cy="2592388"/>
          </a:xfrm>
          <a:solidFill>
            <a:schemeClr val="bg1"/>
          </a:solidFill>
        </p:grpSpPr>
        <p:pic>
          <p:nvPicPr>
            <p:cNvPr id="18" name="Picture 5" descr="Вставка элемента в начало 1-связного списка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04441" y="1916832"/>
              <a:ext cx="6911975" cy="259238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2878031" y="2624601"/>
              <a:ext cx="551433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 smtClean="0"/>
                <a:t>value</a:t>
              </a:r>
              <a:endParaRPr lang="ru-RU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47664" y="1938966"/>
              <a:ext cx="4390528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/>
                <a:t>L-&gt;front</a:t>
              </a:r>
              <a:endParaRPr lang="ru-RU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63888" y="2624601"/>
              <a:ext cx="864096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smtClean="0"/>
                <a:t>next</a:t>
              </a:r>
              <a:endParaRPr lang="ru-RU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53935" y="3955727"/>
              <a:ext cx="551433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 smtClean="0"/>
                <a:t>value</a:t>
              </a:r>
              <a:endParaRPr lang="ru-RU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43653" y="2606762"/>
              <a:ext cx="551433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 smtClean="0"/>
                <a:t>value</a:t>
              </a:r>
              <a:endParaRPr lang="ru-RU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201518" y="2600167"/>
              <a:ext cx="792088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smtClean="0"/>
                <a:t>next</a:t>
              </a:r>
              <a:endParaRPr lang="ru-RU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20782" y="3955726"/>
              <a:ext cx="792088" cy="27699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smtClean="0"/>
                <a:t>next</a:t>
              </a:r>
              <a:endParaRPr lang="ru-RU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95736" y="3356992"/>
              <a:ext cx="576064" cy="24622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q</a:t>
              </a:r>
              <a:endParaRPr lang="ru-RU" sz="1600" dirty="0"/>
            </a:p>
          </p:txBody>
        </p:sp>
      </p:grpSp>
      <p:sp>
        <p:nvSpPr>
          <p:cNvPr id="6" name="Rectangle 5"/>
          <p:cNvSpPr/>
          <p:nvPr/>
        </p:nvSpPr>
        <p:spPr>
          <a:xfrm>
            <a:off x="3711314" y="2788659"/>
            <a:ext cx="914400" cy="1385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935997" y="4531691"/>
            <a:ext cx="416142" cy="351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240017" y="4542017"/>
            <a:ext cx="414467" cy="351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89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ячейки из 1-связного списка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erase_after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list_t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place_t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place_t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end() ? &amp;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front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-&gt;next;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(*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ptrp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ru-RU" dirty="0" err="1">
                <a:solidFill>
                  <a:srgbClr val="000000"/>
                </a:solidFill>
                <a:latin typeface="Consolas" panose="020B0609020204030204" pitchFamily="49" charset="0"/>
              </a:rPr>
              <a:t>end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())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удалять нечего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place_t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q = (*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)-&gt;next;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free(*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ptrp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q;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Напишите функцию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>
                <a:solidFill>
                  <a:srgbClr val="008000"/>
                </a:solidFill>
                <a:latin typeface="Consolas" panose="020B0609020204030204" pitchFamily="49" charset="0"/>
              </a:rPr>
              <a:t>//  void erase(list_t *A, place_t p);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удаляющую ячейку p, а не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next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(p)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07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ячейки из 1-связного списка</a:t>
            </a:r>
            <a:endParaRPr lang="ru-RU" dirty="0"/>
          </a:p>
        </p:txBody>
      </p:sp>
      <p:pic>
        <p:nvPicPr>
          <p:cNvPr id="4" name="Picture 5" descr="Удаление элемента из 1-связного списка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6977" y="2204616"/>
            <a:ext cx="7127875" cy="417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779101" y="4365105"/>
            <a:ext cx="1959330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L-&gt;front    q</a:t>
            </a:r>
            <a:endParaRPr lang="ru-RU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5547034" y="2883165"/>
            <a:ext cx="488916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value</a:t>
            </a:r>
            <a:endParaRPr lang="ru-RU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6150857" y="2852937"/>
            <a:ext cx="64372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next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3522081" y="2884651"/>
            <a:ext cx="488916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value</a:t>
            </a:r>
            <a:endParaRPr lang="ru-RU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4125904" y="2854423"/>
            <a:ext cx="64372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next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7622189" y="2899765"/>
            <a:ext cx="488916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value</a:t>
            </a:r>
            <a:endParaRPr lang="ru-RU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8226012" y="2869537"/>
            <a:ext cx="64372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next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6120937" y="5043405"/>
            <a:ext cx="488916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value</a:t>
            </a:r>
            <a:endParaRPr lang="ru-RU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724760" y="5013177"/>
            <a:ext cx="64372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next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4046900" y="5044372"/>
            <a:ext cx="488916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value</a:t>
            </a:r>
            <a:endParaRPr lang="ru-RU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4650723" y="5014144"/>
            <a:ext cx="64372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next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2672249" y="3656576"/>
            <a:ext cx="262219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Из середины списка</a:t>
            </a:r>
            <a:endParaRPr lang="ru-RU" dirty="0"/>
          </a:p>
        </p:txBody>
      </p:sp>
      <p:sp>
        <p:nvSpPr>
          <p:cNvPr id="25" name="TextBox 24"/>
          <p:cNvSpPr txBox="1"/>
          <p:nvPr/>
        </p:nvSpPr>
        <p:spPr>
          <a:xfrm>
            <a:off x="2702031" y="5854601"/>
            <a:ext cx="2066591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Из начала списка</a:t>
            </a:r>
            <a:endParaRPr lang="ru-RU" dirty="0"/>
          </a:p>
        </p:txBody>
      </p:sp>
      <p:sp>
        <p:nvSpPr>
          <p:cNvPr id="26" name="TextBox 25"/>
          <p:cNvSpPr txBox="1"/>
          <p:nvPr/>
        </p:nvSpPr>
        <p:spPr>
          <a:xfrm>
            <a:off x="3013255" y="2276873"/>
            <a:ext cx="2778237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p                                    q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07714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Двусвязный список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place2_t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value;</a:t>
            </a:r>
          </a:p>
          <a:p>
            <a:pPr marL="0" indent="0">
              <a:buNone/>
            </a:pPr>
            <a:r>
              <a:rPr lang="ru-RU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place2_t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*next, *</a:t>
            </a:r>
            <a:r>
              <a:rPr 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list2_t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ru-RU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place2_t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*front;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list2_t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list2_t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typedef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place2_t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place2_t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К какому классу списков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подходит такая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реализация?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8580" indent="0">
              <a:lnSpc>
                <a:spcPct val="80000"/>
              </a:lnSpc>
              <a:buNone/>
            </a:pP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1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1" name="Picture 5" descr="Удаление элемента из 2-связного списка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66910" y="4581104"/>
            <a:ext cx="8064500" cy="18002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из 2-связного списка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place2_t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q = p-&gt;next;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p-&gt;next-&gt;next-&gt;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p;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(1)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p-&gt;next = q-&gt;next;      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(2)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free(q);</a:t>
            </a:r>
          </a:p>
          <a:p>
            <a:pPr marL="6858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" indent="0">
              <a:buNone/>
            </a:pPr>
            <a:endParaRPr lang="ru-RU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04286" y="5358105"/>
            <a:ext cx="488916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value</a:t>
            </a:r>
            <a:endParaRPr lang="ru-RU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8373590" y="5358104"/>
            <a:ext cx="488916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value</a:t>
            </a:r>
            <a:endParaRPr lang="ru-RU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6007601" y="5358105"/>
            <a:ext cx="488916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value</a:t>
            </a:r>
            <a:endParaRPr lang="ru-RU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7750289" y="5676363"/>
            <a:ext cx="540456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err="1" smtClean="0"/>
              <a:t>prev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3971932" y="5061225"/>
            <a:ext cx="539893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next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8953650" y="5047347"/>
            <a:ext cx="539893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next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6584943" y="5043124"/>
            <a:ext cx="539893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next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5421150" y="5665254"/>
            <a:ext cx="49132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err="1" smtClean="0"/>
              <a:t>prev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2810502" y="5676363"/>
            <a:ext cx="49132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err="1" smtClean="0"/>
              <a:t>prev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2303148" y="4653137"/>
            <a:ext cx="336468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p</a:t>
            </a:r>
            <a:endParaRPr lang="ru-RU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4974100" y="4731510"/>
            <a:ext cx="336468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q</a:t>
            </a:r>
            <a:endParaRPr lang="ru-RU" sz="1600" dirty="0"/>
          </a:p>
        </p:txBody>
      </p:sp>
      <p:cxnSp>
        <p:nvCxnSpPr>
          <p:cNvPr id="6" name="Elbow Connector 5"/>
          <p:cNvCxnSpPr>
            <a:stCxn id="19" idx="2"/>
          </p:cNvCxnSpPr>
          <p:nvPr/>
        </p:nvCxnSpPr>
        <p:spPr>
          <a:xfrm rot="16200000" flipH="1">
            <a:off x="2510571" y="4860169"/>
            <a:ext cx="161867" cy="240242"/>
          </a:xfrm>
          <a:prstGeom prst="bentConnector2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421174" y="4734070"/>
            <a:ext cx="336468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(2)</a:t>
            </a:r>
            <a:endParaRPr lang="ru-RU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7320136" y="5953361"/>
            <a:ext cx="336468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(1)</a:t>
            </a:r>
            <a:endParaRPr lang="ru-RU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лекции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Абстрактные типы данных</a:t>
            </a:r>
          </a:p>
          <a:p>
            <a:r>
              <a:rPr lang="ru-RU" dirty="0" smtClean="0"/>
              <a:t>АТД список</a:t>
            </a:r>
            <a:endParaRPr lang="ru-RU" dirty="0"/>
          </a:p>
          <a:p>
            <a:pPr lvl="1"/>
            <a:r>
              <a:rPr lang="ru-RU" dirty="0" smtClean="0"/>
              <a:t>Вставка и удаление элемента в список</a:t>
            </a:r>
            <a:endParaRPr lang="ru-RU" dirty="0"/>
          </a:p>
          <a:p>
            <a:r>
              <a:rPr lang="ru-RU" dirty="0" smtClean="0"/>
              <a:t>АТД на основе списков</a:t>
            </a:r>
          </a:p>
          <a:p>
            <a:r>
              <a:rPr lang="ru-RU" dirty="0" smtClean="0"/>
              <a:t>Стек </a:t>
            </a:r>
            <a:r>
              <a:rPr lang="ru-RU" dirty="0"/>
              <a:t>и примеры использования стеков</a:t>
            </a:r>
          </a:p>
          <a:p>
            <a:pPr lvl="1"/>
            <a:r>
              <a:rPr lang="ru-RU" dirty="0"/>
              <a:t>Перевод арифметического выражения из инфиксной в постфиксную запись</a:t>
            </a:r>
          </a:p>
          <a:p>
            <a:pPr lvl="1"/>
            <a:r>
              <a:rPr lang="ru-RU" dirty="0"/>
              <a:t>Вычисление значения выражения на стеке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6929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9" name="Picture 5" descr="Вставка элемента в середину 2-связного списка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71382" y="3789041"/>
            <a:ext cx="8089114" cy="2966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Вставка в 2-связный список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place2_t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q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malloc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*q);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p != NULL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p-&gt;next-&gt;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q;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(1)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q-&gt;next = p-&gt;next;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(2)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p-&gt;next = q;     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(3)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q-&gt;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prev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p;     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(4)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855239" y="4622940"/>
            <a:ext cx="509007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value</a:t>
            </a:r>
            <a:endParaRPr lang="ru-RU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414895" y="4214462"/>
            <a:ext cx="494755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next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287688" y="4941169"/>
            <a:ext cx="503148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err="1" smtClean="0"/>
              <a:t>prev</a:t>
            </a:r>
            <a:r>
              <a:rPr lang="en-US" dirty="0" smtClean="0"/>
              <a:t>  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2951220" y="3830852"/>
            <a:ext cx="48048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p</a:t>
            </a:r>
            <a:endParaRPr lang="ru-RU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6584553" y="4636840"/>
            <a:ext cx="50438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value</a:t>
            </a:r>
            <a:endParaRPr lang="ru-RU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7149455" y="4228362"/>
            <a:ext cx="494755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next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6022248" y="4955069"/>
            <a:ext cx="503148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err="1" smtClean="0"/>
              <a:t>prev</a:t>
            </a:r>
            <a:r>
              <a:rPr lang="en-US" dirty="0" smtClean="0"/>
              <a:t>  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8795814" y="4644814"/>
            <a:ext cx="509007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value</a:t>
            </a:r>
            <a:endParaRPr lang="ru-RU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9355470" y="4236336"/>
            <a:ext cx="494755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next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8228263" y="4963043"/>
            <a:ext cx="503148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err="1" smtClean="0"/>
              <a:t>prev</a:t>
            </a:r>
            <a:r>
              <a:rPr lang="en-US" dirty="0" smtClean="0"/>
              <a:t>  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5265171" y="6039996"/>
            <a:ext cx="509007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value</a:t>
            </a:r>
            <a:endParaRPr lang="ru-RU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5824827" y="5631518"/>
            <a:ext cx="494755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next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4697620" y="6358225"/>
            <a:ext cx="503148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err="1" smtClean="0"/>
              <a:t>prev</a:t>
            </a:r>
            <a:r>
              <a:rPr lang="en-US" dirty="0" smtClean="0"/>
              <a:t>  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3717666" y="6039965"/>
            <a:ext cx="480484" cy="2462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q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АТД </a:t>
            </a:r>
            <a:r>
              <a:rPr lang="ru-RU" dirty="0" smtClean="0"/>
              <a:t>на основе списков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Стек</a:t>
            </a:r>
            <a:r>
              <a:rPr lang="en-US" dirty="0" smtClean="0"/>
              <a:t> (stack)</a:t>
            </a:r>
            <a:endParaRPr lang="ru-RU" dirty="0" smtClean="0"/>
          </a:p>
          <a:p>
            <a:r>
              <a:rPr lang="ru-RU" dirty="0" smtClean="0"/>
              <a:t>Очередь</a:t>
            </a:r>
            <a:r>
              <a:rPr lang="en-US" dirty="0" smtClean="0"/>
              <a:t> (queue)</a:t>
            </a:r>
            <a:endParaRPr lang="ru-RU" dirty="0" smtClean="0"/>
          </a:p>
          <a:p>
            <a:r>
              <a:rPr lang="ru-RU" dirty="0" smtClean="0"/>
              <a:t>Дек (</a:t>
            </a:r>
            <a:r>
              <a:rPr lang="en-US" dirty="0" smtClean="0"/>
              <a:t>double-ended queue)</a:t>
            </a:r>
            <a:endParaRPr lang="ru-RU" dirty="0" smtClean="0"/>
          </a:p>
          <a:p>
            <a:endParaRPr lang="ru-RU" dirty="0"/>
          </a:p>
          <a:p>
            <a:r>
              <a:rPr lang="ru-RU" dirty="0"/>
              <a:t>Сокращение набора операций</a:t>
            </a:r>
          </a:p>
          <a:p>
            <a:pPr lvl="1"/>
            <a:r>
              <a:rPr lang="ru-RU" dirty="0" smtClean="0"/>
              <a:t>Увеличение производительности труда программиста за счёт использования </a:t>
            </a:r>
            <a:r>
              <a:rPr lang="ru-RU" dirty="0"/>
              <a:t>готовой </a:t>
            </a:r>
            <a:r>
              <a:rPr lang="ru-RU" dirty="0" smtClean="0"/>
              <a:t>реализации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12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АТД стек</a:t>
            </a:r>
            <a:endParaRPr lang="ru-RU" dirty="0"/>
          </a:p>
        </p:txBody>
      </p:sp>
      <p:sp>
        <p:nvSpPr>
          <p:cNvPr id="57346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Стек -- это список, в котором добавление/удаление ячеек происходит только на одном конце</a:t>
            </a:r>
          </a:p>
          <a:p>
            <a:r>
              <a:rPr lang="ru-RU" sz="2400" dirty="0"/>
              <a:t>Последняя добавленная в стек ячейка называется вершиной стека</a:t>
            </a:r>
          </a:p>
          <a:p>
            <a:endParaRPr lang="ru-RU" sz="2400" dirty="0"/>
          </a:p>
          <a:p>
            <a:r>
              <a:rPr lang="ru-RU" sz="2400" dirty="0"/>
              <a:t>реверсивная память</a:t>
            </a:r>
          </a:p>
          <a:p>
            <a:r>
              <a:rPr lang="ru-RU" sz="2400" dirty="0"/>
              <a:t>гнездовая память</a:t>
            </a:r>
          </a:p>
          <a:p>
            <a:r>
              <a:rPr lang="ru-RU" sz="2400" dirty="0"/>
              <a:t>магазин</a:t>
            </a:r>
          </a:p>
          <a:p>
            <a:r>
              <a:rPr lang="en-US" sz="2400" dirty="0"/>
              <a:t>push-down </a:t>
            </a:r>
            <a:r>
              <a:rPr lang="ru-RU" sz="2400" dirty="0"/>
              <a:t>список</a:t>
            </a:r>
            <a:endParaRPr lang="en-US" sz="2400" dirty="0"/>
          </a:p>
          <a:p>
            <a:r>
              <a:rPr lang="en-US" sz="2400" dirty="0"/>
              <a:t>LIFO (last-in-first-out)</a:t>
            </a:r>
          </a:p>
          <a:p>
            <a:r>
              <a:rPr lang="ru-RU" sz="2400" dirty="0"/>
              <a:t>список йо-йо</a:t>
            </a:r>
          </a:p>
        </p:txBody>
      </p:sp>
      <p:sp>
        <p:nvSpPr>
          <p:cNvPr id="27" name="Прямоугольник 26"/>
          <p:cNvSpPr/>
          <p:nvPr/>
        </p:nvSpPr>
        <p:spPr>
          <a:xfrm>
            <a:off x="8028727" y="3407360"/>
            <a:ext cx="1071562" cy="327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ru-RU" dirty="0">
                <a:latin typeface="Calibri" pitchFamily="34" charset="0"/>
              </a:rPr>
              <a:t>Вершина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8028727" y="4025933"/>
            <a:ext cx="1071562" cy="327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8028727" y="4644506"/>
            <a:ext cx="1071562" cy="327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8029522" y="5263079"/>
            <a:ext cx="1071562" cy="327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8028727" y="5881651"/>
            <a:ext cx="1071562" cy="327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37" name="Прямая со стрелкой 36"/>
          <p:cNvCxnSpPr>
            <a:stCxn id="27" idx="2"/>
            <a:endCxn id="28" idx="0"/>
          </p:cNvCxnSpPr>
          <p:nvPr/>
        </p:nvCxnSpPr>
        <p:spPr>
          <a:xfrm>
            <a:off x="8564508" y="3735179"/>
            <a:ext cx="0" cy="290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28" idx="2"/>
            <a:endCxn id="29" idx="0"/>
          </p:cNvCxnSpPr>
          <p:nvPr/>
        </p:nvCxnSpPr>
        <p:spPr>
          <a:xfrm>
            <a:off x="8564508" y="4353752"/>
            <a:ext cx="0" cy="290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29" idx="2"/>
            <a:endCxn id="30" idx="0"/>
          </p:cNvCxnSpPr>
          <p:nvPr/>
        </p:nvCxnSpPr>
        <p:spPr>
          <a:xfrm>
            <a:off x="8564509" y="4972325"/>
            <a:ext cx="795" cy="290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30" idx="2"/>
            <a:endCxn id="31" idx="0"/>
          </p:cNvCxnSpPr>
          <p:nvPr/>
        </p:nvCxnSpPr>
        <p:spPr>
          <a:xfrm flipH="1">
            <a:off x="8564509" y="5590897"/>
            <a:ext cx="795" cy="2907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работы со стеком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622642"/>
              </p:ext>
            </p:extLst>
          </p:nvPr>
        </p:nvGraphicFramePr>
        <p:xfrm>
          <a:off x="609600" y="1823432"/>
          <a:ext cx="109728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18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309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Обозначение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Смысл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create(S)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создать пустой стек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top(S)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вернуть значение на вершине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pop(S)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вернуть значение на вершине</a:t>
                      </a:r>
                      <a:r>
                        <a:rPr lang="en-US" sz="3200" dirty="0" smtClean="0"/>
                        <a:t> </a:t>
                      </a:r>
                      <a:r>
                        <a:rPr lang="ru-RU" sz="3200" dirty="0" smtClean="0"/>
                        <a:t>и удалить её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push(S, x)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 smtClean="0"/>
                        <a:t>добавить новую ячейку</a:t>
                      </a:r>
                      <a:r>
                        <a:rPr lang="en-US" sz="3200" dirty="0" smtClean="0"/>
                        <a:t> </a:t>
                      </a:r>
                      <a:r>
                        <a:rPr lang="ru-RU" sz="3200" dirty="0" smtClean="0"/>
                        <a:t>со значением x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empty(S)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 smtClean="0"/>
                        <a:t>проверить наличие ячеек в стеке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3200" dirty="0" smtClean="0"/>
                        <a:t>destroy(S)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200" dirty="0" smtClean="0"/>
                        <a:t>уничтожить стек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Обратная польская запись выражений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Скобочная </a:t>
            </a:r>
            <a:r>
              <a:rPr lang="ru-RU" sz="2800" dirty="0" smtClean="0"/>
              <a:t>(инфиксная) </a:t>
            </a:r>
            <a:r>
              <a:rPr lang="ru-RU" sz="2800" dirty="0"/>
              <a:t>запись </a:t>
            </a:r>
            <a:r>
              <a:rPr lang="ru-RU" sz="2800" dirty="0" smtClean="0"/>
              <a:t>выражения</a:t>
            </a:r>
            <a:endParaRPr lang="en-US" sz="2800" dirty="0"/>
          </a:p>
          <a:p>
            <a:pPr lvl="1"/>
            <a:r>
              <a:rPr lang="en-US" sz="2400" dirty="0"/>
              <a:t>a + (f – b * c / (z – x) + y) / (a * r – k)</a:t>
            </a:r>
            <a:endParaRPr lang="ru-RU" sz="2400" dirty="0"/>
          </a:p>
          <a:p>
            <a:r>
              <a:rPr lang="ru-RU" sz="2800" dirty="0" smtClean="0"/>
              <a:t>Обратная </a:t>
            </a:r>
            <a:r>
              <a:rPr lang="ru-RU" sz="2800" dirty="0"/>
              <a:t>польская (постфиксная) </a:t>
            </a:r>
            <a:r>
              <a:rPr lang="ru-RU" sz="2800" dirty="0" smtClean="0"/>
              <a:t>запись</a:t>
            </a:r>
            <a:endParaRPr lang="ru-RU" sz="2800" dirty="0"/>
          </a:p>
          <a:p>
            <a:pPr lvl="1"/>
            <a:r>
              <a:rPr lang="en-US" sz="2400" dirty="0"/>
              <a:t>a </a:t>
            </a:r>
            <a:r>
              <a:rPr lang="ru-RU" sz="2400" dirty="0"/>
              <a:t> </a:t>
            </a:r>
            <a:r>
              <a:rPr lang="en-US" sz="2400" dirty="0"/>
              <a:t>f b c</a:t>
            </a:r>
            <a:r>
              <a:rPr lang="ru-RU" sz="2400" dirty="0"/>
              <a:t> </a:t>
            </a:r>
            <a:r>
              <a:rPr lang="en-US" sz="2400" dirty="0"/>
              <a:t>* z x</a:t>
            </a:r>
            <a:r>
              <a:rPr lang="ru-RU" sz="2400" dirty="0"/>
              <a:t> </a:t>
            </a:r>
            <a:r>
              <a:rPr lang="en-US" sz="2400" dirty="0"/>
              <a:t>–</a:t>
            </a:r>
            <a:r>
              <a:rPr lang="ru-RU" sz="2400" dirty="0"/>
              <a:t> </a:t>
            </a:r>
            <a:r>
              <a:rPr lang="en-US" sz="2400" dirty="0"/>
              <a:t>/</a:t>
            </a:r>
            <a:r>
              <a:rPr lang="ru-RU" sz="2400" dirty="0"/>
              <a:t> </a:t>
            </a:r>
            <a:r>
              <a:rPr lang="en-US" sz="2400" dirty="0"/>
              <a:t>–</a:t>
            </a:r>
            <a:r>
              <a:rPr lang="ru-RU" sz="2400" dirty="0"/>
              <a:t> </a:t>
            </a:r>
            <a:r>
              <a:rPr lang="en-US" sz="2400" dirty="0"/>
              <a:t>y</a:t>
            </a:r>
            <a:r>
              <a:rPr lang="ru-RU" sz="2400" dirty="0"/>
              <a:t> </a:t>
            </a:r>
            <a:r>
              <a:rPr lang="en-US" sz="2400" dirty="0"/>
              <a:t>+</a:t>
            </a:r>
            <a:r>
              <a:rPr lang="ru-RU" sz="2400" dirty="0"/>
              <a:t> </a:t>
            </a:r>
            <a:r>
              <a:rPr lang="en-US" sz="2400" dirty="0"/>
              <a:t>a r</a:t>
            </a:r>
            <a:r>
              <a:rPr lang="ru-RU" sz="2400" dirty="0"/>
              <a:t> </a:t>
            </a:r>
            <a:r>
              <a:rPr lang="en-US" sz="2400" dirty="0"/>
              <a:t>* k</a:t>
            </a:r>
            <a:r>
              <a:rPr lang="ru-RU" sz="2400" dirty="0"/>
              <a:t> </a:t>
            </a:r>
            <a:r>
              <a:rPr lang="en-US" sz="2400" dirty="0"/>
              <a:t>– / +</a:t>
            </a:r>
            <a:endParaRPr lang="ru-RU" sz="2400" dirty="0"/>
          </a:p>
          <a:p>
            <a:endParaRPr lang="ru-RU" sz="2800" dirty="0"/>
          </a:p>
          <a:p>
            <a:r>
              <a:rPr lang="ru-RU" sz="2800" dirty="0"/>
              <a:t>Постфиксная запись = программа вычисления </a:t>
            </a:r>
            <a:r>
              <a:rPr lang="ru-RU" sz="2800" dirty="0" smtClean="0"/>
              <a:t>арифметического </a:t>
            </a:r>
            <a:r>
              <a:rPr lang="ru-RU" sz="2800" dirty="0"/>
              <a:t>выражения</a:t>
            </a:r>
          </a:p>
          <a:p>
            <a:r>
              <a:rPr lang="ru-RU" sz="2800" dirty="0"/>
              <a:t>Как из инфиксной записи получить постфиксную запись?</a:t>
            </a:r>
          </a:p>
          <a:p>
            <a:pPr eaLnBrk="1" hangingPunct="1">
              <a:buFont typeface="Arial" charset="0"/>
              <a:buNone/>
            </a:pPr>
            <a:endParaRPr lang="ru-RU" sz="28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Ян Лукашевич 1878-1956</a:t>
            </a:r>
          </a:p>
          <a:p>
            <a:pPr lvl="1"/>
            <a:r>
              <a:rPr lang="ru-RU" dirty="0" smtClean="0"/>
              <a:t>Польский логик, родился в г. Львов</a:t>
            </a:r>
          </a:p>
          <a:p>
            <a:pPr lvl="1"/>
            <a:r>
              <a:rPr lang="ru-RU" dirty="0" smtClean="0"/>
              <a:t>Использовал бесскобочную запись, начиная с 1924 г. – «польскую  запись»</a:t>
            </a:r>
            <a:endParaRPr lang="ru-RU" dirty="0"/>
          </a:p>
        </p:txBody>
      </p:sp>
      <p:pic>
        <p:nvPicPr>
          <p:cNvPr id="1026" name="Picture 2" descr="Jan Łukasiewicz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328" y="2901714"/>
            <a:ext cx="2520280" cy="3241998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Вход: </a:t>
            </a:r>
            <a:r>
              <a:rPr lang="ru-RU" sz="2800" dirty="0" smtClean="0"/>
              <a:t>скобочная запись </a:t>
            </a:r>
            <a:r>
              <a:rPr lang="ru-RU" sz="2800" dirty="0"/>
              <a:t>арифметического выражения</a:t>
            </a:r>
          </a:p>
          <a:p>
            <a:r>
              <a:rPr lang="ru-RU" sz="2800" dirty="0"/>
              <a:t>Выход: </a:t>
            </a:r>
            <a:r>
              <a:rPr lang="ru-RU" sz="2800" dirty="0" smtClean="0"/>
              <a:t>обратная польская запись того </a:t>
            </a:r>
            <a:r>
              <a:rPr lang="ru-RU" sz="2800" dirty="0"/>
              <a:t>же арифметического выражения</a:t>
            </a:r>
          </a:p>
          <a:p>
            <a:endParaRPr lang="ru-RU" sz="2800" dirty="0"/>
          </a:p>
          <a:p>
            <a:endParaRPr lang="ru-RU" sz="28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342018"/>
              </p:ext>
            </p:extLst>
          </p:nvPr>
        </p:nvGraphicFramePr>
        <p:xfrm>
          <a:off x="1631504" y="3573016"/>
          <a:ext cx="8424936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70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6787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34871"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Операция</a:t>
                      </a:r>
                      <a:endParaRPr lang="ru-RU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Приоритет </a:t>
                      </a:r>
                      <a:r>
                        <a:rPr lang="en-US" sz="3200" dirty="0" smtClean="0"/>
                        <a:t>p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4443"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( )</a:t>
                      </a:r>
                      <a:endParaRPr lang="ru-RU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1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4443"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+   –</a:t>
                      </a:r>
                      <a:endParaRPr lang="ru-RU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2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4443">
                <a:tc>
                  <a:txBody>
                    <a:bodyPr/>
                    <a:lstStyle/>
                    <a:p>
                      <a:pPr algn="ctr"/>
                      <a:r>
                        <a:rPr lang="ru-RU" sz="3600" b="1" dirty="0" smtClean="0"/>
                        <a:t>*  /</a:t>
                      </a:r>
                      <a:endParaRPr lang="ru-RU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 smtClean="0"/>
                        <a:t>4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Построение обратной польской записи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Построение обратной польской записи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create(S), </a:t>
            </a:r>
            <a:r>
              <a:rPr lang="ru-RU" sz="2400" dirty="0">
                <a:latin typeface="+mj-lt"/>
                <a:cs typeface="Times New Roman" pitchFamily="18" charset="0"/>
              </a:rPr>
              <a:t>Выход = «»</a:t>
            </a:r>
            <a:r>
              <a:rPr lang="en-US" sz="2400" dirty="0">
                <a:latin typeface="+mj-lt"/>
                <a:cs typeface="Times New Roman" pitchFamily="18" charset="0"/>
              </a:rPr>
              <a:t/>
            </a:r>
            <a:br>
              <a:rPr lang="en-US" sz="2400" dirty="0">
                <a:latin typeface="+mj-lt"/>
                <a:cs typeface="Times New Roman" pitchFamily="18" charset="0"/>
              </a:rPr>
            </a:br>
            <a:r>
              <a:rPr lang="ru-RU" sz="2400" dirty="0">
                <a:latin typeface="+mj-lt"/>
                <a:cs typeface="Times New Roman" pitchFamily="18" charset="0"/>
              </a:rPr>
              <a:t>пока </a:t>
            </a:r>
            <a:r>
              <a:rPr lang="ru-RU" sz="2400" dirty="0">
                <a:cs typeface="Times New Roman" pitchFamily="18" charset="0"/>
              </a:rPr>
              <a:t>Вход != «» повторять</a:t>
            </a:r>
            <a:endParaRPr lang="en-US" sz="2400" dirty="0">
              <a:latin typeface="+mj-lt"/>
              <a:cs typeface="Times New Roman" pitchFamily="18" charset="0"/>
            </a:endParaRPr>
          </a:p>
          <a:p>
            <a:pPr marL="68580" indent="0">
              <a:spcBef>
                <a:spcPct val="0"/>
              </a:spcBef>
              <a:buNone/>
            </a:pPr>
            <a:r>
              <a:rPr lang="ru-RU" sz="2400" dirty="0">
                <a:cs typeface="Times New Roman" pitchFamily="18" charset="0"/>
              </a:rPr>
              <a:t>	</a:t>
            </a:r>
            <a:r>
              <a:rPr lang="en-US" sz="2400" dirty="0">
                <a:cs typeface="Times New Roman" pitchFamily="18" charset="0"/>
              </a:rPr>
              <a:t>X = </a:t>
            </a:r>
            <a:r>
              <a:rPr lang="ru-RU" sz="2400" dirty="0">
                <a:cs typeface="Times New Roman" pitchFamily="18" charset="0"/>
              </a:rPr>
              <a:t>первый элемент Вход, удалить Х из Вход</a:t>
            </a:r>
            <a:r>
              <a:rPr lang="en-US" sz="2400" dirty="0">
                <a:cs typeface="Times New Roman" pitchFamily="18" charset="0"/>
              </a:rPr>
              <a:t/>
            </a:r>
            <a:br>
              <a:rPr lang="en-US" sz="2400" dirty="0">
                <a:cs typeface="Times New Roman" pitchFamily="18" charset="0"/>
              </a:rPr>
            </a:br>
            <a:r>
              <a:rPr lang="ru-RU" sz="2400" dirty="0">
                <a:cs typeface="Times New Roman" pitchFamily="18" charset="0"/>
              </a:rPr>
              <a:t>	е</a:t>
            </a:r>
            <a:r>
              <a:rPr lang="ru-RU" sz="2400" dirty="0">
                <a:latin typeface="+mj-lt"/>
                <a:cs typeface="Times New Roman" pitchFamily="18" charset="0"/>
              </a:rPr>
              <a:t>сли </a:t>
            </a:r>
            <a:r>
              <a:rPr lang="en-US" sz="2400" dirty="0">
                <a:latin typeface="+mj-lt"/>
                <a:cs typeface="Times New Roman" pitchFamily="18" charset="0"/>
              </a:rPr>
              <a:t>X</a:t>
            </a:r>
            <a:r>
              <a:rPr lang="ru-RU" sz="2400" dirty="0">
                <a:latin typeface="+mj-lt"/>
                <a:cs typeface="Times New Roman" pitchFamily="18" charset="0"/>
              </a:rPr>
              <a:t> – </a:t>
            </a:r>
            <a:r>
              <a:rPr lang="ru-RU" sz="2400" dirty="0" smtClean="0">
                <a:latin typeface="+mj-lt"/>
                <a:cs typeface="Times New Roman" pitchFamily="18" charset="0"/>
              </a:rPr>
              <a:t>число или переменная, </a:t>
            </a:r>
            <a:r>
              <a:rPr lang="ru-RU" sz="2400" dirty="0">
                <a:latin typeface="+mj-lt"/>
                <a:cs typeface="Times New Roman" pitchFamily="18" charset="0"/>
              </a:rPr>
              <a:t>то Выход = Выход + Х</a:t>
            </a:r>
            <a:r>
              <a:rPr lang="en-US" sz="2400" dirty="0">
                <a:latin typeface="+mj-lt"/>
                <a:cs typeface="Times New Roman" pitchFamily="18" charset="0"/>
              </a:rPr>
              <a:t/>
            </a:r>
            <a:br>
              <a:rPr lang="en-US" sz="2400" dirty="0">
                <a:latin typeface="+mj-lt"/>
                <a:cs typeface="Times New Roman" pitchFamily="18" charset="0"/>
              </a:rPr>
            </a:br>
            <a:r>
              <a:rPr lang="ru-RU" sz="2400" dirty="0">
                <a:latin typeface="+mj-lt"/>
                <a:cs typeface="Times New Roman" pitchFamily="18" charset="0"/>
              </a:rPr>
              <a:t>	</a:t>
            </a:r>
            <a:r>
              <a:rPr lang="ru-RU" sz="2400" dirty="0">
                <a:cs typeface="Times New Roman" pitchFamily="18" charset="0"/>
              </a:rPr>
              <a:t>и</a:t>
            </a:r>
            <a:r>
              <a:rPr lang="ru-RU" sz="2400" dirty="0">
                <a:latin typeface="+mj-lt"/>
                <a:cs typeface="Times New Roman" pitchFamily="18" charset="0"/>
              </a:rPr>
              <a:t>наче если </a:t>
            </a:r>
            <a:r>
              <a:rPr lang="en-US" sz="2400" dirty="0">
                <a:latin typeface="+mj-lt"/>
                <a:cs typeface="Times New Roman" pitchFamily="18" charset="0"/>
              </a:rPr>
              <a:t>X</a:t>
            </a:r>
            <a:r>
              <a:rPr lang="ru-RU" sz="2400" dirty="0">
                <a:latin typeface="+mj-lt"/>
                <a:cs typeface="Times New Roman" pitchFamily="18" charset="0"/>
              </a:rPr>
              <a:t> = </a:t>
            </a:r>
            <a:r>
              <a:rPr lang="en-US" sz="2400" dirty="0">
                <a:latin typeface="+mj-lt"/>
                <a:cs typeface="Times New Roman" pitchFamily="18" charset="0"/>
              </a:rPr>
              <a:t>‘(‘</a:t>
            </a:r>
            <a:r>
              <a:rPr lang="ru-RU" sz="2400" dirty="0">
                <a:latin typeface="+mj-lt"/>
                <a:cs typeface="Times New Roman" pitchFamily="18" charset="0"/>
              </a:rPr>
              <a:t>, то </a:t>
            </a:r>
            <a:r>
              <a:rPr lang="en-US" sz="2400" dirty="0">
                <a:latin typeface="+mj-lt"/>
                <a:cs typeface="Times New Roman" pitchFamily="18" charset="0"/>
              </a:rPr>
              <a:t>push(S, X)</a:t>
            </a:r>
            <a:br>
              <a:rPr lang="en-US" sz="2400" dirty="0">
                <a:latin typeface="+mj-lt"/>
                <a:cs typeface="Times New Roman" pitchFamily="18" charset="0"/>
              </a:rPr>
            </a:br>
            <a:r>
              <a:rPr lang="ru-RU" sz="2400" dirty="0">
                <a:latin typeface="+mj-lt"/>
                <a:cs typeface="Times New Roman" pitchFamily="18" charset="0"/>
              </a:rPr>
              <a:t>	</a:t>
            </a:r>
            <a:r>
              <a:rPr lang="ru-RU" sz="2400" dirty="0">
                <a:cs typeface="Times New Roman" pitchFamily="18" charset="0"/>
              </a:rPr>
              <a:t>и</a:t>
            </a:r>
            <a:r>
              <a:rPr lang="ru-RU" sz="2400" dirty="0">
                <a:latin typeface="+mj-lt"/>
                <a:cs typeface="Times New Roman" pitchFamily="18" charset="0"/>
              </a:rPr>
              <a:t>наче если </a:t>
            </a:r>
            <a:r>
              <a:rPr lang="en-US" sz="2400" dirty="0">
                <a:latin typeface="+mj-lt"/>
                <a:cs typeface="Times New Roman" pitchFamily="18" charset="0"/>
              </a:rPr>
              <a:t>X</a:t>
            </a:r>
            <a:r>
              <a:rPr lang="ru-RU" sz="2400" dirty="0">
                <a:latin typeface="+mj-lt"/>
                <a:cs typeface="Times New Roman" pitchFamily="18" charset="0"/>
              </a:rPr>
              <a:t> = </a:t>
            </a:r>
            <a:r>
              <a:rPr lang="en-US" sz="2400" dirty="0">
                <a:latin typeface="+mj-lt"/>
                <a:cs typeface="Times New Roman" pitchFamily="18" charset="0"/>
              </a:rPr>
              <a:t>‘</a:t>
            </a:r>
            <a:r>
              <a:rPr lang="ru-RU" sz="2400" dirty="0">
                <a:latin typeface="+mj-lt"/>
                <a:cs typeface="Times New Roman" pitchFamily="18" charset="0"/>
              </a:rPr>
              <a:t>)</a:t>
            </a:r>
            <a:r>
              <a:rPr lang="en-US" sz="2400" dirty="0">
                <a:latin typeface="+mj-lt"/>
                <a:cs typeface="Times New Roman" pitchFamily="18" charset="0"/>
              </a:rPr>
              <a:t>‘</a:t>
            </a:r>
            <a:r>
              <a:rPr lang="ru-RU" sz="2400" dirty="0">
                <a:latin typeface="+mj-lt"/>
                <a:cs typeface="Times New Roman" pitchFamily="18" charset="0"/>
              </a:rPr>
              <a:t>, то</a:t>
            </a:r>
            <a:r>
              <a:rPr lang="en-US" sz="2400" dirty="0">
                <a:latin typeface="+mj-lt"/>
                <a:cs typeface="Times New Roman" pitchFamily="18" charset="0"/>
              </a:rPr>
              <a:t/>
            </a:r>
            <a:br>
              <a:rPr lang="en-US" sz="2400" dirty="0">
                <a:latin typeface="+mj-lt"/>
                <a:cs typeface="Times New Roman" pitchFamily="18" charset="0"/>
              </a:rPr>
            </a:br>
            <a:r>
              <a:rPr lang="ru-RU" sz="2400" dirty="0">
                <a:latin typeface="+mj-lt"/>
                <a:cs typeface="Times New Roman" pitchFamily="18" charset="0"/>
              </a:rPr>
              <a:t>		пока </a:t>
            </a:r>
            <a:r>
              <a:rPr lang="en-US" sz="2400" dirty="0">
                <a:latin typeface="+mj-lt"/>
                <a:cs typeface="Times New Roman" pitchFamily="18" charset="0"/>
              </a:rPr>
              <a:t>top(S) != ‘(‘ </a:t>
            </a:r>
            <a:r>
              <a:rPr lang="ru-RU" sz="2400" dirty="0">
                <a:latin typeface="+mj-lt"/>
                <a:cs typeface="Times New Roman" pitchFamily="18" charset="0"/>
              </a:rPr>
              <a:t>повторять</a:t>
            </a:r>
            <a:br>
              <a:rPr lang="ru-RU" sz="2400" dirty="0">
                <a:latin typeface="+mj-lt"/>
                <a:cs typeface="Times New Roman" pitchFamily="18" charset="0"/>
              </a:rPr>
            </a:br>
            <a:r>
              <a:rPr lang="ru-RU" sz="2400" dirty="0">
                <a:latin typeface="+mj-lt"/>
                <a:cs typeface="Times New Roman" pitchFamily="18" charset="0"/>
              </a:rPr>
              <a:t>			</a:t>
            </a:r>
            <a:r>
              <a:rPr lang="ru-RU" sz="2400" dirty="0">
                <a:cs typeface="Times New Roman" pitchFamily="18" charset="0"/>
              </a:rPr>
              <a:t>Выход = Выход + </a:t>
            </a:r>
            <a:r>
              <a:rPr lang="en-US" sz="2400" dirty="0">
                <a:latin typeface="+mj-lt"/>
                <a:cs typeface="Times New Roman" pitchFamily="18" charset="0"/>
              </a:rPr>
              <a:t>pop(S)</a:t>
            </a:r>
            <a:br>
              <a:rPr lang="en-US" sz="2400" dirty="0">
                <a:latin typeface="+mj-lt"/>
                <a:cs typeface="Times New Roman" pitchFamily="18" charset="0"/>
              </a:rPr>
            </a:br>
            <a:r>
              <a:rPr lang="ru-RU" sz="2400" dirty="0">
                <a:latin typeface="+mj-lt"/>
                <a:cs typeface="Times New Roman" pitchFamily="18" charset="0"/>
              </a:rPr>
              <a:t>		</a:t>
            </a:r>
            <a:r>
              <a:rPr lang="en-US" sz="2400" dirty="0">
                <a:latin typeface="+mj-lt"/>
                <a:cs typeface="Times New Roman" pitchFamily="18" charset="0"/>
              </a:rPr>
              <a:t>pop(S) </a:t>
            </a:r>
            <a:r>
              <a:rPr lang="ru-RU" sz="2400" dirty="0">
                <a:latin typeface="+mj-lt"/>
                <a:cs typeface="Times New Roman" pitchFamily="18" charset="0"/>
              </a:rPr>
              <a:t>// убрать саму </a:t>
            </a:r>
            <a:r>
              <a:rPr lang="en-US" sz="2400" dirty="0">
                <a:latin typeface="+mj-lt"/>
                <a:cs typeface="Times New Roman" pitchFamily="18" charset="0"/>
              </a:rPr>
              <a:t>‘(‘</a:t>
            </a:r>
            <a:br>
              <a:rPr lang="en-US" sz="2400" dirty="0">
                <a:latin typeface="+mj-lt"/>
                <a:cs typeface="Times New Roman" pitchFamily="18" charset="0"/>
              </a:rPr>
            </a:br>
            <a:r>
              <a:rPr lang="ru-RU" sz="2400" dirty="0">
                <a:latin typeface="+mj-lt"/>
                <a:cs typeface="Times New Roman" pitchFamily="18" charset="0"/>
              </a:rPr>
              <a:t>	</a:t>
            </a:r>
            <a:r>
              <a:rPr lang="ru-RU" sz="2400" dirty="0">
                <a:cs typeface="Times New Roman" pitchFamily="18" charset="0"/>
              </a:rPr>
              <a:t>и</a:t>
            </a:r>
            <a:r>
              <a:rPr lang="ru-RU" sz="2400" dirty="0">
                <a:latin typeface="+mj-lt"/>
                <a:cs typeface="Times New Roman" pitchFamily="18" charset="0"/>
              </a:rPr>
              <a:t>наче</a:t>
            </a:r>
            <a:r>
              <a:rPr lang="en-US" sz="2400" dirty="0">
                <a:latin typeface="+mj-lt"/>
                <a:cs typeface="Times New Roman" pitchFamily="18" charset="0"/>
              </a:rPr>
              <a:t/>
            </a:r>
            <a:br>
              <a:rPr lang="en-US" sz="2400" dirty="0">
                <a:latin typeface="+mj-lt"/>
                <a:cs typeface="Times New Roman" pitchFamily="18" charset="0"/>
              </a:rPr>
            </a:br>
            <a:r>
              <a:rPr lang="ru-RU" sz="2400" dirty="0">
                <a:latin typeface="+mj-lt"/>
                <a:cs typeface="Times New Roman" pitchFamily="18" charset="0"/>
              </a:rPr>
              <a:t>		пока !</a:t>
            </a:r>
            <a:r>
              <a:rPr lang="en-US" sz="2400" dirty="0">
                <a:latin typeface="+mj-lt"/>
                <a:cs typeface="Times New Roman" pitchFamily="18" charset="0"/>
              </a:rPr>
              <a:t>empty(S) &amp;&amp; p(top(S)) &gt;= p(X) </a:t>
            </a:r>
            <a:r>
              <a:rPr lang="ru-RU" sz="2400" dirty="0">
                <a:latin typeface="+mj-lt"/>
                <a:cs typeface="Times New Roman" pitchFamily="18" charset="0"/>
              </a:rPr>
              <a:t>повторять</a:t>
            </a:r>
            <a:r>
              <a:rPr lang="en-US" sz="2400" dirty="0">
                <a:latin typeface="+mj-lt"/>
                <a:cs typeface="Times New Roman" pitchFamily="18" charset="0"/>
              </a:rPr>
              <a:t/>
            </a:r>
            <a:br>
              <a:rPr lang="en-US" sz="2400" dirty="0">
                <a:latin typeface="+mj-lt"/>
                <a:cs typeface="Times New Roman" pitchFamily="18" charset="0"/>
              </a:rPr>
            </a:br>
            <a:r>
              <a:rPr lang="en-US" sz="2400" dirty="0">
                <a:latin typeface="+mj-lt"/>
                <a:cs typeface="Times New Roman" pitchFamily="18" charset="0"/>
              </a:rPr>
              <a:t>		</a:t>
            </a:r>
            <a:r>
              <a:rPr lang="ru-RU" sz="2400" dirty="0">
                <a:latin typeface="+mj-lt"/>
                <a:cs typeface="Times New Roman" pitchFamily="18" charset="0"/>
              </a:rPr>
              <a:t>	</a:t>
            </a:r>
            <a:r>
              <a:rPr lang="ru-RU" sz="2400" dirty="0">
                <a:cs typeface="Times New Roman" pitchFamily="18" charset="0"/>
              </a:rPr>
              <a:t>Выход = Выход + </a:t>
            </a:r>
            <a:r>
              <a:rPr lang="en-US" sz="2400" dirty="0">
                <a:cs typeface="Times New Roman" pitchFamily="18" charset="0"/>
              </a:rPr>
              <a:t>pop(S)</a:t>
            </a:r>
            <a:r>
              <a:rPr lang="ru-RU" sz="2400" dirty="0">
                <a:cs typeface="Times New Roman" pitchFamily="18" charset="0"/>
              </a:rPr>
              <a:t/>
            </a:r>
            <a:br>
              <a:rPr lang="ru-RU" sz="2400" dirty="0">
                <a:cs typeface="Times New Roman" pitchFamily="18" charset="0"/>
              </a:rPr>
            </a:br>
            <a:r>
              <a:rPr lang="ru-RU" sz="2400" dirty="0">
                <a:cs typeface="Times New Roman" pitchFamily="18" charset="0"/>
              </a:rPr>
              <a:t>		</a:t>
            </a:r>
            <a:r>
              <a:rPr lang="en-US" sz="2400" dirty="0">
                <a:cs typeface="Times New Roman" pitchFamily="18" charset="0"/>
              </a:rPr>
              <a:t>push(S, X)</a:t>
            </a:r>
            <a:endParaRPr lang="ru-RU" sz="2400" dirty="0">
              <a:latin typeface="+mj-lt"/>
              <a:cs typeface="Times New Roman" pitchFamily="18" charset="0"/>
            </a:endParaRPr>
          </a:p>
          <a:p>
            <a:pPr marL="68580" indent="0">
              <a:spcBef>
                <a:spcPct val="0"/>
              </a:spcBef>
              <a:buNone/>
            </a:pPr>
            <a:r>
              <a:rPr lang="ru-RU" sz="2400" dirty="0">
                <a:cs typeface="Times New Roman" pitchFamily="18" charset="0"/>
              </a:rPr>
              <a:t>пока !</a:t>
            </a:r>
            <a:r>
              <a:rPr lang="en-US" sz="2400" dirty="0">
                <a:cs typeface="Times New Roman" pitchFamily="18" charset="0"/>
              </a:rPr>
              <a:t>empty(S) </a:t>
            </a:r>
            <a:r>
              <a:rPr lang="ru-RU" sz="2400" dirty="0">
                <a:cs typeface="Times New Roman" pitchFamily="18" charset="0"/>
              </a:rPr>
              <a:t>повторять Выход = Выход + </a:t>
            </a:r>
            <a:r>
              <a:rPr lang="en-US" sz="2400" dirty="0">
                <a:cs typeface="Times New Roman" pitchFamily="18" charset="0"/>
              </a:rPr>
              <a:t>pop(S)</a:t>
            </a:r>
            <a:endParaRPr lang="ru-RU" sz="2400" dirty="0">
              <a:cs typeface="Times New Roman" pitchFamily="18" charset="0"/>
            </a:endParaRPr>
          </a:p>
          <a:p>
            <a:pPr marL="68580" indent="0">
              <a:spcBef>
                <a:spcPct val="0"/>
              </a:spcBef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destroy(S)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1531033" y="1552430"/>
            <a:ext cx="9243243" cy="584200"/>
            <a:chOff x="1531033" y="1552430"/>
            <a:chExt cx="9243243" cy="584200"/>
          </a:xfrm>
        </p:grpSpPr>
        <p:sp>
          <p:nvSpPr>
            <p:cNvPr id="64" name="TextBox 63"/>
            <p:cNvSpPr txBox="1">
              <a:spLocks noChangeArrowheads="1"/>
            </p:cNvSpPr>
            <p:nvPr/>
          </p:nvSpPr>
          <p:spPr bwMode="auto">
            <a:xfrm>
              <a:off x="1531033" y="1552430"/>
              <a:ext cx="428625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a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65" name="TextBox 64"/>
            <p:cNvSpPr txBox="1">
              <a:spLocks noChangeArrowheads="1"/>
            </p:cNvSpPr>
            <p:nvPr/>
          </p:nvSpPr>
          <p:spPr bwMode="auto">
            <a:xfrm>
              <a:off x="1959657" y="1552430"/>
              <a:ext cx="357188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+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66" name="TextBox 65"/>
            <p:cNvSpPr txBox="1">
              <a:spLocks noChangeArrowheads="1"/>
            </p:cNvSpPr>
            <p:nvPr/>
          </p:nvSpPr>
          <p:spPr bwMode="auto">
            <a:xfrm>
              <a:off x="2339668" y="1552430"/>
              <a:ext cx="309563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(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67" name="TextBox 66"/>
            <p:cNvSpPr txBox="1">
              <a:spLocks noChangeArrowheads="1"/>
            </p:cNvSpPr>
            <p:nvPr/>
          </p:nvSpPr>
          <p:spPr bwMode="auto">
            <a:xfrm>
              <a:off x="2660642" y="1552430"/>
              <a:ext cx="309563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f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68" name="TextBox 67"/>
            <p:cNvSpPr txBox="1">
              <a:spLocks noChangeArrowheads="1"/>
            </p:cNvSpPr>
            <p:nvPr/>
          </p:nvSpPr>
          <p:spPr bwMode="auto">
            <a:xfrm>
              <a:off x="2981616" y="1552430"/>
              <a:ext cx="390525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−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69" name="TextBox 68"/>
            <p:cNvSpPr txBox="1">
              <a:spLocks noChangeArrowheads="1"/>
            </p:cNvSpPr>
            <p:nvPr/>
          </p:nvSpPr>
          <p:spPr bwMode="auto">
            <a:xfrm>
              <a:off x="3383552" y="1552430"/>
              <a:ext cx="401638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b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70" name="TextBox 69"/>
            <p:cNvSpPr txBox="1">
              <a:spLocks noChangeArrowheads="1"/>
            </p:cNvSpPr>
            <p:nvPr/>
          </p:nvSpPr>
          <p:spPr bwMode="auto">
            <a:xfrm>
              <a:off x="3796601" y="1552430"/>
              <a:ext cx="390525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*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71" name="TextBox 70"/>
            <p:cNvSpPr txBox="1">
              <a:spLocks noChangeArrowheads="1"/>
            </p:cNvSpPr>
            <p:nvPr/>
          </p:nvSpPr>
          <p:spPr bwMode="auto">
            <a:xfrm>
              <a:off x="4198537" y="1552430"/>
              <a:ext cx="428625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c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72" name="TextBox 71"/>
            <p:cNvSpPr txBox="1">
              <a:spLocks noChangeArrowheads="1"/>
            </p:cNvSpPr>
            <p:nvPr/>
          </p:nvSpPr>
          <p:spPr bwMode="auto">
            <a:xfrm>
              <a:off x="4638573" y="1552430"/>
              <a:ext cx="342901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/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73" name="TextBox 72"/>
            <p:cNvSpPr txBox="1">
              <a:spLocks noChangeArrowheads="1"/>
            </p:cNvSpPr>
            <p:nvPr/>
          </p:nvSpPr>
          <p:spPr bwMode="auto">
            <a:xfrm>
              <a:off x="4992884" y="1552430"/>
              <a:ext cx="309563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(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74" name="TextBox 73"/>
            <p:cNvSpPr txBox="1">
              <a:spLocks noChangeArrowheads="1"/>
            </p:cNvSpPr>
            <p:nvPr/>
          </p:nvSpPr>
          <p:spPr bwMode="auto">
            <a:xfrm>
              <a:off x="5313856" y="1552430"/>
              <a:ext cx="346077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z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75" name="TextBox 74"/>
            <p:cNvSpPr txBox="1">
              <a:spLocks noChangeArrowheads="1"/>
            </p:cNvSpPr>
            <p:nvPr/>
          </p:nvSpPr>
          <p:spPr bwMode="auto">
            <a:xfrm>
              <a:off x="5671343" y="1552430"/>
              <a:ext cx="390525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−</a:t>
              </a:r>
            </a:p>
          </p:txBody>
        </p:sp>
        <p:sp>
          <p:nvSpPr>
            <p:cNvPr id="76" name="TextBox 75"/>
            <p:cNvSpPr txBox="1">
              <a:spLocks noChangeArrowheads="1"/>
            </p:cNvSpPr>
            <p:nvPr/>
          </p:nvSpPr>
          <p:spPr bwMode="auto">
            <a:xfrm>
              <a:off x="6073279" y="1552430"/>
              <a:ext cx="361950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x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77" name="TextBox 76"/>
            <p:cNvSpPr txBox="1">
              <a:spLocks noChangeArrowheads="1"/>
            </p:cNvSpPr>
            <p:nvPr/>
          </p:nvSpPr>
          <p:spPr bwMode="auto">
            <a:xfrm>
              <a:off x="6446640" y="1552430"/>
              <a:ext cx="309563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)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78" name="TextBox 77"/>
            <p:cNvSpPr txBox="1">
              <a:spLocks noChangeArrowheads="1"/>
            </p:cNvSpPr>
            <p:nvPr/>
          </p:nvSpPr>
          <p:spPr bwMode="auto">
            <a:xfrm>
              <a:off x="6767614" y="1552430"/>
              <a:ext cx="390525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+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79" name="TextBox 78"/>
            <p:cNvSpPr txBox="1">
              <a:spLocks noChangeArrowheads="1"/>
            </p:cNvSpPr>
            <p:nvPr/>
          </p:nvSpPr>
          <p:spPr bwMode="auto">
            <a:xfrm>
              <a:off x="7169550" y="1552430"/>
              <a:ext cx="369888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y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80" name="TextBox 79"/>
            <p:cNvSpPr txBox="1">
              <a:spLocks noChangeArrowheads="1"/>
            </p:cNvSpPr>
            <p:nvPr/>
          </p:nvSpPr>
          <p:spPr bwMode="auto">
            <a:xfrm>
              <a:off x="7550849" y="1552430"/>
              <a:ext cx="309563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)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81" name="TextBox 80"/>
            <p:cNvSpPr txBox="1">
              <a:spLocks noChangeArrowheads="1"/>
            </p:cNvSpPr>
            <p:nvPr/>
          </p:nvSpPr>
          <p:spPr bwMode="auto">
            <a:xfrm>
              <a:off x="7871823" y="1552430"/>
              <a:ext cx="342901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/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82" name="TextBox 81"/>
            <p:cNvSpPr txBox="1">
              <a:spLocks noChangeArrowheads="1"/>
            </p:cNvSpPr>
            <p:nvPr/>
          </p:nvSpPr>
          <p:spPr bwMode="auto">
            <a:xfrm>
              <a:off x="8226134" y="1552430"/>
              <a:ext cx="309563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(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83" name="TextBox 82"/>
            <p:cNvSpPr txBox="1">
              <a:spLocks noChangeArrowheads="1"/>
            </p:cNvSpPr>
            <p:nvPr/>
          </p:nvSpPr>
          <p:spPr bwMode="auto">
            <a:xfrm>
              <a:off x="8547108" y="1552430"/>
              <a:ext cx="382587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a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84" name="TextBox 83"/>
            <p:cNvSpPr txBox="1">
              <a:spLocks noChangeArrowheads="1"/>
            </p:cNvSpPr>
            <p:nvPr/>
          </p:nvSpPr>
          <p:spPr bwMode="auto">
            <a:xfrm>
              <a:off x="8941106" y="1552430"/>
              <a:ext cx="390525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*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85" name="TextBox 84"/>
            <p:cNvSpPr txBox="1">
              <a:spLocks noChangeArrowheads="1"/>
            </p:cNvSpPr>
            <p:nvPr/>
          </p:nvSpPr>
          <p:spPr bwMode="auto">
            <a:xfrm>
              <a:off x="9343042" y="1552430"/>
              <a:ext cx="327025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r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86" name="TextBox 85"/>
            <p:cNvSpPr txBox="1">
              <a:spLocks noChangeArrowheads="1"/>
            </p:cNvSpPr>
            <p:nvPr/>
          </p:nvSpPr>
          <p:spPr bwMode="auto">
            <a:xfrm>
              <a:off x="9681478" y="1552430"/>
              <a:ext cx="390525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−</a:t>
              </a:r>
            </a:p>
          </p:txBody>
        </p:sp>
        <p:sp>
          <p:nvSpPr>
            <p:cNvPr id="87" name="TextBox 86"/>
            <p:cNvSpPr txBox="1">
              <a:spLocks noChangeArrowheads="1"/>
            </p:cNvSpPr>
            <p:nvPr/>
          </p:nvSpPr>
          <p:spPr bwMode="auto">
            <a:xfrm>
              <a:off x="10083414" y="1552430"/>
              <a:ext cx="369888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k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  <p:sp>
          <p:nvSpPr>
            <p:cNvPr id="88" name="TextBox 87"/>
            <p:cNvSpPr txBox="1">
              <a:spLocks noChangeArrowheads="1"/>
            </p:cNvSpPr>
            <p:nvPr/>
          </p:nvSpPr>
          <p:spPr bwMode="auto">
            <a:xfrm>
              <a:off x="10464713" y="1552430"/>
              <a:ext cx="309563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chemeClr val="bg1">
                      <a:lumMod val="50000"/>
                    </a:schemeClr>
                  </a:solidFill>
                  <a:latin typeface="Calibri" pitchFamily="34" charset="0"/>
                </a:rPr>
                <a:t>)</a:t>
              </a:r>
              <a:endParaRPr lang="ru-RU" sz="32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38400" y="332656"/>
            <a:ext cx="7772400" cy="914400"/>
          </a:xfrm>
        </p:spPr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676152" y="5022303"/>
            <a:ext cx="32861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>
                <a:latin typeface="Calibri" pitchFamily="34" charset="0"/>
              </a:rPr>
              <a:t>Выходная строка:</a:t>
            </a:r>
            <a:endParaRPr lang="ru-RU">
              <a:latin typeface="Calibri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676152" y="5665241"/>
            <a:ext cx="6572250" cy="50006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rot="5400000">
            <a:off x="1711871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rot="5400000">
            <a:off x="1997621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rot="5400000">
            <a:off x="2283371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rot="5400000">
            <a:off x="2640558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rot="5400000">
            <a:off x="2997746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rot="5400000">
            <a:off x="3354933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rot="5400000">
            <a:off x="3712121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rot="5400000">
            <a:off x="4069308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rot="5400000">
            <a:off x="4426496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rot="5400000">
            <a:off x="4783683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rot="5400000">
            <a:off x="5140871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rot="5400000">
            <a:off x="5498058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rot="5400000">
            <a:off x="5855246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rot="5400000">
            <a:off x="6212433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rot="5400000">
            <a:off x="6569621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rot="5400000">
            <a:off x="7283996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rot="5400000">
            <a:off x="6926808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rot="5400000">
            <a:off x="7641183" y="5915272"/>
            <a:ext cx="5000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9347199" y="2276872"/>
            <a:ext cx="10636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3200">
                <a:latin typeface="Calibri" pitchFamily="34" charset="0"/>
              </a:rPr>
              <a:t>Стек: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9132887" y="2919811"/>
            <a:ext cx="1571625" cy="32861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1533278" y="1556792"/>
            <a:ext cx="4286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a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1961902" y="1556792"/>
            <a:ext cx="3571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+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2341913" y="1556792"/>
            <a:ext cx="309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(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2662887" y="1556792"/>
            <a:ext cx="309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f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2983861" y="1556792"/>
            <a:ext cx="3905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−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385797" y="1556792"/>
            <a:ext cx="4016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b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3798846" y="1556792"/>
            <a:ext cx="3905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*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4200782" y="1556792"/>
            <a:ext cx="4286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c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640818" y="1556792"/>
            <a:ext cx="3429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/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995129" y="1556792"/>
            <a:ext cx="3095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(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46" name="TextBox 45"/>
          <p:cNvSpPr txBox="1">
            <a:spLocks noChangeArrowheads="1"/>
          </p:cNvSpPr>
          <p:nvPr/>
        </p:nvSpPr>
        <p:spPr bwMode="auto">
          <a:xfrm>
            <a:off x="5316102" y="1556792"/>
            <a:ext cx="3460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z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5673588" y="1556792"/>
            <a:ext cx="3905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3200" dirty="0">
                <a:latin typeface="Calibri" pitchFamily="34" charset="0"/>
              </a:rPr>
              <a:t>−</a:t>
            </a:r>
          </a:p>
        </p:txBody>
      </p: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6075524" y="1556792"/>
            <a:ext cx="3619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x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448885" y="1556792"/>
            <a:ext cx="309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)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6769859" y="1556792"/>
            <a:ext cx="3905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+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51" name="TextBox 50"/>
          <p:cNvSpPr txBox="1">
            <a:spLocks noChangeArrowheads="1"/>
          </p:cNvSpPr>
          <p:nvPr/>
        </p:nvSpPr>
        <p:spPr bwMode="auto">
          <a:xfrm>
            <a:off x="7171795" y="1556792"/>
            <a:ext cx="3698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y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7553094" y="1556792"/>
            <a:ext cx="309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)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7874068" y="1556792"/>
            <a:ext cx="3429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/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8228379" y="1556792"/>
            <a:ext cx="3095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(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55" name="TextBox 54"/>
          <p:cNvSpPr txBox="1">
            <a:spLocks noChangeArrowheads="1"/>
          </p:cNvSpPr>
          <p:nvPr/>
        </p:nvSpPr>
        <p:spPr bwMode="auto">
          <a:xfrm>
            <a:off x="8549353" y="1556792"/>
            <a:ext cx="3825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a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8943351" y="1556792"/>
            <a:ext cx="3905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*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9345287" y="1556792"/>
            <a:ext cx="3270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r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9683723" y="1556792"/>
            <a:ext cx="3905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3200" dirty="0">
                <a:latin typeface="Calibri" pitchFamily="34" charset="0"/>
              </a:rPr>
              <a:t>−</a:t>
            </a:r>
          </a:p>
        </p:txBody>
      </p:sp>
      <p:sp>
        <p:nvSpPr>
          <p:cNvPr id="59" name="TextBox 58"/>
          <p:cNvSpPr txBox="1">
            <a:spLocks noChangeArrowheads="1"/>
          </p:cNvSpPr>
          <p:nvPr/>
        </p:nvSpPr>
        <p:spPr bwMode="auto">
          <a:xfrm>
            <a:off x="10085659" y="1556792"/>
            <a:ext cx="3698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k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60" name="TextBox 59"/>
          <p:cNvSpPr txBox="1">
            <a:spLocks noChangeArrowheads="1"/>
          </p:cNvSpPr>
          <p:nvPr/>
        </p:nvSpPr>
        <p:spPr bwMode="auto">
          <a:xfrm>
            <a:off x="10466958" y="1556792"/>
            <a:ext cx="3095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)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1676152" y="4236491"/>
            <a:ext cx="7858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 dirty="0">
                <a:latin typeface="Calibri" pitchFamily="34" charset="0"/>
              </a:rPr>
              <a:t>X =</a:t>
            </a:r>
            <a:endParaRPr lang="ru-RU" sz="36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0.06914 0.3983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1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914 0.39838 L 0.0082 0.5872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47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07407E-6 L 0.03698 0.3983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9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698 0.39838 L 0.64076 0.5872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182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07407E-6 L 0.00781 0.3983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1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81 0.39838 L 0.60677 0.524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12" y="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07407E-6 L -0.01849 0.3983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4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849 0.39838 L -0.06146 0.5872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8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07407E-6 L -0.04831 0.39838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4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831 0.39838 L 0.54778 0.4421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57" y="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07407E-6 L -0.08164 0.39838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41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164 0.39838 L -0.10026 0.5872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8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07407E-6 L -0.1151 0.39838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08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51 0.39838 L 0.48099 0.38773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57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-0.14961 0.39838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40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961 0.39838 L -0.13984 0.5872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2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07407E-6 L -0.18216 0.39838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67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099 0.38773 L -0.07604 0.59791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52" y="10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216 0.39838 L 0.41394 0.38773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70" y="-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07407E-6 L -0.20989 0.39838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47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99 0.39838 L 0.3832 0.30393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83" y="-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4.07407E-6 L -0.23776 0.39838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41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776 0.39838 L -0.16992 0.58726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4.07407E-6 L -0.26888 0.39838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03" y="2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888 0.39838 L 0.32721 0.23032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57" y="-8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07407E-6 L -0.30065 0.39838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92" y="2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065 0.39838 L -0.20156 0.58726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96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07407E-6 L -0.32903 0.39838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11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721 0.23032 L -0.14245 0.58726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90" y="17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4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07407E-6 L -0.35872 0.39838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95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393 0.38773 L -0.02643 0.58726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79" y="1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4778 0.44213 L 0.13567 0.58726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73" y="7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872 0.39838 L 0.23737 0.44213 " pathEditMode="relative" rAng="0" ptsTypes="AA">
                                      <p:cBhvr>
                                        <p:cTn id="14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57" y="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07407E-6 L -0.39088 0.39838 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97" y="1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9089 0.39838 L -0.17657 0.58726 " pathEditMode="relative" rAng="0" ptsTypes="AA">
                                      <p:cBhvr>
                                        <p:cTn id="15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51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07407E-6 L -0.41966 0.39838 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742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737 0.44213 L -0.1151 0.59259 " pathEditMode="relative" rAng="0" ptsTypes="AA">
                                      <p:cBhvr>
                                        <p:cTn id="16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30" y="7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4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07407E-6 L -0.44739 0.39838 " pathEditMode="relative" rAng="0" ptsTypes="AA">
                                      <p:cBhvr>
                                        <p:cTn id="17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22" y="2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474 0.39838 L 0.14726 0.51967 " pathEditMode="relative" rAng="0" ptsTypes="AA">
                                      <p:cBhvr>
                                        <p:cTn id="17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27" y="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4.07407E-6 L -0.475 0.39838 " pathEditMode="relative" rAng="0" ptsTypes="AA">
                                      <p:cBhvr>
                                        <p:cTn id="18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984" y="1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75 0.39838 L 0.12109 0.44213 " pathEditMode="relative" rAng="0" ptsTypes="AA">
                                      <p:cBhvr>
                                        <p:cTn id="18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039" y="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07407E-6 L -0.50429 0.39838 " pathEditMode="relative" rAng="0" ptsTypes="AA">
                                      <p:cBhvr>
                                        <p:cTn id="19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974" y="2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043 0.39838 L -0.23138 0.58726 " pathEditMode="relative" rAng="0" ptsTypes="AA">
                                      <p:cBhvr>
                                        <p:cTn id="19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-0.53711 0.39838 " pathEditMode="relative" rAng="0" ptsTypes="AA">
                                      <p:cBhvr>
                                        <p:cTn id="19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15" y="2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3711 0.39838 L 0.05899 0.38773 " pathEditMode="relative" rAng="0" ptsTypes="AA">
                                      <p:cBhvr>
                                        <p:cTn id="20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182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4.07407E-6 L -0.56745 0.39838 " pathEditMode="relative" rAng="0" ptsTypes="AA">
                                      <p:cBhvr>
                                        <p:cTn id="20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25" y="19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6745 0.39838 L -0.26524 0.58726 " pathEditMode="relative" rAng="0" ptsTypes="AA">
                                      <p:cBhvr>
                                        <p:cTn id="21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4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07407E-6 L -0.59778 0.39838 " pathEditMode="relative" rAng="0" ptsTypes="AA">
                                      <p:cBhvr>
                                        <p:cTn id="21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648" y="19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898 0.38773 L -0.2056 0.59259 " pathEditMode="relative" rAng="0" ptsTypes="AA">
                                      <p:cBhvr>
                                        <p:cTn id="21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77" y="10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9779 0.39838 L -0.00169 0.38773 " pathEditMode="relative" rAng="0" ptsTypes="AA">
                                      <p:cBhvr>
                                        <p:cTn id="22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727" y="-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07407E-6 L -0.62982 0.39838 " pathEditMode="relative" rAng="0" ptsTypes="AA">
                                      <p:cBhvr>
                                        <p:cTn id="22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50" y="19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2982 0.39838 L -0.26901 0.59791 " pathEditMode="relative" rAng="0" ptsTypes="AA">
                                      <p:cBhvr>
                                        <p:cTn id="230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34" y="9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07407E-6 L -0.65859 0.39838 " pathEditMode="relative" rAng="0" ptsTypes="AA">
                                      <p:cBhvr>
                                        <p:cTn id="234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82" y="19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69 0.38773 L -0.20769 0.58726 " pathEditMode="relative" rAng="0" ptsTypes="AA">
                                      <p:cBhvr>
                                        <p:cTn id="23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47" y="1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4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156 0.5243 L -0.028 0.59259 " pathEditMode="relative" rAng="0" ptsTypes="AA">
                                      <p:cBhvr>
                                        <p:cTn id="25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74" y="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4075 0.58726 L 0.47982 0.58726 " pathEditMode="relative" rAng="0" ptsTypes="AA">
                                      <p:cBhvr>
                                        <p:cTn id="25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6" grpId="1"/>
      <p:bldP spid="37" grpId="0"/>
      <p:bldP spid="37" grpId="1"/>
      <p:bldP spid="37" grpId="2"/>
      <p:bldP spid="38" grpId="0"/>
      <p:bldP spid="38" grpId="1"/>
      <p:bldP spid="38" grpId="2"/>
      <p:bldP spid="39" grpId="0"/>
      <p:bldP spid="39" grpId="1"/>
      <p:bldP spid="40" grpId="0"/>
      <p:bldP spid="40" grpId="1"/>
      <p:bldP spid="40" grpId="2"/>
      <p:bldP spid="41" grpId="0"/>
      <p:bldP spid="41" grpId="1"/>
      <p:bldP spid="42" grpId="0"/>
      <p:bldP spid="42" grpId="1"/>
      <p:bldP spid="42" grpId="2"/>
      <p:bldP spid="43" grpId="0"/>
      <p:bldP spid="43" grpId="1"/>
      <p:bldP spid="44" grpId="0"/>
      <p:bldP spid="44" grpId="1"/>
      <p:bldP spid="44" grpId="2"/>
      <p:bldP spid="45" grpId="0"/>
      <p:bldP spid="45" grpId="1"/>
      <p:bldP spid="45" grpId="2"/>
      <p:bldP spid="46" grpId="0"/>
      <p:bldP spid="46" grpId="1"/>
      <p:bldP spid="47" grpId="0"/>
      <p:bldP spid="47" grpId="1"/>
      <p:bldP spid="47" grpId="2"/>
      <p:bldP spid="48" grpId="0"/>
      <p:bldP spid="48" grpId="1"/>
      <p:bldP spid="49" grpId="0"/>
      <p:bldP spid="49" grpId="1"/>
      <p:bldP spid="50" grpId="0"/>
      <p:bldP spid="50" grpId="1"/>
      <p:bldP spid="50" grpId="2"/>
      <p:bldP spid="51" grpId="0"/>
      <p:bldP spid="51" grpId="1"/>
      <p:bldP spid="52" grpId="0"/>
      <p:bldP spid="52" grpId="1"/>
      <p:bldP spid="53" grpId="0"/>
      <p:bldP spid="53" grpId="1"/>
      <p:bldP spid="53" grpId="2"/>
      <p:bldP spid="54" grpId="0"/>
      <p:bldP spid="54" grpId="1"/>
      <p:bldP spid="54" grpId="2"/>
      <p:bldP spid="55" grpId="0"/>
      <p:bldP spid="55" grpId="1"/>
      <p:bldP spid="56" grpId="0"/>
      <p:bldP spid="56" grpId="1"/>
      <p:bldP spid="56" grpId="2"/>
      <p:bldP spid="57" grpId="0"/>
      <p:bldP spid="57" grpId="1"/>
      <p:bldP spid="58" grpId="0"/>
      <p:bldP spid="58" grpId="1"/>
      <p:bldP spid="58" grpId="2"/>
      <p:bldP spid="59" grpId="0"/>
      <p:bldP spid="59" grpId="1"/>
      <p:bldP spid="60" grpId="0"/>
      <p:bldP spid="60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Вычисление арифметического выражения по постфиксной записи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lnSpc>
                <a:spcPct val="80000"/>
              </a:lnSpc>
              <a:buNone/>
            </a:pPr>
            <a:r>
              <a:rPr lang="ru-RU" sz="2400" dirty="0">
                <a:latin typeface="+mj-lt"/>
                <a:cs typeface="Times New Roman" pitchFamily="18" charset="0"/>
              </a:rPr>
              <a:t>Вход</a:t>
            </a:r>
            <a:r>
              <a:rPr lang="ru-RU" sz="2400" dirty="0">
                <a:cs typeface="Times New Roman" pitchFamily="18" charset="0"/>
              </a:rPr>
              <a:t>:</a:t>
            </a:r>
            <a:r>
              <a:rPr lang="ru-RU" sz="2400" dirty="0">
                <a:latin typeface="+mj-lt"/>
                <a:cs typeface="Times New Roman" pitchFamily="18" charset="0"/>
              </a:rPr>
              <a:t> </a:t>
            </a:r>
            <a:r>
              <a:rPr lang="ru-RU" sz="2400" dirty="0">
                <a:cs typeface="Times New Roman" pitchFamily="18" charset="0"/>
              </a:rPr>
              <a:t>постфиксная запись </a:t>
            </a:r>
            <a:r>
              <a:rPr lang="ru-RU" sz="2400" dirty="0">
                <a:latin typeface="+mj-lt"/>
                <a:cs typeface="Times New Roman" pitchFamily="18" charset="0"/>
              </a:rPr>
              <a:t>выражение</a:t>
            </a:r>
          </a:p>
          <a:p>
            <a:pPr marL="68580" indent="0">
              <a:lnSpc>
                <a:spcPct val="80000"/>
              </a:lnSpc>
              <a:buNone/>
            </a:pPr>
            <a:r>
              <a:rPr lang="ru-RU" sz="2400" dirty="0">
                <a:latin typeface="+mj-lt"/>
                <a:cs typeface="Times New Roman" pitchFamily="18" charset="0"/>
              </a:rPr>
              <a:t>Выход: значение выражения на входе</a:t>
            </a:r>
          </a:p>
          <a:p>
            <a:pPr marL="68580" indent="0">
              <a:lnSpc>
                <a:spcPct val="80000"/>
              </a:lnSpc>
              <a:spcBef>
                <a:spcPct val="0"/>
              </a:spcBef>
              <a:buNone/>
            </a:pPr>
            <a:endParaRPr lang="ru-RU" sz="2400" dirty="0">
              <a:latin typeface="+mj-lt"/>
              <a:cs typeface="Times New Roman" pitchFamily="18" charset="0"/>
            </a:endParaRPr>
          </a:p>
          <a:p>
            <a:pPr marL="6858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create(S)</a:t>
            </a:r>
            <a:endParaRPr lang="ru-RU" sz="2400" dirty="0">
              <a:latin typeface="+mj-lt"/>
              <a:cs typeface="Times New Roman" pitchFamily="18" charset="0"/>
            </a:endParaRPr>
          </a:p>
          <a:p>
            <a:pPr marL="6858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ru-RU" sz="2400" dirty="0">
                <a:latin typeface="+mj-lt"/>
                <a:cs typeface="Times New Roman" pitchFamily="18" charset="0"/>
              </a:rPr>
              <a:t>пока </a:t>
            </a:r>
            <a:r>
              <a:rPr lang="ru-RU" sz="2400" dirty="0">
                <a:cs typeface="Times New Roman" pitchFamily="18" charset="0"/>
              </a:rPr>
              <a:t>Вход </a:t>
            </a:r>
            <a:r>
              <a:rPr lang="en-US" sz="2400" dirty="0">
                <a:cs typeface="Times New Roman" pitchFamily="18" charset="0"/>
              </a:rPr>
              <a:t>!= </a:t>
            </a:r>
            <a:r>
              <a:rPr lang="ru-RU" sz="2400" dirty="0">
                <a:cs typeface="Times New Roman" pitchFamily="18" charset="0"/>
              </a:rPr>
              <a:t>«» повторять</a:t>
            </a:r>
            <a:endParaRPr lang="ru-RU" sz="2400" dirty="0">
              <a:latin typeface="+mj-lt"/>
              <a:cs typeface="Times New Roman" pitchFamily="18" charset="0"/>
            </a:endParaRPr>
          </a:p>
          <a:p>
            <a:pPr marL="6858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ru-RU" sz="2400" dirty="0">
                <a:latin typeface="+mj-lt"/>
                <a:cs typeface="Times New Roman" pitchFamily="18" charset="0"/>
              </a:rPr>
              <a:t>	</a:t>
            </a:r>
            <a:r>
              <a:rPr lang="en-US" sz="2400" dirty="0">
                <a:latin typeface="+mj-lt"/>
                <a:cs typeface="Times New Roman" pitchFamily="18" charset="0"/>
              </a:rPr>
              <a:t>X = </a:t>
            </a:r>
            <a:r>
              <a:rPr lang="ru-RU" sz="2400" dirty="0">
                <a:cs typeface="Times New Roman" pitchFamily="18" charset="0"/>
              </a:rPr>
              <a:t>первый элемент Вход, удалить </a:t>
            </a:r>
            <a:r>
              <a:rPr lang="en-US" sz="2400" dirty="0">
                <a:cs typeface="Times New Roman" pitchFamily="18" charset="0"/>
              </a:rPr>
              <a:t>X </a:t>
            </a:r>
            <a:r>
              <a:rPr lang="ru-RU" sz="2400" dirty="0">
                <a:cs typeface="Times New Roman" pitchFamily="18" charset="0"/>
              </a:rPr>
              <a:t>из Вход</a:t>
            </a:r>
            <a:br>
              <a:rPr lang="ru-RU" sz="2400" dirty="0">
                <a:cs typeface="Times New Roman" pitchFamily="18" charset="0"/>
              </a:rPr>
            </a:br>
            <a:r>
              <a:rPr lang="ru-RU" sz="2400" dirty="0">
                <a:cs typeface="Times New Roman" pitchFamily="18" charset="0"/>
              </a:rPr>
              <a:t>	</a:t>
            </a:r>
            <a:r>
              <a:rPr lang="ru-RU" sz="2400" dirty="0">
                <a:latin typeface="+mj-lt"/>
                <a:cs typeface="Times New Roman" pitchFamily="18" charset="0"/>
              </a:rPr>
              <a:t>Если </a:t>
            </a:r>
            <a:r>
              <a:rPr lang="en-US" sz="2400" dirty="0">
                <a:latin typeface="+mj-lt"/>
                <a:cs typeface="Times New Roman" pitchFamily="18" charset="0"/>
              </a:rPr>
              <a:t>X – </a:t>
            </a:r>
            <a:r>
              <a:rPr lang="ru-RU" sz="2400" dirty="0">
                <a:latin typeface="+mj-lt"/>
                <a:cs typeface="Times New Roman" pitchFamily="18" charset="0"/>
              </a:rPr>
              <a:t>число, то </a:t>
            </a:r>
            <a:r>
              <a:rPr lang="en-US" sz="2400" dirty="0">
                <a:latin typeface="+mj-lt"/>
                <a:cs typeface="Times New Roman" pitchFamily="18" charset="0"/>
              </a:rPr>
              <a:t>push(S, X)</a:t>
            </a:r>
            <a:r>
              <a:rPr lang="ru-RU" sz="2400" dirty="0">
                <a:latin typeface="+mj-lt"/>
                <a:cs typeface="Times New Roman" pitchFamily="18" charset="0"/>
              </a:rPr>
              <a:t/>
            </a:r>
            <a:br>
              <a:rPr lang="ru-RU" sz="2400" dirty="0">
                <a:latin typeface="+mj-lt"/>
                <a:cs typeface="Times New Roman" pitchFamily="18" charset="0"/>
              </a:rPr>
            </a:br>
            <a:r>
              <a:rPr lang="ru-RU" sz="2400" dirty="0">
                <a:latin typeface="+mj-lt"/>
                <a:cs typeface="Times New Roman" pitchFamily="18" charset="0"/>
              </a:rPr>
              <a:t>	Если </a:t>
            </a:r>
            <a:r>
              <a:rPr lang="en-US" sz="2400" dirty="0">
                <a:latin typeface="+mj-lt"/>
                <a:cs typeface="Times New Roman" pitchFamily="18" charset="0"/>
              </a:rPr>
              <a:t>X – </a:t>
            </a:r>
            <a:r>
              <a:rPr lang="ru-RU" sz="2400" dirty="0">
                <a:latin typeface="+mj-lt"/>
                <a:cs typeface="Times New Roman" pitchFamily="18" charset="0"/>
              </a:rPr>
              <a:t>знак операции, то</a:t>
            </a:r>
          </a:p>
          <a:p>
            <a:pPr marL="6858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ru-RU" sz="2400" dirty="0">
                <a:latin typeface="+mj-lt"/>
                <a:cs typeface="Times New Roman" pitchFamily="18" charset="0"/>
              </a:rPr>
              <a:t>		</a:t>
            </a:r>
            <a:r>
              <a:rPr lang="en-US" sz="2400" dirty="0">
                <a:latin typeface="+mj-lt"/>
                <a:cs typeface="Times New Roman" pitchFamily="18" charset="0"/>
              </a:rPr>
              <a:t>A=pop(S), B=pop(S), push(S, A X B)</a:t>
            </a:r>
            <a:endParaRPr lang="ru-RU" sz="2400" dirty="0">
              <a:latin typeface="+mj-lt"/>
              <a:cs typeface="Times New Roman" pitchFamily="18" charset="0"/>
            </a:endParaRPr>
          </a:p>
          <a:p>
            <a:pPr marL="6858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ru-RU" sz="2400" dirty="0">
                <a:cs typeface="Times New Roman" pitchFamily="18" charset="0"/>
              </a:rPr>
              <a:t>Выход = </a:t>
            </a:r>
            <a:r>
              <a:rPr lang="en-US" sz="2400" dirty="0">
                <a:cs typeface="Times New Roman" pitchFamily="18" charset="0"/>
              </a:rPr>
              <a:t>pop(S)</a:t>
            </a:r>
          </a:p>
          <a:p>
            <a:pPr marL="68580" indent="0"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2400" dirty="0">
                <a:latin typeface="+mj-lt"/>
                <a:cs typeface="Times New Roman" pitchFamily="18" charset="0"/>
              </a:rPr>
              <a:t>destroy(S)</a:t>
            </a:r>
            <a:endParaRPr lang="ru-RU" sz="2400" dirty="0">
              <a:latin typeface="+mj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438400" y="1628800"/>
            <a:ext cx="7772400" cy="4572000"/>
          </a:xfrm>
        </p:spPr>
        <p:txBody>
          <a:bodyPr>
            <a:normAutofit/>
          </a:bodyPr>
          <a:lstStyle/>
          <a:p>
            <a:pPr eaLnBrk="1" hangingPunct="1">
              <a:buFont typeface="Arial" charset="0"/>
              <a:buNone/>
            </a:pPr>
            <a:r>
              <a:rPr lang="ru-RU" sz="2000" dirty="0">
                <a:latin typeface="+mj-lt"/>
                <a:cs typeface="Times New Roman" pitchFamily="18" charset="0"/>
              </a:rPr>
              <a:t>Входная строка:</a:t>
            </a:r>
            <a:r>
              <a:rPr lang="ru-RU" sz="2800" dirty="0">
                <a:latin typeface="+mj-lt"/>
                <a:cs typeface="Times New Roman" pitchFamily="18" charset="0"/>
              </a:rPr>
              <a:t> </a:t>
            </a:r>
            <a:br>
              <a:rPr lang="ru-RU" sz="2800" dirty="0">
                <a:latin typeface="+mj-lt"/>
                <a:cs typeface="Times New Roman" pitchFamily="18" charset="0"/>
              </a:rPr>
            </a:br>
            <a:r>
              <a:rPr lang="ru-RU" dirty="0" smtClean="0">
                <a:latin typeface="+mj-lt"/>
                <a:cs typeface="Times New Roman" pitchFamily="18" charset="0"/>
              </a:rPr>
              <a:t>  5 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ru-RU" dirty="0" smtClean="0">
                <a:latin typeface="+mj-lt"/>
                <a:cs typeface="Times New Roman" pitchFamily="18" charset="0"/>
              </a:rPr>
              <a:t> 2 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ru-RU" dirty="0" smtClean="0">
                <a:latin typeface="+mj-lt"/>
                <a:cs typeface="Times New Roman" pitchFamily="18" charset="0"/>
              </a:rPr>
              <a:t> 3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ru-RU" dirty="0" smtClean="0">
                <a:latin typeface="+mj-lt"/>
                <a:cs typeface="Times New Roman" pitchFamily="18" charset="0"/>
              </a:rPr>
              <a:t>  *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ru-RU" dirty="0" smtClean="0">
                <a:latin typeface="+mj-lt"/>
                <a:cs typeface="Times New Roman" pitchFamily="18" charset="0"/>
              </a:rPr>
              <a:t>  4  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ru-RU" dirty="0" smtClean="0">
                <a:latin typeface="+mj-lt"/>
                <a:cs typeface="Times New Roman" pitchFamily="18" charset="0"/>
              </a:rPr>
              <a:t>2  </a:t>
            </a:r>
            <a:r>
              <a:rPr lang="en-US" dirty="0" smtClean="0">
                <a:latin typeface="+mj-lt"/>
                <a:cs typeface="Times New Roman" pitchFamily="18" charset="0"/>
              </a:rPr>
              <a:t> /   −  4   /   +   1   − </a:t>
            </a:r>
            <a:endParaRPr lang="ru-RU" dirty="0" smtClean="0">
              <a:latin typeface="+mj-lt"/>
              <a:cs typeface="Times New Roman" pitchFamily="18" charset="0"/>
            </a:endParaRPr>
          </a:p>
          <a:p>
            <a:pPr eaLnBrk="1" hangingPunct="1">
              <a:buFont typeface="Arial" charset="0"/>
              <a:buNone/>
            </a:pPr>
            <a:endParaRPr lang="ru-RU" dirty="0" smtClean="0">
              <a:latin typeface="+mj-lt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238508" y="3286125"/>
            <a:ext cx="8429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>
                <a:latin typeface="Calibri" pitchFamily="34" charset="0"/>
              </a:rPr>
              <a:t>Стек: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8508" y="3786187"/>
            <a:ext cx="1357312" cy="257175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309945" y="5857876"/>
            <a:ext cx="1214438" cy="42862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309945" y="5357813"/>
            <a:ext cx="1214438" cy="42862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3309945" y="4357688"/>
            <a:ext cx="1214438" cy="42862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3309945" y="4857751"/>
            <a:ext cx="1214438" cy="42862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024195" y="2071687"/>
            <a:ext cx="3937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3200" dirty="0">
                <a:latin typeface="Calibri" pitchFamily="34" charset="0"/>
              </a:rPr>
              <a:t>5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524259" y="2071687"/>
            <a:ext cx="3571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>
                <a:latin typeface="Calibri" pitchFamily="34" charset="0"/>
              </a:rPr>
              <a:t>2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452945" y="2071687"/>
            <a:ext cx="3937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>
                <a:latin typeface="Calibri" pitchFamily="34" charset="0"/>
              </a:rPr>
              <a:t>*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381633" y="2071687"/>
            <a:ext cx="3937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dirty="0">
                <a:latin typeface="Calibri" pitchFamily="34" charset="0"/>
              </a:rPr>
              <a:t>2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952883" y="2071687"/>
            <a:ext cx="3937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>
                <a:latin typeface="Calibri" pitchFamily="34" charset="0"/>
              </a:rPr>
              <a:t>3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953008" y="2071687"/>
            <a:ext cx="3937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3200" dirty="0">
                <a:latin typeface="Calibri" pitchFamily="34" charset="0"/>
              </a:rPr>
              <a:t>4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6310320" y="2071687"/>
            <a:ext cx="3937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latin typeface="Calibri" pitchFamily="34" charset="0"/>
              </a:rPr>
              <a:t>−</a:t>
            </a:r>
            <a:endParaRPr lang="ru-RU" sz="3200">
              <a:latin typeface="Calibri" pitchFamily="34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881695" y="2071687"/>
            <a:ext cx="3937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latin typeface="Calibri" pitchFamily="34" charset="0"/>
              </a:rPr>
              <a:t>/</a:t>
            </a:r>
            <a:endParaRPr lang="ru-RU" sz="3200">
              <a:latin typeface="Calibri" pitchFamily="34" charset="0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8596320" y="2071687"/>
            <a:ext cx="3937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latin typeface="Calibri" pitchFamily="34" charset="0"/>
              </a:rPr>
              <a:t>−</a:t>
            </a:r>
            <a:endParaRPr lang="ru-RU" sz="3200">
              <a:latin typeface="Calibri" pitchFamily="34" charset="0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8167695" y="2071687"/>
            <a:ext cx="3937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latin typeface="Calibri" pitchFamily="34" charset="0"/>
              </a:rPr>
              <a:t>1</a:t>
            </a:r>
            <a:endParaRPr lang="ru-RU" sz="3200">
              <a:latin typeface="Calibri" pitchFamily="34" charset="0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7667633" y="2071687"/>
            <a:ext cx="3937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+</a:t>
            </a:r>
            <a:endParaRPr lang="ru-RU" sz="3200" dirty="0">
              <a:latin typeface="Calibri" pitchFamily="34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7167570" y="2143125"/>
            <a:ext cx="3937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latin typeface="Calibri" pitchFamily="34" charset="0"/>
              </a:rPr>
              <a:t>/</a:t>
            </a:r>
            <a:endParaRPr lang="ru-RU" sz="3200">
              <a:latin typeface="Calibri" pitchFamily="34" charset="0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6738945" y="2071687"/>
            <a:ext cx="3937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latin typeface="Calibri" pitchFamily="34" charset="0"/>
              </a:rPr>
              <a:t>4</a:t>
            </a:r>
            <a:endParaRPr lang="ru-RU" sz="3200">
              <a:latin typeface="Calibri" pitchFamily="34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6453195" y="3786187"/>
            <a:ext cx="642938" cy="571500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8167695" y="3786187"/>
            <a:ext cx="571500" cy="571500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9739320" y="3786187"/>
            <a:ext cx="571500" cy="571500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7310446" y="3714751"/>
            <a:ext cx="714375" cy="714375"/>
          </a:xfrm>
          <a:prstGeom prst="ellipse">
            <a:avLst/>
          </a:pr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9096384" y="3786187"/>
            <a:ext cx="3905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Calibri" pitchFamily="34" charset="0"/>
              </a:rPr>
              <a:t>=</a:t>
            </a:r>
            <a:endParaRPr lang="ru-RU" sz="3200">
              <a:latin typeface="Calibri" pitchFamily="34" charset="0"/>
            </a:endParaRPr>
          </a:p>
        </p:txBody>
      </p:sp>
      <p:sp>
        <p:nvSpPr>
          <p:cNvPr id="28" name="Стрелка вверх 27"/>
          <p:cNvSpPr/>
          <p:nvPr/>
        </p:nvSpPr>
        <p:spPr>
          <a:xfrm>
            <a:off x="2881321" y="2714625"/>
            <a:ext cx="500063" cy="2857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9810759" y="3786187"/>
            <a:ext cx="4286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latin typeface="Calibri" pitchFamily="34" charset="0"/>
              </a:rPr>
              <a:t>6</a:t>
            </a:r>
            <a:endParaRPr lang="ru-RU" sz="3200">
              <a:latin typeface="Calibri" pitchFamily="34" charset="0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9810758" y="3786187"/>
            <a:ext cx="5000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latin typeface="Calibri" pitchFamily="34" charset="0"/>
              </a:rPr>
              <a:t>2</a:t>
            </a:r>
            <a:endParaRPr lang="ru-RU" sz="3200">
              <a:latin typeface="Calibri" pitchFamily="34" charset="0"/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9810758" y="3714750"/>
            <a:ext cx="3937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>
                <a:latin typeface="Calibri" pitchFamily="34" charset="0"/>
              </a:rPr>
              <a:t>4</a:t>
            </a:r>
            <a:endParaRPr lang="ru-RU" sz="3200">
              <a:latin typeface="Calibri" pitchFamily="34" charset="0"/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9810758" y="3714750"/>
            <a:ext cx="393700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Calibri" pitchFamily="34" charset="0"/>
              </a:rPr>
              <a:t>1</a:t>
            </a:r>
          </a:p>
          <a:p>
            <a:endParaRPr lang="ru-RU" sz="3200">
              <a:latin typeface="Calibri" pitchFamily="34" charset="0"/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9810758" y="3786187"/>
            <a:ext cx="3937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Calibri" pitchFamily="34" charset="0"/>
              </a:rPr>
              <a:t>6</a:t>
            </a:r>
            <a:endParaRPr lang="ru-RU" sz="3200">
              <a:latin typeface="Calibri" pitchFamily="34" charset="0"/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9810758" y="3786187"/>
            <a:ext cx="3937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latin typeface="Calibri" pitchFamily="34" charset="0"/>
              </a:rPr>
              <a:t>5</a:t>
            </a:r>
            <a:endParaRPr lang="ru-RU" sz="32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2.59259E-6 C 0.08872 0.05695 0.17761 0.11435 0.21129 0.20417 C 0.24497 0.29375 0.22639 0.48148 0.20174 0.53889 C 0.17709 0.5963 0.08611 0.54653 0.06302 0.54792 " pathEditMode="relative" rAng="0" ptsTypes="aaaA">
                                      <p:cBhvr>
                                        <p:cTn id="3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298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3.33333E-6 L 0.06354 -0.00069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7.40741E-7 C 0.07552 0.10903 0.15104 0.21829 0.18298 0.29375 C 0.21528 0.36898 0.22135 0.42222 0.19236 0.45139 C 0.16337 0.48102 0.03958 0.46597 0.0092 0.46921 " pathEditMode="relative" rAng="0" ptsTypes="aaaA">
                                      <p:cBhvr>
                                        <p:cTn id="4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" y="241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54 -0.00069 L 0.11076 -0.00069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7.40741E-7 C 0.06771 0.09236 0.13559 0.18472 0.16441 0.24954 C 0.19323 0.31435 0.20729 0.36505 0.17257 0.38935 C 0.13784 0.41366 -0.00764 0.39468 -0.04358 0.39583 " pathEditMode="relative" rAng="0" ptsTypes="aaaA">
                                      <p:cBhvr>
                                        <p:cTn id="5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" y="207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76 -0.00069 L 0.16579 -0.00069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0.33837 0.25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" y="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358 0.39584 L 0.47968 0.26042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" y="-68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2 0.46922 L 0.33177 0.26042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" y="-104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07407E-6 C 0.03021 0.06157 0.06076 0.12338 0.02066 0.1699 C -0.01944 0.21643 -0.12292 0.2743 -0.24028 0.27963 C -0.35747 0.28495 -0.52049 0.24351 -0.68351 0.20231 " pathEditMode="relative" rAng="0" ptsTypes="aaaA">
                                      <p:cBhvr>
                                        <p:cTn id="8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1" y="142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98 -0.00069 L 0.22101 -0.00069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C 0.03142 0.0956 0.06302 0.1912 0.08229 0.25694 C 0.10156 0.32245 0.15399 0.37083 0.11615 0.39421 C 0.0783 0.41782 -0.10156 0.3963 -0.14514 0.39676 " pathEditMode="relative" rAng="0" ptsTypes="aaaA">
                                      <p:cBhvr>
                                        <p:cTn id="10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" y="209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63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101 -0.00069 L 0.27604 -0.00069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2257 0.06181 0.04514 0.12361 0.05157 0.17199 C 0.05799 0.22037 0.08195 0.26551 0.03872 0.29028 C -0.00451 0.31505 -0.10625 0.3176 -0.20798 0.32037 " pathEditMode="relative" ptsTypes="aaaA">
                                      <p:cBhvr>
                                        <p:cTn id="11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63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604 -0.00069 L 0.32327 -0.00069 " pathEditMode="relative" rAng="0" ptsTypes="AA">
                                      <p:cBhvr>
                                        <p:cTn id="12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00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07407E-6 L 0.18212 0.26041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3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799 0.32037 C -0.05382 0.35555 0.10052 0.39097 0.18055 0.40416 C 0.26059 0.41736 0.25052 0.42453 0.27257 0.39976 C 0.29462 0.375 0.30607 0.27986 0.31284 0.25578 " pathEditMode="relative" rAng="0" ptsTypes="aaaA">
                                      <p:cBhvr>
                                        <p:cTn id="13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20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6000"/>
                            </p:stCondLst>
                            <p:childTnLst>
                              <p:par>
                                <p:cTn id="138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295 0.39583 C -0.06389 0.45416 0.02535 0.5125 0.07292 0.52476 C 0.12049 0.53703 0.11702 0.51365 0.13264 0.46898 C 0.14827 0.4243 0.16094 0.29143 0.1665 0.25601 " pathEditMode="relative" rAng="0" ptsTypes="aaaA">
                                      <p:cBhvr>
                                        <p:cTn id="13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" y="1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800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7.40741E-7 C -0.00191 0.07893 -0.00364 0.1581 -0.0467 0.19792 C -0.08975 0.23773 -0.14843 0.24861 -0.25833 0.23889 C -0.3677 0.22917 -0.63038 0.15625 -0.70486 0.13981 " pathEditMode="relative" rAng="0" ptsTypes="aaaA">
                                      <p:cBhvr>
                                        <p:cTn id="14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" y="124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63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327 -0.00069 L 0.37066 -0.00069 " pathEditMode="relative" rAng="0" ptsTypes="AA">
                                      <p:cBhvr>
                                        <p:cTn id="16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000"/>
                            </p:stCondLst>
                            <p:childTnLst>
                              <p:par>
                                <p:cTn id="1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000"/>
                            </p:stCondLst>
                            <p:childTnLst>
                              <p:par>
                                <p:cTn id="16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7.40741E-7 L 0.13524 0.26042 " pathEditMode="relative" rAng="0" ptsTypes="AA">
                                      <p:cBhvr>
                                        <p:cTn id="16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" y="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4000"/>
                            </p:stCondLst>
                            <p:childTnLst>
                              <p:par>
                                <p:cTn id="168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993 0.14584 C -0.575 0.15926 -0.46006 0.17292 -0.37083 0.17153 C -0.28142 0.17037 -0.18697 0.16875 -0.15347 0.13889 C -0.11979 0.10903 -0.16631 0.01621 -0.16875 -0.00833 " pathEditMode="relative" rAng="0" ptsTypes="aaaA">
                                      <p:cBhvr>
                                        <p:cTn id="16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" y="-64"/>
                                    </p:animMotion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6000"/>
                            </p:stCondLst>
                            <p:childTnLst>
                              <p:par>
                                <p:cTn id="173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229 0.21921 C -0.62483 0.24305 -0.56719 0.2669 -0.51128 0.27615 C -0.45538 0.28518 -0.37292 0.31898 -0.34687 0.27384 C -0.32083 0.22893 -0.35347 0.05023 -0.35486 0.00555 " pathEditMode="relative" rAng="0" ptsTypes="aaaA">
                                      <p:cBhvr>
                                        <p:cTn id="17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" y="-57"/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85185E-6 C 0.02726 0.0581 0.05452 0.1162 0.01129 0.15926 C -0.03194 0.20231 -0.1434 0.24907 -0.25972 0.2581 C -0.37604 0.26713 -0.5316 0.24004 -0.68715 0.21296 " pathEditMode="relative" rAng="0" ptsTypes="aaaA">
                                      <p:cBhvr>
                                        <p:cTn id="18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" y="134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2000"/>
                            </p:stCondLst>
                            <p:childTnLst>
                              <p:par>
                                <p:cTn id="187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63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066 -0.00069 L 0.41806 -0.00069 " pathEditMode="relative" rAng="0" ptsTypes="AA">
                                      <p:cBhvr>
                                        <p:cTn id="19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2000"/>
                            </p:stCondLst>
                            <p:childTnLst>
                              <p:par>
                                <p:cTn id="1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2000"/>
                            </p:stCondLst>
                            <p:childTnLst>
                              <p:par>
                                <p:cTn id="20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07407E-6 L -0.34479 0.39699 " pathEditMode="relative" rAng="0" ptsTypes="AA">
                                      <p:cBhvr>
                                        <p:cTn id="20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" y="198"/>
                                    </p:animMotion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63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805 -0.00069 L 0.45729 -0.00069 " pathEditMode="relative" rAng="0" ptsTypes="AA">
                                      <p:cBhvr>
                                        <p:cTn id="20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2000"/>
                            </p:stCondLst>
                            <p:childTnLst>
                              <p:par>
                                <p:cTn id="2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000"/>
                            </p:stCondLst>
                            <p:childTnLst>
                              <p:par>
                                <p:cTn id="21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722 0.24166 " pathEditMode="relative" ptsTypes="AA">
                                      <p:cBhvr>
                                        <p:cTn id="21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4000"/>
                            </p:stCondLst>
                            <p:childTnLst>
                              <p:par>
                                <p:cTn id="216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826 0.39583 C -0.21267 0.44745 -0.07708 0.49907 0.00174 0.51412 C 0.08056 0.52916 0.0974 0.52731 0.12431 0.48634 C 0.15122 0.44537 0.15712 0.35717 0.16302 0.26898 " pathEditMode="relative" rAng="0" ptsTypes="aaaA">
                                      <p:cBhvr>
                                        <p:cTn id="21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" y="3"/>
                                    </p:animMotion>
                                  </p:childTnLst>
                                </p:cTn>
                              </p:par>
                              <p:par>
                                <p:cTn id="218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21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038 0.22963 C -0.61041 0.2669 -0.54027 0.30417 -0.48524 0.32431 C -0.43021 0.34445 -0.371 0.40093 -0.34982 0.35 C -0.32864 0.29908 -0.34323 0.1588 -0.35781 0.01875 " pathEditMode="relative" rAng="0" ptsTypes="aaaA">
                                      <p:cBhvr>
                                        <p:cTn id="22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" y="-20"/>
                                    </p:animMotion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34 -0.03194 C -0.01302 0.10417 -0.03021 0.24051 -0.06597 0.29329 C -0.10174 0.3463 -0.10746 0.30047 -0.2099 0.28403 C -0.3125 0.26736 -0.4967 0.23033 -0.68038 0.19375 " pathEditMode="relative" rAng="0" ptsTypes="aaaA">
                                      <p:cBhvr>
                                        <p:cTn id="23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2" y="189"/>
                                    </p:animMotion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2000"/>
                            </p:stCondLst>
                            <p:childTnLst>
                              <p:par>
                                <p:cTn id="236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63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729 -0.00069 L 0.52031 -0.00069 " pathEditMode="relative" rAng="0" ptsTypes="AA">
                                      <p:cBhvr>
                                        <p:cTn id="24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2000"/>
                            </p:stCondLst>
                            <p:childTnLst>
                              <p:par>
                                <p:cTn id="2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2000"/>
                            </p:stCondLst>
                            <p:childTnLst>
                              <p:par>
                                <p:cTn id="25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7.40741E-7 L -0.0132 0.26042 " pathEditMode="relative" rAng="0" ptsTypes="AA">
                                      <p:cBhvr>
                                        <p:cTn id="25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" y="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4000"/>
                            </p:stCondLst>
                            <p:childTnLst>
                              <p:par>
                                <p:cTn id="253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8038 0.19375 C -0.51996 0.2382 -0.3592 0.2831 -0.27187 0.29491 C -0.18437 0.30648 -0.17396 0.31644 -0.1559 0.26366 C -0.13732 0.21111 -0.15 0.09537 -0.1625 -0.02037 " pathEditMode="relative" rAng="0" ptsTypes="aaaA">
                                      <p:cBhvr>
                                        <p:cTn id="25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" y="-46"/>
                                    </p:animMotion>
                                  </p:childTnLst>
                                </p:cTn>
                              </p:par>
                              <p:par>
                                <p:cTn id="255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6000"/>
                            </p:stCondLst>
                            <p:childTnLst>
                              <p:par>
                                <p:cTn id="258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02 0.54792 C 0.11146 0.5662 0.16007 0.58472 0.20973 0.5963 C 0.25973 0.6081 0.3316 0.67338 0.36181 0.61852 C 0.39219 0.56412 0.39167 0.41736 0.39132 0.27107 " pathEditMode="relative" rAng="0" ptsTypes="aaaA">
                                      <p:cBhvr>
                                        <p:cTn id="25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" y="-76"/>
                                    </p:animMotion>
                                  </p:childTnLst>
                                </p:cTn>
                              </p:par>
                              <p:par>
                                <p:cTn id="2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823 0.08565 0.03663 0.17153 0.00972 0.2345 C -0.01719 0.29746 -0.04653 0.36945 -0.16129 0.37848 C -0.27622 0.3875 -0.47761 0.33774 -0.67899 0.2882 " pathEditMode="relative" ptsTypes="aaaA">
                                      <p:cBhvr>
                                        <p:cTn id="26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2000"/>
                            </p:stCondLst>
                            <p:childTnLst>
                              <p:par>
                                <p:cTn id="272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63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2031 -0.00069 L 0.57534 -0.00069 " pathEditMode="relative" rAng="0" ptsTypes="AA">
                                      <p:cBhvr>
                                        <p:cTn id="28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2000"/>
                            </p:stCondLst>
                            <p:childTnLst>
                              <p:par>
                                <p:cTn id="2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2000"/>
                            </p:stCondLst>
                            <p:childTnLst>
                              <p:par>
                                <p:cTn id="28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2.59259E-6 L -0.49323 0.47037 " pathEditMode="relative" rAng="0" ptsTypes="AA">
                                      <p:cBhvr>
                                        <p:cTn id="28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" y="235"/>
                                    </p:animMotion>
                                  </p:childTnLst>
                                </p:cTn>
                              </p:par>
                              <p:par>
                                <p:cTn id="288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63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7534 -0.00069 L 0.63055 -0.00069 " pathEditMode="relative" rAng="0" ptsTypes="AA">
                                      <p:cBhvr>
                                        <p:cTn id="29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2000"/>
                            </p:stCondLst>
                            <p:childTnLst>
                              <p:par>
                                <p:cTn id="2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2000"/>
                            </p:stCondLst>
                            <p:childTnLst>
                              <p:par>
                                <p:cTn id="29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07407E-6 L -0.12257 0.26041 " pathEditMode="relative" rAng="0" ptsTypes="AA">
                                      <p:cBhvr>
                                        <p:cTn id="29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" y="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4000"/>
                            </p:stCondLst>
                            <p:childTnLst>
                              <p:par>
                                <p:cTn id="301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007 0.46922 C -0.45434 0.50533 -0.40799 0.54167 -0.33611 0.56598 C -0.26424 0.59028 -0.1257 0.66505 -0.06997 0.61551 C -0.01424 0.56598 -0.00834 0.4176 -0.00226 0.26922 " pathEditMode="relative" rAng="0" ptsTypes="aaaA">
                                      <p:cBhvr>
                                        <p:cTn id="30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" y="-2"/>
                                    </p:animMotion>
                                  </p:childTnLst>
                                </p:cTn>
                              </p:par>
                              <p:par>
                                <p:cTn id="303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6000"/>
                            </p:stCondLst>
                            <p:childTnLst>
                              <p:par>
                                <p:cTn id="306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7917 0.29792 C -0.57205 0.31181 -0.46476 0.3257 -0.41476 0.31713 C -0.36476 0.30857 -0.38611 0.29723 -0.37917 0.2463 C -0.37222 0.19537 -0.37257 0.10348 -0.37274 0.01181 " pathEditMode="relative" rAng="0" ptsTypes="aaaA">
                                      <p:cBhvr>
                                        <p:cTn id="30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" y="-129"/>
                                    </p:animMotion>
                                  </p:childTnLst>
                                </p:cTn>
                              </p:par>
                              <p:par>
                                <p:cTn id="30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1 0.02477 L -0.67917 0.29791 " pathEditMode="relative" rAng="0" ptsTypes="AA">
                                      <p:cBhvr>
                                        <p:cTn id="31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" y="137"/>
                                    </p:animMotion>
                                  </p:childTnLst>
                                </p:cTn>
                              </p:par>
                              <p:par>
                                <p:cTn id="318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2000"/>
                            </p:stCondLst>
                            <p:childTnLst>
                              <p:par>
                                <p:cTn id="32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63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3055 -0.00069 L 0.69357 -0.00069 " pathEditMode="relative" rAng="0" ptsTypes="AA">
                                      <p:cBhvr>
                                        <p:cTn id="33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  <p:bldP spid="6" grpId="1" animBg="1"/>
      <p:bldP spid="6" grpId="2" animBg="1"/>
      <p:bldP spid="6" grpId="3" animBg="1"/>
      <p:bldP spid="6" grpId="4" animBg="1"/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7" grpId="6" animBg="1"/>
      <p:bldP spid="7" grpId="7" animBg="1"/>
      <p:bldP spid="7" grpId="8" animBg="1"/>
      <p:bldP spid="7" grpId="9" animBg="1"/>
      <p:bldP spid="8" grpId="0" animBg="1"/>
      <p:bldP spid="8" grpId="1" animBg="1"/>
      <p:bldP spid="9" grpId="0" animBg="1"/>
      <p:bldP spid="9" grpId="1" animBg="1"/>
      <p:bldP spid="9" grpId="2" animBg="1"/>
      <p:bldP spid="9" grpId="3" animBg="1"/>
      <p:bldP spid="9" grpId="4" animBg="1"/>
      <p:bldP spid="9" grpId="5" animBg="1"/>
      <p:bldP spid="9" grpId="6" animBg="1"/>
      <p:bldP spid="9" grpId="7" animBg="1"/>
      <p:bldP spid="10" grpId="0"/>
      <p:bldP spid="10" grpId="1"/>
      <p:bldP spid="10" grpId="2"/>
      <p:bldP spid="10" grpId="3"/>
      <p:bldP spid="11" grpId="0"/>
      <p:bldP spid="11" grpId="1"/>
      <p:bldP spid="11" grpId="2"/>
      <p:bldP spid="11" grpId="3"/>
      <p:bldP spid="12" grpId="0"/>
      <p:bldP spid="12" grpId="1"/>
      <p:bldP spid="12" grpId="2"/>
      <p:bldP spid="13" grpId="0"/>
      <p:bldP spid="13" grpId="1"/>
      <p:bldP spid="13" grpId="2"/>
      <p:bldP spid="13" grpId="3"/>
      <p:bldP spid="14" grpId="0"/>
      <p:bldP spid="14" grpId="1"/>
      <p:bldP spid="14" grpId="2"/>
      <p:bldP spid="14" grpId="3"/>
      <p:bldP spid="15" grpId="0"/>
      <p:bldP spid="15" grpId="1"/>
      <p:bldP spid="15" grpId="2"/>
      <p:bldP spid="15" grpId="3"/>
      <p:bldP spid="16" grpId="0"/>
      <p:bldP spid="16" grpId="1"/>
      <p:bldP spid="16" grpId="2"/>
      <p:bldP spid="17" grpId="0"/>
      <p:bldP spid="17" grpId="1"/>
      <p:bldP spid="17" grpId="2"/>
      <p:bldP spid="18" grpId="0"/>
      <p:bldP spid="18" grpId="1"/>
      <p:bldP spid="18" grpId="2"/>
      <p:bldP spid="19" grpId="0"/>
      <p:bldP spid="19" grpId="1"/>
      <p:bldP spid="19" grpId="2"/>
      <p:bldP spid="19" grpId="3"/>
      <p:bldP spid="20" grpId="0"/>
      <p:bldP spid="20" grpId="1"/>
      <p:bldP spid="20" grpId="2"/>
      <p:bldP spid="21" grpId="0"/>
      <p:bldP spid="21" grpId="1"/>
      <p:bldP spid="21" grpId="2"/>
      <p:bldP spid="22" grpId="0"/>
      <p:bldP spid="22" grpId="1"/>
      <p:bldP spid="22" grpId="2"/>
      <p:bldP spid="22" grpId="3"/>
      <p:bldP spid="23" grpId="0" animBg="1"/>
      <p:bldP spid="24" grpId="0" animBg="1"/>
      <p:bldP spid="25" grpId="0" animBg="1"/>
      <p:bldP spid="26" grpId="0" animBg="1"/>
      <p:bldP spid="27" grpId="0"/>
      <p:bldP spid="28" grpId="0" animBg="1"/>
      <p:bldP spid="28" grpId="1" animBg="1"/>
      <p:bldP spid="28" grpId="2" animBg="1"/>
      <p:bldP spid="28" grpId="3" animBg="1"/>
      <p:bldP spid="28" grpId="4" animBg="1"/>
      <p:bldP spid="28" grpId="5" animBg="1"/>
      <p:bldP spid="28" grpId="6" animBg="1"/>
      <p:bldP spid="28" grpId="7" animBg="1"/>
      <p:bldP spid="28" grpId="8" animBg="1"/>
      <p:bldP spid="28" grpId="9" animBg="1"/>
      <p:bldP spid="28" grpId="10" animBg="1"/>
      <p:bldP spid="28" grpId="11" animBg="1"/>
      <p:bldP spid="28" grpId="12" animBg="1"/>
      <p:bldP spid="28" grpId="13" animBg="1"/>
      <p:bldP spid="29" grpId="0"/>
      <p:bldP spid="29" grpId="1"/>
      <p:bldP spid="29" grpId="2"/>
      <p:bldP spid="29" grpId="3"/>
      <p:bldP spid="30" grpId="0"/>
      <p:bldP spid="30" grpId="1"/>
      <p:bldP spid="30" grpId="2"/>
      <p:bldP spid="30" grpId="3"/>
      <p:bldP spid="31" grpId="0"/>
      <p:bldP spid="31" grpId="1"/>
      <p:bldP spid="31" grpId="2"/>
      <p:bldP spid="31" grpId="3"/>
      <p:bldP spid="32" grpId="0"/>
      <p:bldP spid="32" grpId="1"/>
      <p:bldP spid="32" grpId="2"/>
      <p:bldP spid="32" grpId="3"/>
      <p:bldP spid="33" grpId="0"/>
      <p:bldP spid="33" grpId="1"/>
      <p:bldP spid="33" grpId="2"/>
      <p:bldP spid="33" grpId="3"/>
      <p:bldP spid="34" grpId="0"/>
      <p:bldP spid="3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Абстрактные типы данных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Барбара Лисков р. 1939</a:t>
            </a:r>
          </a:p>
          <a:p>
            <a:r>
              <a:rPr lang="ru-RU" dirty="0" smtClean="0"/>
              <a:t>Стивен Жиль р. ?</a:t>
            </a:r>
          </a:p>
          <a:p>
            <a:r>
              <a:rPr lang="en-US" dirty="0" err="1" smtClean="0"/>
              <a:t>Liskov</a:t>
            </a:r>
            <a:r>
              <a:rPr lang="en-US" dirty="0" smtClean="0"/>
              <a:t> </a:t>
            </a:r>
            <a:r>
              <a:rPr lang="en-US" dirty="0"/>
              <a:t>B., </a:t>
            </a:r>
            <a:r>
              <a:rPr lang="en-US" dirty="0" err="1"/>
              <a:t>Zilles</a:t>
            </a:r>
            <a:r>
              <a:rPr lang="en-US" dirty="0"/>
              <a:t> S</a:t>
            </a:r>
            <a:r>
              <a:rPr lang="en-US" dirty="0" smtClean="0"/>
              <a:t>. Programming </a:t>
            </a:r>
            <a:r>
              <a:rPr lang="en-US" dirty="0"/>
              <a:t>with abstract data types // </a:t>
            </a:r>
            <a:r>
              <a:rPr lang="en-US" dirty="0" err="1"/>
              <a:t>SIGPlan</a:t>
            </a:r>
            <a:r>
              <a:rPr lang="en-US" dirty="0"/>
              <a:t> Notices, vol. 9, no. 4, </a:t>
            </a:r>
            <a:r>
              <a:rPr lang="en-US" dirty="0" smtClean="0"/>
              <a:t>1974</a:t>
            </a:r>
            <a:endParaRPr lang="ru-RU" dirty="0" smtClean="0"/>
          </a:p>
          <a:p>
            <a:pPr lvl="1"/>
            <a:r>
              <a:rPr lang="ru-RU" dirty="0" smtClean="0"/>
              <a:t>Использование метода абстракции в программировании</a:t>
            </a:r>
            <a:r>
              <a:rPr lang="en-US" dirty="0" smtClean="0"/>
              <a:t> </a:t>
            </a:r>
            <a:r>
              <a:rPr lang="ru-RU" dirty="0" smtClean="0"/>
              <a:t>на примере построения польской записи выражения с помощью стека</a:t>
            </a:r>
          </a:p>
          <a:p>
            <a:pPr marL="68580" indent="0">
              <a:buNone/>
            </a:pPr>
            <a:endParaRPr lang="ru-RU" dirty="0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/>
          </a:p>
        </p:txBody>
      </p:sp>
      <p:pic>
        <p:nvPicPr>
          <p:cNvPr id="1026" name="Picture 2" descr="Фотография Барбара Лисков (photo Barbara Liskov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128" y="1627519"/>
            <a:ext cx="3642816" cy="447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48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Абстрактные типы данных</a:t>
            </a:r>
          </a:p>
          <a:p>
            <a:r>
              <a:rPr lang="ru-RU" dirty="0"/>
              <a:t>Списки</a:t>
            </a:r>
          </a:p>
          <a:p>
            <a:pPr lvl="1"/>
            <a:r>
              <a:rPr lang="ru-RU" dirty="0"/>
              <a:t>Вставка и удаление элемента в список</a:t>
            </a:r>
          </a:p>
          <a:p>
            <a:r>
              <a:rPr lang="ru-RU" dirty="0"/>
              <a:t>Стек и примеры использования стеков</a:t>
            </a:r>
          </a:p>
          <a:p>
            <a:pPr lvl="1"/>
            <a:r>
              <a:rPr lang="ru-RU" dirty="0"/>
              <a:t>Перевод арифметического выражения из инфиксной в постфиксную запись</a:t>
            </a:r>
          </a:p>
          <a:p>
            <a:pPr lvl="1"/>
            <a:r>
              <a:rPr lang="ru-RU" dirty="0"/>
              <a:t>Вычисление значения выражения на стеке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775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Абстратные типы данных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Абстрактный тип данных – это набор операций над </a:t>
            </a:r>
            <a:r>
              <a:rPr lang="ru-RU" dirty="0" smtClean="0"/>
              <a:t>абстрактными значениями </a:t>
            </a:r>
            <a:r>
              <a:rPr lang="ru-RU" dirty="0" smtClean="0"/>
              <a:t>этого </a:t>
            </a:r>
            <a:r>
              <a:rPr lang="ru-RU" dirty="0" smtClean="0"/>
              <a:t>типа данных</a:t>
            </a:r>
            <a:endParaRPr lang="ru-RU" dirty="0" smtClean="0"/>
          </a:p>
          <a:p>
            <a:pPr lvl="1"/>
            <a:r>
              <a:rPr lang="ru-RU" dirty="0" smtClean="0"/>
              <a:t>Обязательно </a:t>
            </a:r>
            <a:r>
              <a:rPr lang="ru-RU" dirty="0" smtClean="0"/>
              <a:t>наличие операций для создания значений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/>
              <a:t>Реализация АТД </a:t>
            </a:r>
            <a:r>
              <a:rPr lang="ru-RU" dirty="0" smtClean="0"/>
              <a:t>– </a:t>
            </a:r>
            <a:r>
              <a:rPr lang="ru-RU" dirty="0" smtClean="0"/>
              <a:t>это </a:t>
            </a:r>
            <a:r>
              <a:rPr lang="ru-RU" dirty="0" smtClean="0"/>
              <a:t>набор подпрограмм, выполняющих операции над </a:t>
            </a:r>
            <a:r>
              <a:rPr lang="ru-RU" dirty="0" smtClean="0"/>
              <a:t>значениями, </a:t>
            </a:r>
            <a:r>
              <a:rPr lang="ru-RU" dirty="0"/>
              <a:t>хранящимися в </a:t>
            </a:r>
            <a:r>
              <a:rPr lang="ru-RU" dirty="0" smtClean="0"/>
              <a:t>памяти и «представляющими» абстрактные значения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Один </a:t>
            </a:r>
            <a:r>
              <a:rPr lang="ru-RU" dirty="0"/>
              <a:t>АТД может допускать несколько принципиально разных реализаций</a:t>
            </a:r>
          </a:p>
          <a:p>
            <a:endParaRPr lang="ru-RU" dirty="0" smtClean="0"/>
          </a:p>
          <a:p>
            <a:pPr marL="6858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56496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– АТД список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 smtClean="0"/>
              <a:t>Конечная последовательность ячеек, хранящих какие-то значения</a:t>
            </a:r>
          </a:p>
          <a:p>
            <a:pPr lvl="1"/>
            <a:r>
              <a:rPr lang="ru-RU" sz="2400" dirty="0" smtClean="0"/>
              <a:t>Список – это контейнерный АТД</a:t>
            </a:r>
            <a:endParaRPr lang="en-US" sz="2400" dirty="0" smtClean="0"/>
          </a:p>
          <a:p>
            <a:endParaRPr lang="ru-RU" sz="2800" dirty="0" smtClean="0"/>
          </a:p>
          <a:p>
            <a:r>
              <a:rPr lang="ru-RU" sz="2800" dirty="0" smtClean="0"/>
              <a:t>Типичны</a:t>
            </a:r>
            <a:r>
              <a:rPr lang="ru-RU" sz="2800" dirty="0"/>
              <a:t>й</a:t>
            </a:r>
            <a:r>
              <a:rPr lang="ru-RU" sz="2800" dirty="0" smtClean="0"/>
              <a:t> набор операций над абстрактными списками</a:t>
            </a:r>
            <a:endParaRPr lang="ru-RU" sz="2800" dirty="0" smtClean="0"/>
          </a:p>
          <a:p>
            <a:pPr lvl="1"/>
            <a:r>
              <a:rPr lang="ru-RU" sz="2400" dirty="0" smtClean="0"/>
              <a:t>Создать </a:t>
            </a:r>
            <a:r>
              <a:rPr lang="ru-RU" sz="2400" dirty="0"/>
              <a:t>пустой список</a:t>
            </a:r>
          </a:p>
          <a:p>
            <a:pPr lvl="1"/>
            <a:r>
              <a:rPr lang="ru-RU" sz="2400" dirty="0" smtClean="0"/>
              <a:t>Получить</a:t>
            </a:r>
            <a:r>
              <a:rPr lang="en-US" sz="2400" dirty="0" smtClean="0"/>
              <a:t> </a:t>
            </a:r>
            <a:r>
              <a:rPr lang="ru-RU" sz="2400" dirty="0"/>
              <a:t>первую ячейку в списке</a:t>
            </a:r>
          </a:p>
          <a:p>
            <a:pPr lvl="1"/>
            <a:r>
              <a:rPr lang="ru-RU" sz="2400" dirty="0" smtClean="0"/>
              <a:t>Получить </a:t>
            </a:r>
            <a:r>
              <a:rPr lang="ru-RU" sz="2400" dirty="0"/>
              <a:t>левую/правую соседку данной ячейки</a:t>
            </a:r>
          </a:p>
          <a:p>
            <a:pPr lvl="1"/>
            <a:r>
              <a:rPr lang="ru-RU" sz="2400" dirty="0" smtClean="0"/>
              <a:t>Создать </a:t>
            </a:r>
            <a:r>
              <a:rPr lang="ru-RU" sz="2400" dirty="0"/>
              <a:t>новую ячейку списка перед/после данной</a:t>
            </a:r>
          </a:p>
          <a:p>
            <a:pPr lvl="1"/>
            <a:r>
              <a:rPr lang="ru-RU" sz="2400" dirty="0" smtClean="0"/>
              <a:t>Удалить </a:t>
            </a:r>
            <a:r>
              <a:rPr lang="ru-RU" sz="2400" dirty="0"/>
              <a:t>ячейку списка перед/после данной</a:t>
            </a:r>
          </a:p>
          <a:p>
            <a:pPr lvl="1"/>
            <a:r>
              <a:rPr lang="ru-RU" sz="2400" dirty="0" smtClean="0"/>
              <a:t>Изменить</a:t>
            </a:r>
            <a:r>
              <a:rPr lang="en-US" sz="2400" dirty="0"/>
              <a:t>/</a:t>
            </a:r>
            <a:r>
              <a:rPr lang="ru-RU" sz="2400" dirty="0"/>
              <a:t>прочитать значение в данной ячейке списка</a:t>
            </a:r>
          </a:p>
          <a:p>
            <a:pPr lvl="1"/>
            <a:r>
              <a:rPr lang="ru-RU" sz="2400" dirty="0" smtClean="0"/>
              <a:t>Проверить </a:t>
            </a:r>
            <a:r>
              <a:rPr lang="ru-RU" sz="2400" dirty="0"/>
              <a:t>наличие ячеек в </a:t>
            </a:r>
            <a:r>
              <a:rPr lang="ru-RU" sz="2400" dirty="0" smtClean="0"/>
              <a:t>списке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100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Реализации </a:t>
            </a:r>
            <a:r>
              <a:rPr lang="ru-RU" dirty="0" smtClean="0"/>
              <a:t>списков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Число соседок у ячейки </a:t>
            </a:r>
            <a:r>
              <a:rPr lang="ru-RU" dirty="0" smtClean="0"/>
              <a:t>– 1 или </a:t>
            </a:r>
            <a:r>
              <a:rPr lang="ru-RU" dirty="0" smtClean="0"/>
              <a:t>2</a:t>
            </a:r>
          </a:p>
          <a:p>
            <a:r>
              <a:rPr lang="ru-RU" dirty="0" smtClean="0"/>
              <a:t>Топология – линия или с циклом</a:t>
            </a:r>
          </a:p>
          <a:p>
            <a:pPr marL="0" indent="0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Одно- и двусвязные </a:t>
            </a:r>
            <a:r>
              <a:rPr lang="ru-RU" dirty="0"/>
              <a:t>списки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Односвязный список – это список, </a:t>
            </a:r>
            <a:r>
              <a:rPr lang="ru-RU" dirty="0" smtClean="0"/>
              <a:t>каждая ячейка которого имеет </a:t>
            </a:r>
            <a:r>
              <a:rPr lang="en-US" dirty="0" smtClean="0"/>
              <a:t>&lt;= 1 </a:t>
            </a:r>
            <a:r>
              <a:rPr lang="ru-RU" dirty="0" smtClean="0"/>
              <a:t>соседку</a:t>
            </a:r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Двусвязный список </a:t>
            </a:r>
            <a:r>
              <a:rPr lang="ru-RU" dirty="0"/>
              <a:t>– это </a:t>
            </a:r>
            <a:r>
              <a:rPr lang="ru-RU" dirty="0" smtClean="0"/>
              <a:t>список, каждая внутренняя ячейка которого имеет </a:t>
            </a:r>
            <a:r>
              <a:rPr lang="ru-RU" dirty="0"/>
              <a:t>две соседки</a:t>
            </a:r>
          </a:p>
          <a:p>
            <a:pPr marL="68580" indent="0">
              <a:buNone/>
            </a:pPr>
            <a:endParaRPr lang="ru-RU" dirty="0"/>
          </a:p>
        </p:txBody>
      </p:sp>
      <p:grpSp>
        <p:nvGrpSpPr>
          <p:cNvPr id="31" name="Group 30"/>
          <p:cNvGrpSpPr/>
          <p:nvPr/>
        </p:nvGrpSpPr>
        <p:grpSpPr>
          <a:xfrm>
            <a:off x="2753325" y="2924944"/>
            <a:ext cx="7282142" cy="935548"/>
            <a:chOff x="1322306" y="2924944"/>
            <a:chExt cx="7282142" cy="935548"/>
          </a:xfrm>
        </p:grpSpPr>
        <p:grpSp>
          <p:nvGrpSpPr>
            <p:cNvPr id="6" name="Group 5"/>
            <p:cNvGrpSpPr/>
            <p:nvPr/>
          </p:nvGrpSpPr>
          <p:grpSpPr>
            <a:xfrm>
              <a:off x="1322306" y="2924944"/>
              <a:ext cx="7282142" cy="935548"/>
              <a:chOff x="1476897" y="3786188"/>
              <a:chExt cx="6238354" cy="935548"/>
            </a:xfrm>
          </p:grpSpPr>
          <p:sp>
            <p:nvSpPr>
              <p:cNvPr id="4" name="Прямоугольник 3"/>
              <p:cNvSpPr/>
              <p:nvPr/>
            </p:nvSpPr>
            <p:spPr>
              <a:xfrm>
                <a:off x="1521541" y="3786188"/>
                <a:ext cx="907335" cy="571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sp>
            <p:nvSpPr>
              <p:cNvPr id="5" name="Прямоугольник 4"/>
              <p:cNvSpPr/>
              <p:nvPr/>
            </p:nvSpPr>
            <p:spPr>
              <a:xfrm>
                <a:off x="2843134" y="3786188"/>
                <a:ext cx="907336" cy="571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sp>
            <p:nvSpPr>
              <p:cNvPr id="7" name="Прямоугольник 6"/>
              <p:cNvSpPr/>
              <p:nvPr/>
            </p:nvSpPr>
            <p:spPr>
              <a:xfrm>
                <a:off x="4164729" y="3786188"/>
                <a:ext cx="907335" cy="571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5486322" y="3786188"/>
                <a:ext cx="907335" cy="571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sp>
            <p:nvSpPr>
              <p:cNvPr id="9" name="Прямоугольник 8"/>
              <p:cNvSpPr/>
              <p:nvPr/>
            </p:nvSpPr>
            <p:spPr>
              <a:xfrm>
                <a:off x="6807916" y="3786188"/>
                <a:ext cx="907335" cy="5715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cxnSp>
            <p:nvCxnSpPr>
              <p:cNvPr id="21" name="Прямая со стрелкой 20"/>
              <p:cNvCxnSpPr>
                <a:stCxn id="4" idx="3"/>
                <a:endCxn id="5" idx="1"/>
              </p:cNvCxnSpPr>
              <p:nvPr/>
            </p:nvCxnSpPr>
            <p:spPr>
              <a:xfrm>
                <a:off x="2428876" y="4071938"/>
                <a:ext cx="414258" cy="0"/>
              </a:xfrm>
              <a:prstGeom prst="straightConnector1">
                <a:avLst/>
              </a:prstGeom>
              <a:ln w="19050" cap="rnd">
                <a:solidFill>
                  <a:schemeClr val="accent1"/>
                </a:solidFill>
                <a:headEnd type="oval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Прямая со стрелкой 21"/>
              <p:cNvCxnSpPr>
                <a:stCxn id="7" idx="3"/>
                <a:endCxn id="8" idx="1"/>
              </p:cNvCxnSpPr>
              <p:nvPr/>
            </p:nvCxnSpPr>
            <p:spPr>
              <a:xfrm>
                <a:off x="5072063" y="4071938"/>
                <a:ext cx="414258" cy="0"/>
              </a:xfrm>
              <a:prstGeom prst="straightConnector1">
                <a:avLst/>
              </a:prstGeom>
              <a:ln w="19050" cap="rnd">
                <a:solidFill>
                  <a:schemeClr val="accent1"/>
                </a:solidFill>
                <a:headEnd type="oval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Прямая со стрелкой 22"/>
              <p:cNvCxnSpPr>
                <a:stCxn id="5" idx="3"/>
                <a:endCxn id="7" idx="1"/>
              </p:cNvCxnSpPr>
              <p:nvPr/>
            </p:nvCxnSpPr>
            <p:spPr>
              <a:xfrm>
                <a:off x="3750470" y="4071938"/>
                <a:ext cx="414259" cy="0"/>
              </a:xfrm>
              <a:prstGeom prst="straightConnector1">
                <a:avLst/>
              </a:prstGeom>
              <a:ln w="19050" cap="rnd">
                <a:solidFill>
                  <a:schemeClr val="accent1"/>
                </a:solidFill>
                <a:headEnd type="oval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Прямая со стрелкой 23"/>
              <p:cNvCxnSpPr>
                <a:stCxn id="8" idx="3"/>
                <a:endCxn id="9" idx="1"/>
              </p:cNvCxnSpPr>
              <p:nvPr/>
            </p:nvCxnSpPr>
            <p:spPr>
              <a:xfrm>
                <a:off x="6393656" y="4071938"/>
                <a:ext cx="414260" cy="0"/>
              </a:xfrm>
              <a:prstGeom prst="straightConnector1">
                <a:avLst/>
              </a:prstGeom>
              <a:ln w="19050" cap="rnd">
                <a:solidFill>
                  <a:schemeClr val="accent1"/>
                </a:solidFill>
                <a:headEnd type="oval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>
                <a:spLocks noChangeArrowheads="1"/>
              </p:cNvSpPr>
              <p:nvPr/>
            </p:nvSpPr>
            <p:spPr bwMode="auto">
              <a:xfrm>
                <a:off x="1476897" y="4352404"/>
                <a:ext cx="71683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ru-RU" dirty="0">
                    <a:latin typeface="Calibri" pitchFamily="34" charset="0"/>
                  </a:rPr>
                  <a:t>Голова</a:t>
                </a:r>
              </a:p>
            </p:txBody>
          </p:sp>
          <p:sp>
            <p:nvSpPr>
              <p:cNvPr id="33" name="TextBox 32"/>
              <p:cNvSpPr txBox="1">
                <a:spLocks noChangeArrowheads="1"/>
              </p:cNvSpPr>
              <p:nvPr/>
            </p:nvSpPr>
            <p:spPr bwMode="auto">
              <a:xfrm>
                <a:off x="4786313" y="4352404"/>
                <a:ext cx="620977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ru-RU" dirty="0">
                    <a:latin typeface="Calibri" pitchFamily="34" charset="0"/>
                  </a:rPr>
                  <a:t>Хвост</a:t>
                </a:r>
              </a:p>
            </p:txBody>
          </p:sp>
        </p:grpSp>
        <p:sp>
          <p:nvSpPr>
            <p:cNvPr id="10" name="Left Bracket 9"/>
            <p:cNvSpPr/>
            <p:nvPr/>
          </p:nvSpPr>
          <p:spPr>
            <a:xfrm rot="16200000">
              <a:off x="5556929" y="812809"/>
              <a:ext cx="216026" cy="5879013"/>
            </a:xfrm>
            <a:prstGeom prst="leftBracket">
              <a:avLst>
                <a:gd name="adj" fmla="val 9642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805440" y="5445224"/>
            <a:ext cx="7230027" cy="571500"/>
            <a:chOff x="1521541" y="3786188"/>
            <a:chExt cx="6193708" cy="571500"/>
          </a:xfrm>
        </p:grpSpPr>
        <p:sp>
          <p:nvSpPr>
            <p:cNvPr id="37" name="Прямоугольник 3"/>
            <p:cNvSpPr/>
            <p:nvPr/>
          </p:nvSpPr>
          <p:spPr>
            <a:xfrm>
              <a:off x="1521541" y="3786188"/>
              <a:ext cx="907334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8" name="Прямоугольник 4"/>
            <p:cNvSpPr/>
            <p:nvPr/>
          </p:nvSpPr>
          <p:spPr>
            <a:xfrm>
              <a:off x="2843135" y="3786188"/>
              <a:ext cx="907335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39" name="Прямоугольник 6"/>
            <p:cNvSpPr/>
            <p:nvPr/>
          </p:nvSpPr>
          <p:spPr>
            <a:xfrm>
              <a:off x="4164728" y="3786188"/>
              <a:ext cx="907334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0" name="Прямоугольник 7"/>
            <p:cNvSpPr/>
            <p:nvPr/>
          </p:nvSpPr>
          <p:spPr>
            <a:xfrm>
              <a:off x="5486321" y="3786188"/>
              <a:ext cx="907334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1" name="Прямоугольник 8"/>
            <p:cNvSpPr/>
            <p:nvPr/>
          </p:nvSpPr>
          <p:spPr>
            <a:xfrm>
              <a:off x="6807915" y="3786188"/>
              <a:ext cx="907334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42" name="Прямая со стрелкой 20"/>
            <p:cNvCxnSpPr>
              <a:stCxn id="37" idx="3"/>
              <a:endCxn id="38" idx="1"/>
            </p:cNvCxnSpPr>
            <p:nvPr/>
          </p:nvCxnSpPr>
          <p:spPr>
            <a:xfrm>
              <a:off x="2428875" y="4071938"/>
              <a:ext cx="414260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Прямая со стрелкой 21"/>
            <p:cNvCxnSpPr>
              <a:stCxn id="39" idx="3"/>
              <a:endCxn id="40" idx="1"/>
            </p:cNvCxnSpPr>
            <p:nvPr/>
          </p:nvCxnSpPr>
          <p:spPr>
            <a:xfrm>
              <a:off x="5072062" y="4071938"/>
              <a:ext cx="414259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22"/>
            <p:cNvCxnSpPr>
              <a:stCxn id="38" idx="3"/>
              <a:endCxn id="39" idx="1"/>
            </p:cNvCxnSpPr>
            <p:nvPr/>
          </p:nvCxnSpPr>
          <p:spPr>
            <a:xfrm>
              <a:off x="3750469" y="4071938"/>
              <a:ext cx="414259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Прямая со стрелкой 23"/>
            <p:cNvCxnSpPr>
              <a:stCxn id="40" idx="3"/>
              <a:endCxn id="41" idx="1"/>
            </p:cNvCxnSpPr>
            <p:nvPr/>
          </p:nvCxnSpPr>
          <p:spPr>
            <a:xfrm>
              <a:off x="6393655" y="4071938"/>
              <a:ext cx="414261" cy="0"/>
            </a:xfrm>
            <a:prstGeom prst="straightConnector1">
              <a:avLst/>
            </a:prstGeom>
            <a:ln w="19050" cap="rnd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Циклические </a:t>
            </a:r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400" dirty="0"/>
              <a:t>Циклический список – это список, по ячейкам которого можно сколь угодно долго двигаться в одну из сторон</a:t>
            </a:r>
          </a:p>
          <a:p>
            <a:pPr>
              <a:lnSpc>
                <a:spcPct val="90000"/>
              </a:lnSpc>
            </a:pPr>
            <a:endParaRPr lang="ru-RU" sz="2400" dirty="0"/>
          </a:p>
          <a:p>
            <a:pPr>
              <a:lnSpc>
                <a:spcPct val="90000"/>
              </a:lnSpc>
            </a:pPr>
            <a:endParaRPr lang="ru-RU" sz="2400" dirty="0"/>
          </a:p>
          <a:p>
            <a:pPr>
              <a:lnSpc>
                <a:spcPct val="90000"/>
              </a:lnSpc>
            </a:pPr>
            <a:endParaRPr lang="ru-RU" sz="2400" dirty="0"/>
          </a:p>
          <a:p>
            <a:pPr>
              <a:lnSpc>
                <a:spcPct val="90000"/>
              </a:lnSpc>
            </a:pPr>
            <a:endParaRPr lang="ru-RU" sz="2400" dirty="0"/>
          </a:p>
          <a:p>
            <a:pPr>
              <a:lnSpc>
                <a:spcPct val="90000"/>
              </a:lnSpc>
            </a:pPr>
            <a:endParaRPr lang="ru-RU" sz="2400" dirty="0" smtClean="0"/>
          </a:p>
          <a:p>
            <a:pPr>
              <a:lnSpc>
                <a:spcPct val="90000"/>
              </a:lnSpc>
            </a:pPr>
            <a:r>
              <a:rPr lang="ru-RU" sz="2400" dirty="0" smtClean="0"/>
              <a:t>Как </a:t>
            </a:r>
            <a:r>
              <a:rPr lang="ru-RU" sz="2400" dirty="0"/>
              <a:t>определить, является ли список циклическим, не изменяя список и не используя дополнительной памяти?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Почему </a:t>
            </a:r>
            <a:r>
              <a:rPr lang="ru-RU" sz="2000" dirty="0" smtClean="0"/>
              <a:t>рассматриваемый </a:t>
            </a:r>
            <a:r>
              <a:rPr lang="ru-RU" sz="2000" dirty="0"/>
              <a:t>АТД список не позволяет создавать циклические списки?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Как сделать возможным создание циклических списков средствами АТД список?</a:t>
            </a:r>
          </a:p>
          <a:p>
            <a:pPr>
              <a:lnSpc>
                <a:spcPct val="90000"/>
              </a:lnSpc>
            </a:pPr>
            <a:endParaRPr lang="ru-RU" sz="24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3173644" y="2996952"/>
            <a:ext cx="5844713" cy="571500"/>
            <a:chOff x="2183766" y="3643729"/>
            <a:chExt cx="5844713" cy="571500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5374642" y="3643729"/>
              <a:ext cx="1058400" cy="571500"/>
            </a:xfrm>
            <a:prstGeom prst="rect">
              <a:avLst/>
            </a:prstGeom>
            <a:noFill/>
            <a:ln cmpd="sng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2183766" y="3643729"/>
              <a:ext cx="1058400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16" name="Скругленная соединительная линия 18"/>
            <p:cNvCxnSpPr>
              <a:stCxn id="13" idx="3"/>
              <a:endCxn id="25" idx="1"/>
            </p:cNvCxnSpPr>
            <p:nvPr/>
          </p:nvCxnSpPr>
          <p:spPr>
            <a:xfrm>
              <a:off x="3242166" y="3929479"/>
              <a:ext cx="53703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Прямоугольник 16"/>
            <p:cNvSpPr/>
            <p:nvPr/>
          </p:nvSpPr>
          <p:spPr>
            <a:xfrm>
              <a:off x="6970079" y="3643729"/>
              <a:ext cx="1058400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5" name="Прямоугольник 24"/>
            <p:cNvSpPr/>
            <p:nvPr/>
          </p:nvSpPr>
          <p:spPr>
            <a:xfrm>
              <a:off x="3779204" y="3643729"/>
              <a:ext cx="1058400" cy="5715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27" name="Скругленная соединительная линия 18"/>
            <p:cNvCxnSpPr>
              <a:stCxn id="17" idx="3"/>
              <a:endCxn id="25" idx="0"/>
            </p:cNvCxnSpPr>
            <p:nvPr/>
          </p:nvCxnSpPr>
          <p:spPr>
            <a:xfrm flipH="1" flipV="1">
              <a:off x="4308404" y="3643729"/>
              <a:ext cx="3720075" cy="285750"/>
            </a:xfrm>
            <a:prstGeom prst="curvedConnector4">
              <a:avLst>
                <a:gd name="adj1" fmla="val -6145"/>
                <a:gd name="adj2" fmla="val 320953"/>
              </a:avLst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Скругленная соединительная линия 18"/>
            <p:cNvCxnSpPr>
              <a:stCxn id="8" idx="3"/>
              <a:endCxn id="17" idx="1"/>
            </p:cNvCxnSpPr>
            <p:nvPr/>
          </p:nvCxnSpPr>
          <p:spPr>
            <a:xfrm>
              <a:off x="6433042" y="3929479"/>
              <a:ext cx="53703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Скругленная соединительная линия 18"/>
            <p:cNvCxnSpPr>
              <a:stCxn id="25" idx="3"/>
              <a:endCxn id="8" idx="1"/>
            </p:cNvCxnSpPr>
            <p:nvPr/>
          </p:nvCxnSpPr>
          <p:spPr>
            <a:xfrm>
              <a:off x="4837604" y="3929479"/>
              <a:ext cx="53703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Иерархические списки</a:t>
            </a:r>
          </a:p>
        </p:txBody>
      </p:sp>
      <p:sp>
        <p:nvSpPr>
          <p:cNvPr id="93" name="Content Placeholder 9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Иерархический список -- это список, </a:t>
            </a:r>
            <a:r>
              <a:rPr lang="ru-RU" dirty="0" smtClean="0"/>
              <a:t>в ячейках которого хранятся списки</a:t>
            </a:r>
          </a:p>
          <a:p>
            <a:pPr lvl="1"/>
            <a:r>
              <a:rPr lang="ru-RU" dirty="0" smtClean="0"/>
              <a:t>Списки могут быть разных классов</a:t>
            </a:r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en-US" dirty="0" smtClean="0"/>
              <a:t>[ [], [5,-17,2], [], [55,42] ]</a:t>
            </a:r>
            <a:endParaRPr lang="ru-RU" dirty="0"/>
          </a:p>
        </p:txBody>
      </p:sp>
      <p:grpSp>
        <p:nvGrpSpPr>
          <p:cNvPr id="65" name="Group 64"/>
          <p:cNvGrpSpPr/>
          <p:nvPr/>
        </p:nvGrpSpPr>
        <p:grpSpPr>
          <a:xfrm>
            <a:off x="3402244" y="3276120"/>
            <a:ext cx="5844712" cy="2241112"/>
            <a:chOff x="2357438" y="3996384"/>
            <a:chExt cx="5844712" cy="2241112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3952875" y="3996384"/>
              <a:ext cx="1058400" cy="224092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16" name="Скругленная соединительная линия 18"/>
            <p:cNvCxnSpPr>
              <a:stCxn id="12" idx="3"/>
              <a:endCxn id="5" idx="1"/>
            </p:cNvCxnSpPr>
            <p:nvPr/>
          </p:nvCxnSpPr>
          <p:spPr>
            <a:xfrm>
              <a:off x="5011275" y="5116848"/>
              <a:ext cx="537037" cy="0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Прямоугольник 9"/>
            <p:cNvSpPr/>
            <p:nvPr/>
          </p:nvSpPr>
          <p:spPr>
            <a:xfrm>
              <a:off x="7143750" y="3996568"/>
              <a:ext cx="1058400" cy="224092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9" name="Скругленная соединительная линия 18"/>
            <p:cNvCxnSpPr>
              <a:stCxn id="7" idx="3"/>
              <a:endCxn id="12" idx="1"/>
            </p:cNvCxnSpPr>
            <p:nvPr/>
          </p:nvCxnSpPr>
          <p:spPr>
            <a:xfrm>
              <a:off x="3415838" y="5116848"/>
              <a:ext cx="537037" cy="0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Прямоугольник 6"/>
            <p:cNvSpPr/>
            <p:nvPr/>
          </p:nvSpPr>
          <p:spPr>
            <a:xfrm>
              <a:off x="2357438" y="3996384"/>
              <a:ext cx="1058400" cy="2240928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5548312" y="3996384"/>
              <a:ext cx="1058400" cy="2240928"/>
            </a:xfrm>
            <a:prstGeom prst="rect">
              <a:avLst/>
            </a:prstGeom>
            <a:noFill/>
            <a:ln cmpd="sng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cxnSp>
          <p:nvCxnSpPr>
            <p:cNvPr id="15" name="Скругленная соединительная линия 18"/>
            <p:cNvCxnSpPr>
              <a:stCxn id="5" idx="3"/>
              <a:endCxn id="10" idx="1"/>
            </p:cNvCxnSpPr>
            <p:nvPr/>
          </p:nvCxnSpPr>
          <p:spPr>
            <a:xfrm>
              <a:off x="6606712" y="5116848"/>
              <a:ext cx="537038" cy="184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Прямоугольник 49"/>
            <p:cNvSpPr/>
            <p:nvPr/>
          </p:nvSpPr>
          <p:spPr>
            <a:xfrm>
              <a:off x="4049319" y="4196734"/>
              <a:ext cx="864096" cy="439931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/>
                <a:t>5</a:t>
              </a:r>
              <a:endParaRPr lang="ru-RU" dirty="0"/>
            </a:p>
          </p:txBody>
        </p:sp>
        <p:cxnSp>
          <p:nvCxnSpPr>
            <p:cNvPr id="52" name="Скругленная соединительная линия 18"/>
            <p:cNvCxnSpPr>
              <a:stCxn id="50" idx="2"/>
              <a:endCxn id="55" idx="0"/>
            </p:cNvCxnSpPr>
            <p:nvPr/>
          </p:nvCxnSpPr>
          <p:spPr>
            <a:xfrm>
              <a:off x="4481367" y="4636665"/>
              <a:ext cx="0" cy="259657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Прямоугольник 54"/>
            <p:cNvSpPr/>
            <p:nvPr/>
          </p:nvSpPr>
          <p:spPr>
            <a:xfrm>
              <a:off x="4049319" y="4896322"/>
              <a:ext cx="864096" cy="439931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/>
                <a:t>-17</a:t>
              </a:r>
              <a:endParaRPr lang="ru-RU" dirty="0"/>
            </a:p>
          </p:txBody>
        </p:sp>
        <p:cxnSp>
          <p:nvCxnSpPr>
            <p:cNvPr id="58" name="Скругленная соединительная линия 18"/>
            <p:cNvCxnSpPr>
              <a:stCxn id="55" idx="2"/>
              <a:endCxn id="49" idx="0"/>
            </p:cNvCxnSpPr>
            <p:nvPr/>
          </p:nvCxnSpPr>
          <p:spPr>
            <a:xfrm>
              <a:off x="4481367" y="5336253"/>
              <a:ext cx="0" cy="245104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Прямоугольник 48"/>
            <p:cNvSpPr/>
            <p:nvPr/>
          </p:nvSpPr>
          <p:spPr>
            <a:xfrm>
              <a:off x="4049319" y="5581357"/>
              <a:ext cx="864096" cy="439931"/>
            </a:xfrm>
            <a:prstGeom prst="rect">
              <a:avLst/>
            </a:prstGeom>
            <a:noFill/>
            <a:ln cmpd="sng">
              <a:solidFill>
                <a:schemeClr val="tx2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/>
                <a:t>2</a:t>
              </a:r>
              <a:endParaRPr lang="ru-RU" dirty="0"/>
            </a:p>
          </p:txBody>
        </p:sp>
        <p:sp>
          <p:nvSpPr>
            <p:cNvPr id="108" name="Прямоугольник 49"/>
            <p:cNvSpPr/>
            <p:nvPr/>
          </p:nvSpPr>
          <p:spPr>
            <a:xfrm>
              <a:off x="7230277" y="4170134"/>
              <a:ext cx="864096" cy="439931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/>
                <a:t>55</a:t>
              </a:r>
              <a:endParaRPr lang="ru-RU" dirty="0"/>
            </a:p>
          </p:txBody>
        </p:sp>
        <p:cxnSp>
          <p:nvCxnSpPr>
            <p:cNvPr id="110" name="Скругленная соединительная линия 18"/>
            <p:cNvCxnSpPr>
              <a:stCxn id="108" idx="2"/>
              <a:endCxn id="113" idx="0"/>
            </p:cNvCxnSpPr>
            <p:nvPr/>
          </p:nvCxnSpPr>
          <p:spPr>
            <a:xfrm>
              <a:off x="7662325" y="4610065"/>
              <a:ext cx="0" cy="252302"/>
            </a:xfrm>
            <a:prstGeom prst="straightConnector1">
              <a:avLst/>
            </a:prstGeom>
            <a:ln w="19050">
              <a:solidFill>
                <a:schemeClr val="tx2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Прямоугольник 54"/>
            <p:cNvSpPr/>
            <p:nvPr/>
          </p:nvSpPr>
          <p:spPr>
            <a:xfrm>
              <a:off x="7230277" y="4862367"/>
              <a:ext cx="864096" cy="439931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dirty="0" smtClean="0"/>
                <a:t>42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423970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38503</TotalTime>
  <Words>1218</Words>
  <Application>Microsoft Office PowerPoint</Application>
  <PresentationFormat>Широкоэкранный</PresentationFormat>
  <Paragraphs>386</Paragraphs>
  <Slides>30</Slides>
  <Notes>24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5" baseType="lpstr">
      <vt:lpstr>Arial</vt:lpstr>
      <vt:lpstr>Calibri</vt:lpstr>
      <vt:lpstr>Consolas</vt:lpstr>
      <vt:lpstr>Times New Roman</vt:lpstr>
      <vt:lpstr>Office Theme</vt:lpstr>
      <vt:lpstr>Cписки и другие абстрактные типы данных</vt:lpstr>
      <vt:lpstr>План лекции</vt:lpstr>
      <vt:lpstr>Абстрактные типы данных</vt:lpstr>
      <vt:lpstr>Абстратные типы данных</vt:lpstr>
      <vt:lpstr>Пример – АТД список</vt:lpstr>
      <vt:lpstr>Реализации списков</vt:lpstr>
      <vt:lpstr>Одно- и двусвязные списки</vt:lpstr>
      <vt:lpstr>Циклические списки</vt:lpstr>
      <vt:lpstr>Иерархические списки</vt:lpstr>
      <vt:lpstr>Пример АТД список на Си</vt:lpstr>
      <vt:lpstr>Пример использования АТД список</vt:lpstr>
      <vt:lpstr>Односвязный список на Си</vt:lpstr>
      <vt:lpstr>Вставка в 1-связный список</vt:lpstr>
      <vt:lpstr>Вставка в 1-связный список</vt:lpstr>
      <vt:lpstr>Вставка ячейки в начало 1-связного списка</vt:lpstr>
      <vt:lpstr>Удаление ячейки из 1-связного списка</vt:lpstr>
      <vt:lpstr>Удаление ячейки из 1-связного списка</vt:lpstr>
      <vt:lpstr>Двусвязный список</vt:lpstr>
      <vt:lpstr>Удаление из 2-связного списка</vt:lpstr>
      <vt:lpstr>Вставка в 2-связный список</vt:lpstr>
      <vt:lpstr>АТД на основе списков</vt:lpstr>
      <vt:lpstr>АТД стек</vt:lpstr>
      <vt:lpstr>Операции работы со стеком</vt:lpstr>
      <vt:lpstr>Обратная польская запись выражений</vt:lpstr>
      <vt:lpstr>Построение обратной польской записи</vt:lpstr>
      <vt:lpstr>Построение обратной польской записи</vt:lpstr>
      <vt:lpstr>Пример</vt:lpstr>
      <vt:lpstr>Вычисление арифметического выражения по постфиксной записи</vt:lpstr>
      <vt:lpstr>Пример</vt:lpstr>
      <vt:lpstr>Заключение</vt:lpstr>
    </vt:vector>
  </TitlesOfParts>
  <Company>Семья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списки</dc:title>
  <dc:creator>Churina</dc:creator>
  <cp:lastModifiedBy>Evgenii Petrov</cp:lastModifiedBy>
  <cp:revision>497</cp:revision>
  <dcterms:created xsi:type="dcterms:W3CDTF">2009-10-04T13:10:58Z</dcterms:created>
  <dcterms:modified xsi:type="dcterms:W3CDTF">2017-11-30T18:23:41Z</dcterms:modified>
</cp:coreProperties>
</file>