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386" r:id="rId2"/>
    <p:sldId id="350" r:id="rId3"/>
    <p:sldId id="306" r:id="rId4"/>
    <p:sldId id="319" r:id="rId5"/>
    <p:sldId id="320" r:id="rId6"/>
    <p:sldId id="371" r:id="rId7"/>
    <p:sldId id="325" r:id="rId8"/>
    <p:sldId id="370" r:id="rId9"/>
    <p:sldId id="324" r:id="rId10"/>
    <p:sldId id="372" r:id="rId11"/>
    <p:sldId id="326" r:id="rId12"/>
    <p:sldId id="307" r:id="rId13"/>
    <p:sldId id="369" r:id="rId14"/>
    <p:sldId id="355" r:id="rId15"/>
    <p:sldId id="374" r:id="rId16"/>
    <p:sldId id="356" r:id="rId17"/>
    <p:sldId id="357" r:id="rId18"/>
    <p:sldId id="358" r:id="rId19"/>
    <p:sldId id="375" r:id="rId20"/>
    <p:sldId id="376" r:id="rId21"/>
    <p:sldId id="359" r:id="rId22"/>
    <p:sldId id="360" r:id="rId23"/>
    <p:sldId id="377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51" r:id="rId32"/>
    <p:sldId id="352" r:id="rId33"/>
    <p:sldId id="353" r:id="rId34"/>
    <p:sldId id="379" r:id="rId35"/>
    <p:sldId id="380" r:id="rId36"/>
    <p:sldId id="383" r:id="rId37"/>
    <p:sldId id="384" r:id="rId38"/>
    <p:sldId id="385" r:id="rId39"/>
    <p:sldId id="373" r:id="rId4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7603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0" autoAdjust="0"/>
    <p:restoredTop sz="94660"/>
  </p:normalViewPr>
  <p:slideViewPr>
    <p:cSldViewPr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C5652F1-D596-4F45-A265-7B8D1230C7E8}" type="datetimeFigureOut">
              <a:rPr lang="ru-RU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4C69B91-8AE2-4A32-A317-F8B8FB0CE1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0823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260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36052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72817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30855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07692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7278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64153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5754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2586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2282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52279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31301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62544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19274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37305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0584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7727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39606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34474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2936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6886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1794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5277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08358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4594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2045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3510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83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6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6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58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39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8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9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8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9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9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01.12.2017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писки </a:t>
            </a:r>
            <a:r>
              <a:rPr lang="ru-RU" dirty="0" smtClean="0"/>
              <a:t>(окончание). Графы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9</a:t>
            </a:r>
            <a:r>
              <a:rPr lang="en-US" smtClean="0"/>
              <a:t>,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queue_g</a:t>
            </a:r>
            <a:r>
              <a:rPr lang="en-US" dirty="0" err="1" smtClean="0"/>
              <a:t>et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000000"/>
                </a:solidFill>
              </a:rPr>
              <a:t>queue_</a:t>
            </a:r>
            <a:r>
              <a:rPr lang="en-US" dirty="0" err="1" smtClean="0"/>
              <a:t>empty</a:t>
            </a:r>
            <a:endParaRPr lang="ru-RU" dirty="0"/>
          </a:p>
        </p:txBody>
      </p:sp>
      <p:sp>
        <p:nvSpPr>
          <p:cNvPr id="83969" name="Rectangle 3"/>
          <p:cNvSpPr>
            <a:spLocks noGrp="1"/>
          </p:cNvSpPr>
          <p:nvPr>
            <p:ph idx="1"/>
          </p:nvPr>
        </p:nvSpPr>
        <p:spPr>
          <a:xfrm>
            <a:off x="2438400" y="1772816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-&gt;value[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-&gt;front];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-&gt;front = (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-&gt;front + 1) %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-&gt;size;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queue_empty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-&gt;front ==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-&gt;back;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с очередью</a:t>
            </a:r>
            <a:endParaRPr lang="ru-RU" dirty="0"/>
          </a:p>
        </p:txBody>
      </p:sp>
      <p:sp>
        <p:nvSpPr>
          <p:cNvPr id="86017" name="Rectangle 3"/>
          <p:cNvSpPr>
            <a:spLocks noGrp="1"/>
          </p:cNvSpPr>
          <p:nvPr>
            <p:ph idx="1"/>
          </p:nvPr>
        </p:nvSpPr>
        <p:spPr>
          <a:xfrm>
            <a:off x="2438400" y="1772816"/>
            <a:ext cx="7772400" cy="45720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queue_t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Q;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queue_create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(&amp;Q, 100);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(&amp;Q, 5);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queue_put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(&amp;Q, 7);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queue_empty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(Q))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queue_get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(Q);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b);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queue_destroy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(&amp;Q);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ru-RU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Дек (double-ended queue) очередь с двумя концами</a:t>
            </a:r>
          </a:p>
        </p:txBody>
      </p:sp>
      <p:sp>
        <p:nvSpPr>
          <p:cNvPr id="8806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lnSpc>
                <a:spcPct val="80000"/>
              </a:lnSpc>
              <a:buNone/>
            </a:pPr>
            <a:r>
              <a:rPr lang="ru-RU" sz="2700" dirty="0">
                <a:solidFill>
                  <a:srgbClr val="FFC000"/>
                </a:solidFill>
              </a:rPr>
              <a:t>Деком </a:t>
            </a:r>
            <a:r>
              <a:rPr lang="ru-RU" sz="2700" dirty="0"/>
              <a:t>называется </a:t>
            </a:r>
            <a:r>
              <a:rPr lang="ru-RU" sz="3100" dirty="0"/>
              <a:t>линейный список, в котором включения и исключения производятся на обоих концах списка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381250" y="5143501"/>
            <a:ext cx="928688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8810625" y="5143501"/>
            <a:ext cx="928688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095750" y="5143501"/>
            <a:ext cx="928688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738814" y="5143501"/>
            <a:ext cx="928687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239000" y="5143501"/>
            <a:ext cx="928688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26" name="Прямая со стрелкой 25"/>
          <p:cNvCxnSpPr>
            <a:stCxn id="21" idx="3"/>
            <a:endCxn id="23" idx="1"/>
          </p:cNvCxnSpPr>
          <p:nvPr/>
        </p:nvCxnSpPr>
        <p:spPr>
          <a:xfrm>
            <a:off x="3309938" y="5394325"/>
            <a:ext cx="78581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3" idx="3"/>
            <a:endCxn id="24" idx="1"/>
          </p:cNvCxnSpPr>
          <p:nvPr/>
        </p:nvCxnSpPr>
        <p:spPr>
          <a:xfrm>
            <a:off x="5024439" y="5394325"/>
            <a:ext cx="71437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5" idx="3"/>
            <a:endCxn id="22" idx="1"/>
          </p:cNvCxnSpPr>
          <p:nvPr/>
        </p:nvCxnSpPr>
        <p:spPr>
          <a:xfrm>
            <a:off x="8167689" y="5394325"/>
            <a:ext cx="642937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4" idx="3"/>
            <a:endCxn id="25" idx="1"/>
          </p:cNvCxnSpPr>
          <p:nvPr/>
        </p:nvCxnSpPr>
        <p:spPr>
          <a:xfrm>
            <a:off x="6667500" y="5394325"/>
            <a:ext cx="5715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76" name="TextBox 29"/>
          <p:cNvSpPr txBox="1">
            <a:spLocks noChangeArrowheads="1"/>
          </p:cNvSpPr>
          <p:nvPr/>
        </p:nvSpPr>
        <p:spPr bwMode="auto">
          <a:xfrm>
            <a:off x="2381250" y="5715001"/>
            <a:ext cx="8842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Левый </a:t>
            </a:r>
          </a:p>
          <a:p>
            <a:r>
              <a:rPr lang="ru-RU">
                <a:latin typeface="Calibri" pitchFamily="34" charset="0"/>
              </a:rPr>
              <a:t>конец</a:t>
            </a:r>
          </a:p>
        </p:txBody>
      </p:sp>
      <p:sp>
        <p:nvSpPr>
          <p:cNvPr id="88077" name="TextBox 30"/>
          <p:cNvSpPr txBox="1">
            <a:spLocks noChangeArrowheads="1"/>
          </p:cNvSpPr>
          <p:nvPr/>
        </p:nvSpPr>
        <p:spPr bwMode="auto">
          <a:xfrm>
            <a:off x="4024313" y="5715001"/>
            <a:ext cx="8874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Второй</a:t>
            </a:r>
          </a:p>
          <a:p>
            <a:r>
              <a:rPr lang="ru-RU">
                <a:latin typeface="Calibri" pitchFamily="34" charset="0"/>
              </a:rPr>
              <a:t>слева</a:t>
            </a:r>
          </a:p>
        </p:txBody>
      </p:sp>
      <p:sp>
        <p:nvSpPr>
          <p:cNvPr id="88078" name="TextBox 31"/>
          <p:cNvSpPr txBox="1">
            <a:spLocks noChangeArrowheads="1"/>
          </p:cNvSpPr>
          <p:nvPr/>
        </p:nvSpPr>
        <p:spPr bwMode="auto">
          <a:xfrm>
            <a:off x="5738813" y="5715001"/>
            <a:ext cx="11557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Третий </a:t>
            </a:r>
          </a:p>
          <a:p>
            <a:r>
              <a:rPr lang="ru-RU">
                <a:latin typeface="Calibri" pitchFamily="34" charset="0"/>
              </a:rPr>
              <a:t>слева или</a:t>
            </a:r>
          </a:p>
          <a:p>
            <a:r>
              <a:rPr lang="ru-RU">
                <a:latin typeface="Calibri" pitchFamily="34" charset="0"/>
              </a:rPr>
              <a:t>справа</a:t>
            </a:r>
          </a:p>
        </p:txBody>
      </p:sp>
      <p:sp>
        <p:nvSpPr>
          <p:cNvPr id="88079" name="TextBox 32"/>
          <p:cNvSpPr txBox="1">
            <a:spLocks noChangeArrowheads="1"/>
          </p:cNvSpPr>
          <p:nvPr/>
        </p:nvSpPr>
        <p:spPr bwMode="auto">
          <a:xfrm>
            <a:off x="7167563" y="5715001"/>
            <a:ext cx="939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Второй </a:t>
            </a:r>
          </a:p>
          <a:p>
            <a:r>
              <a:rPr lang="ru-RU">
                <a:latin typeface="Calibri" pitchFamily="34" charset="0"/>
              </a:rPr>
              <a:t>справа</a:t>
            </a:r>
          </a:p>
        </p:txBody>
      </p:sp>
      <p:sp>
        <p:nvSpPr>
          <p:cNvPr id="88080" name="TextBox 33"/>
          <p:cNvSpPr txBox="1">
            <a:spLocks noChangeArrowheads="1"/>
          </p:cNvSpPr>
          <p:nvPr/>
        </p:nvSpPr>
        <p:spPr bwMode="auto">
          <a:xfrm>
            <a:off x="8882063" y="5715001"/>
            <a:ext cx="9509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Правый</a:t>
            </a:r>
          </a:p>
          <a:p>
            <a:r>
              <a:rPr lang="ru-RU">
                <a:latin typeface="Calibri" pitchFamily="34" charset="0"/>
              </a:rPr>
              <a:t>конец</a:t>
            </a:r>
          </a:p>
        </p:txBody>
      </p:sp>
      <p:sp>
        <p:nvSpPr>
          <p:cNvPr id="88081" name="TextBox 34"/>
          <p:cNvSpPr txBox="1">
            <a:spLocks noChangeArrowheads="1"/>
          </p:cNvSpPr>
          <p:nvPr/>
        </p:nvSpPr>
        <p:spPr bwMode="auto">
          <a:xfrm>
            <a:off x="2279577" y="4305722"/>
            <a:ext cx="18081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Включить</a:t>
            </a:r>
          </a:p>
          <a:p>
            <a:r>
              <a:rPr lang="ru-RU" sz="2000" dirty="0">
                <a:latin typeface="Calibri" pitchFamily="34" charset="0"/>
              </a:rPr>
              <a:t>или исключить</a:t>
            </a:r>
          </a:p>
        </p:txBody>
      </p:sp>
      <p:sp>
        <p:nvSpPr>
          <p:cNvPr id="88082" name="TextBox 36"/>
          <p:cNvSpPr txBox="1">
            <a:spLocks noChangeArrowheads="1"/>
          </p:cNvSpPr>
          <p:nvPr/>
        </p:nvSpPr>
        <p:spPr bwMode="auto">
          <a:xfrm>
            <a:off x="8714680" y="4377160"/>
            <a:ext cx="1701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Включить или</a:t>
            </a:r>
          </a:p>
          <a:p>
            <a:r>
              <a:rPr lang="ru-RU" sz="2000" dirty="0">
                <a:latin typeface="Calibri" pitchFamily="34" charset="0"/>
              </a:rPr>
              <a:t>исключить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Очередь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Реализация с помощью списка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Реализация с помощью циклического буфера</a:t>
            </a:r>
          </a:p>
          <a:p>
            <a:r>
              <a:rPr lang="ru-RU" dirty="0"/>
              <a:t>Графы</a:t>
            </a:r>
          </a:p>
          <a:p>
            <a:pPr lvl="1"/>
            <a:r>
              <a:rPr lang="ru-RU" dirty="0"/>
              <a:t>Определения</a:t>
            </a:r>
          </a:p>
          <a:p>
            <a:pPr lvl="1"/>
            <a:r>
              <a:rPr lang="ru-RU" dirty="0"/>
              <a:t>Вычисление кратчайших расстояний с помощью очереди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0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Упорядоченная пара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Пусть А и В – множества</a:t>
            </a:r>
            <a:endParaRPr lang="en-US" sz="3000" dirty="0"/>
          </a:p>
          <a:p>
            <a:pPr>
              <a:lnSpc>
                <a:spcPct val="90000"/>
              </a:lnSpc>
            </a:pPr>
            <a:r>
              <a:rPr lang="ru-RU" dirty="0" smtClean="0"/>
              <a:t>Упорядоченная пара </a:t>
            </a:r>
            <a:r>
              <a:rPr lang="ru-RU" dirty="0"/>
              <a:t>(а, </a:t>
            </a:r>
            <a:r>
              <a:rPr lang="en-US" dirty="0"/>
              <a:t>b</a:t>
            </a:r>
            <a:r>
              <a:rPr lang="ru-RU" dirty="0"/>
              <a:t>)</a:t>
            </a:r>
            <a:r>
              <a:rPr lang="ru-RU" dirty="0" smtClean="0"/>
              <a:t>, состоящая </a:t>
            </a:r>
            <a:r>
              <a:rPr lang="ru-RU" dirty="0"/>
              <a:t>из а</a:t>
            </a:r>
            <a:r>
              <a:rPr lang="ru-RU" dirty="0">
                <a:sym typeface="Symbol" pitchFamily="18" charset="2"/>
              </a:rPr>
              <a:t></a:t>
            </a:r>
            <a:r>
              <a:rPr lang="ru-RU" dirty="0" smtClean="0"/>
              <a:t>А и </a:t>
            </a:r>
            <a:r>
              <a:rPr lang="en-US" dirty="0"/>
              <a:t>b</a:t>
            </a:r>
            <a:r>
              <a:rPr lang="ru-RU" dirty="0">
                <a:sym typeface="Symbol" pitchFamily="18" charset="2"/>
              </a:rPr>
              <a:t></a:t>
            </a:r>
            <a:r>
              <a:rPr lang="en-US" dirty="0" smtClean="0"/>
              <a:t>B</a:t>
            </a:r>
            <a:r>
              <a:rPr lang="ru-RU" sz="3000" dirty="0"/>
              <a:t>, это конечное множество </a:t>
            </a:r>
            <a:r>
              <a:rPr lang="en-US" sz="3000" dirty="0"/>
              <a:t>{a, {a, b}}</a:t>
            </a:r>
          </a:p>
          <a:p>
            <a:pPr>
              <a:lnSpc>
                <a:spcPct val="90000"/>
              </a:lnSpc>
            </a:pPr>
            <a:r>
              <a:rPr lang="ru-RU" sz="3000" dirty="0"/>
              <a:t>Упорядоченные пары (а, </a:t>
            </a:r>
            <a:r>
              <a:rPr lang="en-US" sz="3000" dirty="0"/>
              <a:t>b</a:t>
            </a:r>
            <a:r>
              <a:rPr lang="ru-RU" sz="3000" dirty="0"/>
              <a:t>) и (с, </a:t>
            </a:r>
            <a:r>
              <a:rPr lang="en-US" sz="3000" dirty="0"/>
              <a:t>d</a:t>
            </a:r>
            <a:r>
              <a:rPr lang="ru-RU" sz="3000" dirty="0"/>
              <a:t>) равны, если а = с и </a:t>
            </a:r>
            <a:r>
              <a:rPr lang="en-US" sz="3000" dirty="0"/>
              <a:t>b</a:t>
            </a:r>
            <a:r>
              <a:rPr lang="ru-RU" sz="3000" dirty="0"/>
              <a:t> = </a:t>
            </a:r>
            <a:r>
              <a:rPr lang="en-US" sz="3000" dirty="0"/>
              <a:t>d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Почему?</a:t>
            </a:r>
            <a:endParaRPr lang="en-US" sz="2600" dirty="0"/>
          </a:p>
          <a:p>
            <a:pPr lvl="1">
              <a:lnSpc>
                <a:spcPct val="90000"/>
              </a:lnSpc>
            </a:pPr>
            <a:r>
              <a:rPr lang="ru-RU" dirty="0" smtClean="0"/>
              <a:t>Чем отличается упорядоченная пара от множества </a:t>
            </a:r>
            <a:r>
              <a:rPr lang="ru-RU" sz="2600" dirty="0"/>
              <a:t>{а, </a:t>
            </a:r>
            <a:r>
              <a:rPr lang="en-US" sz="2600" dirty="0"/>
              <a:t>b</a:t>
            </a:r>
            <a:r>
              <a:rPr lang="ru-RU" sz="2600" dirty="0"/>
              <a:t>}?</a:t>
            </a:r>
          </a:p>
        </p:txBody>
      </p:sp>
    </p:spTree>
    <p:extLst>
      <p:ext uri="{BB962C8B-B14F-4D97-AF65-F5344CB8AC3E}">
        <p14:creationId xmlns:p14="http://schemas.microsoft.com/office/powerpoint/2010/main" val="28768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Декартовым произведением </a:t>
            </a:r>
            <a:r>
              <a:rPr lang="ru-RU" dirty="0"/>
              <a:t>АхВ </a:t>
            </a:r>
            <a:r>
              <a:rPr lang="ru-RU" sz="3000" dirty="0"/>
              <a:t>множеств </a:t>
            </a:r>
            <a:r>
              <a:rPr lang="en-US" sz="3000" dirty="0"/>
              <a:t>A</a:t>
            </a:r>
            <a:r>
              <a:rPr lang="ru-RU" sz="3000" dirty="0"/>
              <a:t> и </a:t>
            </a:r>
            <a:r>
              <a:rPr lang="en-US" sz="3000" dirty="0"/>
              <a:t>B</a:t>
            </a:r>
            <a:r>
              <a:rPr lang="ru-RU" sz="3000" dirty="0"/>
              <a:t> называется множество упорядоченных пар { (а, </a:t>
            </a:r>
            <a:r>
              <a:rPr lang="en-US" sz="3000" dirty="0"/>
              <a:t>b</a:t>
            </a:r>
            <a:r>
              <a:rPr lang="ru-RU" sz="3000" dirty="0"/>
              <a:t>) </a:t>
            </a:r>
            <a:r>
              <a:rPr lang="en-US" sz="3000" dirty="0"/>
              <a:t>|</a:t>
            </a:r>
            <a:r>
              <a:rPr lang="ru-RU" sz="3000" dirty="0"/>
              <a:t> а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ru-RU" sz="3000" dirty="0"/>
              <a:t>А и </a:t>
            </a:r>
            <a:r>
              <a:rPr lang="en-US" sz="3000" dirty="0"/>
              <a:t>b</a:t>
            </a:r>
            <a:r>
              <a:rPr lang="ru-RU" sz="3000" dirty="0">
                <a:sym typeface="Symbol" pitchFamily="18" charset="2"/>
              </a:rPr>
              <a:t></a:t>
            </a:r>
            <a:r>
              <a:rPr lang="en-US" sz="3000" dirty="0"/>
              <a:t>B</a:t>
            </a:r>
            <a:r>
              <a:rPr lang="ru-RU" sz="3000" dirty="0"/>
              <a:t> </a:t>
            </a:r>
            <a:r>
              <a:rPr lang="en-US" sz="3000" dirty="0"/>
              <a:t>}</a:t>
            </a:r>
            <a:endParaRPr lang="ru-RU" sz="3000" dirty="0"/>
          </a:p>
          <a:p>
            <a:pPr>
              <a:lnSpc>
                <a:spcPct val="90000"/>
              </a:lnSpc>
            </a:pPr>
            <a:r>
              <a:rPr lang="ru-RU" sz="3000" dirty="0"/>
              <a:t>Пример</a:t>
            </a:r>
            <a:br>
              <a:rPr lang="ru-RU" sz="3000" dirty="0"/>
            </a:br>
            <a:r>
              <a:rPr lang="en-US" sz="3000" dirty="0"/>
              <a:t>A</a:t>
            </a:r>
            <a:r>
              <a:rPr lang="ru-RU" sz="3000" dirty="0"/>
              <a:t> = {1, 2}</a:t>
            </a:r>
            <a:br>
              <a:rPr lang="ru-RU" sz="3000" dirty="0"/>
            </a:br>
            <a:r>
              <a:rPr lang="ru-RU" sz="3000" dirty="0"/>
              <a:t>В = {2, 3, 4}</a:t>
            </a:r>
            <a:br>
              <a:rPr lang="ru-RU" sz="3000" dirty="0"/>
            </a:br>
            <a:r>
              <a:rPr lang="en-US" sz="3000" dirty="0"/>
              <a:t>A</a:t>
            </a:r>
            <a:r>
              <a:rPr lang="ru-RU" sz="3000" dirty="0"/>
              <a:t>х</a:t>
            </a:r>
            <a:r>
              <a:rPr lang="en-US" sz="3000" dirty="0"/>
              <a:t>B</a:t>
            </a:r>
            <a:r>
              <a:rPr lang="ru-RU" sz="3000" dirty="0"/>
              <a:t> = {(1, 2), (1, 3), (1, 4), (2, 2), (2, 3), (2, 4)} </a:t>
            </a:r>
          </a:p>
        </p:txBody>
      </p:sp>
    </p:spTree>
    <p:extLst>
      <p:ext uri="{BB962C8B-B14F-4D97-AF65-F5344CB8AC3E}">
        <p14:creationId xmlns:p14="http://schemas.microsoft.com/office/powerpoint/2010/main" val="10973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Отношения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19538" y="1783560"/>
            <a:ext cx="6245545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Пусть А и В —множества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Отношением из А в В называется любое подмножество множества АхВ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A</a:t>
            </a:r>
            <a:r>
              <a:rPr lang="ru-RU" sz="2800" dirty="0"/>
              <a:t> называется областью определения отношения </a:t>
            </a:r>
            <a:r>
              <a:rPr lang="en-US" sz="2800" dirty="0"/>
              <a:t>R</a:t>
            </a:r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/>
              <a:t>В</a:t>
            </a:r>
            <a:r>
              <a:rPr lang="en-US" sz="2800" dirty="0"/>
              <a:t> </a:t>
            </a:r>
            <a:r>
              <a:rPr lang="ru-RU" sz="2800" dirty="0"/>
              <a:t>называется множеством значений отношения </a:t>
            </a:r>
            <a:r>
              <a:rPr lang="en-US" sz="2800" dirty="0"/>
              <a:t>R</a:t>
            </a:r>
            <a:endParaRPr lang="ru-RU" sz="2800" dirty="0"/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/>
              <a:t>Факт (а, </a:t>
            </a:r>
            <a:r>
              <a:rPr lang="en-US" sz="2800" dirty="0"/>
              <a:t>b)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R</a:t>
            </a:r>
            <a:r>
              <a:rPr lang="ru-RU" sz="2800" dirty="0"/>
              <a:t> сокращенно записывается а</a:t>
            </a:r>
            <a:r>
              <a:rPr lang="en-US" sz="2800" dirty="0" err="1"/>
              <a:t>Rb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800" dirty="0"/>
              <a:t>Отношение {(</a:t>
            </a:r>
            <a:r>
              <a:rPr lang="en-US" sz="2800" dirty="0"/>
              <a:t>b</a:t>
            </a:r>
            <a:r>
              <a:rPr lang="ru-RU" sz="2800" dirty="0"/>
              <a:t>, а) </a:t>
            </a:r>
            <a:r>
              <a:rPr lang="en-US" sz="2800" dirty="0"/>
              <a:t>|</a:t>
            </a:r>
            <a:r>
              <a:rPr lang="ru-RU" sz="2800" dirty="0"/>
              <a:t> (а, </a:t>
            </a:r>
            <a:r>
              <a:rPr lang="en-US" sz="2800" dirty="0"/>
              <a:t>b</a:t>
            </a:r>
            <a:r>
              <a:rPr lang="ru-RU" sz="2800" dirty="0"/>
              <a:t>) </a:t>
            </a:r>
            <a:r>
              <a:rPr lang="ru-RU" sz="2800" dirty="0">
                <a:sym typeface="Symbol" pitchFamily="18" charset="2"/>
              </a:rPr>
              <a:t></a:t>
            </a:r>
            <a:r>
              <a:rPr lang="en-US" sz="2800" dirty="0">
                <a:sym typeface="Symbol" pitchFamily="18" charset="2"/>
              </a:rPr>
              <a:t> R</a:t>
            </a:r>
            <a:r>
              <a:rPr lang="ru-RU" sz="2800" dirty="0"/>
              <a:t>} называется обратным к отношению </a:t>
            </a:r>
            <a:r>
              <a:rPr lang="en-US" sz="2800" dirty="0"/>
              <a:t>R</a:t>
            </a:r>
            <a:r>
              <a:rPr lang="ru-RU" sz="2800" dirty="0"/>
              <a:t> и часто обозначается через </a:t>
            </a:r>
            <a:r>
              <a:rPr lang="en-US" sz="2800" dirty="0"/>
              <a:t>R</a:t>
            </a:r>
            <a:r>
              <a:rPr lang="en-US" sz="2800" baseline="30000" dirty="0"/>
              <a:t>-1</a:t>
            </a:r>
            <a:r>
              <a:rPr lang="ru-RU" sz="2800" dirty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62757" y="3717033"/>
            <a:ext cx="2733527" cy="2500015"/>
            <a:chOff x="5364088" y="3093803"/>
            <a:chExt cx="4023288" cy="2500015"/>
          </a:xfrm>
        </p:grpSpPr>
        <p:cxnSp>
          <p:nvCxnSpPr>
            <p:cNvPr id="5" name="Прямая со стрелкой 4"/>
            <p:cNvCxnSpPr/>
            <p:nvPr/>
          </p:nvCxnSpPr>
          <p:spPr>
            <a:xfrm>
              <a:off x="5788355" y="5235342"/>
              <a:ext cx="3286125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5804755" y="3093803"/>
              <a:ext cx="0" cy="21431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5400000">
              <a:off x="5518208" y="4309034"/>
              <a:ext cx="2143125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5661877" y="4808303"/>
              <a:ext cx="2714625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661877" y="4022490"/>
              <a:ext cx="25717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rot="5400000">
              <a:off x="6839802" y="4344753"/>
              <a:ext cx="20732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5364088" y="4184414"/>
              <a:ext cx="5171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400" i="1" dirty="0">
                  <a:latin typeface="Calibri" pitchFamily="34" charset="0"/>
                </a:rPr>
                <a:t>B</a:t>
              </a:r>
              <a:endParaRPr lang="ru-RU" sz="2400" i="1" dirty="0"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7019189" y="5132153"/>
              <a:ext cx="5336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400" i="1">
                  <a:latin typeface="Calibri" pitchFamily="34" charset="0"/>
                </a:rPr>
                <a:t>A</a:t>
              </a:r>
              <a:endParaRPr lang="ru-RU" sz="2400" i="1">
                <a:latin typeface="Calibri" pitchFamily="34" charset="0"/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590565" y="4022490"/>
              <a:ext cx="1285875" cy="7858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5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8412493" y="4077259"/>
              <a:ext cx="9748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400" i="1">
                  <a:latin typeface="Calibri" pitchFamily="34" charset="0"/>
                </a:rPr>
                <a:t>A</a:t>
              </a:r>
              <a:r>
                <a:rPr lang="en-US" sz="2400">
                  <a:latin typeface="Calibri" pitchFamily="34" charset="0"/>
                </a:rPr>
                <a:t>x</a:t>
              </a:r>
              <a:r>
                <a:rPr lang="en-US" sz="2400" i="1">
                  <a:latin typeface="Calibri" pitchFamily="34" charset="0"/>
                </a:rPr>
                <a:t>B</a:t>
              </a:r>
              <a:endParaRPr lang="ru-RU" sz="2400" i="1">
                <a:latin typeface="Calibri" pitchFamily="34" charset="0"/>
              </a:endParaRPr>
            </a:p>
          </p:txBody>
        </p:sp>
        <p:cxnSp>
          <p:nvCxnSpPr>
            <p:cNvPr id="32" name="Прямая со стрелкой 31"/>
            <p:cNvCxnSpPr/>
            <p:nvPr/>
          </p:nvCxnSpPr>
          <p:spPr>
            <a:xfrm rot="10800000">
              <a:off x="7733565" y="4308240"/>
              <a:ext cx="714375" cy="15875"/>
            </a:xfrm>
            <a:prstGeom prst="straightConnector1">
              <a:avLst/>
            </a:prstGeom>
            <a:ln w="158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Полилиния 32"/>
            <p:cNvSpPr/>
            <p:nvPr/>
          </p:nvSpPr>
          <p:spPr>
            <a:xfrm>
              <a:off x="6596915" y="4028840"/>
              <a:ext cx="1279525" cy="760413"/>
            </a:xfrm>
            <a:custGeom>
              <a:avLst/>
              <a:gdLst>
                <a:gd name="connsiteX0" fmla="*/ 0 w 1360714"/>
                <a:gd name="connsiteY0" fmla="*/ 760186 h 760186"/>
                <a:gd name="connsiteX1" fmla="*/ 315685 w 1360714"/>
                <a:gd name="connsiteY1" fmla="*/ 357415 h 760186"/>
                <a:gd name="connsiteX2" fmla="*/ 315685 w 1360714"/>
                <a:gd name="connsiteY2" fmla="*/ 357415 h 760186"/>
                <a:gd name="connsiteX3" fmla="*/ 816428 w 1360714"/>
                <a:gd name="connsiteY3" fmla="*/ 205015 h 760186"/>
                <a:gd name="connsiteX4" fmla="*/ 1284514 w 1360714"/>
                <a:gd name="connsiteY4" fmla="*/ 30843 h 760186"/>
                <a:gd name="connsiteX5" fmla="*/ 1273628 w 1360714"/>
                <a:gd name="connsiteY5" fmla="*/ 19958 h 760186"/>
                <a:gd name="connsiteX6" fmla="*/ 1295400 w 1360714"/>
                <a:gd name="connsiteY6" fmla="*/ 30843 h 76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0714" h="760186">
                  <a:moveTo>
                    <a:pt x="0" y="760186"/>
                  </a:moveTo>
                  <a:lnTo>
                    <a:pt x="315685" y="357415"/>
                  </a:lnTo>
                  <a:lnTo>
                    <a:pt x="315685" y="357415"/>
                  </a:lnTo>
                  <a:cubicBezTo>
                    <a:pt x="399142" y="332015"/>
                    <a:pt x="654957" y="259444"/>
                    <a:pt x="816428" y="205015"/>
                  </a:cubicBezTo>
                  <a:cubicBezTo>
                    <a:pt x="977899" y="150586"/>
                    <a:pt x="1208314" y="61686"/>
                    <a:pt x="1284514" y="30843"/>
                  </a:cubicBezTo>
                  <a:cubicBezTo>
                    <a:pt x="1360714" y="0"/>
                    <a:pt x="1271814" y="19958"/>
                    <a:pt x="1273628" y="19958"/>
                  </a:cubicBezTo>
                  <a:cubicBezTo>
                    <a:pt x="1275442" y="19958"/>
                    <a:pt x="1295400" y="30843"/>
                    <a:pt x="1295400" y="30843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8519377" y="4593990"/>
              <a:ext cx="5171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400" i="1">
                  <a:latin typeface="Calibri" pitchFamily="34" charset="0"/>
                </a:rPr>
                <a:t>R</a:t>
              </a:r>
              <a:endParaRPr lang="ru-RU" sz="2400" i="1">
                <a:latin typeface="Calibri" pitchFamily="34" charset="0"/>
              </a:endParaRPr>
            </a:p>
          </p:txBody>
        </p:sp>
        <p:cxnSp>
          <p:nvCxnSpPr>
            <p:cNvPr id="35" name="Прямая со стрелкой 34"/>
            <p:cNvCxnSpPr>
              <a:stCxn id="34" idx="1"/>
            </p:cNvCxnSpPr>
            <p:nvPr/>
          </p:nvCxnSpPr>
          <p:spPr>
            <a:xfrm flipH="1" flipV="1">
              <a:off x="7233504" y="4308240"/>
              <a:ext cx="1285873" cy="516583"/>
            </a:xfrm>
            <a:prstGeom prst="straightConnector1">
              <a:avLst/>
            </a:prstGeom>
            <a:ln w="15875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0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Виды отношений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/>
              <a:t>Пусть </a:t>
            </a:r>
            <a:r>
              <a:rPr lang="en-US" sz="2400" dirty="0"/>
              <a:t>A</a:t>
            </a:r>
            <a:r>
              <a:rPr lang="ru-RU" sz="2400" dirty="0"/>
              <a:t>—множество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400" dirty="0"/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400" dirty="0"/>
              <a:t>Отношение </a:t>
            </a:r>
            <a:r>
              <a:rPr lang="en-US" sz="2400" dirty="0"/>
              <a:t>R</a:t>
            </a:r>
            <a:r>
              <a:rPr lang="ru-RU" sz="2400" dirty="0"/>
              <a:t> называется на А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/>
              <a:t>рефлексивным, если а</a:t>
            </a:r>
            <a:r>
              <a:rPr lang="en-US" sz="2400" dirty="0"/>
              <a:t>R</a:t>
            </a:r>
            <a:r>
              <a:rPr lang="ru-RU" sz="2400" dirty="0"/>
              <a:t>а для всех </a:t>
            </a:r>
            <a:r>
              <a:rPr lang="en-US" sz="2400" dirty="0"/>
              <a:t>a</a:t>
            </a:r>
            <a:r>
              <a:rPr lang="ru-RU" sz="2400" dirty="0"/>
              <a:t> из А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/>
              <a:t>симметричным, если а</a:t>
            </a:r>
            <a:r>
              <a:rPr lang="en-US" sz="2400" dirty="0" err="1"/>
              <a:t>Rb</a:t>
            </a:r>
            <a:r>
              <a:rPr lang="ru-RU" sz="2400" dirty="0"/>
              <a:t> влечет </a:t>
            </a:r>
            <a:r>
              <a:rPr lang="en-US" sz="2400" dirty="0" err="1"/>
              <a:t>bRa</a:t>
            </a:r>
            <a:r>
              <a:rPr lang="ru-RU" sz="2400" dirty="0"/>
              <a:t> для </a:t>
            </a:r>
            <a:r>
              <a:rPr lang="en-US" sz="2400" dirty="0"/>
              <a:t>a</a:t>
            </a:r>
            <a:r>
              <a:rPr lang="ru-RU" sz="2400" dirty="0"/>
              <a:t> и </a:t>
            </a:r>
            <a:r>
              <a:rPr lang="en-US" sz="2400" dirty="0"/>
              <a:t>b</a:t>
            </a:r>
            <a:r>
              <a:rPr lang="ru-RU" sz="2400" dirty="0"/>
              <a:t> из </a:t>
            </a:r>
            <a:r>
              <a:rPr lang="en-US" sz="2400" dirty="0"/>
              <a:t>A</a:t>
            </a: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транзитивным, если для любых а, </a:t>
            </a:r>
            <a:r>
              <a:rPr lang="en-US" sz="2400" dirty="0"/>
              <a:t>b</a:t>
            </a:r>
            <a:r>
              <a:rPr lang="ru-RU" sz="2400" dirty="0"/>
              <a:t> и с из </a:t>
            </a:r>
            <a:r>
              <a:rPr lang="en-US" sz="2400" dirty="0"/>
              <a:t>A </a:t>
            </a:r>
            <a:r>
              <a:rPr lang="ru-RU" sz="2400" dirty="0"/>
              <a:t>из а</a:t>
            </a:r>
            <a:r>
              <a:rPr lang="en-US" sz="2400" dirty="0" err="1"/>
              <a:t>Rb</a:t>
            </a:r>
            <a:r>
              <a:rPr lang="ru-RU" sz="2400" dirty="0"/>
              <a:t> и </a:t>
            </a:r>
            <a:r>
              <a:rPr lang="en-US" sz="2400" dirty="0" err="1"/>
              <a:t>bR</a:t>
            </a:r>
            <a:r>
              <a:rPr lang="ru-RU" sz="2400" dirty="0"/>
              <a:t>с следует а</a:t>
            </a:r>
            <a:r>
              <a:rPr lang="en-US" sz="2400" dirty="0"/>
              <a:t>R</a:t>
            </a:r>
            <a:r>
              <a:rPr lang="ru-RU" sz="2400" dirty="0"/>
              <a:t>с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ru-RU" sz="2400" dirty="0"/>
              <a:t>Рефлексивное, симметричное и транзитивное отношение называется отношением эквивалентности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ru-RU" sz="2400" dirty="0"/>
              <a:t>Отношение эквивалентности на множестве </a:t>
            </a:r>
            <a:r>
              <a:rPr lang="en-US" sz="2400" dirty="0"/>
              <a:t>A</a:t>
            </a:r>
            <a:r>
              <a:rPr lang="ru-RU" sz="2400" dirty="0"/>
              <a:t> разбивает множество </a:t>
            </a:r>
            <a:r>
              <a:rPr lang="en-US" sz="2400" dirty="0"/>
              <a:t>A</a:t>
            </a:r>
            <a:r>
              <a:rPr lang="ru-RU" sz="2400" dirty="0"/>
              <a:t> на непересекающиеся подмножества, называемые классами эквивалентности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Приведите примеры каждого вида отношений</a:t>
            </a:r>
          </a:p>
        </p:txBody>
      </p:sp>
    </p:spTree>
    <p:extLst>
      <p:ext uri="{BB962C8B-B14F-4D97-AF65-F5344CB8AC3E}">
        <p14:creationId xmlns:p14="http://schemas.microsoft.com/office/powerpoint/2010/main" val="2514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Графы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63552" y="1783560"/>
            <a:ext cx="8424936" cy="4572000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Графом называется пара (А, </a:t>
            </a:r>
            <a:r>
              <a:rPr lang="en-US" sz="2400" dirty="0"/>
              <a:t>R</a:t>
            </a:r>
            <a:r>
              <a:rPr lang="ru-RU" sz="2400" dirty="0"/>
              <a:t>), где А — конечное множество, а </a:t>
            </a:r>
            <a:r>
              <a:rPr lang="en-US" sz="2400" dirty="0"/>
              <a:t>R</a:t>
            </a:r>
            <a:r>
              <a:rPr lang="ru-RU" sz="2400" dirty="0"/>
              <a:t> — отношение на множестве А</a:t>
            </a:r>
          </a:p>
          <a:p>
            <a:pPr lvl="1"/>
            <a:endParaRPr lang="ru-RU" sz="2000" dirty="0"/>
          </a:p>
          <a:p>
            <a:r>
              <a:rPr lang="ru-RU" sz="2400" dirty="0"/>
              <a:t>Элементы А называются вершинами (узлами)</a:t>
            </a:r>
          </a:p>
          <a:p>
            <a:pPr lvl="1"/>
            <a:endParaRPr lang="ru-RU" sz="2000" dirty="0"/>
          </a:p>
          <a:p>
            <a:r>
              <a:rPr lang="ru-RU" sz="2400" dirty="0"/>
              <a:t>Элементы </a:t>
            </a:r>
            <a:r>
              <a:rPr lang="en-US" sz="2400" dirty="0"/>
              <a:t>R</a:t>
            </a:r>
            <a:r>
              <a:rPr lang="ru-RU" sz="2400" dirty="0"/>
              <a:t> называются дугами (ребрами)</a:t>
            </a:r>
          </a:p>
          <a:p>
            <a:pPr lvl="1"/>
            <a:endParaRPr lang="ru-RU" sz="2000" dirty="0"/>
          </a:p>
          <a:p>
            <a:r>
              <a:rPr lang="ru-RU" sz="2400" dirty="0"/>
              <a:t>Если отношение </a:t>
            </a:r>
            <a:r>
              <a:rPr lang="en-US" sz="2400" dirty="0"/>
              <a:t>R </a:t>
            </a:r>
            <a:r>
              <a:rPr lang="ru-RU" sz="2400" dirty="0"/>
              <a:t>несимметричное,</a:t>
            </a:r>
            <a:r>
              <a:rPr lang="en-US" sz="2400" dirty="0"/>
              <a:t> </a:t>
            </a:r>
            <a:r>
              <a:rPr lang="ru-RU" sz="2400" dirty="0"/>
              <a:t>то граф ориентированный</a:t>
            </a:r>
            <a:endParaRPr lang="en-US" sz="2400" dirty="0"/>
          </a:p>
          <a:p>
            <a:pPr lvl="1"/>
            <a:endParaRPr lang="ru-RU" sz="2000" dirty="0"/>
          </a:p>
          <a:p>
            <a:r>
              <a:rPr lang="ru-RU" sz="2400" dirty="0"/>
              <a:t>Если отношение </a:t>
            </a:r>
            <a:r>
              <a:rPr lang="en-US" sz="2400" dirty="0"/>
              <a:t>R </a:t>
            </a:r>
            <a:r>
              <a:rPr lang="ru-RU" sz="2400" dirty="0"/>
              <a:t>симметричное,</a:t>
            </a:r>
            <a:r>
              <a:rPr lang="en-US" sz="2400" dirty="0"/>
              <a:t> </a:t>
            </a:r>
            <a:r>
              <a:rPr lang="ru-RU" sz="2400" dirty="0"/>
              <a:t>то граф неориентированный</a:t>
            </a:r>
          </a:p>
        </p:txBody>
      </p:sp>
    </p:spTree>
    <p:extLst>
      <p:ext uri="{BB962C8B-B14F-4D97-AF65-F5344CB8AC3E}">
        <p14:creationId xmlns:p14="http://schemas.microsoft.com/office/powerpoint/2010/main" val="27006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63552" y="1783560"/>
            <a:ext cx="8424936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Вершины графа изображают точками</a:t>
            </a:r>
          </a:p>
          <a:p>
            <a:pPr marL="68580" indent="0">
              <a:buNone/>
            </a:pPr>
            <a:r>
              <a:rPr lang="ru-RU" sz="2400" dirty="0"/>
              <a:t>Дуги графа изображают прямо- или криволинейных отрезков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Пример изображения графа на плоскости</a:t>
            </a:r>
          </a:p>
          <a:p>
            <a:pPr marL="68580" indent="0">
              <a:buNone/>
            </a:pPr>
            <a:r>
              <a:rPr lang="en-US" sz="2400" dirty="0"/>
              <a:t>A=</a:t>
            </a:r>
            <a:r>
              <a:rPr lang="ru-RU" sz="2400" dirty="0"/>
              <a:t>{1, 2, 3, 4} </a:t>
            </a:r>
            <a:r>
              <a:rPr lang="en-US" sz="2400" dirty="0"/>
              <a:t>, R = </a:t>
            </a:r>
            <a:r>
              <a:rPr lang="ru-RU" sz="2400" dirty="0"/>
              <a:t>{(</a:t>
            </a:r>
            <a:r>
              <a:rPr lang="en-US" sz="2400" dirty="0"/>
              <a:t>1</a:t>
            </a:r>
            <a:r>
              <a:rPr lang="ru-RU" sz="2400" dirty="0"/>
              <a:t>, 1), (1, 2), (2, 3), (2, 4), (3, 4), (4, 1), (4, 3)} 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876178" y="5482356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019178" y="6125295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947742" y="4982295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090742" y="5553795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76179" y="5482356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90742" y="5553794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47742" y="4982294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019179" y="6125294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3" name="Shape 12"/>
          <p:cNvCxnSpPr>
            <a:stCxn id="8" idx="1"/>
            <a:endCxn id="8" idx="0"/>
          </p:cNvCxnSpPr>
          <p:nvPr/>
        </p:nvCxnSpPr>
        <p:spPr>
          <a:xfrm rot="10800000" flipH="1">
            <a:off x="2876179" y="5482357"/>
            <a:ext cx="157163" cy="200025"/>
          </a:xfrm>
          <a:prstGeom prst="curvedConnector4">
            <a:avLst>
              <a:gd name="adj1" fmla="val -401496"/>
              <a:gd name="adj2" fmla="val 30133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8" idx="0"/>
            <a:endCxn id="10" idx="1"/>
          </p:cNvCxnSpPr>
          <p:nvPr/>
        </p:nvCxnSpPr>
        <p:spPr>
          <a:xfrm rot="5400000" flipH="1" flipV="1">
            <a:off x="3340523" y="4875138"/>
            <a:ext cx="300037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9" idx="2"/>
          </p:cNvCxnSpPr>
          <p:nvPr/>
        </p:nvCxnSpPr>
        <p:spPr>
          <a:xfrm rot="5400000">
            <a:off x="4616873" y="5713339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0" idx="2"/>
          </p:cNvCxnSpPr>
          <p:nvPr/>
        </p:nvCxnSpPr>
        <p:spPr>
          <a:xfrm rot="5400000">
            <a:off x="3690567" y="5782395"/>
            <a:ext cx="814387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1" idx="0"/>
            <a:endCxn id="9" idx="1"/>
          </p:cNvCxnSpPr>
          <p:nvPr/>
        </p:nvCxnSpPr>
        <p:spPr>
          <a:xfrm rot="5400000" flipH="1" flipV="1">
            <a:off x="4447804" y="5482357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endCxn id="8" idx="2"/>
          </p:cNvCxnSpPr>
          <p:nvPr/>
        </p:nvCxnSpPr>
        <p:spPr>
          <a:xfrm rot="10800000">
            <a:off x="3033342" y="5882406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6" idx="6"/>
            <a:endCxn id="9" idx="0"/>
          </p:cNvCxnSpPr>
          <p:nvPr/>
        </p:nvCxnSpPr>
        <p:spPr>
          <a:xfrm>
            <a:off x="4304929" y="5161682"/>
            <a:ext cx="942975" cy="39211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Очередь</a:t>
            </a:r>
          </a:p>
          <a:p>
            <a:pPr lvl="1"/>
            <a:r>
              <a:rPr lang="ru-RU" dirty="0" smtClean="0"/>
              <a:t>Реализация </a:t>
            </a:r>
            <a:r>
              <a:rPr lang="ru-RU" dirty="0"/>
              <a:t>с помощью </a:t>
            </a:r>
            <a:r>
              <a:rPr lang="ru-RU" dirty="0" smtClean="0"/>
              <a:t>списка</a:t>
            </a:r>
            <a:endParaRPr lang="ru-RU" dirty="0"/>
          </a:p>
          <a:p>
            <a:pPr lvl="1"/>
            <a:r>
              <a:rPr lang="ru-RU" dirty="0"/>
              <a:t>Реализация </a:t>
            </a:r>
            <a:r>
              <a:rPr lang="ru-RU" dirty="0" smtClean="0"/>
              <a:t>с помощью циклического буфера</a:t>
            </a:r>
          </a:p>
          <a:p>
            <a:r>
              <a:rPr lang="ru-RU" dirty="0" smtClean="0"/>
              <a:t>Графы</a:t>
            </a:r>
          </a:p>
          <a:p>
            <a:pPr lvl="1"/>
            <a:r>
              <a:rPr lang="ru-RU" dirty="0" smtClean="0"/>
              <a:t>Определения</a:t>
            </a:r>
          </a:p>
          <a:p>
            <a:pPr lvl="1"/>
            <a:r>
              <a:rPr lang="ru-RU" dirty="0" smtClean="0"/>
              <a:t>Вычисление кратчайших расстояний с помощью очереди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9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Изображение графов на плоскости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63552" y="1783560"/>
            <a:ext cx="8424936" cy="4572000"/>
          </a:xfrm>
        </p:spPr>
        <p:txBody>
          <a:bodyPr>
            <a:normAutofit/>
          </a:bodyPr>
          <a:lstStyle/>
          <a:p>
            <a:r>
              <a:rPr lang="ru-RU" sz="2400" dirty="0"/>
              <a:t>Изображения дуг графа могут пересекаться -- точки пересечения не являются вершинами</a:t>
            </a:r>
          </a:p>
          <a:p>
            <a:r>
              <a:rPr lang="ru-RU" sz="2400" dirty="0"/>
              <a:t>Граф, который можно изобразить на плоскости без пересечений дуг, называется </a:t>
            </a:r>
            <a:r>
              <a:rPr lang="ru-RU" sz="2400" dirty="0">
                <a:solidFill>
                  <a:srgbClr val="FFC000"/>
                </a:solidFill>
              </a:rPr>
              <a:t>планарным.</a:t>
            </a:r>
          </a:p>
          <a:p>
            <a:r>
              <a:rPr lang="ru-RU" sz="2400" dirty="0"/>
              <a:t>Пример различных изображений графа на плоскости</a:t>
            </a:r>
            <a:br>
              <a:rPr lang="ru-RU" sz="2400" dirty="0"/>
            </a:br>
            <a:r>
              <a:rPr lang="en-US" sz="2400" dirty="0"/>
              <a:t>A=</a:t>
            </a:r>
            <a:r>
              <a:rPr lang="ru-RU" sz="2400" dirty="0"/>
              <a:t>{1, 2, 3, 4} </a:t>
            </a:r>
            <a:r>
              <a:rPr lang="en-US" sz="2400" dirty="0"/>
              <a:t>, R = </a:t>
            </a:r>
            <a:r>
              <a:rPr lang="ru-RU" sz="2400" dirty="0"/>
              <a:t>{(</a:t>
            </a:r>
            <a:r>
              <a:rPr lang="en-US" sz="2400" dirty="0"/>
              <a:t>1</a:t>
            </a:r>
            <a:r>
              <a:rPr lang="ru-RU" sz="2400" dirty="0"/>
              <a:t>, 2), (1, 3), (2, 3), (2, 4), (3, 4), (4, 1)} 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920030" y="4543696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074486" y="598483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269335" y="4365105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518312" y="5910982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23" name="Shape 22"/>
          <p:cNvCxnSpPr>
            <a:stCxn id="4" idx="0"/>
            <a:endCxn id="6" idx="2"/>
          </p:cNvCxnSpPr>
          <p:nvPr/>
        </p:nvCxnSpPr>
        <p:spPr>
          <a:xfrm rot="16200000" flipH="1">
            <a:off x="4183978" y="3458342"/>
            <a:ext cx="2" cy="2170710"/>
          </a:xfrm>
          <a:prstGeom prst="curvedConnector4">
            <a:avLst>
              <a:gd name="adj1" fmla="val -11430000000"/>
              <a:gd name="adj2" fmla="val 541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7" idx="4"/>
            <a:endCxn id="5" idx="6"/>
          </p:cNvCxnSpPr>
          <p:nvPr/>
        </p:nvCxnSpPr>
        <p:spPr>
          <a:xfrm rot="5400000" flipH="1">
            <a:off x="4511922" y="5083186"/>
            <a:ext cx="104736" cy="2265231"/>
          </a:xfrm>
          <a:prstGeom prst="curvedConnector4">
            <a:avLst>
              <a:gd name="adj1" fmla="val -218263"/>
              <a:gd name="adj2" fmla="val 5394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6" idx="4"/>
            <a:endCxn id="5" idx="0"/>
          </p:cNvCxnSpPr>
          <p:nvPr/>
        </p:nvCxnSpPr>
        <p:spPr>
          <a:xfrm rot="5400000">
            <a:off x="3719232" y="4256140"/>
            <a:ext cx="1262547" cy="219484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5" idx="2"/>
            <a:endCxn id="4" idx="4"/>
          </p:cNvCxnSpPr>
          <p:nvPr/>
        </p:nvCxnSpPr>
        <p:spPr>
          <a:xfrm rot="10800000" flipH="1">
            <a:off x="3074486" y="4900884"/>
            <a:ext cx="24138" cy="1262548"/>
          </a:xfrm>
          <a:prstGeom prst="curvedConnector4">
            <a:avLst>
              <a:gd name="adj1" fmla="val -947054"/>
              <a:gd name="adj2" fmla="val 570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6" idx="4"/>
            <a:endCxn id="7" idx="0"/>
          </p:cNvCxnSpPr>
          <p:nvPr/>
        </p:nvCxnSpPr>
        <p:spPr>
          <a:xfrm rot="16200000" flipH="1">
            <a:off x="4978071" y="5192148"/>
            <a:ext cx="1188690" cy="2489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24"/>
          <p:cNvCxnSpPr>
            <a:stCxn id="4" idx="5"/>
            <a:endCxn id="7" idx="1"/>
          </p:cNvCxnSpPr>
          <p:nvPr/>
        </p:nvCxnSpPr>
        <p:spPr>
          <a:xfrm rot="16200000" flipH="1">
            <a:off x="3840408" y="4233077"/>
            <a:ext cx="1114715" cy="2345711"/>
          </a:xfrm>
          <a:prstGeom prst="curvedConnector3">
            <a:avLst>
              <a:gd name="adj1" fmla="val 265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3"/>
          <p:cNvSpPr/>
          <p:nvPr/>
        </p:nvSpPr>
        <p:spPr>
          <a:xfrm>
            <a:off x="6452900" y="4696096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4"/>
          <p:cNvSpPr/>
          <p:nvPr/>
        </p:nvSpPr>
        <p:spPr>
          <a:xfrm>
            <a:off x="6607356" y="613723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8" name="Овал 5"/>
          <p:cNvSpPr/>
          <p:nvPr/>
        </p:nvSpPr>
        <p:spPr>
          <a:xfrm>
            <a:off x="8802205" y="4517505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9" name="Овал 6"/>
          <p:cNvSpPr/>
          <p:nvPr/>
        </p:nvSpPr>
        <p:spPr>
          <a:xfrm>
            <a:off x="7803449" y="5405932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0" name="Shape 22"/>
          <p:cNvCxnSpPr>
            <a:stCxn id="56" idx="0"/>
            <a:endCxn id="58" idx="2"/>
          </p:cNvCxnSpPr>
          <p:nvPr/>
        </p:nvCxnSpPr>
        <p:spPr>
          <a:xfrm rot="16200000" flipH="1">
            <a:off x="7716848" y="3610742"/>
            <a:ext cx="2" cy="2170710"/>
          </a:xfrm>
          <a:prstGeom prst="curvedConnector4">
            <a:avLst>
              <a:gd name="adj1" fmla="val -11430000000"/>
              <a:gd name="adj2" fmla="val 541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hape 23"/>
          <p:cNvCxnSpPr>
            <a:stCxn id="59" idx="4"/>
            <a:endCxn id="57" idx="6"/>
          </p:cNvCxnSpPr>
          <p:nvPr/>
        </p:nvCxnSpPr>
        <p:spPr>
          <a:xfrm rot="5400000">
            <a:off x="7196936" y="5530726"/>
            <a:ext cx="552714" cy="101749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24"/>
          <p:cNvCxnSpPr>
            <a:stCxn id="58" idx="4"/>
            <a:endCxn id="57" idx="5"/>
          </p:cNvCxnSpPr>
          <p:nvPr/>
        </p:nvCxnSpPr>
        <p:spPr>
          <a:xfrm rot="5400000">
            <a:off x="7162806" y="4624123"/>
            <a:ext cx="1567425" cy="2068563"/>
          </a:xfrm>
          <a:prstGeom prst="curvedConnector3">
            <a:avLst>
              <a:gd name="adj1" fmla="val 11792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26"/>
          <p:cNvCxnSpPr>
            <a:stCxn id="57" idx="2"/>
            <a:endCxn id="56" idx="4"/>
          </p:cNvCxnSpPr>
          <p:nvPr/>
        </p:nvCxnSpPr>
        <p:spPr>
          <a:xfrm rot="10800000" flipH="1">
            <a:off x="6607356" y="5053284"/>
            <a:ext cx="24138" cy="1262548"/>
          </a:xfrm>
          <a:prstGeom prst="curvedConnector4">
            <a:avLst>
              <a:gd name="adj1" fmla="val -947054"/>
              <a:gd name="adj2" fmla="val 570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27"/>
          <p:cNvCxnSpPr>
            <a:stCxn id="58" idx="4"/>
            <a:endCxn id="59" idx="0"/>
          </p:cNvCxnSpPr>
          <p:nvPr/>
        </p:nvCxnSpPr>
        <p:spPr>
          <a:xfrm rot="5400000">
            <a:off x="8215800" y="4640933"/>
            <a:ext cx="531240" cy="998756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24"/>
          <p:cNvCxnSpPr>
            <a:stCxn id="56" idx="5"/>
            <a:endCxn id="59" idx="1"/>
          </p:cNvCxnSpPr>
          <p:nvPr/>
        </p:nvCxnSpPr>
        <p:spPr>
          <a:xfrm rot="16200000" flipH="1">
            <a:off x="7078137" y="4680618"/>
            <a:ext cx="457265" cy="109797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Дуги 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Пара (а, </a:t>
            </a:r>
            <a:r>
              <a:rPr lang="en-US" sz="2400" dirty="0"/>
              <a:t>b</a:t>
            </a:r>
            <a:r>
              <a:rPr lang="ru-RU" sz="2400" dirty="0"/>
              <a:t>)</a:t>
            </a:r>
            <a:r>
              <a:rPr lang="ru-RU" sz="2400" dirty="0">
                <a:sym typeface="Symbol" pitchFamily="18" charset="2"/>
              </a:rPr>
              <a:t></a:t>
            </a:r>
            <a:r>
              <a:rPr lang="en-US" sz="2400" dirty="0">
                <a:sym typeface="Symbol" pitchFamily="18" charset="2"/>
              </a:rPr>
              <a:t>R</a:t>
            </a:r>
            <a:r>
              <a:rPr lang="ru-RU" sz="2400" dirty="0"/>
              <a:t> называется </a:t>
            </a:r>
            <a:r>
              <a:rPr lang="ru-RU" sz="2400" dirty="0">
                <a:solidFill>
                  <a:srgbClr val="FFC000"/>
                </a:solidFill>
              </a:rPr>
              <a:t>дугой </a:t>
            </a:r>
            <a:r>
              <a:rPr lang="ru-RU" sz="2400" dirty="0"/>
              <a:t>(</a:t>
            </a:r>
            <a:r>
              <a:rPr lang="ru-RU" sz="2400" dirty="0">
                <a:solidFill>
                  <a:srgbClr val="FFC000"/>
                </a:solidFill>
              </a:rPr>
              <a:t>ребром</a:t>
            </a:r>
            <a:r>
              <a:rPr lang="ru-RU" sz="2400" dirty="0"/>
              <a:t>) графа </a:t>
            </a:r>
            <a:r>
              <a:rPr lang="en-US" sz="2400" dirty="0"/>
              <a:t>G</a:t>
            </a:r>
          </a:p>
          <a:p>
            <a:endParaRPr lang="ru-RU" sz="2400" dirty="0"/>
          </a:p>
          <a:p>
            <a:r>
              <a:rPr lang="ru-RU" sz="2400" dirty="0"/>
              <a:t>Дуга </a:t>
            </a:r>
            <a:r>
              <a:rPr lang="ru-RU" sz="2400" dirty="0">
                <a:solidFill>
                  <a:srgbClr val="FFC000"/>
                </a:solidFill>
              </a:rPr>
              <a:t>выходит </a:t>
            </a:r>
            <a:r>
              <a:rPr lang="ru-RU" sz="2400" dirty="0"/>
              <a:t>из вершины а и </a:t>
            </a:r>
            <a:r>
              <a:rPr lang="ru-RU" sz="2400" dirty="0">
                <a:solidFill>
                  <a:srgbClr val="FFC000"/>
                </a:solidFill>
              </a:rPr>
              <a:t>входит </a:t>
            </a:r>
            <a:r>
              <a:rPr lang="ru-RU" sz="2400" dirty="0"/>
              <a:t>в вершину </a:t>
            </a:r>
            <a:r>
              <a:rPr lang="en-US" sz="2400" dirty="0"/>
              <a:t>b</a:t>
            </a:r>
          </a:p>
          <a:p>
            <a:endParaRPr lang="ru-RU" sz="2400" dirty="0"/>
          </a:p>
          <a:p>
            <a:r>
              <a:rPr lang="ru-RU" sz="2400" dirty="0"/>
              <a:t>Вершина а </a:t>
            </a:r>
            <a:r>
              <a:rPr lang="ru-RU" sz="2400" dirty="0">
                <a:solidFill>
                  <a:srgbClr val="FFC000"/>
                </a:solidFill>
              </a:rPr>
              <a:t>предшествует </a:t>
            </a:r>
            <a:r>
              <a:rPr lang="ru-RU" sz="2400" dirty="0"/>
              <a:t>вершине </a:t>
            </a:r>
            <a:r>
              <a:rPr lang="en-US" sz="2400" dirty="0"/>
              <a:t>b</a:t>
            </a:r>
            <a:r>
              <a:rPr lang="ru-RU" sz="2400" dirty="0"/>
              <a:t>, а вершина </a:t>
            </a:r>
            <a:r>
              <a:rPr lang="en-US" sz="2400" dirty="0"/>
              <a:t>b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FFC000"/>
                </a:solidFill>
              </a:rPr>
              <a:t>следует </a:t>
            </a:r>
            <a:r>
              <a:rPr lang="ru-RU" sz="2400" dirty="0"/>
              <a:t>за вершиной </a:t>
            </a:r>
            <a:r>
              <a:rPr lang="en-US" sz="2400" dirty="0"/>
              <a:t>a</a:t>
            </a:r>
          </a:p>
          <a:p>
            <a:endParaRPr lang="ru-RU" sz="2400" dirty="0"/>
          </a:p>
          <a:p>
            <a:r>
              <a:rPr lang="ru-RU" sz="2400" dirty="0"/>
              <a:t>Вершина </a:t>
            </a:r>
            <a:r>
              <a:rPr lang="en-US" sz="2400" dirty="0"/>
              <a:t>b </a:t>
            </a:r>
            <a:r>
              <a:rPr lang="ru-RU" sz="2400" dirty="0">
                <a:solidFill>
                  <a:srgbClr val="FFC000"/>
                </a:solidFill>
              </a:rPr>
              <a:t>смежна </a:t>
            </a:r>
            <a:r>
              <a:rPr lang="ru-RU" sz="2400" dirty="0"/>
              <a:t>с вершиной </a:t>
            </a:r>
            <a:r>
              <a:rPr lang="en-US" sz="2400" dirty="0"/>
              <a:t>a</a:t>
            </a:r>
            <a:endParaRPr lang="ru-RU" sz="2400" dirty="0"/>
          </a:p>
          <a:p>
            <a:endParaRPr lang="ru-RU" dirty="0" smtClean="0"/>
          </a:p>
        </p:txBody>
      </p:sp>
      <p:sp>
        <p:nvSpPr>
          <p:cNvPr id="4" name="Овал 3"/>
          <p:cNvSpPr/>
          <p:nvPr/>
        </p:nvSpPr>
        <p:spPr>
          <a:xfrm>
            <a:off x="4372818" y="5865145"/>
            <a:ext cx="500062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7373193" y="5936582"/>
            <a:ext cx="57150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</a:t>
            </a:r>
            <a:endParaRPr lang="ru-RU" dirty="0"/>
          </a:p>
        </p:txBody>
      </p:sp>
      <p:cxnSp>
        <p:nvCxnSpPr>
          <p:cNvPr id="8" name="Shape 7"/>
          <p:cNvCxnSpPr>
            <a:stCxn id="4" idx="7"/>
            <a:endCxn id="5" idx="1"/>
          </p:cNvCxnSpPr>
          <p:nvPr/>
        </p:nvCxnSpPr>
        <p:spPr>
          <a:xfrm rot="16200000" flipH="1">
            <a:off x="6092874" y="4656264"/>
            <a:ext cx="71438" cy="2657475"/>
          </a:xfrm>
          <a:prstGeom prst="curvedConnector3">
            <a:avLst>
              <a:gd name="adj1" fmla="val -4371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Путь и цикл в графе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809328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dirty="0"/>
              <a:t>Последовательность вершин (а</a:t>
            </a:r>
            <a:r>
              <a:rPr lang="ru-RU" baseline="-25000" dirty="0"/>
              <a:t>0</a:t>
            </a:r>
            <a:r>
              <a:rPr lang="ru-RU" dirty="0"/>
              <a:t>, а</a:t>
            </a:r>
            <a:r>
              <a:rPr lang="ru-RU" baseline="-25000" dirty="0"/>
              <a:t>1</a:t>
            </a:r>
            <a:r>
              <a:rPr lang="ru-RU" dirty="0"/>
              <a:t>, ... ,а</a:t>
            </a:r>
            <a:r>
              <a:rPr lang="en-US" baseline="-25000" dirty="0"/>
              <a:t>n</a:t>
            </a:r>
            <a:r>
              <a:rPr lang="ru-RU" dirty="0"/>
              <a:t>), </a:t>
            </a:r>
            <a:r>
              <a:rPr lang="en-US" dirty="0"/>
              <a:t>n≥</a:t>
            </a:r>
            <a:r>
              <a:rPr lang="ru-RU" dirty="0"/>
              <a:t>1, называется </a:t>
            </a:r>
            <a:r>
              <a:rPr lang="ru-RU" dirty="0">
                <a:solidFill>
                  <a:srgbClr val="FFC000"/>
                </a:solidFill>
              </a:rPr>
              <a:t>путем </a:t>
            </a:r>
            <a:r>
              <a:rPr lang="ru-RU" dirty="0"/>
              <a:t>(</a:t>
            </a:r>
            <a:r>
              <a:rPr lang="ru-RU" dirty="0">
                <a:solidFill>
                  <a:srgbClr val="FFC000"/>
                </a:solidFill>
              </a:rPr>
              <a:t>маршрутом</a:t>
            </a:r>
            <a:r>
              <a:rPr lang="ru-RU" dirty="0"/>
              <a:t>) длины </a:t>
            </a:r>
            <a:r>
              <a:rPr lang="en-US" dirty="0"/>
              <a:t>n</a:t>
            </a:r>
            <a:r>
              <a:rPr lang="ru-RU" dirty="0"/>
              <a:t> из вершины а</a:t>
            </a:r>
            <a:r>
              <a:rPr lang="en-US" baseline="-25000" dirty="0"/>
              <a:t>0</a:t>
            </a:r>
            <a:r>
              <a:rPr lang="ru-RU" dirty="0"/>
              <a:t> в вершину а</a:t>
            </a:r>
            <a:r>
              <a:rPr lang="en-US" baseline="-25000" dirty="0"/>
              <a:t>n</a:t>
            </a:r>
            <a:r>
              <a:rPr lang="ru-RU" dirty="0"/>
              <a:t>, если для каждого 1≤</a:t>
            </a:r>
            <a:r>
              <a:rPr lang="en-US" dirty="0" err="1"/>
              <a:t>i≤n</a:t>
            </a:r>
            <a:r>
              <a:rPr lang="ru-RU" dirty="0"/>
              <a:t> существует дуга, выходящая из вершины а</a:t>
            </a:r>
            <a:r>
              <a:rPr lang="en-US" baseline="-25000" dirty="0"/>
              <a:t>i-1</a:t>
            </a:r>
            <a:r>
              <a:rPr lang="ru-RU" dirty="0"/>
              <a:t> и входящая в вершину а</a:t>
            </a:r>
            <a:r>
              <a:rPr lang="en-US" baseline="-25000" dirty="0"/>
              <a:t>i</a:t>
            </a:r>
            <a:endParaRPr lang="ru-RU" dirty="0"/>
          </a:p>
          <a:p>
            <a:pPr>
              <a:lnSpc>
                <a:spcPct val="80000"/>
              </a:lnSpc>
            </a:pPr>
            <a:endParaRPr lang="ru-RU" dirty="0"/>
          </a:p>
          <a:p>
            <a:pPr>
              <a:lnSpc>
                <a:spcPct val="80000"/>
              </a:lnSpc>
            </a:pPr>
            <a:r>
              <a:rPr lang="ru-RU" dirty="0"/>
              <a:t>Если существует путь из вершины а</a:t>
            </a:r>
            <a:r>
              <a:rPr lang="ru-RU" baseline="-25000" dirty="0"/>
              <a:t>0</a:t>
            </a:r>
            <a:r>
              <a:rPr lang="ru-RU" dirty="0"/>
              <a:t> в вершину а</a:t>
            </a:r>
            <a:r>
              <a:rPr lang="en-US" baseline="-25000" dirty="0"/>
              <a:t>n</a:t>
            </a:r>
            <a:r>
              <a:rPr lang="ru-RU" dirty="0"/>
              <a:t>, то говорят, что а</a:t>
            </a:r>
            <a:r>
              <a:rPr lang="en-US" baseline="-25000" dirty="0"/>
              <a:t>n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достижима </a:t>
            </a:r>
            <a:r>
              <a:rPr lang="ru-RU" dirty="0"/>
              <a:t>из а</a:t>
            </a:r>
            <a:r>
              <a:rPr lang="en-US" baseline="-25000" dirty="0"/>
              <a:t>0</a:t>
            </a:r>
            <a:endParaRPr lang="ru-RU" dirty="0"/>
          </a:p>
          <a:p>
            <a:pPr>
              <a:lnSpc>
                <a:spcPct val="80000"/>
              </a:lnSpc>
            </a:pPr>
            <a:endParaRPr lang="ru-RU" dirty="0">
              <a:solidFill>
                <a:srgbClr val="FFC000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rgbClr val="FFC000"/>
                </a:solidFill>
              </a:rPr>
              <a:t>Циклом </a:t>
            </a:r>
            <a:r>
              <a:rPr lang="ru-RU" dirty="0"/>
              <a:t>называется путь (а</a:t>
            </a:r>
            <a:r>
              <a:rPr lang="en-US" baseline="-25000" dirty="0"/>
              <a:t>0</a:t>
            </a:r>
            <a:r>
              <a:rPr lang="ru-RU" dirty="0"/>
              <a:t>, а</a:t>
            </a:r>
            <a:r>
              <a:rPr lang="en-US" baseline="-25000" dirty="0"/>
              <a:t>1</a:t>
            </a:r>
            <a:r>
              <a:rPr lang="ru-RU" dirty="0"/>
              <a:t>, ...,а</a:t>
            </a:r>
            <a:r>
              <a:rPr lang="en-US" baseline="-25000" dirty="0"/>
              <a:t>n</a:t>
            </a:r>
            <a:r>
              <a:rPr lang="ru-RU" dirty="0"/>
              <a:t>), т.ч. а</a:t>
            </a:r>
            <a:r>
              <a:rPr lang="ru-RU" baseline="-25000" dirty="0"/>
              <a:t>0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а</a:t>
            </a:r>
            <a:r>
              <a:rPr lang="en-US" baseline="-25000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5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Путь и цикл в графе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700808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A=</a:t>
            </a:r>
            <a:r>
              <a:rPr lang="ru-RU" sz="2800" dirty="0"/>
              <a:t>{1, 2, 3, 4}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 = </a:t>
            </a:r>
            <a:r>
              <a:rPr lang="ru-RU" sz="2800" dirty="0"/>
              <a:t>{(</a:t>
            </a:r>
            <a:r>
              <a:rPr lang="en-US" sz="2800" dirty="0"/>
              <a:t>1</a:t>
            </a:r>
            <a:r>
              <a:rPr lang="ru-RU" sz="2800" dirty="0"/>
              <a:t>, 1), (1, 2), (2, 3), (2, 4), (3, 4), (4, 1), (4, 3)}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Путь </a:t>
            </a:r>
            <a:r>
              <a:rPr lang="ru-RU" sz="2800" dirty="0">
                <a:latin typeface="Calibri" pitchFamily="34" charset="0"/>
              </a:rPr>
              <a:t>( </a:t>
            </a:r>
            <a:r>
              <a:rPr lang="en-US" sz="2800" dirty="0">
                <a:solidFill>
                  <a:schemeClr val="accent2"/>
                </a:solidFill>
                <a:latin typeface="Calibri" pitchFamily="34" charset="0"/>
              </a:rPr>
              <a:t>1, 2, 4,</a:t>
            </a:r>
            <a:r>
              <a:rPr lang="ru-RU" sz="2800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libri" pitchFamily="34" charset="0"/>
              </a:rPr>
              <a:t>3</a:t>
            </a:r>
            <a:r>
              <a:rPr lang="ru-RU" sz="2800" dirty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)</a:t>
            </a:r>
          </a:p>
          <a:p>
            <a:r>
              <a:rPr lang="ru-RU" sz="2800" dirty="0">
                <a:latin typeface="Calibri" pitchFamily="34" charset="0"/>
              </a:rPr>
              <a:t>Цикл </a:t>
            </a:r>
            <a:r>
              <a:rPr lang="en-US" sz="2800" dirty="0">
                <a:latin typeface="Calibri" pitchFamily="34" charset="0"/>
              </a:rPr>
              <a:t>(</a:t>
            </a:r>
            <a:r>
              <a:rPr lang="ru-RU" sz="2800" dirty="0">
                <a:latin typeface="Calibri" pitchFamily="34" charset="0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Calibri" pitchFamily="34" charset="0"/>
              </a:rPr>
              <a:t>1, 2, 3, 4, 1</a:t>
            </a:r>
            <a:r>
              <a:rPr lang="ru-RU" sz="2800" dirty="0">
                <a:solidFill>
                  <a:srgbClr val="FFC000"/>
                </a:solidFill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)</a:t>
            </a:r>
            <a:endParaRPr lang="ru-RU" sz="2800" dirty="0">
              <a:latin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500" dirty="0"/>
          </a:p>
        </p:txBody>
      </p:sp>
      <p:sp>
        <p:nvSpPr>
          <p:cNvPr id="4" name="Овал 3"/>
          <p:cNvSpPr/>
          <p:nvPr/>
        </p:nvSpPr>
        <p:spPr>
          <a:xfrm>
            <a:off x="3867150" y="4814304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871864" y="5457243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938714" y="4314243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081714" y="4885743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67151" y="4814304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81714" y="4885742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3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938714" y="4314242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1" name="Shape 10"/>
          <p:cNvCxnSpPr>
            <a:stCxn id="8" idx="1"/>
            <a:endCxn id="8" idx="0"/>
          </p:cNvCxnSpPr>
          <p:nvPr/>
        </p:nvCxnSpPr>
        <p:spPr>
          <a:xfrm rot="10800000" flipH="1">
            <a:off x="3867151" y="4814305"/>
            <a:ext cx="157163" cy="200025"/>
          </a:xfrm>
          <a:prstGeom prst="curvedConnector4">
            <a:avLst>
              <a:gd name="adj1" fmla="val -401496"/>
              <a:gd name="adj2" fmla="val 30133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8" idx="0"/>
            <a:endCxn id="10" idx="1"/>
          </p:cNvCxnSpPr>
          <p:nvPr/>
        </p:nvCxnSpPr>
        <p:spPr>
          <a:xfrm rot="5400000" flipH="1" flipV="1">
            <a:off x="4331495" y="4207086"/>
            <a:ext cx="300037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9" idx="2"/>
            <a:endCxn id="5" idx="6"/>
          </p:cNvCxnSpPr>
          <p:nvPr/>
        </p:nvCxnSpPr>
        <p:spPr>
          <a:xfrm rot="5400000">
            <a:off x="5558942" y="4955902"/>
            <a:ext cx="350044" cy="100982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24"/>
          <p:cNvCxnSpPr>
            <a:stCxn id="10" idx="2"/>
            <a:endCxn id="5" idx="0"/>
          </p:cNvCxnSpPr>
          <p:nvPr/>
        </p:nvCxnSpPr>
        <p:spPr>
          <a:xfrm rot="5400000">
            <a:off x="4701692" y="5063058"/>
            <a:ext cx="742950" cy="4541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5" idx="0"/>
            <a:endCxn id="9" idx="1"/>
          </p:cNvCxnSpPr>
          <p:nvPr/>
        </p:nvCxnSpPr>
        <p:spPr>
          <a:xfrm rot="5400000" flipH="1" flipV="1">
            <a:off x="5380349" y="4755879"/>
            <a:ext cx="371475" cy="103125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5" idx="2"/>
            <a:endCxn id="8" idx="2"/>
          </p:cNvCxnSpPr>
          <p:nvPr/>
        </p:nvCxnSpPr>
        <p:spPr>
          <a:xfrm rot="10800000">
            <a:off x="4024315" y="5214354"/>
            <a:ext cx="847551" cy="42148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6" idx="6"/>
            <a:endCxn id="9" idx="0"/>
          </p:cNvCxnSpPr>
          <p:nvPr/>
        </p:nvCxnSpPr>
        <p:spPr>
          <a:xfrm>
            <a:off x="5295901" y="4492042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11"/>
          <p:cNvCxnSpPr/>
          <p:nvPr/>
        </p:nvCxnSpPr>
        <p:spPr>
          <a:xfrm rot="5400000" flipH="1" flipV="1">
            <a:off x="4242943" y="3985915"/>
            <a:ext cx="300037" cy="914400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16"/>
          <p:cNvCxnSpPr/>
          <p:nvPr/>
        </p:nvCxnSpPr>
        <p:spPr>
          <a:xfrm>
            <a:off x="5375921" y="4293096"/>
            <a:ext cx="942975" cy="393700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12"/>
          <p:cNvCxnSpPr/>
          <p:nvPr/>
        </p:nvCxnSpPr>
        <p:spPr>
          <a:xfrm rot="5400000">
            <a:off x="5760245" y="5197687"/>
            <a:ext cx="390525" cy="871537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15"/>
          <p:cNvCxnSpPr/>
          <p:nvPr/>
        </p:nvCxnSpPr>
        <p:spPr>
          <a:xfrm rot="10800000">
            <a:off x="3886028" y="5455790"/>
            <a:ext cx="985837" cy="421482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11"/>
          <p:cNvCxnSpPr>
            <a:cxnSpLocks noChangeAspect="1"/>
          </p:cNvCxnSpPr>
          <p:nvPr/>
        </p:nvCxnSpPr>
        <p:spPr>
          <a:xfrm rot="5400000" flipH="1" flipV="1">
            <a:off x="4449392" y="4565550"/>
            <a:ext cx="150019" cy="457200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24"/>
          <p:cNvCxnSpPr>
            <a:cxnSpLocks noChangeAspect="1"/>
          </p:cNvCxnSpPr>
          <p:nvPr/>
        </p:nvCxnSpPr>
        <p:spPr>
          <a:xfrm rot="5400000">
            <a:off x="4664554" y="5095099"/>
            <a:ext cx="457995" cy="1388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14"/>
          <p:cNvCxnSpPr>
            <a:cxnSpLocks noChangeAspect="1"/>
          </p:cNvCxnSpPr>
          <p:nvPr/>
        </p:nvCxnSpPr>
        <p:spPr>
          <a:xfrm rot="5400000" flipH="1" flipV="1">
            <a:off x="5558507" y="5102437"/>
            <a:ext cx="185738" cy="457200"/>
          </a:xfrm>
          <a:prstGeom prst="curved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Степень вершины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19536" y="1783560"/>
            <a:ext cx="8640960" cy="4572000"/>
          </a:xfrm>
        </p:spPr>
        <p:txBody>
          <a:bodyPr/>
          <a:lstStyle/>
          <a:p>
            <a:r>
              <a:rPr lang="ru-RU" sz="2800" dirty="0"/>
              <a:t>Степенью по входу (</a:t>
            </a:r>
            <a:r>
              <a:rPr lang="ru-RU" sz="2800" dirty="0">
                <a:solidFill>
                  <a:srgbClr val="FFC000"/>
                </a:solidFill>
              </a:rPr>
              <a:t>полустепенью входа</a:t>
            </a:r>
            <a:r>
              <a:rPr lang="ru-RU" sz="2800" dirty="0"/>
              <a:t>) вершины называется число входящих в нее дуг</a:t>
            </a:r>
          </a:p>
          <a:p>
            <a:r>
              <a:rPr lang="ru-RU" sz="2800" dirty="0"/>
              <a:t>Степенью по выходу (</a:t>
            </a:r>
            <a:r>
              <a:rPr lang="ru-RU" sz="2800" dirty="0">
                <a:solidFill>
                  <a:srgbClr val="FFC000"/>
                </a:solidFill>
              </a:rPr>
              <a:t>полустепенью исхода</a:t>
            </a:r>
            <a:r>
              <a:rPr lang="ru-RU" sz="2800" dirty="0"/>
              <a:t>) вершины называется число выходящих из нее дуг</a:t>
            </a:r>
          </a:p>
          <a:p>
            <a:r>
              <a:rPr lang="ru-RU" sz="2800" dirty="0"/>
              <a:t>Если граф неориентированный, то </a:t>
            </a:r>
            <a:r>
              <a:rPr lang="ru-RU" sz="2800" dirty="0">
                <a:solidFill>
                  <a:srgbClr val="FFC000"/>
                </a:solidFill>
              </a:rPr>
              <a:t>степенью </a:t>
            </a:r>
            <a:r>
              <a:rPr lang="ru-RU" sz="2800" dirty="0"/>
              <a:t>вершины называется количество инцидентных с ней ребер</a:t>
            </a:r>
          </a:p>
          <a:p>
            <a:endParaRPr lang="ru-RU" dirty="0" smtClean="0"/>
          </a:p>
        </p:txBody>
      </p:sp>
      <p:sp>
        <p:nvSpPr>
          <p:cNvPr id="4" name="Овал 3"/>
          <p:cNvSpPr/>
          <p:nvPr/>
        </p:nvSpPr>
        <p:spPr>
          <a:xfrm>
            <a:off x="3867150" y="582927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5010150" y="6472214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938714" y="5329214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081714" y="5900714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67151" y="5829275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81714" y="59007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938714" y="53292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1" name="Shape 10"/>
          <p:cNvCxnSpPr>
            <a:stCxn id="8" idx="1"/>
            <a:endCxn id="8" idx="0"/>
          </p:cNvCxnSpPr>
          <p:nvPr/>
        </p:nvCxnSpPr>
        <p:spPr>
          <a:xfrm rot="10800000" flipH="1">
            <a:off x="3867151" y="5829276"/>
            <a:ext cx="157163" cy="200025"/>
          </a:xfrm>
          <a:prstGeom prst="curvedConnector4">
            <a:avLst>
              <a:gd name="adj1" fmla="val -401496"/>
              <a:gd name="adj2" fmla="val 30133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8" idx="0"/>
            <a:endCxn id="10" idx="1"/>
          </p:cNvCxnSpPr>
          <p:nvPr/>
        </p:nvCxnSpPr>
        <p:spPr>
          <a:xfrm rot="5400000" flipH="1" flipV="1">
            <a:off x="4331495" y="5222057"/>
            <a:ext cx="300037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9" idx="2"/>
          </p:cNvCxnSpPr>
          <p:nvPr/>
        </p:nvCxnSpPr>
        <p:spPr>
          <a:xfrm rot="5400000">
            <a:off x="5607845" y="6060258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24"/>
          <p:cNvCxnSpPr>
            <a:stCxn id="10" idx="2"/>
          </p:cNvCxnSpPr>
          <p:nvPr/>
        </p:nvCxnSpPr>
        <p:spPr>
          <a:xfrm rot="5400000">
            <a:off x="4681539" y="6129314"/>
            <a:ext cx="814387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9" idx="1"/>
          </p:cNvCxnSpPr>
          <p:nvPr/>
        </p:nvCxnSpPr>
        <p:spPr>
          <a:xfrm rot="5400000" flipH="1" flipV="1">
            <a:off x="5438776" y="5829276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endCxn id="8" idx="2"/>
          </p:cNvCxnSpPr>
          <p:nvPr/>
        </p:nvCxnSpPr>
        <p:spPr>
          <a:xfrm rot="10800000">
            <a:off x="4024314" y="6229325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6" idx="6"/>
            <a:endCxn id="9" idx="0"/>
          </p:cNvCxnSpPr>
          <p:nvPr/>
        </p:nvCxnSpPr>
        <p:spPr>
          <a:xfrm>
            <a:off x="5295901" y="5507013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024439" y="644363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881813" y="5229201"/>
            <a:ext cx="2476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>
                <a:latin typeface="Calibri" pitchFamily="34" charset="0"/>
              </a:rPr>
              <a:t>Для вершины 2:</a:t>
            </a:r>
          </a:p>
          <a:p>
            <a:pPr eaLnBrk="1" hangingPunct="1"/>
            <a:r>
              <a:rPr lang="ru-RU">
                <a:latin typeface="Calibri" pitchFamily="34" charset="0"/>
              </a:rPr>
              <a:t>полустепень входа = 1</a:t>
            </a:r>
          </a:p>
          <a:p>
            <a:pPr eaLnBrk="1" hangingPunct="1"/>
            <a:r>
              <a:rPr lang="ru-RU">
                <a:latin typeface="Calibri" pitchFamily="34" charset="0"/>
              </a:rPr>
              <a:t>полустепень исхода = 2</a:t>
            </a:r>
          </a:p>
        </p:txBody>
      </p:sp>
    </p:spTree>
    <p:extLst>
      <p:ext uri="{BB962C8B-B14F-4D97-AF65-F5344CB8AC3E}">
        <p14:creationId xmlns:p14="http://schemas.microsoft.com/office/powerpoint/2010/main" val="19597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Ациклические графы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FFC000"/>
                </a:solidFill>
              </a:rPr>
              <a:t>Ациклическим графом </a:t>
            </a:r>
            <a:r>
              <a:rPr lang="ru-RU" sz="2800" dirty="0"/>
              <a:t>называется (ориентированный) граф, не имеющий циклов</a:t>
            </a:r>
          </a:p>
          <a:p>
            <a:r>
              <a:rPr lang="ru-RU" sz="2800" dirty="0"/>
              <a:t>Вершина, степень по входу которой равна 0, называется </a:t>
            </a:r>
            <a:r>
              <a:rPr lang="ru-RU" sz="2800" dirty="0">
                <a:solidFill>
                  <a:srgbClr val="FFC000"/>
                </a:solidFill>
              </a:rPr>
              <a:t>базовой</a:t>
            </a:r>
            <a:endParaRPr lang="ru-RU" sz="2800" dirty="0"/>
          </a:p>
          <a:p>
            <a:r>
              <a:rPr lang="ru-RU" sz="2800" dirty="0"/>
              <a:t>Вершина, степень по выходу которой равна 0, называется </a:t>
            </a:r>
            <a:r>
              <a:rPr lang="ru-RU" sz="2800" dirty="0">
                <a:solidFill>
                  <a:srgbClr val="FFC000"/>
                </a:solidFill>
              </a:rPr>
              <a:t>листом</a:t>
            </a:r>
            <a:r>
              <a:rPr lang="ru-RU" sz="2800" dirty="0"/>
              <a:t> (</a:t>
            </a:r>
            <a:r>
              <a:rPr lang="ru-RU" sz="2800" dirty="0">
                <a:solidFill>
                  <a:srgbClr val="FFC000"/>
                </a:solidFill>
              </a:rPr>
              <a:t>концевой</a:t>
            </a:r>
            <a:r>
              <a:rPr lang="ru-RU" sz="2800" dirty="0"/>
              <a:t> вершиной)</a:t>
            </a:r>
          </a:p>
        </p:txBody>
      </p:sp>
      <p:sp>
        <p:nvSpPr>
          <p:cNvPr id="4" name="Овал 3"/>
          <p:cNvSpPr/>
          <p:nvPr/>
        </p:nvSpPr>
        <p:spPr>
          <a:xfrm>
            <a:off x="3863182" y="4786313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0800000" flipV="1">
            <a:off x="4006057" y="4857750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5077620" y="4786314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49058" y="47863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6292057" y="4714876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63494" y="4714875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7577932" y="4714876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649370" y="4714875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434682" y="5500688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77557" y="5500688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5791995" y="5500688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63432" y="5572125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6" name="Овал 15"/>
          <p:cNvSpPr/>
          <p:nvPr/>
        </p:nvSpPr>
        <p:spPr>
          <a:xfrm>
            <a:off x="6934994" y="557212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077869" y="5643563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3791745" y="6143625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863183" y="62150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0" name="Овал 19"/>
          <p:cNvSpPr/>
          <p:nvPr/>
        </p:nvSpPr>
        <p:spPr>
          <a:xfrm>
            <a:off x="5006182" y="6215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149057" y="6286500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2" name="Shape 21"/>
          <p:cNvCxnSpPr>
            <a:stCxn id="8" idx="2"/>
            <a:endCxn id="14" idx="0"/>
          </p:cNvCxnSpPr>
          <p:nvPr/>
        </p:nvCxnSpPr>
        <p:spPr>
          <a:xfrm rot="10800000" flipV="1">
            <a:off x="6041233" y="4965700"/>
            <a:ext cx="250825" cy="53498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4" idx="2"/>
            <a:endCxn id="20" idx="7"/>
          </p:cNvCxnSpPr>
          <p:nvPr/>
        </p:nvCxnSpPr>
        <p:spPr>
          <a:xfrm rot="10800000" flipV="1">
            <a:off x="5493544" y="5751514"/>
            <a:ext cx="298450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2" idx="6"/>
            <a:endCxn id="20" idx="0"/>
          </p:cNvCxnSpPr>
          <p:nvPr/>
        </p:nvCxnSpPr>
        <p:spPr>
          <a:xfrm>
            <a:off x="4934744" y="5751513"/>
            <a:ext cx="357188" cy="4635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18" idx="6"/>
          </p:cNvCxnSpPr>
          <p:nvPr/>
        </p:nvCxnSpPr>
        <p:spPr>
          <a:xfrm rot="5400000">
            <a:off x="4148932" y="6070600"/>
            <a:ext cx="501650" cy="2159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4" idx="2"/>
            <a:endCxn id="18" idx="2"/>
          </p:cNvCxnSpPr>
          <p:nvPr/>
        </p:nvCxnSpPr>
        <p:spPr>
          <a:xfrm rot="10800000" flipV="1">
            <a:off x="3791744" y="5037139"/>
            <a:ext cx="71438" cy="1392237"/>
          </a:xfrm>
          <a:prstGeom prst="curvedConnector3">
            <a:avLst>
              <a:gd name="adj1" fmla="val 41999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4" idx="6"/>
            <a:endCxn id="12" idx="1"/>
          </p:cNvCxnSpPr>
          <p:nvPr/>
        </p:nvCxnSpPr>
        <p:spPr>
          <a:xfrm>
            <a:off x="4363245" y="5037139"/>
            <a:ext cx="144463" cy="5365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8" idx="6"/>
            <a:endCxn id="16" idx="0"/>
          </p:cNvCxnSpPr>
          <p:nvPr/>
        </p:nvCxnSpPr>
        <p:spPr>
          <a:xfrm>
            <a:off x="6792120" y="4965701"/>
            <a:ext cx="428625" cy="6064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0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 smtClean="0"/>
              <a:t>Дуга и путь в ациклическом графе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3000" dirty="0"/>
              <a:t>Пусть (</a:t>
            </a:r>
            <a:r>
              <a:rPr lang="en-US" sz="3000" dirty="0"/>
              <a:t>a, b) – </a:t>
            </a:r>
            <a:r>
              <a:rPr lang="ru-RU" sz="3000" dirty="0"/>
              <a:t>дуга в ациклическом графе</a:t>
            </a:r>
          </a:p>
          <a:p>
            <a:pPr>
              <a:lnSpc>
                <a:spcPct val="90000"/>
              </a:lnSpc>
            </a:pPr>
            <a:endParaRPr lang="ru-RU" sz="3000" dirty="0"/>
          </a:p>
          <a:p>
            <a:pPr>
              <a:lnSpc>
                <a:spcPct val="90000"/>
              </a:lnSpc>
            </a:pPr>
            <a:r>
              <a:rPr lang="ru-RU" sz="3000" dirty="0"/>
              <a:t>Вершина </a:t>
            </a:r>
            <a:r>
              <a:rPr lang="en-US" sz="3000" dirty="0"/>
              <a:t>a </a:t>
            </a:r>
            <a:r>
              <a:rPr lang="ru-RU" dirty="0"/>
              <a:t>называется </a:t>
            </a:r>
            <a:r>
              <a:rPr lang="ru-RU" sz="3000" dirty="0">
                <a:solidFill>
                  <a:srgbClr val="FFC000"/>
                </a:solidFill>
              </a:rPr>
              <a:t>прямым предком </a:t>
            </a:r>
            <a:r>
              <a:rPr lang="en-US" sz="3000" dirty="0"/>
              <a:t>b, b </a:t>
            </a:r>
            <a:r>
              <a:rPr lang="ru-RU" dirty="0"/>
              <a:t>называется </a:t>
            </a:r>
            <a:r>
              <a:rPr lang="ru-RU" sz="3000" dirty="0">
                <a:solidFill>
                  <a:srgbClr val="FFC000"/>
                </a:solidFill>
              </a:rPr>
              <a:t>прямым потомком </a:t>
            </a:r>
            <a:r>
              <a:rPr lang="en-US" sz="3000" dirty="0"/>
              <a:t>a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3000" dirty="0"/>
          </a:p>
          <a:p>
            <a:pPr>
              <a:lnSpc>
                <a:spcPct val="90000"/>
              </a:lnSpc>
            </a:pPr>
            <a:r>
              <a:rPr lang="ru-RU" sz="3000" dirty="0"/>
              <a:t>Если существует путь из </a:t>
            </a:r>
            <a:r>
              <a:rPr lang="en-US" sz="3000" dirty="0"/>
              <a:t>a </a:t>
            </a:r>
            <a:r>
              <a:rPr lang="ru-RU" sz="3000" dirty="0"/>
              <a:t>в </a:t>
            </a:r>
            <a:r>
              <a:rPr lang="en-US" sz="3000" dirty="0"/>
              <a:t>b</a:t>
            </a:r>
            <a:r>
              <a:rPr lang="ru-RU" sz="3000" dirty="0"/>
              <a:t>, то </a:t>
            </a:r>
            <a:r>
              <a:rPr lang="en-US" sz="3000" dirty="0"/>
              <a:t>a </a:t>
            </a:r>
            <a:r>
              <a:rPr lang="ru-RU" dirty="0" smtClean="0"/>
              <a:t>называется </a:t>
            </a:r>
            <a:r>
              <a:rPr lang="ru-RU" sz="3000" dirty="0">
                <a:solidFill>
                  <a:srgbClr val="FFC000"/>
                </a:solidFill>
              </a:rPr>
              <a:t>предком </a:t>
            </a:r>
            <a:r>
              <a:rPr lang="en-US" sz="3000" dirty="0"/>
              <a:t>b, b </a:t>
            </a:r>
            <a:r>
              <a:rPr lang="ru-RU" dirty="0"/>
              <a:t>называется </a:t>
            </a:r>
            <a:r>
              <a:rPr lang="ru-RU" sz="3000" dirty="0">
                <a:solidFill>
                  <a:srgbClr val="FFC000"/>
                </a:solidFill>
              </a:rPr>
              <a:t>потомком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a</a:t>
            </a:r>
            <a:endParaRPr lang="ru-RU" sz="3000" dirty="0"/>
          </a:p>
        </p:txBody>
      </p:sp>
      <p:sp>
        <p:nvSpPr>
          <p:cNvPr id="4" name="Овал 3"/>
          <p:cNvSpPr/>
          <p:nvPr/>
        </p:nvSpPr>
        <p:spPr>
          <a:xfrm>
            <a:off x="6461050" y="5289081"/>
            <a:ext cx="500062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9461425" y="5360518"/>
            <a:ext cx="57150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9604301" y="5431956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Calibri" pitchFamily="34" charset="0"/>
              </a:rPr>
              <a:t>b</a:t>
            </a:r>
            <a:endParaRPr lang="ru-RU" sz="2400" i="1">
              <a:latin typeface="Calibri" pitchFamily="34" charset="0"/>
            </a:endParaRPr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6532487" y="5360519"/>
            <a:ext cx="342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Calibri" pitchFamily="34" charset="0"/>
              </a:rPr>
              <a:t>a</a:t>
            </a:r>
            <a:endParaRPr lang="ru-RU" sz="2400" i="1">
              <a:latin typeface="Calibri" pitchFamily="34" charset="0"/>
            </a:endParaRPr>
          </a:p>
        </p:txBody>
      </p:sp>
      <p:cxnSp>
        <p:nvCxnSpPr>
          <p:cNvPr id="8" name="Shape 7"/>
          <p:cNvCxnSpPr>
            <a:stCxn id="4" idx="7"/>
            <a:endCxn id="5" idx="1"/>
          </p:cNvCxnSpPr>
          <p:nvPr/>
        </p:nvCxnSpPr>
        <p:spPr>
          <a:xfrm rot="16200000" flipH="1">
            <a:off x="8181106" y="4080200"/>
            <a:ext cx="71438" cy="2657475"/>
          </a:xfrm>
          <a:prstGeom prst="curvedConnector3">
            <a:avLst>
              <a:gd name="adj1" fmla="val -4371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3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смежностей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3000" dirty="0"/>
              <a:t>Пусть дан граф </a:t>
            </a:r>
            <a:r>
              <a:rPr lang="en-US" sz="3000" dirty="0"/>
              <a:t>G</a:t>
            </a:r>
            <a:r>
              <a:rPr lang="ru-RU" sz="3000" dirty="0"/>
              <a:t> </a:t>
            </a:r>
            <a:r>
              <a:rPr lang="en-US" sz="3000" dirty="0"/>
              <a:t>= (V,E), N = |V|, M = |E|</a:t>
            </a:r>
          </a:p>
          <a:p>
            <a:pPr>
              <a:lnSpc>
                <a:spcPct val="80000"/>
              </a:lnSpc>
            </a:pPr>
            <a:r>
              <a:rPr lang="ru-RU" sz="3000" dirty="0">
                <a:solidFill>
                  <a:srgbClr val="FFC000"/>
                </a:solidFill>
              </a:rPr>
              <a:t>Матрица смежностей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/>
              <a:t>для графа </a:t>
            </a:r>
            <a:r>
              <a:rPr lang="en-US" sz="3000" dirty="0"/>
              <a:t>G</a:t>
            </a:r>
            <a:r>
              <a:rPr lang="ru-RU" sz="3000" dirty="0"/>
              <a:t> – это матрица </a:t>
            </a:r>
            <a:r>
              <a:rPr lang="en-US" sz="3000" dirty="0"/>
              <a:t>A</a:t>
            </a:r>
            <a:r>
              <a:rPr lang="ru-RU" sz="3000" dirty="0"/>
              <a:t> размера </a:t>
            </a:r>
            <a:r>
              <a:rPr lang="en-US" sz="3000" dirty="0"/>
              <a:t>N</a:t>
            </a:r>
            <a:r>
              <a:rPr lang="ru-RU" sz="3000" dirty="0"/>
              <a:t>х</a:t>
            </a:r>
            <a:r>
              <a:rPr lang="en-US" sz="3000" dirty="0"/>
              <a:t>N</a:t>
            </a:r>
            <a:r>
              <a:rPr lang="ru-RU" sz="3000" dirty="0"/>
              <a:t>, состоящая из 0 и 1, в которой </a:t>
            </a:r>
            <a:r>
              <a:rPr lang="en-US" sz="3000" dirty="0"/>
              <a:t>A</a:t>
            </a:r>
            <a:r>
              <a:rPr lang="ru-RU" sz="3000" dirty="0"/>
              <a:t>[</a:t>
            </a:r>
            <a:r>
              <a:rPr lang="en-US" sz="3000" dirty="0"/>
              <a:t>i</a:t>
            </a:r>
            <a:r>
              <a:rPr lang="ru-RU" sz="3000" dirty="0"/>
              <a:t>, </a:t>
            </a:r>
            <a:r>
              <a:rPr lang="en-US" sz="3000" dirty="0"/>
              <a:t>j</a:t>
            </a:r>
            <a:r>
              <a:rPr lang="ru-RU" sz="3000" dirty="0"/>
              <a:t>]=</a:t>
            </a:r>
            <a:r>
              <a:rPr lang="en-US" sz="3000" dirty="0"/>
              <a:t>1</a:t>
            </a:r>
            <a:r>
              <a:rPr lang="ru-RU" sz="3000" dirty="0"/>
              <a:t> тогда и только тогда, когда есть ребро из узла </a:t>
            </a:r>
            <a:r>
              <a:rPr lang="en-US" sz="3000" dirty="0"/>
              <a:t>i</a:t>
            </a:r>
            <a:r>
              <a:rPr lang="ru-RU" sz="3000" dirty="0"/>
              <a:t> в узел</a:t>
            </a:r>
            <a:r>
              <a:rPr lang="en-US" sz="3000" dirty="0"/>
              <a:t> j</a:t>
            </a:r>
          </a:p>
        </p:txBody>
      </p:sp>
      <p:sp>
        <p:nvSpPr>
          <p:cNvPr id="4" name="Овал 3"/>
          <p:cNvSpPr/>
          <p:nvPr/>
        </p:nvSpPr>
        <p:spPr>
          <a:xfrm>
            <a:off x="3024189" y="4457700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167189" y="5100639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095750" y="395763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238750" y="452913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24189" y="445770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38751" y="452913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95751" y="395763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2" name="Shape 11"/>
          <p:cNvCxnSpPr>
            <a:stCxn id="8" idx="0"/>
            <a:endCxn id="10" idx="1"/>
          </p:cNvCxnSpPr>
          <p:nvPr/>
        </p:nvCxnSpPr>
        <p:spPr>
          <a:xfrm rot="5400000" flipH="1" flipV="1">
            <a:off x="3488532" y="3850482"/>
            <a:ext cx="300037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9" idx="2"/>
          </p:cNvCxnSpPr>
          <p:nvPr/>
        </p:nvCxnSpPr>
        <p:spPr>
          <a:xfrm rot="5400000">
            <a:off x="4764882" y="4688682"/>
            <a:ext cx="390525" cy="87153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24"/>
          <p:cNvCxnSpPr>
            <a:stCxn id="10" idx="2"/>
          </p:cNvCxnSpPr>
          <p:nvPr/>
        </p:nvCxnSpPr>
        <p:spPr>
          <a:xfrm rot="5400000">
            <a:off x="3838576" y="4757738"/>
            <a:ext cx="814387" cy="142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9" idx="1"/>
          </p:cNvCxnSpPr>
          <p:nvPr/>
        </p:nvCxnSpPr>
        <p:spPr>
          <a:xfrm rot="5400000" flipH="1" flipV="1">
            <a:off x="4595813" y="4457701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endCxn id="8" idx="2"/>
          </p:cNvCxnSpPr>
          <p:nvPr/>
        </p:nvCxnSpPr>
        <p:spPr>
          <a:xfrm rot="10800000">
            <a:off x="3181350" y="4857750"/>
            <a:ext cx="985838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6" idx="6"/>
            <a:endCxn id="9" idx="0"/>
          </p:cNvCxnSpPr>
          <p:nvPr/>
        </p:nvCxnSpPr>
        <p:spPr>
          <a:xfrm>
            <a:off x="4452939" y="4135438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181476" y="50720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65608"/>
              </p:ext>
            </p:extLst>
          </p:nvPr>
        </p:nvGraphicFramePr>
        <p:xfrm>
          <a:off x="6982346" y="3895874"/>
          <a:ext cx="2786062" cy="25574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4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Матрица инцидентностей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lnSpc>
                <a:spcPct val="80000"/>
              </a:lnSpc>
              <a:buNone/>
            </a:pPr>
            <a:r>
              <a:rPr lang="ru-RU" sz="2700" dirty="0">
                <a:solidFill>
                  <a:srgbClr val="FFC000"/>
                </a:solidFill>
              </a:rPr>
              <a:t>Матрица инцидентностей </a:t>
            </a:r>
            <a:r>
              <a:rPr lang="ru-RU" sz="2700" dirty="0"/>
              <a:t>для графа </a:t>
            </a:r>
            <a:r>
              <a:rPr lang="en-US" sz="2700" dirty="0"/>
              <a:t>G</a:t>
            </a:r>
            <a:r>
              <a:rPr lang="ru-RU" sz="2700" dirty="0"/>
              <a:t> – это матрица </a:t>
            </a:r>
            <a:r>
              <a:rPr lang="en-US" sz="2700" dirty="0"/>
              <a:t>B</a:t>
            </a:r>
            <a:r>
              <a:rPr lang="ru-RU" sz="2700" dirty="0"/>
              <a:t> размера </a:t>
            </a:r>
            <a:r>
              <a:rPr lang="en-US" sz="2700" dirty="0"/>
              <a:t>N</a:t>
            </a:r>
            <a:r>
              <a:rPr lang="ru-RU" sz="2700" dirty="0"/>
              <a:t>х</a:t>
            </a:r>
            <a:r>
              <a:rPr lang="en-US" sz="2700" dirty="0"/>
              <a:t>M</a:t>
            </a:r>
            <a:r>
              <a:rPr lang="ru-RU" sz="2700" dirty="0"/>
              <a:t>, в которой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67608" y="3115048"/>
            <a:ext cx="1071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 dirty="0">
                <a:latin typeface="Calibri" pitchFamily="34" charset="0"/>
              </a:rPr>
              <a:t>B</a:t>
            </a:r>
            <a:r>
              <a:rPr lang="ru-RU" sz="2400" dirty="0">
                <a:latin typeface="Calibri" pitchFamily="34" charset="0"/>
              </a:rPr>
              <a:t>[</a:t>
            </a:r>
            <a:r>
              <a:rPr lang="en-US" sz="2400" i="1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, </a:t>
            </a:r>
            <a:r>
              <a:rPr lang="en-US" sz="2400" i="1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]= </a:t>
            </a:r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3496296" y="2686423"/>
            <a:ext cx="500063" cy="1285875"/>
          </a:xfrm>
          <a:prstGeom prst="leftBrace">
            <a:avLst>
              <a:gd name="adj1" fmla="val 4120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96359" y="2614986"/>
            <a:ext cx="5214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400" dirty="0">
                <a:latin typeface="Calibri" pitchFamily="34" charset="0"/>
              </a:rPr>
              <a:t>1, если ребро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выходит из вершины </a:t>
            </a:r>
            <a:r>
              <a:rPr lang="en-US" sz="2400" dirty="0">
                <a:latin typeface="Calibri" pitchFamily="34" charset="0"/>
              </a:rPr>
              <a:t>i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96359" y="3115048"/>
            <a:ext cx="5214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400" dirty="0">
                <a:latin typeface="Calibri" pitchFamily="34" charset="0"/>
              </a:rPr>
              <a:t>-1, если ребро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входит в вершину </a:t>
            </a:r>
            <a:r>
              <a:rPr lang="en-US" sz="2400" dirty="0">
                <a:latin typeface="Calibri" pitchFamily="34" charset="0"/>
              </a:rPr>
              <a:t>i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67796" y="3615110"/>
            <a:ext cx="5929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400" dirty="0">
                <a:latin typeface="Calibri" pitchFamily="34" charset="0"/>
              </a:rPr>
              <a:t>0, если ребро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не связано с вершиной </a:t>
            </a:r>
            <a:r>
              <a:rPr lang="en-US" sz="2400" dirty="0">
                <a:latin typeface="Calibri" pitchFamily="34" charset="0"/>
              </a:rPr>
              <a:t>i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595564" y="4814889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738564" y="5457825"/>
            <a:ext cx="357187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3667125" y="431482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4810125" y="4886325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95564" y="481488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10126" y="4886325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667126" y="4314825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8" name="Shape 17"/>
          <p:cNvCxnSpPr>
            <a:stCxn id="15" idx="0"/>
            <a:endCxn id="17" idx="1"/>
          </p:cNvCxnSpPr>
          <p:nvPr/>
        </p:nvCxnSpPr>
        <p:spPr>
          <a:xfrm rot="5400000" flipH="1" flipV="1">
            <a:off x="3059906" y="4207669"/>
            <a:ext cx="300038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6" idx="2"/>
          </p:cNvCxnSpPr>
          <p:nvPr/>
        </p:nvCxnSpPr>
        <p:spPr>
          <a:xfrm rot="5400000">
            <a:off x="4336257" y="5045869"/>
            <a:ext cx="390525" cy="87153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24"/>
          <p:cNvCxnSpPr>
            <a:stCxn id="17" idx="2"/>
          </p:cNvCxnSpPr>
          <p:nvPr/>
        </p:nvCxnSpPr>
        <p:spPr>
          <a:xfrm rot="5400000">
            <a:off x="3409950" y="5114925"/>
            <a:ext cx="814388" cy="142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endCxn id="16" idx="1"/>
          </p:cNvCxnSpPr>
          <p:nvPr/>
        </p:nvCxnSpPr>
        <p:spPr>
          <a:xfrm rot="5400000" flipH="1" flipV="1">
            <a:off x="4167188" y="4814888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endCxn id="15" idx="2"/>
          </p:cNvCxnSpPr>
          <p:nvPr/>
        </p:nvCxnSpPr>
        <p:spPr>
          <a:xfrm rot="10800000">
            <a:off x="2752725" y="5214938"/>
            <a:ext cx="985838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3" idx="6"/>
            <a:endCxn id="16" idx="0"/>
          </p:cNvCxnSpPr>
          <p:nvPr/>
        </p:nvCxnSpPr>
        <p:spPr>
          <a:xfrm>
            <a:off x="4024314" y="4492625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752851" y="542925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524251" y="485775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6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167189" y="485775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524376" y="550068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952751" y="550068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881314" y="4286250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381501" y="42148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04408"/>
              </p:ext>
            </p:extLst>
          </p:nvPr>
        </p:nvGraphicFramePr>
        <p:xfrm>
          <a:off x="6024563" y="4214814"/>
          <a:ext cx="3071812" cy="192722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Списки смежностей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484784"/>
            <a:ext cx="7772400" cy="4572000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>
                <a:solidFill>
                  <a:srgbClr val="FFC000"/>
                </a:solidFill>
              </a:rPr>
              <a:t>Списком смежностей </a:t>
            </a:r>
            <a:r>
              <a:rPr lang="ru-RU" dirty="0" smtClean="0"/>
              <a:t>для узла </a:t>
            </a:r>
            <a:r>
              <a:rPr lang="en-US" dirty="0" smtClean="0"/>
              <a:t>v</a:t>
            </a:r>
            <a:r>
              <a:rPr lang="ru-RU" dirty="0" smtClean="0"/>
              <a:t> называется список всех узлов </a:t>
            </a:r>
            <a:r>
              <a:rPr lang="en-US" dirty="0" smtClean="0"/>
              <a:t>w</a:t>
            </a:r>
            <a:r>
              <a:rPr lang="ru-RU" dirty="0" smtClean="0"/>
              <a:t>, смежных с v</a:t>
            </a:r>
          </a:p>
        </p:txBody>
      </p:sp>
      <p:sp>
        <p:nvSpPr>
          <p:cNvPr id="4" name="Овал 3"/>
          <p:cNvSpPr/>
          <p:nvPr/>
        </p:nvSpPr>
        <p:spPr>
          <a:xfrm>
            <a:off x="7381875" y="3268488"/>
            <a:ext cx="357188" cy="3571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8524875" y="3814764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8453439" y="2671764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596439" y="3243264"/>
            <a:ext cx="357187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381876" y="326848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596439" y="32432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453439" y="26717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cxnSp>
        <p:nvCxnSpPr>
          <p:cNvPr id="11" name="Shape 10"/>
          <p:cNvCxnSpPr>
            <a:stCxn id="8" idx="0"/>
            <a:endCxn id="10" idx="1"/>
          </p:cNvCxnSpPr>
          <p:nvPr/>
        </p:nvCxnSpPr>
        <p:spPr>
          <a:xfrm rot="5400000" flipH="1" flipV="1">
            <a:off x="7797888" y="2612938"/>
            <a:ext cx="396700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9" idx="2"/>
          </p:cNvCxnSpPr>
          <p:nvPr/>
        </p:nvCxnSpPr>
        <p:spPr>
          <a:xfrm rot="5400000">
            <a:off x="9122570" y="3402808"/>
            <a:ext cx="390525" cy="87153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4"/>
          <p:cNvCxnSpPr>
            <a:stCxn id="10" idx="2"/>
          </p:cNvCxnSpPr>
          <p:nvPr/>
        </p:nvCxnSpPr>
        <p:spPr>
          <a:xfrm rot="5400000">
            <a:off x="8196264" y="3471864"/>
            <a:ext cx="814387" cy="1428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9" idx="1"/>
          </p:cNvCxnSpPr>
          <p:nvPr/>
        </p:nvCxnSpPr>
        <p:spPr>
          <a:xfrm rot="5400000" flipH="1" flipV="1">
            <a:off x="8953501" y="3171826"/>
            <a:ext cx="371475" cy="9144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endCxn id="8" idx="2"/>
          </p:cNvCxnSpPr>
          <p:nvPr/>
        </p:nvCxnSpPr>
        <p:spPr>
          <a:xfrm rot="10800000">
            <a:off x="7539039" y="3668538"/>
            <a:ext cx="985837" cy="40005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6" idx="6"/>
            <a:endCxn id="9" idx="0"/>
          </p:cNvCxnSpPr>
          <p:nvPr/>
        </p:nvCxnSpPr>
        <p:spPr>
          <a:xfrm>
            <a:off x="8810626" y="2849563"/>
            <a:ext cx="942975" cy="39370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539164" y="378618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8" name="Овал 17"/>
          <p:cNvSpPr/>
          <p:nvPr/>
        </p:nvSpPr>
        <p:spPr>
          <a:xfrm>
            <a:off x="8524875" y="4929189"/>
            <a:ext cx="357188" cy="357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524876" y="492918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2000">
                <a:latin typeface="Calibri" pitchFamily="34" charset="0"/>
              </a:rPr>
              <a:t>4</a:t>
            </a:r>
          </a:p>
        </p:txBody>
      </p:sp>
      <p:cxnSp>
        <p:nvCxnSpPr>
          <p:cNvPr id="20" name="Shape 19"/>
          <p:cNvCxnSpPr>
            <a:stCxn id="4" idx="3"/>
            <a:endCxn id="18" idx="2"/>
          </p:cNvCxnSpPr>
          <p:nvPr/>
        </p:nvCxnSpPr>
        <p:spPr>
          <a:xfrm rot="16200000" flipH="1">
            <a:off x="7212323" y="3795229"/>
            <a:ext cx="1534415" cy="109069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17" idx="2"/>
            <a:endCxn id="18" idx="0"/>
          </p:cNvCxnSpPr>
          <p:nvPr/>
        </p:nvCxnSpPr>
        <p:spPr>
          <a:xfrm rot="16200000" flipH="1">
            <a:off x="8328819" y="4553744"/>
            <a:ext cx="742950" cy="793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endCxn id="18" idx="6"/>
          </p:cNvCxnSpPr>
          <p:nvPr/>
        </p:nvCxnSpPr>
        <p:spPr>
          <a:xfrm rot="5400000">
            <a:off x="8613776" y="3840163"/>
            <a:ext cx="1536700" cy="100012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3381376" y="6025976"/>
            <a:ext cx="1071563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4667251" y="6025976"/>
            <a:ext cx="1071563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5953125" y="6025976"/>
            <a:ext cx="1585912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rot="5400000">
            <a:off x="3810794" y="6310932"/>
            <a:ext cx="5715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rot="5400000">
            <a:off x="5096669" y="6310932"/>
            <a:ext cx="5715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rot="5400000">
            <a:off x="6375578" y="6310934"/>
            <a:ext cx="571500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4238626" y="6311727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524501" y="6311727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81376" y="4668663"/>
            <a:ext cx="1071563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4667251" y="4668663"/>
            <a:ext cx="1572765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rot="5400000">
            <a:off x="3810794" y="4953619"/>
            <a:ext cx="5715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5400000">
            <a:off x="5166519" y="4955207"/>
            <a:ext cx="5715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0" idx="1"/>
          </p:cNvCxnSpPr>
          <p:nvPr/>
        </p:nvCxnSpPr>
        <p:spPr>
          <a:xfrm>
            <a:off x="2667001" y="4954413"/>
            <a:ext cx="71437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4238626" y="4954413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3381376" y="3668538"/>
            <a:ext cx="1071563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667251" y="3668538"/>
            <a:ext cx="1572765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rot="5400000">
            <a:off x="3810794" y="3953494"/>
            <a:ext cx="5715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rot="5400000">
            <a:off x="5166519" y="3955082"/>
            <a:ext cx="5715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endCxn id="59" idx="1"/>
          </p:cNvCxnSpPr>
          <p:nvPr/>
        </p:nvCxnSpPr>
        <p:spPr>
          <a:xfrm>
            <a:off x="2667001" y="3954288"/>
            <a:ext cx="71437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4238626" y="3954288"/>
            <a:ext cx="428625" cy="1588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3309938" y="2739851"/>
            <a:ext cx="1071562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4595813" y="2739851"/>
            <a:ext cx="1644203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 rot="10800000">
            <a:off x="2240509" y="3454226"/>
            <a:ext cx="78581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rot="5400000">
            <a:off x="3739357" y="3024808"/>
            <a:ext cx="571500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rot="5400000">
            <a:off x="5095082" y="3024808"/>
            <a:ext cx="571500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endCxn id="68" idx="1"/>
          </p:cNvCxnSpPr>
          <p:nvPr/>
        </p:nvCxnSpPr>
        <p:spPr>
          <a:xfrm>
            <a:off x="2667000" y="3025602"/>
            <a:ext cx="642938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4167189" y="3025602"/>
            <a:ext cx="42862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2238375" y="2596977"/>
            <a:ext cx="785813" cy="414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rot="10800000">
            <a:off x="2238376" y="4525788"/>
            <a:ext cx="7858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rot="10800000">
            <a:off x="2240509" y="5383038"/>
            <a:ext cx="78581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 rot="10800000">
            <a:off x="2240509" y="6025976"/>
            <a:ext cx="78581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2595564" y="5740227"/>
            <a:ext cx="714375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endCxn id="33" idx="1"/>
          </p:cNvCxnSpPr>
          <p:nvPr/>
        </p:nvCxnSpPr>
        <p:spPr>
          <a:xfrm>
            <a:off x="2595563" y="6311727"/>
            <a:ext cx="785812" cy="1587"/>
          </a:xfrm>
          <a:prstGeom prst="straightConnector1">
            <a:avLst/>
          </a:prstGeom>
          <a:ln w="19050" cap="rnd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381376" y="5525913"/>
            <a:ext cx="67627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NULL</a:t>
            </a:r>
            <a:endParaRPr lang="ru-RU">
              <a:latin typeface="Calibri" pitchFamily="34" charset="0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809751" y="2882726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6167439" y="6097413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881564" y="6097413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3595689" y="6097413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1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881564" y="4740101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24251" y="4740101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881564" y="3739976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95689" y="3739976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810126" y="2811288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524251" y="2811288"/>
            <a:ext cx="314325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1809751" y="6168851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5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1809751" y="55259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4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1809751" y="4740101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3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1809751" y="381141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2</a:t>
            </a:r>
            <a:endParaRPr lang="ru-RU" sz="2000">
              <a:latin typeface="Calibri" pitchFamily="34" charset="0"/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5453065" y="2829019"/>
            <a:ext cx="729687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NULL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480100" y="4755946"/>
            <a:ext cx="729687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NULL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480101" y="3744774"/>
            <a:ext cx="729687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NULL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44073" y="6113258"/>
            <a:ext cx="729687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NULL</a:t>
            </a:r>
            <a:endParaRPr lang="ru-RU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</a:t>
            </a:r>
          </a:p>
        </p:txBody>
      </p:sp>
      <p:sp>
        <p:nvSpPr>
          <p:cNvPr id="7373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ru-RU" sz="2400" dirty="0"/>
              <a:t>Очередью называется линейный список, в котором все включения производятся на одном конце списка, все исключения – на другом его конце</a:t>
            </a:r>
          </a:p>
          <a:p>
            <a:pPr>
              <a:lnSpc>
                <a:spcPct val="80000"/>
              </a:lnSpc>
              <a:buNone/>
            </a:pPr>
            <a:endParaRPr lang="ru-RU" sz="2400" dirty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FIFO (first-in-first-out) –</a:t>
            </a:r>
            <a:r>
              <a:rPr lang="ru-RU" sz="2400" dirty="0"/>
              <a:t> первый вошел, первый вышел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sz="2400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2783633" y="4503836"/>
            <a:ext cx="7358063" cy="941388"/>
            <a:chOff x="857250" y="3857625"/>
            <a:chExt cx="7358063" cy="94138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857250" y="3857625"/>
              <a:ext cx="928688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7286625" y="3857625"/>
              <a:ext cx="928688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571750" y="3857625"/>
              <a:ext cx="928688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214813" y="3857625"/>
              <a:ext cx="928687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715000" y="3857625"/>
              <a:ext cx="928688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0" name="Прямая со стрелкой 9"/>
            <p:cNvCxnSpPr>
              <a:stCxn id="4" idx="3"/>
              <a:endCxn id="6" idx="1"/>
            </p:cNvCxnSpPr>
            <p:nvPr/>
          </p:nvCxnSpPr>
          <p:spPr>
            <a:xfrm>
              <a:off x="1785938" y="4108450"/>
              <a:ext cx="7858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6" idx="3"/>
              <a:endCxn id="7" idx="1"/>
            </p:cNvCxnSpPr>
            <p:nvPr/>
          </p:nvCxnSpPr>
          <p:spPr>
            <a:xfrm>
              <a:off x="3500438" y="4108450"/>
              <a:ext cx="71437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3"/>
              <a:endCxn id="5" idx="1"/>
            </p:cNvCxnSpPr>
            <p:nvPr/>
          </p:nvCxnSpPr>
          <p:spPr>
            <a:xfrm>
              <a:off x="6643688" y="4108450"/>
              <a:ext cx="64293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7" idx="3"/>
              <a:endCxn id="8" idx="1"/>
            </p:cNvCxnSpPr>
            <p:nvPr/>
          </p:nvCxnSpPr>
          <p:spPr>
            <a:xfrm>
              <a:off x="5143500" y="4108450"/>
              <a:ext cx="5715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40" name="TextBox 20"/>
            <p:cNvSpPr txBox="1">
              <a:spLocks noChangeArrowheads="1"/>
            </p:cNvSpPr>
            <p:nvPr/>
          </p:nvSpPr>
          <p:spPr bwMode="auto">
            <a:xfrm>
              <a:off x="857250" y="4429125"/>
              <a:ext cx="8985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>
                  <a:latin typeface="Calibri" pitchFamily="34" charset="0"/>
                </a:rPr>
                <a:t>Начало</a:t>
              </a:r>
            </a:p>
          </p:txBody>
        </p:sp>
        <p:sp>
          <p:nvSpPr>
            <p:cNvPr id="73741" name="TextBox 21"/>
            <p:cNvSpPr txBox="1">
              <a:spLocks noChangeArrowheads="1"/>
            </p:cNvSpPr>
            <p:nvPr/>
          </p:nvSpPr>
          <p:spPr bwMode="auto">
            <a:xfrm>
              <a:off x="2500313" y="4429125"/>
              <a:ext cx="88741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>
                  <a:latin typeface="Calibri" pitchFamily="34" charset="0"/>
                </a:rPr>
                <a:t>Второй</a:t>
              </a:r>
            </a:p>
          </p:txBody>
        </p:sp>
        <p:sp>
          <p:nvSpPr>
            <p:cNvPr id="73742" name="TextBox 22"/>
            <p:cNvSpPr txBox="1">
              <a:spLocks noChangeArrowheads="1"/>
            </p:cNvSpPr>
            <p:nvPr/>
          </p:nvSpPr>
          <p:spPr bwMode="auto">
            <a:xfrm>
              <a:off x="4214813" y="4429125"/>
              <a:ext cx="8572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>
                  <a:latin typeface="Calibri" pitchFamily="34" charset="0"/>
                </a:rPr>
                <a:t>Третий</a:t>
              </a:r>
            </a:p>
          </p:txBody>
        </p:sp>
        <p:sp>
          <p:nvSpPr>
            <p:cNvPr id="73743" name="TextBox 23"/>
            <p:cNvSpPr txBox="1">
              <a:spLocks noChangeArrowheads="1"/>
            </p:cNvSpPr>
            <p:nvPr/>
          </p:nvSpPr>
          <p:spPr bwMode="auto">
            <a:xfrm>
              <a:off x="5643563" y="4429125"/>
              <a:ext cx="123348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>
                  <a:latin typeface="Calibri" pitchFamily="34" charset="0"/>
                </a:rPr>
                <a:t>Четвертый</a:t>
              </a:r>
            </a:p>
          </p:txBody>
        </p:sp>
        <p:sp>
          <p:nvSpPr>
            <p:cNvPr id="73744" name="TextBox 24"/>
            <p:cNvSpPr txBox="1">
              <a:spLocks noChangeArrowheads="1"/>
            </p:cNvSpPr>
            <p:nvPr/>
          </p:nvSpPr>
          <p:spPr bwMode="auto">
            <a:xfrm>
              <a:off x="7358063" y="4429125"/>
              <a:ext cx="79216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>
                  <a:latin typeface="Calibri" pitchFamily="34" charset="0"/>
                </a:rPr>
                <a:t>Конец</a:t>
              </a:r>
            </a:p>
          </p:txBody>
        </p:sp>
      </p:grpSp>
      <p:sp>
        <p:nvSpPr>
          <p:cNvPr id="73745" name="TextBox 27"/>
          <p:cNvSpPr txBox="1">
            <a:spLocks noChangeArrowheads="1"/>
          </p:cNvSpPr>
          <p:nvPr/>
        </p:nvSpPr>
        <p:spPr bwMode="auto">
          <a:xfrm>
            <a:off x="2511423" y="3964896"/>
            <a:ext cx="1371600" cy="4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Исключить</a:t>
            </a:r>
          </a:p>
        </p:txBody>
      </p:sp>
      <p:sp>
        <p:nvSpPr>
          <p:cNvPr id="73746" name="TextBox 29"/>
          <p:cNvSpPr txBox="1">
            <a:spLocks noChangeArrowheads="1"/>
          </p:cNvSpPr>
          <p:nvPr/>
        </p:nvSpPr>
        <p:spPr bwMode="auto">
          <a:xfrm>
            <a:off x="8963794" y="3964900"/>
            <a:ext cx="1236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Включить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2587"/>
              </p:ext>
            </p:extLst>
          </p:nvPr>
        </p:nvGraphicFramePr>
        <p:xfrm>
          <a:off x="6672064" y="1447278"/>
          <a:ext cx="3816424" cy="5257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Номер вершины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Следующий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566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14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071664" y="1916832"/>
            <a:ext cx="2524844" cy="1866504"/>
            <a:chOff x="1475656" y="4946872"/>
            <a:chExt cx="2524844" cy="1866504"/>
          </a:xfrm>
        </p:grpSpPr>
        <p:sp>
          <p:nvSpPr>
            <p:cNvPr id="5" name="Овал 4"/>
            <p:cNvSpPr/>
            <p:nvPr/>
          </p:nvSpPr>
          <p:spPr>
            <a:xfrm>
              <a:off x="1475656" y="5738961"/>
              <a:ext cx="357188" cy="3571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b="1" dirty="0" smtClean="0"/>
                <a:t>1</a:t>
              </a:r>
              <a:endParaRPr lang="ru-RU" b="1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2571750" y="5733801"/>
              <a:ext cx="357188" cy="3571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b="1" dirty="0" smtClean="0">
                  <a:solidFill>
                    <a:schemeClr val="bg1"/>
                  </a:solidFill>
                </a:rPr>
                <a:t>5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2558347" y="4946872"/>
              <a:ext cx="392906" cy="3571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b="1" dirty="0" smtClean="0"/>
                <a:t>2</a:t>
              </a:r>
              <a:endParaRPr lang="ru-RU" b="1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3643313" y="5736108"/>
              <a:ext cx="357187" cy="35718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b="1" dirty="0" smtClean="0"/>
                <a:t>3</a:t>
              </a:r>
              <a:endParaRPr lang="ru-RU" b="1" dirty="0"/>
            </a:p>
          </p:txBody>
        </p:sp>
        <p:cxnSp>
          <p:nvCxnSpPr>
            <p:cNvPr id="12" name="Shape 11"/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1799551" y="4980166"/>
              <a:ext cx="613495" cy="904097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hape 12"/>
            <p:cNvCxnSpPr>
              <a:stCxn id="8" idx="4"/>
              <a:endCxn id="6" idx="4"/>
            </p:cNvCxnSpPr>
            <p:nvPr/>
          </p:nvCxnSpPr>
          <p:spPr>
            <a:xfrm rot="5400000" flipH="1">
              <a:off x="3284972" y="5556362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4"/>
            <p:cNvCxnSpPr>
              <a:stCxn id="7" idx="4"/>
              <a:endCxn id="6" idx="0"/>
            </p:cNvCxnSpPr>
            <p:nvPr/>
          </p:nvCxnSpPr>
          <p:spPr>
            <a:xfrm rot="5400000">
              <a:off x="2537702" y="5516702"/>
              <a:ext cx="429741" cy="445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6" idx="0"/>
              <a:endCxn id="8" idx="0"/>
            </p:cNvCxnSpPr>
            <p:nvPr/>
          </p:nvCxnSpPr>
          <p:spPr>
            <a:xfrm rot="16200000" flipH="1">
              <a:off x="3284971" y="5199173"/>
              <a:ext cx="2307" cy="1071563"/>
            </a:xfrm>
            <a:prstGeom prst="curvedConnector3">
              <a:avLst>
                <a:gd name="adj1" fmla="val -990897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6" idx="2"/>
              <a:endCxn id="5" idx="6"/>
            </p:cNvCxnSpPr>
            <p:nvPr/>
          </p:nvCxnSpPr>
          <p:spPr>
            <a:xfrm rot="10800000" flipV="1">
              <a:off x="1832844" y="5912395"/>
              <a:ext cx="738906" cy="5160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6"/>
              <a:endCxn id="8" idx="0"/>
            </p:cNvCxnSpPr>
            <p:nvPr/>
          </p:nvCxnSpPr>
          <p:spPr>
            <a:xfrm>
              <a:off x="2951253" y="5125466"/>
              <a:ext cx="870654" cy="610642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582636" y="6456188"/>
              <a:ext cx="357188" cy="3571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b="1" dirty="0" smtClean="0"/>
                <a:t>4</a:t>
              </a:r>
              <a:endParaRPr lang="ru-RU" b="1" dirty="0"/>
            </a:p>
          </p:txBody>
        </p:sp>
        <p:cxnSp>
          <p:nvCxnSpPr>
            <p:cNvPr id="21" name="Shape 20"/>
            <p:cNvCxnSpPr>
              <a:stCxn id="5" idx="4"/>
              <a:endCxn id="19" idx="2"/>
            </p:cNvCxnSpPr>
            <p:nvPr/>
          </p:nvCxnSpPr>
          <p:spPr>
            <a:xfrm rot="16200000" flipH="1">
              <a:off x="1849126" y="5901272"/>
              <a:ext cx="538634" cy="92838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0"/>
            <p:cNvCxnSpPr>
              <a:stCxn id="6" idx="4"/>
              <a:endCxn id="19" idx="0"/>
            </p:cNvCxnSpPr>
            <p:nvPr/>
          </p:nvCxnSpPr>
          <p:spPr>
            <a:xfrm rot="16200000" flipH="1">
              <a:off x="2573188" y="6268145"/>
              <a:ext cx="365199" cy="10886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22"/>
            <p:cNvCxnSpPr>
              <a:stCxn id="8" idx="4"/>
              <a:endCxn id="19" idx="6"/>
            </p:cNvCxnSpPr>
            <p:nvPr/>
          </p:nvCxnSpPr>
          <p:spPr>
            <a:xfrm rot="5400000">
              <a:off x="3110123" y="5922998"/>
              <a:ext cx="541486" cy="882083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Табличное представление списков смежностей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96910" y="4221088"/>
            <a:ext cx="4392488" cy="242656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Уменьшает расход памяти, на хранение небольших структур в динамически распределяемой памяти</a:t>
            </a:r>
          </a:p>
        </p:txBody>
      </p:sp>
    </p:spTree>
    <p:extLst>
      <p:ext uri="{BB962C8B-B14F-4D97-AF65-F5344CB8AC3E}">
        <p14:creationId xmlns:p14="http://schemas.microsoft.com/office/powerpoint/2010/main" val="34635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/>
              <a:t>в </a:t>
            </a:r>
            <a:r>
              <a:rPr lang="ru-RU" dirty="0" smtClean="0"/>
              <a:t>ширину в графе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Способ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нумерации вершин произвольного графа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(один из)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Проектирование ИС и печатных плат,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...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Основа большого числа алгоритмов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Вычисление максимального потока в графе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связности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/>
              <a:t>Breadth-first </a:t>
            </a:r>
            <a:r>
              <a:rPr lang="en-US" dirty="0" smtClean="0"/>
              <a:t>search, BFS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9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 </a:t>
            </a:r>
            <a:r>
              <a:rPr lang="ru-RU" dirty="0" smtClean="0"/>
              <a:t>поиска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Пусть дан граф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выбрана некоторая его вершина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Поиск в ширину вычисляет для каждой вершины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два номера</a:t>
            </a:r>
          </a:p>
          <a:p>
            <a:pPr marL="938784" lvl="1" indent="-609600">
              <a:lnSpc>
                <a:spcPct val="80000"/>
              </a:lnSpc>
            </a:pPr>
            <a:r>
              <a:rPr lang="ru-RU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[u] </a:t>
            </a:r>
            <a:r>
              <a:rPr lang="ru-RU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предшественика вершины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ru-RU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при поиске в ширину</a:t>
            </a:r>
          </a:p>
          <a:p>
            <a:pPr marL="938784" lvl="1" indent="-609600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d[u]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кратчайшее расстояние от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до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938784" lvl="1" indent="-609600">
              <a:lnSpc>
                <a:spcPct val="80000"/>
              </a:lnSpc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Схема алгоритма</a:t>
            </a: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Шаг 1: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d[s] = 0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Шаг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: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обрабатываем все вершины на расстоянии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-1 от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200" dirty="0">
                <a:latin typeface="Calibri" pitchFamily="34" charset="0"/>
                <a:cs typeface="Calibri" pitchFamily="34" charset="0"/>
              </a:rPr>
              <a:t>Каждого соседа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вершины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с  пометкой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d[u] = </a:t>
            </a:r>
            <a:r>
              <a:rPr lang="en-US" sz="2200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-1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 нумеруем </a:t>
            </a:r>
            <a:r>
              <a:rPr lang="ru-RU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</a:t>
            </a:r>
            <a:r>
              <a:rPr lang="en-US" sz="2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[v] = u </a:t>
            </a:r>
            <a:r>
              <a:rPr lang="ru-RU" sz="22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d[v] = n</a:t>
            </a:r>
            <a:endParaRPr lang="ru-RU" sz="2200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9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поиска в ширину</a:t>
            </a:r>
            <a:endParaRPr lang="ru-RU" dirty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000" dirty="0">
                <a:latin typeface="+mj-lt"/>
                <a:cs typeface="Courier New" pitchFamily="49" charset="0"/>
              </a:rPr>
              <a:t>BFS (матрица смежности граф </a:t>
            </a:r>
            <a:r>
              <a:rPr lang="en-US" sz="2000" dirty="0">
                <a:latin typeface="+mj-lt"/>
                <a:cs typeface="Courier New" pitchFamily="49" charset="0"/>
              </a:rPr>
              <a:t>G, </a:t>
            </a:r>
            <a:r>
              <a:rPr lang="ru-RU" sz="2000" dirty="0">
                <a:latin typeface="+mj-lt"/>
                <a:cs typeface="Courier New" pitchFamily="49" charset="0"/>
              </a:rPr>
              <a:t>число вершин </a:t>
            </a:r>
            <a:r>
              <a:rPr lang="en-US" sz="2000" dirty="0">
                <a:latin typeface="+mj-lt"/>
                <a:cs typeface="Courier New" pitchFamily="49" charset="0"/>
              </a:rPr>
              <a:t>n, </a:t>
            </a:r>
            <a:r>
              <a:rPr lang="ru-RU" sz="2000" dirty="0">
                <a:latin typeface="+mj-lt"/>
                <a:cs typeface="Courier New" pitchFamily="49" charset="0"/>
              </a:rPr>
              <a:t>вершина </a:t>
            </a:r>
            <a:r>
              <a:rPr lang="en-US" sz="2000" dirty="0">
                <a:latin typeface="+mj-lt"/>
                <a:cs typeface="Courier New" pitchFamily="49" charset="0"/>
              </a:rPr>
              <a:t>s)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{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</a:t>
            </a:r>
            <a:r>
              <a:rPr lang="ru-RU" sz="2000" dirty="0">
                <a:latin typeface="+mj-lt"/>
                <a:cs typeface="Courier New" pitchFamily="49" charset="0"/>
              </a:rPr>
              <a:t>for (</a:t>
            </a:r>
            <a:r>
              <a:rPr lang="en-US" sz="2000" dirty="0">
                <a:latin typeface="+mj-lt"/>
                <a:cs typeface="Courier New" pitchFamily="49" charset="0"/>
              </a:rPr>
              <a:t>u = 0; u &lt; n; u++)</a:t>
            </a:r>
            <a:endParaRPr lang="ru-RU" sz="2000" dirty="0">
              <a:latin typeface="+mj-lt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2000" dirty="0">
                <a:latin typeface="+mj-lt"/>
                <a:cs typeface="Courier New" pitchFamily="49" charset="0"/>
              </a:rPr>
              <a:t>		d[u]</a:t>
            </a:r>
            <a:r>
              <a:rPr lang="ru-RU" sz="2000" dirty="0">
                <a:latin typeface="+mj-lt"/>
                <a:cs typeface="Courier New" pitchFamily="49" charset="0"/>
              </a:rPr>
              <a:t> =</a:t>
            </a:r>
            <a:r>
              <a:rPr lang="en-US" sz="2000" dirty="0">
                <a:latin typeface="+mj-lt"/>
                <a:cs typeface="Courier New" pitchFamily="49" charset="0"/>
              </a:rPr>
              <a:t> n; // </a:t>
            </a:r>
            <a:r>
              <a:rPr lang="ru-RU" sz="2000" dirty="0">
                <a:latin typeface="+mj-lt"/>
                <a:cs typeface="Courier New" pitchFamily="49" charset="0"/>
              </a:rPr>
              <a:t>почему?</a:t>
            </a:r>
            <a:r>
              <a:rPr lang="en-US" sz="2000" dirty="0">
                <a:latin typeface="+mj-lt"/>
                <a:cs typeface="Courier New" pitchFamily="49" charset="0"/>
              </a:rPr>
              <a:t/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d[s] = 0;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put(s, Q);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while (! empty(Q)) {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u = get(Q);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for (v = 0; v &lt; n; v++) if (G[v][u] == 1) {</a:t>
            </a:r>
            <a:r>
              <a:rPr lang="ru-RU" sz="2000" dirty="0">
                <a:latin typeface="+mj-lt"/>
                <a:cs typeface="Courier New" pitchFamily="49" charset="0"/>
              </a:rPr>
              <a:t> // сосед </a:t>
            </a:r>
            <a:r>
              <a:rPr lang="en-US" sz="2000" dirty="0">
                <a:latin typeface="+mj-lt"/>
                <a:cs typeface="Courier New" pitchFamily="49" charset="0"/>
              </a:rPr>
              <a:t>u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	if (d[v] &gt; d[u]+1</a:t>
            </a:r>
            <a:r>
              <a:rPr lang="ru-RU" sz="2000" dirty="0">
                <a:latin typeface="+mj-lt"/>
                <a:cs typeface="Courier New" pitchFamily="49" charset="0"/>
              </a:rPr>
              <a:t>)</a:t>
            </a:r>
            <a:r>
              <a:rPr lang="en-US" sz="2000" dirty="0">
                <a:latin typeface="+mj-lt"/>
                <a:cs typeface="Courier New" pitchFamily="49" charset="0"/>
              </a:rPr>
              <a:t> </a:t>
            </a:r>
            <a:r>
              <a:rPr lang="ru-RU" sz="2000" dirty="0">
                <a:latin typeface="+mj-lt"/>
                <a:cs typeface="Courier New" pitchFamily="49" charset="0"/>
              </a:rPr>
              <a:t>{</a:t>
            </a:r>
            <a:r>
              <a:rPr lang="en-US" sz="2000" dirty="0">
                <a:latin typeface="+mj-lt"/>
                <a:cs typeface="Courier New" pitchFamily="49" charset="0"/>
              </a:rPr>
              <a:t/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		d[v]= d[u]+1;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		put(Q, v);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	}}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	}</a:t>
            </a:r>
            <a:br>
              <a:rPr lang="en-US" sz="2000" dirty="0">
                <a:latin typeface="+mj-lt"/>
                <a:cs typeface="Courier New" pitchFamily="49" charset="0"/>
              </a:rPr>
            </a:br>
            <a:r>
              <a:rPr lang="ru-RU" sz="2000" dirty="0">
                <a:latin typeface="+mj-lt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2000" dirty="0">
              <a:latin typeface="+mj-lt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2000" dirty="0">
              <a:latin typeface="+mj-lt"/>
            </a:endParaRPr>
          </a:p>
          <a:p>
            <a:pPr>
              <a:buFont typeface="Arial" charset="0"/>
              <a:buNone/>
            </a:pPr>
            <a:endParaRPr lang="en-US" sz="2000" dirty="0">
              <a:latin typeface="+mj-lt"/>
            </a:endParaRPr>
          </a:p>
          <a:p>
            <a:pPr>
              <a:buFont typeface="Arial" charset="0"/>
              <a:buNone/>
            </a:pP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9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1945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285564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d[2] =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855641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d[6] =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2855641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d[3] = </a:t>
            </a:r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285564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d[2]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5641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d[6]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5641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d[3]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3354" y="29969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d[5] =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645690" y="20608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d[1] =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645690" y="49408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d[7] = 2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680952" y="38594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d[8] =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87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285564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d[2]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5641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d[6]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5641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d[3]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3354" y="29969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d[5]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5690" y="20608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d[1]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5690" y="49408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d[7]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0952" y="38594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d[8]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8402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d[4] = 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868402" y="395756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d[9] =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6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поиска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956048" y="2431701"/>
            <a:ext cx="4572000" cy="2413000"/>
            <a:chOff x="408" y="1162"/>
            <a:chExt cx="2880" cy="152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dirty="0" smtClean="0">
                  <a:solidFill>
                    <a:srgbClr val="FFC000"/>
                  </a:solidFill>
                </a:rPr>
                <a:t>10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1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2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1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11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6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13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18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8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882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5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313" y="245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7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61" y="116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061" y="1797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/>
                <a:t>9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flipV="1">
              <a:off x="602" y="1356"/>
              <a:ext cx="54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>
              <a:off x="635" y="1911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6" idx="5"/>
              <a:endCxn id="9" idx="1"/>
            </p:cNvCxnSpPr>
            <p:nvPr/>
          </p:nvCxnSpPr>
          <p:spPr bwMode="auto">
            <a:xfrm>
              <a:off x="602" y="1991"/>
              <a:ext cx="542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19"/>
            <p:cNvCxnSpPr>
              <a:cxnSpLocks noChangeShapeType="1"/>
              <a:stCxn id="9" idx="7"/>
              <a:endCxn id="12" idx="3"/>
            </p:cNvCxnSpPr>
            <p:nvPr/>
          </p:nvCxnSpPr>
          <p:spPr bwMode="auto">
            <a:xfrm flipV="1">
              <a:off x="1305" y="1991"/>
              <a:ext cx="610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20"/>
            <p:cNvCxnSpPr>
              <a:cxnSpLocks noChangeShapeType="1"/>
              <a:stCxn id="9" idx="6"/>
              <a:endCxn id="13" idx="2"/>
            </p:cNvCxnSpPr>
            <p:nvPr/>
          </p:nvCxnSpPr>
          <p:spPr bwMode="auto">
            <a:xfrm>
              <a:off x="1338" y="2569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21"/>
            <p:cNvCxnSpPr>
              <a:cxnSpLocks noChangeShapeType="1"/>
              <a:stCxn id="8" idx="0"/>
              <a:endCxn id="7" idx="4"/>
            </p:cNvCxnSpPr>
            <p:nvPr/>
          </p:nvCxnSpPr>
          <p:spPr bwMode="auto">
            <a:xfrm flipV="1">
              <a:off x="122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22"/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 flipH="1">
              <a:off x="2427" y="2024"/>
              <a:ext cx="5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3"/>
            <p:cNvCxnSpPr>
              <a:cxnSpLocks noChangeShapeType="1"/>
              <a:stCxn id="12" idx="1"/>
              <a:endCxn id="7" idx="5"/>
            </p:cNvCxnSpPr>
            <p:nvPr/>
          </p:nvCxnSpPr>
          <p:spPr bwMode="auto">
            <a:xfrm flipH="1" flipV="1">
              <a:off x="1305" y="1356"/>
              <a:ext cx="610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4"/>
            <p:cNvCxnSpPr>
              <a:cxnSpLocks noChangeShapeType="1"/>
              <a:stCxn id="10" idx="6"/>
              <a:endCxn id="14" idx="2"/>
            </p:cNvCxnSpPr>
            <p:nvPr/>
          </p:nvCxnSpPr>
          <p:spPr bwMode="auto">
            <a:xfrm>
              <a:off x="2540" y="1276"/>
              <a:ext cx="52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AutoShape 25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305" y="1356"/>
              <a:ext cx="1046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AutoShape 26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1338" y="1276"/>
              <a:ext cx="9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27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2512" y="1356"/>
              <a:ext cx="582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AutoShape 28"/>
            <p:cNvCxnSpPr>
              <a:cxnSpLocks noChangeShapeType="1"/>
              <a:stCxn id="11" idx="6"/>
              <a:endCxn id="15" idx="2"/>
            </p:cNvCxnSpPr>
            <p:nvPr/>
          </p:nvCxnSpPr>
          <p:spPr bwMode="auto">
            <a:xfrm>
              <a:off x="2545" y="1911"/>
              <a:ext cx="5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AutoShape 29"/>
            <p:cNvCxnSpPr>
              <a:cxnSpLocks noChangeShapeType="1"/>
              <a:stCxn id="14" idx="4"/>
              <a:endCxn id="15" idx="0"/>
            </p:cNvCxnSpPr>
            <p:nvPr/>
          </p:nvCxnSpPr>
          <p:spPr bwMode="auto">
            <a:xfrm>
              <a:off x="3175" y="1389"/>
              <a:ext cx="0" cy="4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AutoShape 30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flipV="1">
              <a:off x="1225" y="2024"/>
              <a:ext cx="0" cy="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2855641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d[2]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5641" y="49411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d[6]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5641" y="38610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d[3] =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3354" y="299695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d[5]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5690" y="20608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d[1] =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5690" y="494087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d[7]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0952" y="38594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d[8] = 2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8402" y="20515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d[4] = 3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8402" y="395756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d[9] = 3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1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488009"/>
              </p:ext>
            </p:extLst>
          </p:nvPr>
        </p:nvGraphicFramePr>
        <p:xfrm>
          <a:off x="7032104" y="2119932"/>
          <a:ext cx="3672408" cy="42672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Расстояние</a:t>
                      </a:r>
                      <a:b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 10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Путь через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или 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2, 8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221848" marR="22184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0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Очередь</a:t>
            </a:r>
          </a:p>
          <a:p>
            <a:pPr lvl="1"/>
            <a:r>
              <a:rPr lang="ru-RU" dirty="0" smtClean="0"/>
              <a:t>Реализация </a:t>
            </a:r>
            <a:r>
              <a:rPr lang="ru-RU" dirty="0"/>
              <a:t>с помощью </a:t>
            </a:r>
            <a:r>
              <a:rPr lang="ru-RU" dirty="0" smtClean="0"/>
              <a:t>списка</a:t>
            </a:r>
            <a:endParaRPr lang="ru-RU" dirty="0"/>
          </a:p>
          <a:p>
            <a:pPr lvl="1"/>
            <a:r>
              <a:rPr lang="ru-RU" dirty="0"/>
              <a:t>Реализация </a:t>
            </a:r>
            <a:r>
              <a:rPr lang="ru-RU" dirty="0" smtClean="0"/>
              <a:t>с помощью циклического буфера</a:t>
            </a:r>
          </a:p>
          <a:p>
            <a:r>
              <a:rPr lang="ru-RU" dirty="0" smtClean="0"/>
              <a:t>Графы</a:t>
            </a:r>
          </a:p>
          <a:p>
            <a:pPr lvl="1"/>
            <a:r>
              <a:rPr lang="ru-RU" dirty="0" smtClean="0"/>
              <a:t>Определения</a:t>
            </a:r>
          </a:p>
          <a:p>
            <a:pPr lvl="1"/>
            <a:r>
              <a:rPr lang="ru-RU" dirty="0" smtClean="0"/>
              <a:t>Вычисление кратчайших расстояний с помощью очереди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АТД </a:t>
            </a:r>
            <a:r>
              <a:rPr lang="ru-RU" dirty="0" smtClean="0"/>
              <a:t>очередь</a:t>
            </a:r>
            <a:endParaRPr lang="ru-RU" dirty="0"/>
          </a:p>
        </p:txBody>
      </p:sp>
      <p:sp>
        <p:nvSpPr>
          <p:cNvPr id="7782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– тип элементов очереди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queue_t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–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очередь элементов типа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создать пустую очередь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queue_t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уничтожить очередь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queue_destroy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*q);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получить значение первого элемента очереди, не удаляя его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queue_front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*q);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получить значение первого элемента очереди и удалить его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*q);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добавить в очередь значение x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*q,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проверить, пуста ли очередь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queue_empty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*q);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20000"/>
              </a:lnSpc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АТД очеред</a:t>
            </a:r>
            <a:r>
              <a:rPr lang="ru-RU" dirty="0"/>
              <a:t>ь</a:t>
            </a:r>
            <a:r>
              <a:rPr lang="ru-RU" dirty="0" smtClean="0"/>
              <a:t> на основе АТД список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elements;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ru-RU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back;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q;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q.elements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create();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q.back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end();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q;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queue_put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queue_put(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queue_t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insert_after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-&gt;elements,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-&gt;back,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очередь только что была пуста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-&gt;back = begin(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-&gt;elements);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-&gt;back = next(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-&gt;back);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72332" y="4005064"/>
            <a:ext cx="3538469" cy="22590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68580">
              <a:lnSpc>
                <a:spcPct val="80000"/>
              </a:lnSpc>
            </a:pPr>
            <a:r>
              <a:rPr lang="ru-RU" sz="1600" dirty="0" err="1">
                <a:cs typeface="Courier New" pitchFamily="49" charset="0"/>
              </a:rPr>
              <a:t>void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put</a:t>
            </a:r>
            <a:r>
              <a:rPr lang="ru-RU" sz="1600" dirty="0">
                <a:cs typeface="Courier New" pitchFamily="49" charset="0"/>
              </a:rPr>
              <a:t>(</a:t>
            </a:r>
            <a:r>
              <a:rPr lang="en-US" sz="1600" dirty="0">
                <a:cs typeface="Courier New" pitchFamily="49" charset="0"/>
              </a:rPr>
              <a:t>Q</a:t>
            </a:r>
            <a:r>
              <a:rPr lang="ru-RU" sz="1600" dirty="0" err="1">
                <a:cs typeface="Courier New" pitchFamily="49" charset="0"/>
              </a:rPr>
              <a:t>ueue</a:t>
            </a:r>
            <a:r>
              <a:rPr lang="ru-RU" sz="1600" dirty="0">
                <a:cs typeface="Courier New" pitchFamily="49" charset="0"/>
              </a:rPr>
              <a:t> *q, </a:t>
            </a:r>
            <a:r>
              <a:rPr lang="en-US" sz="1600" dirty="0">
                <a:cs typeface="Courier New" pitchFamily="49" charset="0"/>
              </a:rPr>
              <a:t>T </a:t>
            </a:r>
            <a:r>
              <a:rPr lang="ru-RU" sz="1600" dirty="0">
                <a:cs typeface="Courier New" pitchFamily="49" charset="0"/>
              </a:rPr>
              <a:t>a)</a:t>
            </a:r>
            <a:r>
              <a:rPr lang="en-US" sz="1600" dirty="0">
                <a:cs typeface="Courier New" pitchFamily="49" charset="0"/>
              </a:rPr>
              <a:t/>
            </a:r>
            <a:br>
              <a:rPr lang="en-US" sz="1600" dirty="0">
                <a:cs typeface="Courier New" pitchFamily="49" charset="0"/>
              </a:rPr>
            </a:br>
            <a:r>
              <a:rPr lang="ru-RU" sz="1600" dirty="0">
                <a:cs typeface="Courier New" pitchFamily="49" charset="0"/>
              </a:rPr>
              <a:t>{</a:t>
            </a:r>
            <a:r>
              <a:rPr lang="en-US" sz="1600" dirty="0">
                <a:cs typeface="Courier New" pitchFamily="49" charset="0"/>
              </a:rPr>
              <a:t/>
            </a:r>
            <a:br>
              <a:rPr lang="en-US" sz="1600" dirty="0"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    </a:t>
            </a:r>
            <a:r>
              <a:rPr lang="en-US" sz="1600" dirty="0" err="1">
                <a:cs typeface="Courier New" pitchFamily="49" charset="0"/>
              </a:rPr>
              <a:t>ptrElement</a:t>
            </a:r>
            <a:r>
              <a:rPr lang="ru-RU" sz="1600" dirty="0">
                <a:cs typeface="Courier New" pitchFamily="49" charset="0"/>
              </a:rPr>
              <a:t> p</a:t>
            </a:r>
            <a:r>
              <a:rPr lang="en-US" sz="1600" dirty="0">
                <a:cs typeface="Courier New" pitchFamily="49" charset="0"/>
              </a:rPr>
              <a:t> = </a:t>
            </a:r>
            <a:r>
              <a:rPr lang="ru-RU" sz="1600" dirty="0" err="1">
                <a:cs typeface="Courier New" pitchFamily="49" charset="0"/>
              </a:rPr>
              <a:t>malloc</a:t>
            </a:r>
            <a:r>
              <a:rPr lang="ru-RU" sz="1600" dirty="0">
                <a:cs typeface="Courier New" pitchFamily="49" charset="0"/>
              </a:rPr>
              <a:t>(</a:t>
            </a:r>
            <a:r>
              <a:rPr lang="ru-RU" sz="1600" dirty="0" err="1">
                <a:cs typeface="Courier New" pitchFamily="49" charset="0"/>
              </a:rPr>
              <a:t>sizeof</a:t>
            </a:r>
            <a:r>
              <a:rPr lang="ru-RU" sz="1600" dirty="0">
                <a:cs typeface="Courier New" pitchFamily="49" charset="0"/>
              </a:rPr>
              <a:t>(</a:t>
            </a:r>
            <a:r>
              <a:rPr lang="en-US" sz="1600" dirty="0">
                <a:cs typeface="Courier New" pitchFamily="49" charset="0"/>
              </a:rPr>
              <a:t>*p</a:t>
            </a:r>
            <a:r>
              <a:rPr lang="ru-RU" sz="1600" dirty="0">
                <a:cs typeface="Courier New" pitchFamily="49" charset="0"/>
              </a:rPr>
              <a:t>));</a:t>
            </a:r>
            <a:r>
              <a:rPr lang="en-US" sz="1600" dirty="0">
                <a:cs typeface="Courier New" pitchFamily="49" charset="0"/>
              </a:rPr>
              <a:t/>
            </a:r>
            <a:br>
              <a:rPr lang="en-US" sz="1600" dirty="0"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    </a:t>
            </a:r>
            <a:r>
              <a:rPr lang="ru-RU" sz="1600" dirty="0">
                <a:cs typeface="Courier New" pitchFamily="49" charset="0"/>
              </a:rPr>
              <a:t>p-&gt;</a:t>
            </a:r>
            <a:r>
              <a:rPr lang="en-US" sz="1600" dirty="0">
                <a:cs typeface="Courier New" pitchFamily="49" charset="0"/>
              </a:rPr>
              <a:t>value</a:t>
            </a:r>
            <a:r>
              <a:rPr lang="ru-RU" sz="1600" dirty="0">
                <a:cs typeface="Courier New" pitchFamily="49" charset="0"/>
              </a:rPr>
              <a:t> = a;</a:t>
            </a:r>
            <a:r>
              <a:rPr lang="en-US" sz="1600" dirty="0">
                <a:cs typeface="Courier New" pitchFamily="49" charset="0"/>
              </a:rPr>
              <a:t/>
            </a:r>
            <a:br>
              <a:rPr lang="en-US" sz="1600" dirty="0"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    </a:t>
            </a:r>
            <a:r>
              <a:rPr lang="ru-RU" sz="1600" dirty="0">
                <a:cs typeface="Courier New" pitchFamily="49" charset="0"/>
              </a:rPr>
              <a:t>p-&gt;</a:t>
            </a:r>
            <a:r>
              <a:rPr lang="ru-RU" sz="1600" dirty="0" err="1">
                <a:cs typeface="Courier New" pitchFamily="49" charset="0"/>
              </a:rPr>
              <a:t>next</a:t>
            </a:r>
            <a:r>
              <a:rPr lang="ru-RU" sz="1600" dirty="0">
                <a:cs typeface="Courier New" pitchFamily="49" charset="0"/>
              </a:rPr>
              <a:t> = NULL;</a:t>
            </a:r>
            <a:r>
              <a:rPr lang="en-US" sz="1600" dirty="0">
                <a:cs typeface="Courier New" pitchFamily="49" charset="0"/>
              </a:rPr>
              <a:t/>
            </a:r>
            <a:br>
              <a:rPr lang="en-US" sz="1600" dirty="0"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    </a:t>
            </a:r>
            <a:r>
              <a:rPr lang="ru-RU" sz="1600" dirty="0" err="1">
                <a:cs typeface="Courier New" pitchFamily="49" charset="0"/>
              </a:rPr>
              <a:t>if</a:t>
            </a:r>
            <a:r>
              <a:rPr lang="ru-RU" sz="1600" dirty="0">
                <a:cs typeface="Courier New" pitchFamily="49" charset="0"/>
              </a:rPr>
              <a:t> (q-&gt;f</a:t>
            </a:r>
            <a:r>
              <a:rPr lang="en-US" sz="1600" dirty="0" err="1">
                <a:cs typeface="Courier New" pitchFamily="49" charset="0"/>
              </a:rPr>
              <a:t>ront</a:t>
            </a:r>
            <a:r>
              <a:rPr lang="en-US" sz="1600" dirty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==</a:t>
            </a:r>
            <a:r>
              <a:rPr lang="en-US" sz="1600" dirty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NULL)</a:t>
            </a:r>
            <a:r>
              <a:rPr lang="en-US" sz="1600" dirty="0">
                <a:cs typeface="Courier New" pitchFamily="49" charset="0"/>
              </a:rPr>
              <a:t/>
            </a:r>
            <a:br>
              <a:rPr lang="en-US" sz="1600" dirty="0"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        </a:t>
            </a:r>
            <a:r>
              <a:rPr lang="ru-RU" sz="1600" dirty="0">
                <a:cs typeface="Courier New" pitchFamily="49" charset="0"/>
              </a:rPr>
              <a:t>q-&gt;f</a:t>
            </a:r>
            <a:r>
              <a:rPr lang="en-US" sz="1600" dirty="0" err="1">
                <a:cs typeface="Courier New" pitchFamily="49" charset="0"/>
              </a:rPr>
              <a:t>ront</a:t>
            </a:r>
            <a:r>
              <a:rPr lang="ru-RU" sz="1600" dirty="0">
                <a:cs typeface="Courier New" pitchFamily="49" charset="0"/>
              </a:rPr>
              <a:t> = p;</a:t>
            </a:r>
            <a:r>
              <a:rPr lang="en-US" sz="1600" dirty="0">
                <a:cs typeface="Courier New" pitchFamily="49" charset="0"/>
              </a:rPr>
              <a:t/>
            </a:r>
            <a:br>
              <a:rPr lang="en-US" sz="1600" dirty="0"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    </a:t>
            </a:r>
            <a:r>
              <a:rPr lang="ru-RU" sz="1600" dirty="0" err="1">
                <a:cs typeface="Courier New" pitchFamily="49" charset="0"/>
              </a:rPr>
              <a:t>else</a:t>
            </a:r>
            <a:r>
              <a:rPr lang="en-US" sz="1600" dirty="0">
                <a:cs typeface="Courier New" pitchFamily="49" charset="0"/>
              </a:rPr>
              <a:t/>
            </a:r>
            <a:br>
              <a:rPr lang="en-US" sz="1600" dirty="0"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        </a:t>
            </a:r>
            <a:r>
              <a:rPr lang="ru-RU" sz="1600" dirty="0">
                <a:cs typeface="Courier New" pitchFamily="49" charset="0"/>
              </a:rPr>
              <a:t>q-&gt;</a:t>
            </a:r>
            <a:r>
              <a:rPr lang="en-US" sz="1600" dirty="0">
                <a:cs typeface="Courier New" pitchFamily="49" charset="0"/>
              </a:rPr>
              <a:t>back</a:t>
            </a:r>
            <a:r>
              <a:rPr lang="ru-RU" sz="1600" dirty="0">
                <a:cs typeface="Courier New" pitchFamily="49" charset="0"/>
              </a:rPr>
              <a:t>-&gt;</a:t>
            </a:r>
            <a:r>
              <a:rPr lang="ru-RU" sz="1600" dirty="0" err="1">
                <a:cs typeface="Courier New" pitchFamily="49" charset="0"/>
              </a:rPr>
              <a:t>next</a:t>
            </a:r>
            <a:r>
              <a:rPr lang="ru-RU" sz="1600" dirty="0">
                <a:cs typeface="Courier New" pitchFamily="49" charset="0"/>
              </a:rPr>
              <a:t> = p;</a:t>
            </a:r>
            <a:r>
              <a:rPr lang="en-US" sz="1600" dirty="0">
                <a:cs typeface="Courier New" pitchFamily="49" charset="0"/>
              </a:rPr>
              <a:t/>
            </a:r>
            <a:br>
              <a:rPr lang="en-US" sz="1600" dirty="0"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    </a:t>
            </a:r>
            <a:r>
              <a:rPr lang="ru-RU" sz="1600" dirty="0">
                <a:cs typeface="Courier New" pitchFamily="49" charset="0"/>
              </a:rPr>
              <a:t>q-&gt;</a:t>
            </a:r>
            <a:r>
              <a:rPr lang="en-US" sz="1600" dirty="0">
                <a:cs typeface="Courier New" pitchFamily="49" charset="0"/>
              </a:rPr>
              <a:t>back</a:t>
            </a:r>
            <a:r>
              <a:rPr lang="ru-RU" sz="1600" dirty="0">
                <a:cs typeface="Courier New" pitchFamily="49" charset="0"/>
              </a:rPr>
              <a:t> = p;</a:t>
            </a:r>
            <a:r>
              <a:rPr lang="en-US" sz="1600" dirty="0">
                <a:cs typeface="Courier New" pitchFamily="49" charset="0"/>
              </a:rPr>
              <a:t/>
            </a:r>
            <a:br>
              <a:rPr lang="en-US" sz="1600" dirty="0">
                <a:cs typeface="Courier New" pitchFamily="49" charset="0"/>
              </a:rPr>
            </a:br>
            <a:r>
              <a:rPr lang="ru-RU" sz="1600" dirty="0">
                <a:cs typeface="Courier New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510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queue_get</a:t>
            </a:r>
            <a:r>
              <a:rPr lang="en-US" dirty="0" smtClean="0"/>
              <a:t>, </a:t>
            </a:r>
            <a:r>
              <a:rPr lang="en-US" dirty="0" err="1" smtClean="0"/>
              <a:t>queue_empty</a:t>
            </a:r>
            <a:endParaRPr lang="ru-RU" dirty="0"/>
          </a:p>
        </p:txBody>
      </p:sp>
      <p:sp>
        <p:nvSpPr>
          <p:cNvPr id="8396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(begin(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-&gt;elements));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удалить первый элемент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erase_after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-&gt;elements, end());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(empty(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-&gt;elements))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-&gt;back = end();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queue_empty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empty(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-&gt;elements);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ru-RU" sz="2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872" y="2924945"/>
            <a:ext cx="3923928" cy="1668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>
                <a:cs typeface="Courier New" pitchFamily="49" charset="0"/>
              </a:rPr>
              <a:t>T </a:t>
            </a:r>
            <a:r>
              <a:rPr lang="ru-RU" sz="1600" dirty="0" err="1">
                <a:cs typeface="Courier New" pitchFamily="49" charset="0"/>
              </a:rPr>
              <a:t>get</a:t>
            </a:r>
            <a:r>
              <a:rPr lang="ru-RU" sz="1600" dirty="0">
                <a:cs typeface="Courier New" pitchFamily="49" charset="0"/>
              </a:rPr>
              <a:t>(</a:t>
            </a:r>
            <a:r>
              <a:rPr lang="en-US" sz="1600" dirty="0">
                <a:cs typeface="Courier New" pitchFamily="49" charset="0"/>
              </a:rPr>
              <a:t>Queue </a:t>
            </a:r>
            <a:r>
              <a:rPr lang="ru-RU" sz="1600" dirty="0">
                <a:cs typeface="Courier New" pitchFamily="49" charset="0"/>
              </a:rPr>
              <a:t>*q)</a:t>
            </a:r>
            <a:r>
              <a:rPr lang="en-US" sz="1600" dirty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cs typeface="Courier New" pitchFamily="49" charset="0"/>
              </a:rPr>
              <a:t>    </a:t>
            </a:r>
            <a:r>
              <a:rPr lang="en-US" sz="1600" dirty="0" err="1">
                <a:cs typeface="Courier New" pitchFamily="49" charset="0"/>
              </a:rPr>
              <a:t>ptrElement</a:t>
            </a:r>
            <a:r>
              <a:rPr lang="en-US" sz="1600" dirty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p</a:t>
            </a:r>
            <a:r>
              <a:rPr lang="en-US" sz="1600" dirty="0">
                <a:cs typeface="Courier New" pitchFamily="49" charset="0"/>
              </a:rPr>
              <a:t> = </a:t>
            </a:r>
            <a:r>
              <a:rPr lang="ru-RU" sz="1600" dirty="0">
                <a:cs typeface="Courier New" pitchFamily="49" charset="0"/>
              </a:rPr>
              <a:t>q-&gt;f</a:t>
            </a:r>
            <a:r>
              <a:rPr lang="en-US" sz="1600" dirty="0" err="1">
                <a:cs typeface="Courier New" pitchFamily="49" charset="0"/>
              </a:rPr>
              <a:t>ront</a:t>
            </a:r>
            <a:r>
              <a:rPr lang="ru-RU" sz="1600" dirty="0"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>
                <a:cs typeface="Courier New" pitchFamily="49" charset="0"/>
              </a:rPr>
              <a:t>    T </a:t>
            </a:r>
            <a:r>
              <a:rPr lang="ru-RU" sz="1600" dirty="0">
                <a:cs typeface="Courier New" pitchFamily="49" charset="0"/>
              </a:rPr>
              <a:t>a</a:t>
            </a:r>
            <a:r>
              <a:rPr lang="en-US" sz="1600" dirty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= p-&gt;</a:t>
            </a:r>
            <a:r>
              <a:rPr lang="en-US" sz="1600" dirty="0">
                <a:cs typeface="Courier New" pitchFamily="49" charset="0"/>
              </a:rPr>
              <a:t>value;</a:t>
            </a:r>
            <a:endParaRPr lang="ru-RU" sz="1600" dirty="0"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>
                <a:cs typeface="Courier New" pitchFamily="49" charset="0"/>
              </a:rPr>
              <a:t>    </a:t>
            </a:r>
            <a:r>
              <a:rPr lang="ru-RU" sz="1600" dirty="0">
                <a:cs typeface="Courier New" pitchFamily="49" charset="0"/>
              </a:rPr>
              <a:t>q-&gt;f</a:t>
            </a:r>
            <a:r>
              <a:rPr lang="en-US" sz="1600" dirty="0" err="1">
                <a:cs typeface="Courier New" pitchFamily="49" charset="0"/>
              </a:rPr>
              <a:t>ront</a:t>
            </a:r>
            <a:r>
              <a:rPr lang="ru-RU" sz="1600" dirty="0">
                <a:cs typeface="Courier New" pitchFamily="49" charset="0"/>
              </a:rPr>
              <a:t> = p-&gt;</a:t>
            </a:r>
            <a:r>
              <a:rPr lang="ru-RU" sz="1600" dirty="0" err="1">
                <a:cs typeface="Courier New" pitchFamily="49" charset="0"/>
              </a:rPr>
              <a:t>next</a:t>
            </a:r>
            <a:r>
              <a:rPr lang="ru-RU" sz="1600" dirty="0"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>
                <a:cs typeface="Courier New" pitchFamily="49" charset="0"/>
              </a:rPr>
              <a:t>    </a:t>
            </a:r>
            <a:r>
              <a:rPr lang="ru-RU" sz="1600" dirty="0" err="1">
                <a:cs typeface="Courier New" pitchFamily="49" charset="0"/>
              </a:rPr>
              <a:t>free</a:t>
            </a:r>
            <a:r>
              <a:rPr lang="ru-RU" sz="1600" dirty="0">
                <a:cs typeface="Courier New" pitchFamily="49" charset="0"/>
              </a:rPr>
              <a:t>(p);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>
                <a:cs typeface="Courier New" pitchFamily="49" charset="0"/>
              </a:rPr>
              <a:t>    </a:t>
            </a:r>
            <a:r>
              <a:rPr lang="ru-RU" sz="1600" dirty="0" err="1">
                <a:cs typeface="Courier New" pitchFamily="49" charset="0"/>
              </a:rPr>
              <a:t>if</a:t>
            </a:r>
            <a:r>
              <a:rPr lang="ru-RU" sz="1600" dirty="0">
                <a:cs typeface="Courier New" pitchFamily="49" charset="0"/>
              </a:rPr>
              <a:t> (q-&gt;</a:t>
            </a:r>
            <a:r>
              <a:rPr lang="ru-RU" sz="1600" dirty="0" err="1">
                <a:cs typeface="Courier New" pitchFamily="49" charset="0"/>
              </a:rPr>
              <a:t>fr</a:t>
            </a:r>
            <a:r>
              <a:rPr lang="en-US" sz="1600" dirty="0" err="1">
                <a:cs typeface="Courier New" pitchFamily="49" charset="0"/>
              </a:rPr>
              <a:t>ont</a:t>
            </a:r>
            <a:r>
              <a:rPr lang="ru-RU" sz="1600" dirty="0">
                <a:cs typeface="Courier New" pitchFamily="49" charset="0"/>
              </a:rPr>
              <a:t> == NULL)</a:t>
            </a:r>
            <a:r>
              <a:rPr lang="en-US" sz="1600" dirty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q-&gt;</a:t>
            </a:r>
            <a:r>
              <a:rPr lang="en-US" sz="1600" dirty="0">
                <a:cs typeface="Courier New" pitchFamily="49" charset="0"/>
              </a:rPr>
              <a:t>back</a:t>
            </a:r>
            <a:r>
              <a:rPr lang="ru-RU" sz="1600" dirty="0">
                <a:cs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>
                <a:cs typeface="Courier New" pitchFamily="49" charset="0"/>
              </a:rPr>
              <a:t>    </a:t>
            </a:r>
            <a:r>
              <a:rPr lang="ru-RU" sz="1600" dirty="0" err="1">
                <a:cs typeface="Courier New" pitchFamily="49" charset="0"/>
              </a:rPr>
              <a:t>return</a:t>
            </a:r>
            <a:r>
              <a:rPr lang="ru-RU" sz="1600" dirty="0">
                <a:cs typeface="Courier New" pitchFamily="49" charset="0"/>
              </a:rPr>
              <a:t> a;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600" dirty="0"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872" y="5759790"/>
            <a:ext cx="3923928" cy="6832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600" dirty="0" err="1">
                <a:cs typeface="Courier New" pitchFamily="49" charset="0"/>
              </a:rPr>
              <a:t>int</a:t>
            </a:r>
            <a:r>
              <a:rPr lang="ru-RU" sz="1600" dirty="0">
                <a:cs typeface="Courier New" pitchFamily="49" charset="0"/>
              </a:rPr>
              <a:t> </a:t>
            </a:r>
            <a:r>
              <a:rPr lang="ru-RU" sz="1600" dirty="0" err="1">
                <a:cs typeface="Courier New" pitchFamily="49" charset="0"/>
              </a:rPr>
              <a:t>empty</a:t>
            </a:r>
            <a:r>
              <a:rPr lang="ru-RU" sz="1600" dirty="0">
                <a:cs typeface="Courier New" pitchFamily="49" charset="0"/>
              </a:rPr>
              <a:t>(</a:t>
            </a:r>
            <a:r>
              <a:rPr lang="en-US" sz="1600" dirty="0" err="1">
                <a:cs typeface="Courier New" pitchFamily="49" charset="0"/>
              </a:rPr>
              <a:t>const</a:t>
            </a:r>
            <a:r>
              <a:rPr lang="en-US" sz="1600" dirty="0">
                <a:cs typeface="Courier New" pitchFamily="49" charset="0"/>
              </a:rPr>
              <a:t> Q</a:t>
            </a:r>
            <a:r>
              <a:rPr lang="ru-RU" sz="1600" dirty="0" err="1">
                <a:cs typeface="Courier New" pitchFamily="49" charset="0"/>
              </a:rPr>
              <a:t>ueue</a:t>
            </a:r>
            <a:r>
              <a:rPr lang="ru-RU" sz="1600" dirty="0">
                <a:cs typeface="Courier New" pitchFamily="49" charset="0"/>
              </a:rPr>
              <a:t> *q)</a:t>
            </a:r>
            <a:r>
              <a:rPr lang="en-US" sz="1600" dirty="0">
                <a:cs typeface="Courier New" pitchFamily="49" charset="0"/>
              </a:rPr>
              <a:t> </a:t>
            </a:r>
            <a:r>
              <a:rPr lang="ru-RU" sz="1600" dirty="0"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dirty="0">
                <a:cs typeface="Courier New" pitchFamily="49" charset="0"/>
              </a:rPr>
              <a:t>    </a:t>
            </a:r>
            <a:r>
              <a:rPr lang="ru-RU" sz="1600" dirty="0" err="1">
                <a:cs typeface="Courier New" pitchFamily="49" charset="0"/>
              </a:rPr>
              <a:t>return</a:t>
            </a:r>
            <a:r>
              <a:rPr lang="ru-RU" sz="1600" dirty="0">
                <a:cs typeface="Courier New" pitchFamily="49" charset="0"/>
              </a:rPr>
              <a:t> q-&gt;f</a:t>
            </a:r>
            <a:r>
              <a:rPr lang="en-US" sz="1600" dirty="0" err="1">
                <a:cs typeface="Courier New" pitchFamily="49" charset="0"/>
              </a:rPr>
              <a:t>ront</a:t>
            </a:r>
            <a:r>
              <a:rPr lang="ru-RU" sz="1600" dirty="0">
                <a:cs typeface="Courier New" pitchFamily="49" charset="0"/>
              </a:rPr>
              <a:t> == NULL;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600" dirty="0">
                <a:cs typeface="Courier New" pitchFamily="49" charset="0"/>
              </a:rPr>
              <a:t>}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очереди </a:t>
            </a:r>
            <a:r>
              <a:rPr lang="ru-RU" dirty="0" smtClean="0"/>
              <a:t>с помощью циклического буфера</a:t>
            </a:r>
            <a:endParaRPr lang="ru-RU" dirty="0"/>
          </a:p>
        </p:txBody>
      </p:sp>
      <p:sp>
        <p:nvSpPr>
          <p:cNvPr id="7987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*elements;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front, back, size;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98783" y="1757334"/>
            <a:ext cx="3048000" cy="2967810"/>
            <a:chOff x="6208204" y="1985291"/>
            <a:chExt cx="1791816" cy="1791816"/>
          </a:xfrm>
        </p:grpSpPr>
        <p:sp>
          <p:nvSpPr>
            <p:cNvPr id="5" name="Oval 4"/>
            <p:cNvSpPr/>
            <p:nvPr/>
          </p:nvSpPr>
          <p:spPr>
            <a:xfrm>
              <a:off x="6208204" y="1985291"/>
              <a:ext cx="1791816" cy="1791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Oval 2"/>
            <p:cNvSpPr/>
            <p:nvPr/>
          </p:nvSpPr>
          <p:spPr>
            <a:xfrm>
              <a:off x="6814815" y="2594168"/>
              <a:ext cx="578595" cy="5740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" name="Straight Connector 6"/>
          <p:cNvCxnSpPr>
            <a:stCxn id="3" idx="2"/>
            <a:endCxn id="5" idx="2"/>
          </p:cNvCxnSpPr>
          <p:nvPr/>
        </p:nvCxnSpPr>
        <p:spPr>
          <a:xfrm flipH="1" flipV="1">
            <a:off x="7198783" y="3241240"/>
            <a:ext cx="103188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  <a:endCxn id="5" idx="3"/>
          </p:cNvCxnSpPr>
          <p:nvPr/>
        </p:nvCxnSpPr>
        <p:spPr>
          <a:xfrm flipH="1">
            <a:off x="7645152" y="3577408"/>
            <a:ext cx="729654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4"/>
            <a:endCxn id="5" idx="4"/>
          </p:cNvCxnSpPr>
          <p:nvPr/>
        </p:nvCxnSpPr>
        <p:spPr>
          <a:xfrm flipH="1">
            <a:off x="8722784" y="3716654"/>
            <a:ext cx="1" cy="10084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5"/>
            <a:endCxn id="5" idx="5"/>
          </p:cNvCxnSpPr>
          <p:nvPr/>
        </p:nvCxnSpPr>
        <p:spPr>
          <a:xfrm>
            <a:off x="9070762" y="3577408"/>
            <a:ext cx="729653" cy="713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7"/>
            <a:endCxn id="5" idx="7"/>
          </p:cNvCxnSpPr>
          <p:nvPr/>
        </p:nvCxnSpPr>
        <p:spPr>
          <a:xfrm flipV="1">
            <a:off x="9070762" y="2191961"/>
            <a:ext cx="729653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6"/>
            <a:endCxn id="5" idx="6"/>
          </p:cNvCxnSpPr>
          <p:nvPr/>
        </p:nvCxnSpPr>
        <p:spPr>
          <a:xfrm flipV="1">
            <a:off x="9214899" y="3241240"/>
            <a:ext cx="1031885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" idx="0"/>
            <a:endCxn id="5" idx="0"/>
          </p:cNvCxnSpPr>
          <p:nvPr/>
        </p:nvCxnSpPr>
        <p:spPr>
          <a:xfrm flipH="1" flipV="1">
            <a:off x="8722784" y="1757334"/>
            <a:ext cx="1" cy="1008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1"/>
            <a:endCxn id="5" idx="1"/>
          </p:cNvCxnSpPr>
          <p:nvPr/>
        </p:nvCxnSpPr>
        <p:spPr>
          <a:xfrm flipH="1" flipV="1">
            <a:off x="7645152" y="2191961"/>
            <a:ext cx="729654" cy="7131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72237" y="3730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9600486" y="16147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7776067">
            <a:off x="8621512" y="214150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value[0]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 rot="20333938">
            <a:off x="9104197" y="267735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value[1]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3631923">
            <a:off x="8673838" y="391127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value[3]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 rot="1785009">
            <a:off x="9097215" y="348581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value[2]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 rot="20581389">
            <a:off x="7326040" y="33498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value[5]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rot="18297212">
            <a:off x="7778976" y="390091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value[4]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 rot="660837">
            <a:off x="7296931" y="265631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value[6]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 rot="3869421">
            <a:off x="7874980" y="214083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value[7]</a:t>
            </a:r>
            <a:endParaRPr lang="ru-RU" dirty="0"/>
          </a:p>
        </p:txBody>
      </p:sp>
      <p:sp>
        <p:nvSpPr>
          <p:cNvPr id="79881" name="Circular Arrow 79880"/>
          <p:cNvSpPr/>
          <p:nvPr/>
        </p:nvSpPr>
        <p:spPr>
          <a:xfrm rot="18078687">
            <a:off x="6764022" y="1373743"/>
            <a:ext cx="3662292" cy="3678466"/>
          </a:xfrm>
          <a:prstGeom prst="circularArrow">
            <a:avLst>
              <a:gd name="adj1" fmla="val 5942"/>
              <a:gd name="adj2" fmla="val 656255"/>
              <a:gd name="adj3" fmla="val 20412990"/>
              <a:gd name="adj4" fmla="val 13740833"/>
              <a:gd name="adj5" fmla="val 4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5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4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798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queue_create</a:t>
            </a:r>
            <a:r>
              <a:rPr lang="en-US" dirty="0" smtClean="0"/>
              <a:t>, </a:t>
            </a:r>
            <a:r>
              <a:rPr lang="en-US" dirty="0" err="1" smtClean="0"/>
              <a:t>queue_put</a:t>
            </a:r>
            <a:endParaRPr lang="ru-RU" dirty="0"/>
          </a:p>
        </p:txBody>
      </p:sp>
      <p:sp>
        <p:nvSpPr>
          <p:cNvPr id="81921" name="Rectangle 3"/>
          <p:cNvSpPr>
            <a:spLocks noGrp="1"/>
          </p:cNvSpPr>
          <p:nvPr>
            <p:ph idx="1"/>
          </p:nvPr>
        </p:nvSpPr>
        <p:spPr>
          <a:xfrm>
            <a:off x="2438400" y="1783560"/>
            <a:ext cx="822960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queue_create(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queue_t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-&gt;value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-&gt;value*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-&gt;front 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-&gt;back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-&gt;size 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queue_put(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queue_t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back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ru-RU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-&gt;back =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-&gt;back + 1) %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-&gt;size;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Как узнать, что в очереди нет места?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62437</TotalTime>
  <Words>2130</Words>
  <Application>Microsoft Office PowerPoint</Application>
  <PresentationFormat>Широкоэкранный</PresentationFormat>
  <Paragraphs>584</Paragraphs>
  <Slides>39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Lucida Console</vt:lpstr>
      <vt:lpstr>Symbol</vt:lpstr>
      <vt:lpstr>Times New Roman</vt:lpstr>
      <vt:lpstr>Office Theme</vt:lpstr>
      <vt:lpstr>Списки (окончание). Графы</vt:lpstr>
      <vt:lpstr>План лекции</vt:lpstr>
      <vt:lpstr>Очередь</vt:lpstr>
      <vt:lpstr>Пример АТД очередь</vt:lpstr>
      <vt:lpstr>АТД очередь на основе АТД список</vt:lpstr>
      <vt:lpstr>queue_put</vt:lpstr>
      <vt:lpstr>queue_get, queue_empty</vt:lpstr>
      <vt:lpstr>Реализация очереди с помощью циклического буфера</vt:lpstr>
      <vt:lpstr>queue_create, queue_put</vt:lpstr>
      <vt:lpstr>queue_get, queue_empty</vt:lpstr>
      <vt:lpstr>Пример работы с очередью</vt:lpstr>
      <vt:lpstr>Дек (double-ended queue) очередь с двумя концами</vt:lpstr>
      <vt:lpstr>Графы</vt:lpstr>
      <vt:lpstr>Упорядоченная пара</vt:lpstr>
      <vt:lpstr>Декартово произведение</vt:lpstr>
      <vt:lpstr>Отношения</vt:lpstr>
      <vt:lpstr>Виды отношений</vt:lpstr>
      <vt:lpstr>Графы</vt:lpstr>
      <vt:lpstr>Изображение графов на плоскости</vt:lpstr>
      <vt:lpstr>Изображение графов на плоскости</vt:lpstr>
      <vt:lpstr>Дуги графа</vt:lpstr>
      <vt:lpstr>Путь и цикл в графе </vt:lpstr>
      <vt:lpstr>Путь и цикл в графе </vt:lpstr>
      <vt:lpstr>Степень вершины</vt:lpstr>
      <vt:lpstr>Ациклические графы</vt:lpstr>
      <vt:lpstr>Дуга и путь в ациклическом графе</vt:lpstr>
      <vt:lpstr>Матрица смежностей</vt:lpstr>
      <vt:lpstr>Матрица инцидентностей</vt:lpstr>
      <vt:lpstr>Списки смежностей</vt:lpstr>
      <vt:lpstr>Табличное представление списков смежностей</vt:lpstr>
      <vt:lpstr>Поиск в ширину в графе</vt:lpstr>
      <vt:lpstr>Алгоритм поиска в ширину</vt:lpstr>
      <vt:lpstr>Алгоритм поиска в ширину</vt:lpstr>
      <vt:lpstr>Метод поиска в ширину</vt:lpstr>
      <vt:lpstr>Метод поиска в ширину</vt:lpstr>
      <vt:lpstr>Метод поиска в ширину</vt:lpstr>
      <vt:lpstr>Метод поиска в ширину</vt:lpstr>
      <vt:lpstr>Метод поиска в ширину</vt:lpstr>
      <vt:lpstr>Заключение</vt:lpstr>
    </vt:vector>
  </TitlesOfParts>
  <Company>Семья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Абстрактные структуры данных</dc:title>
  <dc:creator>Evgueni Petrov</dc:creator>
  <cp:lastModifiedBy>Лектор</cp:lastModifiedBy>
  <cp:revision>370</cp:revision>
  <dcterms:created xsi:type="dcterms:W3CDTF">2009-10-04T13:10:58Z</dcterms:created>
  <dcterms:modified xsi:type="dcterms:W3CDTF">2017-12-01T03:42:56Z</dcterms:modified>
</cp:coreProperties>
</file>