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8"/>
  </p:notesMasterIdLst>
  <p:sldIdLst>
    <p:sldId id="256" r:id="rId2"/>
    <p:sldId id="321" r:id="rId3"/>
    <p:sldId id="315" r:id="rId4"/>
    <p:sldId id="330" r:id="rId5"/>
    <p:sldId id="317" r:id="rId6"/>
    <p:sldId id="316" r:id="rId7"/>
    <p:sldId id="318" r:id="rId8"/>
    <p:sldId id="319" r:id="rId9"/>
    <p:sldId id="257" r:id="rId10"/>
    <p:sldId id="258" r:id="rId11"/>
    <p:sldId id="259" r:id="rId12"/>
    <p:sldId id="260" r:id="rId13"/>
    <p:sldId id="261" r:id="rId14"/>
    <p:sldId id="262" r:id="rId15"/>
    <p:sldId id="266" r:id="rId16"/>
    <p:sldId id="267" r:id="rId17"/>
    <p:sldId id="268" r:id="rId18"/>
    <p:sldId id="331" r:id="rId19"/>
    <p:sldId id="271" r:id="rId20"/>
    <p:sldId id="327" r:id="rId21"/>
    <p:sldId id="332" r:id="rId22"/>
    <p:sldId id="291" r:id="rId23"/>
    <p:sldId id="272" r:id="rId24"/>
    <p:sldId id="273" r:id="rId25"/>
    <p:sldId id="274" r:id="rId26"/>
    <p:sldId id="296" r:id="rId27"/>
    <p:sldId id="300" r:id="rId28"/>
    <p:sldId id="325" r:id="rId29"/>
    <p:sldId id="276" r:id="rId30"/>
    <p:sldId id="278" r:id="rId31"/>
    <p:sldId id="324" r:id="rId32"/>
    <p:sldId id="263" r:id="rId33"/>
    <p:sldId id="264" r:id="rId34"/>
    <p:sldId id="270" r:id="rId35"/>
    <p:sldId id="265" r:id="rId36"/>
    <p:sldId id="290" r:id="rId37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F21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789" autoAdjust="0"/>
  </p:normalViewPr>
  <p:slideViewPr>
    <p:cSldViewPr>
      <p:cViewPr>
        <p:scale>
          <a:sx n="100" d="100"/>
          <a:sy n="100" d="100"/>
        </p:scale>
        <p:origin x="714" y="5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53" y="1123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285FC63-DDE4-4300-AE48-AC9800FA7504}" type="datetimeFigureOut">
              <a:rPr lang="ru-RU"/>
              <a:pPr>
                <a:defRPr/>
              </a:pPr>
              <a:t>09.11.2017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A9CBC74-AA58-48DD-A826-C18F4B72F9B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8290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188347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486666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8803893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7643426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3844203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806747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2465390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1786312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908149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4988102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243025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7977384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0300721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2153992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2771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216B318-59F9-49E1-82A5-82760EA31C1E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3002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9444566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8921557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511152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521673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5273272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5141228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285480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7939453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76154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335872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3213030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473105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091189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28204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037673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226976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648963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229229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525D71-8CFD-46F0-B7B4-D6EEA2FD61B4}" type="datetimeFigureOut">
              <a:rPr lang="ru-RU" smtClean="0"/>
              <a:pPr>
                <a:defRPr/>
              </a:pPr>
              <a:t>09.11.2017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8393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525D71-8CFD-46F0-B7B4-D6EEA2FD61B4}" type="datetimeFigureOut">
              <a:rPr lang="ru-RU" smtClean="0"/>
              <a:pPr>
                <a:defRPr/>
              </a:pPr>
              <a:t>09.11.2017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579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525D71-8CFD-46F0-B7B4-D6EEA2FD61B4}" type="datetimeFigureOut">
              <a:rPr lang="ru-RU" smtClean="0"/>
              <a:pPr>
                <a:defRPr/>
              </a:pPr>
              <a:t>09.11.2017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9473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525D71-8CFD-46F0-B7B4-D6EEA2FD61B4}" type="datetimeFigureOut">
              <a:rPr lang="ru-RU" smtClean="0"/>
              <a:pPr>
                <a:defRPr/>
              </a:pPr>
              <a:t>09.11.2017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7798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525D71-8CFD-46F0-B7B4-D6EEA2FD61B4}" type="datetimeFigureOut">
              <a:rPr lang="ru-RU" smtClean="0"/>
              <a:pPr>
                <a:defRPr/>
              </a:pPr>
              <a:t>09.11.2017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7022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525D71-8CFD-46F0-B7B4-D6EEA2FD61B4}" type="datetimeFigureOut">
              <a:rPr lang="ru-RU" smtClean="0"/>
              <a:pPr>
                <a:defRPr/>
              </a:pPr>
              <a:t>09.11.2017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9283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525D71-8CFD-46F0-B7B4-D6EEA2FD61B4}" type="datetimeFigureOut">
              <a:rPr lang="ru-RU" smtClean="0"/>
              <a:pPr>
                <a:defRPr/>
              </a:pPr>
              <a:t>09.11.2017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3222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525D71-8CFD-46F0-B7B4-D6EEA2FD61B4}" type="datetimeFigureOut">
              <a:rPr lang="ru-RU" smtClean="0"/>
              <a:pPr>
                <a:defRPr/>
              </a:pPr>
              <a:t>09.11.2017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8074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525D71-8CFD-46F0-B7B4-D6EEA2FD61B4}" type="datetimeFigureOut">
              <a:rPr lang="ru-RU" smtClean="0"/>
              <a:pPr>
                <a:defRPr/>
              </a:pPr>
              <a:t>09.11.2017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0734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525D71-8CFD-46F0-B7B4-D6EEA2FD61B4}" type="datetimeFigureOut">
              <a:rPr lang="ru-RU" smtClean="0"/>
              <a:pPr>
                <a:defRPr/>
              </a:pPr>
              <a:t>09.11.2017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281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525D71-8CFD-46F0-B7B4-D6EEA2FD61B4}" type="datetimeFigureOut">
              <a:rPr lang="ru-RU" smtClean="0"/>
              <a:pPr>
                <a:defRPr/>
              </a:pPr>
              <a:t>09.11.2017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270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A525D71-8CFD-46F0-B7B4-D6EEA2FD61B4}" type="datetimeFigureOut">
              <a:rPr lang="ru-RU" smtClean="0"/>
              <a:pPr>
                <a:defRPr/>
              </a:pPr>
              <a:t>09.11.2017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2495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ru-RU" sz="3600" dirty="0"/>
              <a:t>Деревья</a:t>
            </a:r>
          </a:p>
        </p:txBody>
      </p:sp>
      <p:sp>
        <p:nvSpPr>
          <p:cNvPr id="14338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solidFill>
                  <a:srgbClr val="898989"/>
                </a:solidFill>
              </a:rPr>
              <a:t>Лекция </a:t>
            </a:r>
            <a:r>
              <a:rPr lang="en-US" dirty="0" smtClean="0">
                <a:solidFill>
                  <a:srgbClr val="898989"/>
                </a:solidFill>
              </a:rPr>
              <a:t>11</a:t>
            </a:r>
            <a:r>
              <a:rPr lang="ru-RU" dirty="0" smtClean="0">
                <a:solidFill>
                  <a:srgbClr val="898989"/>
                </a:solidFill>
              </a:rPr>
              <a:t>, 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Обходы деревьев в глубину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 rtlCol="0">
            <a:normAutofit fontScale="92500" lnSpcReduction="20000"/>
          </a:bodyPr>
          <a:lstStyle/>
          <a:p>
            <a:pPr>
              <a:buNone/>
              <a:defRPr/>
            </a:pPr>
            <a:r>
              <a:rPr lang="ru-RU" dirty="0" smtClean="0">
                <a:cs typeface="Times New Roman" pitchFamily="18" charset="0"/>
              </a:rPr>
              <a:t>Пусть </a:t>
            </a:r>
            <a:r>
              <a:rPr lang="en-US" dirty="0" smtClean="0">
                <a:cs typeface="Times New Roman" pitchFamily="18" charset="0"/>
              </a:rPr>
              <a:t>T – </a:t>
            </a:r>
            <a:r>
              <a:rPr lang="ru-RU" dirty="0" smtClean="0">
                <a:cs typeface="Times New Roman" pitchFamily="18" charset="0"/>
              </a:rPr>
              <a:t>упорядоченное дерево</a:t>
            </a:r>
          </a:p>
          <a:p>
            <a:pPr>
              <a:buNone/>
              <a:defRPr/>
            </a:pPr>
            <a:endParaRPr lang="en-US" dirty="0" smtClean="0">
              <a:cs typeface="Times New Roman" pitchFamily="18" charset="0"/>
            </a:endParaRPr>
          </a:p>
          <a:p>
            <a:pPr marL="457200" indent="-457200">
              <a:defRPr/>
            </a:pPr>
            <a:r>
              <a:rPr lang="ru-RU" i="1" dirty="0" smtClean="0">
                <a:cs typeface="Times New Roman" pitchFamily="18" charset="0"/>
              </a:rPr>
              <a:t>Прямой (префиксный) </a:t>
            </a:r>
            <a:r>
              <a:rPr lang="ru-RU" dirty="0" smtClean="0">
                <a:cs typeface="Times New Roman" pitchFamily="18" charset="0"/>
              </a:rPr>
              <a:t>обход</a:t>
            </a:r>
          </a:p>
          <a:p>
            <a:pPr marL="857250" lvl="1" indent="-457200">
              <a:defRPr/>
            </a:pPr>
            <a:r>
              <a:rPr lang="ru-RU" dirty="0" smtClean="0">
                <a:cs typeface="Times New Roman" pitchFamily="18" charset="0"/>
              </a:rPr>
              <a:t>Пронумеровать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ru-RU" dirty="0" smtClean="0">
                <a:cs typeface="Times New Roman" pitchFamily="18" charset="0"/>
              </a:rPr>
              <a:t>корень</a:t>
            </a:r>
          </a:p>
          <a:p>
            <a:pPr marL="857250" lvl="1" indent="-457200">
              <a:defRPr/>
            </a:pPr>
            <a:r>
              <a:rPr lang="ru-RU" dirty="0">
                <a:cs typeface="Times New Roman" pitchFamily="18" charset="0"/>
              </a:rPr>
              <a:t>Пронумеровать </a:t>
            </a:r>
            <a:r>
              <a:rPr lang="ru-RU" dirty="0" smtClean="0">
                <a:cs typeface="Times New Roman" pitchFamily="18" charset="0"/>
              </a:rPr>
              <a:t>поддеревья прямым обходом</a:t>
            </a:r>
          </a:p>
          <a:p>
            <a:pPr marL="914400" lvl="1" indent="-514350">
              <a:buNone/>
              <a:defRPr/>
            </a:pPr>
            <a:endParaRPr lang="ru-RU" dirty="0" smtClean="0">
              <a:cs typeface="Times New Roman" pitchFamily="18" charset="0"/>
            </a:endParaRPr>
          </a:p>
          <a:p>
            <a:pPr marL="514350" indent="-514350">
              <a:defRPr/>
            </a:pPr>
            <a:r>
              <a:rPr lang="ru-RU" i="1" dirty="0" smtClean="0">
                <a:cs typeface="Times New Roman" pitchFamily="18" charset="0"/>
              </a:rPr>
              <a:t>Обратный (постфиксный) </a:t>
            </a:r>
            <a:r>
              <a:rPr lang="ru-RU" dirty="0" smtClean="0">
                <a:cs typeface="Times New Roman" pitchFamily="18" charset="0"/>
              </a:rPr>
              <a:t>обход</a:t>
            </a:r>
          </a:p>
          <a:p>
            <a:pPr marL="914400" lvl="1" indent="-514350">
              <a:defRPr/>
            </a:pPr>
            <a:r>
              <a:rPr lang="ru-RU" dirty="0" smtClean="0">
                <a:cs typeface="Times New Roman" pitchFamily="18" charset="0"/>
              </a:rPr>
              <a:t>Пронумеровать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ru-RU" dirty="0">
                <a:cs typeface="Times New Roman" pitchFamily="18" charset="0"/>
              </a:rPr>
              <a:t>поддеревья </a:t>
            </a:r>
            <a:r>
              <a:rPr lang="ru-RU" dirty="0" smtClean="0">
                <a:cs typeface="Times New Roman" pitchFamily="18" charset="0"/>
              </a:rPr>
              <a:t>обратным обходом</a:t>
            </a:r>
            <a:endParaRPr lang="ru-RU" baseline="-25000" dirty="0" smtClean="0">
              <a:cs typeface="Times New Roman" pitchFamily="18" charset="0"/>
            </a:endParaRPr>
          </a:p>
          <a:p>
            <a:pPr marL="914400" lvl="1" indent="-514350">
              <a:defRPr/>
            </a:pPr>
            <a:r>
              <a:rPr lang="ru-RU" dirty="0" smtClean="0">
                <a:cs typeface="Times New Roman" pitchFamily="18" charset="0"/>
              </a:rPr>
              <a:t>Пронумеровать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ru-RU" dirty="0" smtClean="0">
                <a:cs typeface="Times New Roman" pitchFamily="18" charset="0"/>
              </a:rPr>
              <a:t>корень</a:t>
            </a:r>
          </a:p>
          <a:p>
            <a:pPr marL="914400" lvl="1" indent="-514350">
              <a:buNone/>
              <a:defRPr/>
            </a:pPr>
            <a:endParaRPr lang="ru-RU" dirty="0" smtClean="0">
              <a:cs typeface="Times New Roman" pitchFamily="18" charset="0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defRPr/>
            </a:pPr>
            <a:r>
              <a:rPr lang="ru-RU" i="1" dirty="0">
                <a:cs typeface="Times New Roman" pitchFamily="18" charset="0"/>
              </a:rPr>
              <a:t>Внутренний (инфиксный) </a:t>
            </a:r>
            <a:r>
              <a:rPr lang="ru-RU" dirty="0">
                <a:cs typeface="Times New Roman" pitchFamily="18" charset="0"/>
              </a:rPr>
              <a:t>обход для бинарных деревьев</a:t>
            </a:r>
          </a:p>
          <a:p>
            <a:pPr marL="914400" lvl="1" indent="-514350">
              <a:defRPr/>
            </a:pPr>
            <a:r>
              <a:rPr lang="ru-RU" dirty="0">
                <a:cs typeface="Times New Roman" pitchFamily="18" charset="0"/>
              </a:rPr>
              <a:t>Пронумеровать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ru-RU" dirty="0">
                <a:cs typeface="Times New Roman" pitchFamily="18" charset="0"/>
              </a:rPr>
              <a:t>левое поддерево внутренним обходом</a:t>
            </a:r>
          </a:p>
          <a:p>
            <a:pPr marL="914400" lvl="1" indent="-514350">
              <a:defRPr/>
            </a:pPr>
            <a:r>
              <a:rPr lang="ru-RU" dirty="0">
                <a:cs typeface="Times New Roman" pitchFamily="18" charset="0"/>
              </a:rPr>
              <a:t>Пронумеровать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ru-RU" dirty="0">
                <a:cs typeface="Times New Roman" pitchFamily="18" charset="0"/>
              </a:rPr>
              <a:t>корень</a:t>
            </a:r>
          </a:p>
          <a:p>
            <a:pPr marL="914400" lvl="1" indent="-514350">
              <a:defRPr/>
            </a:pPr>
            <a:r>
              <a:rPr lang="ru-RU" dirty="0">
                <a:cs typeface="Times New Roman" pitchFamily="18" charset="0"/>
              </a:rPr>
              <a:t>Пронумеровать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ru-RU" dirty="0">
                <a:cs typeface="Times New Roman" pitchFamily="18" charset="0"/>
              </a:rPr>
              <a:t>правое поддерево внутренним обходом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обходов дерева в </a:t>
            </a:r>
            <a:r>
              <a:rPr lang="ru-RU" dirty="0"/>
              <a:t>г</a:t>
            </a:r>
            <a:r>
              <a:rPr lang="ru-RU" dirty="0" smtClean="0"/>
              <a:t>лубину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 smtClean="0"/>
              <a:t>Прямой		</a:t>
            </a:r>
            <a:r>
              <a:rPr lang="ru-RU" dirty="0"/>
              <a:t> </a:t>
            </a:r>
            <a:r>
              <a:rPr lang="ru-RU" dirty="0" smtClean="0"/>
              <a:t>Обратный		Внутренний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 smtClean="0">
                <a:solidFill>
                  <a:schemeClr val="bg1"/>
                </a:solidFill>
              </a:rPr>
              <a:t>10</a:t>
            </a:r>
            <a:endParaRPr lang="ru-RU" sz="1600" dirty="0">
              <a:solidFill>
                <a:schemeClr val="bg1"/>
              </a:solidFill>
            </a:endParaRP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Овал 197"/>
          <p:cNvSpPr/>
          <p:nvPr/>
        </p:nvSpPr>
        <p:spPr>
          <a:xfrm>
            <a:off x="5497273" y="1556792"/>
            <a:ext cx="504784" cy="5362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10</a:t>
            </a:r>
            <a:endParaRPr lang="ru-RU" dirty="0"/>
          </a:p>
        </p:txBody>
      </p:sp>
      <p:sp>
        <p:nvSpPr>
          <p:cNvPr id="199" name="Овал 198"/>
          <p:cNvSpPr/>
          <p:nvPr/>
        </p:nvSpPr>
        <p:spPr>
          <a:xfrm>
            <a:off x="6191352" y="2361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200" name="Овал 199"/>
          <p:cNvSpPr/>
          <p:nvPr/>
        </p:nvSpPr>
        <p:spPr>
          <a:xfrm>
            <a:off x="5118686" y="249531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01" name="Овал 200"/>
          <p:cNvSpPr/>
          <p:nvPr/>
        </p:nvSpPr>
        <p:spPr>
          <a:xfrm>
            <a:off x="5371078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202" name="Овал 201"/>
          <p:cNvSpPr/>
          <p:nvPr/>
        </p:nvSpPr>
        <p:spPr>
          <a:xfrm>
            <a:off x="6002059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203" name="Овал 202"/>
          <p:cNvSpPr/>
          <p:nvPr/>
        </p:nvSpPr>
        <p:spPr>
          <a:xfrm>
            <a:off x="6822333" y="356790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204" name="Овал 203"/>
          <p:cNvSpPr/>
          <p:nvPr/>
        </p:nvSpPr>
        <p:spPr>
          <a:xfrm>
            <a:off x="5812764" y="477457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205" name="Овал 204"/>
          <p:cNvSpPr/>
          <p:nvPr/>
        </p:nvSpPr>
        <p:spPr>
          <a:xfrm>
            <a:off x="4992490" y="4774579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206" name="Овал 205"/>
          <p:cNvSpPr/>
          <p:nvPr/>
        </p:nvSpPr>
        <p:spPr>
          <a:xfrm>
            <a:off x="6443744" y="4707542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207" name="Овал 206"/>
          <p:cNvSpPr/>
          <p:nvPr/>
        </p:nvSpPr>
        <p:spPr>
          <a:xfrm>
            <a:off x="7011627" y="5589240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6</a:t>
            </a:r>
            <a:endParaRPr lang="ru-RU" dirty="0"/>
          </a:p>
        </p:txBody>
      </p:sp>
      <p:cxnSp>
        <p:nvCxnSpPr>
          <p:cNvPr id="208" name="Прямая соединительная линия 207"/>
          <p:cNvCxnSpPr>
            <a:stCxn id="198" idx="3"/>
            <a:endCxn id="200" idx="0"/>
          </p:cNvCxnSpPr>
          <p:nvPr/>
        </p:nvCxnSpPr>
        <p:spPr>
          <a:xfrm rot="5400000">
            <a:off x="5214620" y="2138344"/>
            <a:ext cx="481179" cy="232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единительная линия 208"/>
          <p:cNvCxnSpPr>
            <a:stCxn id="198" idx="5"/>
            <a:endCxn id="199" idx="1"/>
          </p:cNvCxnSpPr>
          <p:nvPr/>
        </p:nvCxnSpPr>
        <p:spPr>
          <a:xfrm rot="16200000" flipH="1">
            <a:off x="5883983" y="2057896"/>
            <a:ext cx="415631" cy="328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единительная линия 209"/>
          <p:cNvCxnSpPr>
            <a:stCxn id="200" idx="5"/>
            <a:endCxn id="201" idx="0"/>
          </p:cNvCxnSpPr>
          <p:nvPr/>
        </p:nvCxnSpPr>
        <p:spPr>
          <a:xfrm rot="16200000" flipH="1">
            <a:off x="5174096" y="3217822"/>
            <a:ext cx="738899" cy="95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единительная линия 210"/>
          <p:cNvCxnSpPr>
            <a:stCxn id="199" idx="3"/>
            <a:endCxn id="202" idx="0"/>
          </p:cNvCxnSpPr>
          <p:nvPr/>
        </p:nvCxnSpPr>
        <p:spPr>
          <a:xfrm rot="5400000">
            <a:off x="5803241" y="3182334"/>
            <a:ext cx="872974" cy="32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единительная линия 211"/>
          <p:cNvCxnSpPr>
            <a:stCxn id="199" idx="5"/>
            <a:endCxn id="203" idx="0"/>
          </p:cNvCxnSpPr>
          <p:nvPr/>
        </p:nvCxnSpPr>
        <p:spPr>
          <a:xfrm rot="16200000" flipH="1">
            <a:off x="6403239" y="2927271"/>
            <a:ext cx="805937" cy="475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212"/>
          <p:cNvCxnSpPr>
            <a:stCxn id="201" idx="3"/>
            <a:endCxn id="205" idx="0"/>
          </p:cNvCxnSpPr>
          <p:nvPr/>
        </p:nvCxnSpPr>
        <p:spPr>
          <a:xfrm rot="5400000">
            <a:off x="4954655" y="4293656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единительная линия 213"/>
          <p:cNvCxnSpPr>
            <a:stCxn id="201" idx="5"/>
            <a:endCxn id="204" idx="0"/>
          </p:cNvCxnSpPr>
          <p:nvPr/>
        </p:nvCxnSpPr>
        <p:spPr>
          <a:xfrm rot="16200000" flipH="1">
            <a:off x="5521135" y="4262808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единительная линия 214"/>
          <p:cNvCxnSpPr>
            <a:stCxn id="203" idx="3"/>
            <a:endCxn id="206" idx="0"/>
          </p:cNvCxnSpPr>
          <p:nvPr/>
        </p:nvCxnSpPr>
        <p:spPr>
          <a:xfrm rot="5400000">
            <a:off x="6406612" y="4227320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единительная линия 215"/>
          <p:cNvCxnSpPr>
            <a:stCxn id="206" idx="5"/>
            <a:endCxn id="207" idx="0"/>
          </p:cNvCxnSpPr>
          <p:nvPr/>
        </p:nvCxnSpPr>
        <p:spPr>
          <a:xfrm>
            <a:off x="6820747" y="5108081"/>
            <a:ext cx="411724" cy="481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Овал 216"/>
          <p:cNvSpPr/>
          <p:nvPr/>
        </p:nvSpPr>
        <p:spPr>
          <a:xfrm>
            <a:off x="9333448" y="1623830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218" name="Овал 217"/>
          <p:cNvSpPr/>
          <p:nvPr/>
        </p:nvSpPr>
        <p:spPr>
          <a:xfrm>
            <a:off x="10216820" y="2562351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219" name="Овал 218"/>
          <p:cNvSpPr/>
          <p:nvPr/>
        </p:nvSpPr>
        <p:spPr>
          <a:xfrm>
            <a:off x="8765565" y="2495313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220" name="Овал 219"/>
          <p:cNvSpPr/>
          <p:nvPr/>
        </p:nvSpPr>
        <p:spPr>
          <a:xfrm>
            <a:off x="9207252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221" name="Овал 220"/>
          <p:cNvSpPr/>
          <p:nvPr/>
        </p:nvSpPr>
        <p:spPr>
          <a:xfrm>
            <a:off x="9901330" y="3701983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222" name="Овал 221"/>
          <p:cNvSpPr/>
          <p:nvPr/>
        </p:nvSpPr>
        <p:spPr>
          <a:xfrm>
            <a:off x="10847801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10</a:t>
            </a:r>
            <a:endParaRPr lang="ru-RU" dirty="0"/>
          </a:p>
        </p:txBody>
      </p:sp>
      <p:sp>
        <p:nvSpPr>
          <p:cNvPr id="223" name="Овал 222"/>
          <p:cNvSpPr/>
          <p:nvPr/>
        </p:nvSpPr>
        <p:spPr>
          <a:xfrm>
            <a:off x="9585840" y="484161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24" name="Овал 223"/>
          <p:cNvSpPr/>
          <p:nvPr/>
        </p:nvSpPr>
        <p:spPr>
          <a:xfrm>
            <a:off x="8828663" y="484161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225" name="Овал 224"/>
          <p:cNvSpPr/>
          <p:nvPr/>
        </p:nvSpPr>
        <p:spPr>
          <a:xfrm>
            <a:off x="10406114" y="4841616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226" name="Овал 225"/>
          <p:cNvSpPr/>
          <p:nvPr/>
        </p:nvSpPr>
        <p:spPr>
          <a:xfrm>
            <a:off x="10910898" y="5589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9</a:t>
            </a:r>
            <a:endParaRPr lang="ru-RU" dirty="0"/>
          </a:p>
        </p:txBody>
      </p:sp>
      <p:cxnSp>
        <p:nvCxnSpPr>
          <p:cNvPr id="227" name="Прямая соединительная линия 226"/>
          <p:cNvCxnSpPr>
            <a:stCxn id="217" idx="3"/>
            <a:endCxn id="219" idx="0"/>
          </p:cNvCxnSpPr>
          <p:nvPr/>
        </p:nvCxnSpPr>
        <p:spPr>
          <a:xfrm rot="5400000">
            <a:off x="8957154" y="2054520"/>
            <a:ext cx="470750" cy="410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Прямая соединительная линия 227"/>
          <p:cNvCxnSpPr>
            <a:stCxn id="217" idx="5"/>
            <a:endCxn id="218" idx="1"/>
          </p:cNvCxnSpPr>
          <p:nvPr/>
        </p:nvCxnSpPr>
        <p:spPr>
          <a:xfrm rot="16200000" flipH="1">
            <a:off x="9692820" y="2042377"/>
            <a:ext cx="606314" cy="570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Прямая соединительная линия 228"/>
          <p:cNvCxnSpPr>
            <a:stCxn id="219" idx="4"/>
            <a:endCxn id="220" idx="0"/>
          </p:cNvCxnSpPr>
          <p:nvPr/>
        </p:nvCxnSpPr>
        <p:spPr>
          <a:xfrm rot="16200000" flipH="1">
            <a:off x="8839248" y="3112436"/>
            <a:ext cx="737410" cy="441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Прямая соединительная линия 229"/>
          <p:cNvCxnSpPr>
            <a:stCxn id="218" idx="3"/>
            <a:endCxn id="221" idx="0"/>
          </p:cNvCxnSpPr>
          <p:nvPr/>
        </p:nvCxnSpPr>
        <p:spPr>
          <a:xfrm rot="5400000">
            <a:off x="9832648" y="3253311"/>
            <a:ext cx="738899" cy="158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Прямая соединительная линия 230"/>
          <p:cNvCxnSpPr>
            <a:stCxn id="218" idx="5"/>
            <a:endCxn id="222" idx="0"/>
          </p:cNvCxnSpPr>
          <p:nvPr/>
        </p:nvCxnSpPr>
        <p:spPr>
          <a:xfrm rot="16200000" flipH="1">
            <a:off x="10462225" y="3094864"/>
            <a:ext cx="738899" cy="475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Прямая соединительная линия 231"/>
          <p:cNvCxnSpPr>
            <a:stCxn id="220" idx="3"/>
            <a:endCxn id="224" idx="0"/>
          </p:cNvCxnSpPr>
          <p:nvPr/>
        </p:nvCxnSpPr>
        <p:spPr>
          <a:xfrm rot="5400000">
            <a:off x="8791530" y="4361394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Прямая соединительная линия 232"/>
          <p:cNvCxnSpPr>
            <a:stCxn id="220" idx="5"/>
            <a:endCxn id="223" idx="0"/>
          </p:cNvCxnSpPr>
          <p:nvPr/>
        </p:nvCxnSpPr>
        <p:spPr>
          <a:xfrm rot="16200000" flipH="1">
            <a:off x="9326461" y="4360692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Прямая соединительная линия 233"/>
          <p:cNvCxnSpPr>
            <a:stCxn id="222" idx="3"/>
            <a:endCxn id="225" idx="0"/>
          </p:cNvCxnSpPr>
          <p:nvPr/>
        </p:nvCxnSpPr>
        <p:spPr>
          <a:xfrm rot="5400000">
            <a:off x="10400530" y="4329844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Прямая соединительная линия 234"/>
          <p:cNvCxnSpPr>
            <a:stCxn id="225" idx="5"/>
            <a:endCxn id="226" idx="0"/>
          </p:cNvCxnSpPr>
          <p:nvPr/>
        </p:nvCxnSpPr>
        <p:spPr>
          <a:xfrm>
            <a:off x="10783117" y="5242155"/>
            <a:ext cx="348624" cy="347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8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2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6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0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4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8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2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  <p:bldP spid="217" grpId="0" animBg="1"/>
      <p:bldP spid="218" grpId="0" animBg="1"/>
      <p:bldP spid="219" grpId="0" animBg="1"/>
      <p:bldP spid="220" grpId="0" animBg="1"/>
      <p:bldP spid="221" grpId="0" animBg="1"/>
      <p:bldP spid="222" grpId="0" animBg="1"/>
      <p:bldP spid="223" grpId="0" animBg="1"/>
      <p:bldP spid="224" grpId="0" animBg="1"/>
      <p:bldP spid="225" grpId="0" animBg="1"/>
      <p:bldP spid="2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Связь деревьев и выражений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 rtlCol="0">
            <a:normAutofit fontScale="77500" lnSpcReduction="20000"/>
          </a:bodyPr>
          <a:lstStyle/>
          <a:p>
            <a:pPr>
              <a:defRPr/>
            </a:pPr>
            <a:r>
              <a:rPr lang="ru-RU" dirty="0" smtClean="0"/>
              <a:t>дерево(переменная) = переменная</a:t>
            </a:r>
          </a:p>
          <a:p>
            <a:pPr>
              <a:defRPr/>
            </a:pPr>
            <a:r>
              <a:rPr lang="ru-RU" dirty="0" smtClean="0"/>
              <a:t>дерево(константа) = константа</a:t>
            </a:r>
          </a:p>
          <a:p>
            <a:pPr>
              <a:defRPr/>
            </a:pPr>
            <a:r>
              <a:rPr lang="ru-RU" dirty="0" smtClean="0"/>
              <a:t>дерево(в1 оп в2) = Т</a:t>
            </a:r>
          </a:p>
          <a:p>
            <a:pPr lvl="1">
              <a:defRPr/>
            </a:pPr>
            <a:r>
              <a:rPr lang="ru-RU" dirty="0" smtClean="0"/>
              <a:t>корень Т = оп</a:t>
            </a:r>
          </a:p>
          <a:p>
            <a:pPr lvl="1">
              <a:defRPr/>
            </a:pPr>
            <a:r>
              <a:rPr lang="ru-RU" dirty="0" smtClean="0"/>
              <a:t>левое поддерево Т = дерево(в1)</a:t>
            </a:r>
          </a:p>
          <a:p>
            <a:pPr lvl="1">
              <a:defRPr/>
            </a:pPr>
            <a:r>
              <a:rPr lang="ru-RU" dirty="0" smtClean="0"/>
              <a:t>правое поддерево Т = дерево(в2)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ru-RU" dirty="0" smtClean="0"/>
          </a:p>
          <a:p>
            <a:pPr>
              <a:defRPr/>
            </a:pPr>
            <a:r>
              <a:rPr lang="ru-RU" dirty="0" smtClean="0"/>
              <a:t>Инфиксный обход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figure[</a:t>
            </a:r>
            <a:r>
              <a:rPr lang="en-US" dirty="0" err="1" smtClean="0"/>
              <a:t>i</a:t>
            </a:r>
            <a:r>
              <a:rPr lang="en-US" dirty="0"/>
              <a:t>].area = type[</a:t>
            </a:r>
            <a:r>
              <a:rPr lang="en-US" dirty="0" err="1"/>
              <a:t>i</a:t>
            </a:r>
            <a:r>
              <a:rPr lang="en-US" dirty="0"/>
              <a:t>] == CIRCLE ? r[</a:t>
            </a:r>
            <a:r>
              <a:rPr lang="en-US" dirty="0" err="1"/>
              <a:t>i</a:t>
            </a:r>
            <a:r>
              <a:rPr lang="en-US" dirty="0"/>
              <a:t>] * r[</a:t>
            </a:r>
            <a:r>
              <a:rPr lang="en-US" dirty="0" err="1"/>
              <a:t>i</a:t>
            </a:r>
            <a:r>
              <a:rPr lang="en-US" dirty="0"/>
              <a:t>] * </a:t>
            </a:r>
            <a:r>
              <a:rPr lang="en-US" dirty="0" smtClean="0"/>
              <a:t>3.14 : </a:t>
            </a:r>
            <a:r>
              <a:rPr lang="en-US" dirty="0"/>
              <a:t>w[</a:t>
            </a:r>
            <a:r>
              <a:rPr lang="en-US" dirty="0" err="1"/>
              <a:t>i</a:t>
            </a:r>
            <a:r>
              <a:rPr lang="en-US" dirty="0"/>
              <a:t>] * h[</a:t>
            </a:r>
            <a:r>
              <a:rPr lang="en-US" dirty="0" err="1"/>
              <a:t>i</a:t>
            </a:r>
            <a:r>
              <a:rPr lang="en-US" dirty="0"/>
              <a:t>]</a:t>
            </a:r>
            <a:endParaRPr lang="ru-RU" dirty="0" smtClean="0"/>
          </a:p>
          <a:p>
            <a:pPr>
              <a:defRPr/>
            </a:pPr>
            <a:r>
              <a:rPr lang="ru-RU" dirty="0" smtClean="0"/>
              <a:t>Префиксный обход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= . [] figure </a:t>
            </a:r>
            <a:r>
              <a:rPr lang="en-US" dirty="0" err="1" smtClean="0"/>
              <a:t>i</a:t>
            </a:r>
            <a:r>
              <a:rPr lang="en-US" dirty="0" smtClean="0"/>
              <a:t> area ?: == [] type </a:t>
            </a:r>
            <a:r>
              <a:rPr lang="en-US" dirty="0" err="1" smtClean="0"/>
              <a:t>i</a:t>
            </a:r>
            <a:r>
              <a:rPr lang="en-US" dirty="0" smtClean="0"/>
              <a:t> CIRCLE * [] r </a:t>
            </a:r>
            <a:r>
              <a:rPr lang="en-US" dirty="0" err="1" smtClean="0"/>
              <a:t>i</a:t>
            </a:r>
            <a:r>
              <a:rPr lang="en-US" dirty="0" smtClean="0"/>
              <a:t> * [] r </a:t>
            </a:r>
            <a:r>
              <a:rPr lang="en-US" dirty="0" err="1" smtClean="0"/>
              <a:t>i</a:t>
            </a:r>
            <a:r>
              <a:rPr lang="en-US" dirty="0" smtClean="0"/>
              <a:t> 3.14 * [] w </a:t>
            </a:r>
            <a:r>
              <a:rPr lang="en-US" dirty="0" err="1" smtClean="0"/>
              <a:t>i</a:t>
            </a:r>
            <a:r>
              <a:rPr lang="en-US" dirty="0" smtClean="0"/>
              <a:t> [] h </a:t>
            </a:r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23" name="Объект 22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>
              <a:defRPr/>
            </a:pPr>
            <a:r>
              <a:rPr lang="ru-RU" dirty="0"/>
              <a:t>Постфиксный обход</a:t>
            </a:r>
            <a:endParaRPr lang="en-US" dirty="0"/>
          </a:p>
          <a:p>
            <a:pPr lvl="1">
              <a:defRPr/>
            </a:pPr>
            <a:r>
              <a:rPr lang="en-US" dirty="0"/>
              <a:t>type </a:t>
            </a:r>
            <a:r>
              <a:rPr lang="en-US" dirty="0" err="1"/>
              <a:t>i</a:t>
            </a:r>
            <a:r>
              <a:rPr lang="en-US" dirty="0"/>
              <a:t> [] CIRCLE == r </a:t>
            </a:r>
            <a:r>
              <a:rPr lang="en-US" dirty="0" err="1"/>
              <a:t>i</a:t>
            </a:r>
            <a:r>
              <a:rPr lang="en-US" dirty="0"/>
              <a:t> [] r </a:t>
            </a:r>
            <a:r>
              <a:rPr lang="en-US" dirty="0" err="1"/>
              <a:t>i</a:t>
            </a:r>
            <a:r>
              <a:rPr lang="en-US" dirty="0"/>
              <a:t> [] 3.14 * * w </a:t>
            </a:r>
            <a:r>
              <a:rPr lang="en-US" dirty="0" err="1"/>
              <a:t>i</a:t>
            </a:r>
            <a:r>
              <a:rPr lang="en-US" dirty="0"/>
              <a:t> [] h </a:t>
            </a:r>
            <a:r>
              <a:rPr lang="en-US" dirty="0" err="1"/>
              <a:t>i</a:t>
            </a:r>
            <a:r>
              <a:rPr lang="en-US" dirty="0"/>
              <a:t> [] * ?: figure </a:t>
            </a:r>
            <a:r>
              <a:rPr lang="en-US" dirty="0" err="1"/>
              <a:t>i</a:t>
            </a:r>
            <a:r>
              <a:rPr lang="en-US" dirty="0"/>
              <a:t> [] area . =</a:t>
            </a:r>
            <a:endParaRPr lang="ru-RU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37" name="Овал 36"/>
          <p:cNvSpPr/>
          <p:nvPr/>
        </p:nvSpPr>
        <p:spPr>
          <a:xfrm>
            <a:off x="6089571" y="3291719"/>
            <a:ext cx="205002" cy="2899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err="1" smtClean="0">
                <a:solidFill>
                  <a:schemeClr val="tx1"/>
                </a:solidFill>
              </a:rPr>
              <a:t>i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8740276" y="4003179"/>
            <a:ext cx="205002" cy="2899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err="1" smtClean="0">
                <a:solidFill>
                  <a:schemeClr val="tx1"/>
                </a:solidFill>
              </a:rPr>
              <a:t>i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8393827" y="4003179"/>
            <a:ext cx="205002" cy="2899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r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9037351" y="4003179"/>
            <a:ext cx="390573" cy="2899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[]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47" name="Овал 46"/>
          <p:cNvSpPr/>
          <p:nvPr/>
        </p:nvSpPr>
        <p:spPr>
          <a:xfrm>
            <a:off x="8507310" y="3291719"/>
            <a:ext cx="390573" cy="2899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[]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1078844" y="2610885"/>
            <a:ext cx="205002" cy="2899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*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49" name="Овал 48"/>
          <p:cNvSpPr/>
          <p:nvPr/>
        </p:nvSpPr>
        <p:spPr>
          <a:xfrm>
            <a:off x="8908905" y="2610885"/>
            <a:ext cx="205002" cy="2899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dirty="0" smtClean="0">
                <a:solidFill>
                  <a:schemeClr val="tx1"/>
                </a:solidFill>
              </a:rPr>
              <a:t>*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50" name="Овал 49"/>
          <p:cNvSpPr/>
          <p:nvPr/>
        </p:nvSpPr>
        <p:spPr>
          <a:xfrm>
            <a:off x="7313707" y="3291719"/>
            <a:ext cx="1068777" cy="2899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CIRCLE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51" name="Овал 50"/>
          <p:cNvSpPr/>
          <p:nvPr/>
        </p:nvSpPr>
        <p:spPr>
          <a:xfrm>
            <a:off x="6089571" y="4003179"/>
            <a:ext cx="710165" cy="2899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52" name="Овал 51"/>
          <p:cNvSpPr/>
          <p:nvPr/>
        </p:nvSpPr>
        <p:spPr>
          <a:xfrm>
            <a:off x="6732711" y="3291719"/>
            <a:ext cx="390573" cy="2899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[]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53" name="Овал 52"/>
          <p:cNvSpPr/>
          <p:nvPr/>
        </p:nvSpPr>
        <p:spPr>
          <a:xfrm>
            <a:off x="7169691" y="2610885"/>
            <a:ext cx="593171" cy="2899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==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54" name="Овал 53"/>
          <p:cNvSpPr/>
          <p:nvPr/>
        </p:nvSpPr>
        <p:spPr>
          <a:xfrm>
            <a:off x="8761099" y="2050866"/>
            <a:ext cx="488586" cy="2899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?: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55" name="Овал 54"/>
          <p:cNvSpPr/>
          <p:nvPr/>
        </p:nvSpPr>
        <p:spPr>
          <a:xfrm>
            <a:off x="5590011" y="2610885"/>
            <a:ext cx="390573" cy="2899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[]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6196646" y="2610885"/>
            <a:ext cx="742145" cy="2899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area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58" name="Овал 57"/>
          <p:cNvSpPr/>
          <p:nvPr/>
        </p:nvSpPr>
        <p:spPr>
          <a:xfrm>
            <a:off x="5009451" y="3291719"/>
            <a:ext cx="886390" cy="2899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figure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59" name="Овал 58"/>
          <p:cNvSpPr/>
          <p:nvPr/>
        </p:nvSpPr>
        <p:spPr>
          <a:xfrm>
            <a:off x="6089571" y="2050866"/>
            <a:ext cx="205002" cy="2899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.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60" name="Овал 59"/>
          <p:cNvSpPr/>
          <p:nvPr/>
        </p:nvSpPr>
        <p:spPr>
          <a:xfrm>
            <a:off x="7468745" y="1590059"/>
            <a:ext cx="205002" cy="2899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=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61" name="Овал 60"/>
          <p:cNvSpPr/>
          <p:nvPr/>
        </p:nvSpPr>
        <p:spPr>
          <a:xfrm>
            <a:off x="7547410" y="4003179"/>
            <a:ext cx="205002" cy="2899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err="1" smtClean="0">
                <a:solidFill>
                  <a:schemeClr val="tx1"/>
                </a:solidFill>
              </a:rPr>
              <a:t>i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9380009" y="4820143"/>
            <a:ext cx="205002" cy="2899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err="1" smtClean="0">
                <a:solidFill>
                  <a:schemeClr val="tx1"/>
                </a:solidFill>
              </a:rPr>
              <a:t>i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63" name="Овал 62"/>
          <p:cNvSpPr/>
          <p:nvPr/>
        </p:nvSpPr>
        <p:spPr>
          <a:xfrm>
            <a:off x="8960074" y="4820142"/>
            <a:ext cx="205002" cy="2899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r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9401939" y="3291719"/>
            <a:ext cx="205002" cy="2899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dirty="0" smtClean="0">
                <a:solidFill>
                  <a:schemeClr val="tx1"/>
                </a:solidFill>
              </a:rPr>
              <a:t>*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65" name="Овал 64"/>
          <p:cNvSpPr/>
          <p:nvPr/>
        </p:nvSpPr>
        <p:spPr>
          <a:xfrm>
            <a:off x="9522772" y="4003179"/>
            <a:ext cx="677359" cy="2899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3.14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66" name="Овал 65"/>
          <p:cNvSpPr/>
          <p:nvPr/>
        </p:nvSpPr>
        <p:spPr>
          <a:xfrm>
            <a:off x="10756500" y="4003179"/>
            <a:ext cx="205002" cy="2899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err="1" smtClean="0">
                <a:solidFill>
                  <a:schemeClr val="tx1"/>
                </a:solidFill>
              </a:rPr>
              <a:t>i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10338043" y="4003179"/>
            <a:ext cx="205002" cy="2899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w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69" name="Овал 68"/>
          <p:cNvSpPr/>
          <p:nvPr/>
        </p:nvSpPr>
        <p:spPr>
          <a:xfrm>
            <a:off x="10461225" y="3291719"/>
            <a:ext cx="390573" cy="2899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[]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70" name="Овал 69"/>
          <p:cNvSpPr/>
          <p:nvPr/>
        </p:nvSpPr>
        <p:spPr>
          <a:xfrm>
            <a:off x="11435614" y="4003179"/>
            <a:ext cx="205002" cy="2899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err="1" smtClean="0">
                <a:solidFill>
                  <a:schemeClr val="tx1"/>
                </a:solidFill>
              </a:rPr>
              <a:t>i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71" name="Овал 70"/>
          <p:cNvSpPr/>
          <p:nvPr/>
        </p:nvSpPr>
        <p:spPr>
          <a:xfrm>
            <a:off x="11089165" y="4003179"/>
            <a:ext cx="205002" cy="2899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h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72" name="Овал 71"/>
          <p:cNvSpPr/>
          <p:nvPr/>
        </p:nvSpPr>
        <p:spPr>
          <a:xfrm>
            <a:off x="11140339" y="3291719"/>
            <a:ext cx="390573" cy="2899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[]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27" name="Прямая соединительная линия 26"/>
          <p:cNvCxnSpPr>
            <a:stCxn id="60" idx="2"/>
            <a:endCxn id="59" idx="7"/>
          </p:cNvCxnSpPr>
          <p:nvPr/>
        </p:nvCxnSpPr>
        <p:spPr>
          <a:xfrm flipH="1">
            <a:off x="6264551" y="1735018"/>
            <a:ext cx="1204194" cy="358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76"/>
          <p:cNvCxnSpPr>
            <a:stCxn id="55" idx="0"/>
            <a:endCxn id="59" idx="3"/>
          </p:cNvCxnSpPr>
          <p:nvPr/>
        </p:nvCxnSpPr>
        <p:spPr>
          <a:xfrm flipV="1">
            <a:off x="5785298" y="2298326"/>
            <a:ext cx="334295" cy="312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/>
          <p:cNvCxnSpPr>
            <a:stCxn id="57" idx="0"/>
            <a:endCxn id="59" idx="5"/>
          </p:cNvCxnSpPr>
          <p:nvPr/>
        </p:nvCxnSpPr>
        <p:spPr>
          <a:xfrm flipH="1" flipV="1">
            <a:off x="6264551" y="2298326"/>
            <a:ext cx="303168" cy="312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/>
          <p:cNvCxnSpPr>
            <a:stCxn id="54" idx="1"/>
            <a:endCxn id="60" idx="6"/>
          </p:cNvCxnSpPr>
          <p:nvPr/>
        </p:nvCxnSpPr>
        <p:spPr>
          <a:xfrm flipH="1" flipV="1">
            <a:off x="7673747" y="1735018"/>
            <a:ext cx="1158904" cy="358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единительная линия 87"/>
          <p:cNvCxnSpPr>
            <a:stCxn id="53" idx="0"/>
            <a:endCxn id="54" idx="2"/>
          </p:cNvCxnSpPr>
          <p:nvPr/>
        </p:nvCxnSpPr>
        <p:spPr>
          <a:xfrm flipV="1">
            <a:off x="7466277" y="2195825"/>
            <a:ext cx="1294822" cy="415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единительная линия 88"/>
          <p:cNvCxnSpPr>
            <a:stCxn id="52" idx="3"/>
            <a:endCxn id="51" idx="0"/>
          </p:cNvCxnSpPr>
          <p:nvPr/>
        </p:nvCxnSpPr>
        <p:spPr>
          <a:xfrm flipH="1">
            <a:off x="6444654" y="3539179"/>
            <a:ext cx="345255" cy="46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89"/>
          <p:cNvCxnSpPr>
            <a:stCxn id="55" idx="5"/>
            <a:endCxn id="37" idx="1"/>
          </p:cNvCxnSpPr>
          <p:nvPr/>
        </p:nvCxnSpPr>
        <p:spPr>
          <a:xfrm>
            <a:off x="5923386" y="2858345"/>
            <a:ext cx="196207" cy="475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90"/>
          <p:cNvCxnSpPr>
            <a:stCxn id="58" idx="0"/>
            <a:endCxn id="55" idx="3"/>
          </p:cNvCxnSpPr>
          <p:nvPr/>
        </p:nvCxnSpPr>
        <p:spPr>
          <a:xfrm flipV="1">
            <a:off x="5452646" y="2858345"/>
            <a:ext cx="194563" cy="433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Прямая соединительная линия 99"/>
          <p:cNvCxnSpPr>
            <a:stCxn id="52" idx="5"/>
            <a:endCxn id="61" idx="1"/>
          </p:cNvCxnSpPr>
          <p:nvPr/>
        </p:nvCxnSpPr>
        <p:spPr>
          <a:xfrm>
            <a:off x="7066086" y="3539179"/>
            <a:ext cx="511346" cy="506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единительная линия 100"/>
          <p:cNvCxnSpPr>
            <a:stCxn id="53" idx="3"/>
            <a:endCxn id="52" idx="0"/>
          </p:cNvCxnSpPr>
          <p:nvPr/>
        </p:nvCxnSpPr>
        <p:spPr>
          <a:xfrm flipH="1">
            <a:off x="6927998" y="2858345"/>
            <a:ext cx="328561" cy="433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единительная линия 103"/>
          <p:cNvCxnSpPr>
            <a:stCxn id="53" idx="5"/>
            <a:endCxn id="50" idx="0"/>
          </p:cNvCxnSpPr>
          <p:nvPr/>
        </p:nvCxnSpPr>
        <p:spPr>
          <a:xfrm>
            <a:off x="7675994" y="2858345"/>
            <a:ext cx="172102" cy="433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единительная линия 106"/>
          <p:cNvCxnSpPr>
            <a:stCxn id="49" idx="3"/>
            <a:endCxn id="47" idx="0"/>
          </p:cNvCxnSpPr>
          <p:nvPr/>
        </p:nvCxnSpPr>
        <p:spPr>
          <a:xfrm flipH="1">
            <a:off x="8702597" y="2858345"/>
            <a:ext cx="236330" cy="433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единительная линия 107"/>
          <p:cNvCxnSpPr>
            <a:stCxn id="54" idx="6"/>
            <a:endCxn id="48" idx="1"/>
          </p:cNvCxnSpPr>
          <p:nvPr/>
        </p:nvCxnSpPr>
        <p:spPr>
          <a:xfrm>
            <a:off x="9249685" y="2195825"/>
            <a:ext cx="1859181" cy="457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единительная линия 108"/>
          <p:cNvCxnSpPr>
            <a:stCxn id="54" idx="4"/>
            <a:endCxn id="49" idx="0"/>
          </p:cNvCxnSpPr>
          <p:nvPr/>
        </p:nvCxnSpPr>
        <p:spPr>
          <a:xfrm>
            <a:off x="9005392" y="2340783"/>
            <a:ext cx="6014" cy="270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единительная линия 115"/>
          <p:cNvCxnSpPr>
            <a:stCxn id="49" idx="5"/>
            <a:endCxn id="64" idx="0"/>
          </p:cNvCxnSpPr>
          <p:nvPr/>
        </p:nvCxnSpPr>
        <p:spPr>
          <a:xfrm>
            <a:off x="9083885" y="2858345"/>
            <a:ext cx="420555" cy="433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>
            <a:stCxn id="69" idx="7"/>
            <a:endCxn id="48" idx="3"/>
          </p:cNvCxnSpPr>
          <p:nvPr/>
        </p:nvCxnSpPr>
        <p:spPr>
          <a:xfrm flipV="1">
            <a:off x="10794600" y="2858345"/>
            <a:ext cx="314266" cy="475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Прямая соединительная линия 127"/>
          <p:cNvCxnSpPr>
            <a:stCxn id="72" idx="0"/>
            <a:endCxn id="48" idx="5"/>
          </p:cNvCxnSpPr>
          <p:nvPr/>
        </p:nvCxnSpPr>
        <p:spPr>
          <a:xfrm flipH="1" flipV="1">
            <a:off x="11253824" y="2858345"/>
            <a:ext cx="81802" cy="433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единительная линия 128"/>
          <p:cNvCxnSpPr>
            <a:stCxn id="69" idx="4"/>
            <a:endCxn id="67" idx="0"/>
          </p:cNvCxnSpPr>
          <p:nvPr/>
        </p:nvCxnSpPr>
        <p:spPr>
          <a:xfrm flipH="1">
            <a:off x="10440544" y="3581636"/>
            <a:ext cx="215968" cy="421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единительная линия 129"/>
          <p:cNvCxnSpPr>
            <a:stCxn id="64" idx="3"/>
            <a:endCxn id="46" idx="0"/>
          </p:cNvCxnSpPr>
          <p:nvPr/>
        </p:nvCxnSpPr>
        <p:spPr>
          <a:xfrm flipH="1">
            <a:off x="9232638" y="3539179"/>
            <a:ext cx="199323" cy="46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единительная линия 132"/>
          <p:cNvCxnSpPr>
            <a:stCxn id="64" idx="5"/>
            <a:endCxn id="65" idx="0"/>
          </p:cNvCxnSpPr>
          <p:nvPr/>
        </p:nvCxnSpPr>
        <p:spPr>
          <a:xfrm>
            <a:off x="9576919" y="3539179"/>
            <a:ext cx="284533" cy="46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Прямая соединительная линия 135"/>
          <p:cNvCxnSpPr>
            <a:stCxn id="46" idx="4"/>
            <a:endCxn id="62" idx="0"/>
          </p:cNvCxnSpPr>
          <p:nvPr/>
        </p:nvCxnSpPr>
        <p:spPr>
          <a:xfrm>
            <a:off x="9232638" y="4293096"/>
            <a:ext cx="249872" cy="527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единительная линия 136"/>
          <p:cNvCxnSpPr>
            <a:stCxn id="63" idx="1"/>
            <a:endCxn id="46" idx="4"/>
          </p:cNvCxnSpPr>
          <p:nvPr/>
        </p:nvCxnSpPr>
        <p:spPr>
          <a:xfrm flipV="1">
            <a:off x="8990096" y="4293096"/>
            <a:ext cx="242542" cy="569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Прямая соединительная линия 137"/>
          <p:cNvCxnSpPr>
            <a:stCxn id="47" idx="4"/>
            <a:endCxn id="45" idx="0"/>
          </p:cNvCxnSpPr>
          <p:nvPr/>
        </p:nvCxnSpPr>
        <p:spPr>
          <a:xfrm flipH="1">
            <a:off x="8496328" y="3581636"/>
            <a:ext cx="206269" cy="421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Прямая соединительная линия 141"/>
          <p:cNvCxnSpPr>
            <a:stCxn id="47" idx="4"/>
            <a:endCxn id="44" idx="0"/>
          </p:cNvCxnSpPr>
          <p:nvPr/>
        </p:nvCxnSpPr>
        <p:spPr>
          <a:xfrm>
            <a:off x="8702597" y="3581636"/>
            <a:ext cx="140180" cy="421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Прямая соединительная линия 153"/>
          <p:cNvCxnSpPr>
            <a:stCxn id="69" idx="4"/>
            <a:endCxn id="66" idx="0"/>
          </p:cNvCxnSpPr>
          <p:nvPr/>
        </p:nvCxnSpPr>
        <p:spPr>
          <a:xfrm>
            <a:off x="10656512" y="3581636"/>
            <a:ext cx="202489" cy="421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Прямая соединительная линия 154"/>
          <p:cNvCxnSpPr>
            <a:stCxn id="72" idx="4"/>
            <a:endCxn id="70" idx="0"/>
          </p:cNvCxnSpPr>
          <p:nvPr/>
        </p:nvCxnSpPr>
        <p:spPr>
          <a:xfrm>
            <a:off x="11335626" y="3581636"/>
            <a:ext cx="202489" cy="421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Прямая соединительная линия 155"/>
          <p:cNvCxnSpPr>
            <a:stCxn id="72" idx="4"/>
            <a:endCxn id="71" idx="0"/>
          </p:cNvCxnSpPr>
          <p:nvPr/>
        </p:nvCxnSpPr>
        <p:spPr>
          <a:xfrm flipH="1">
            <a:off x="11191666" y="3581636"/>
            <a:ext cx="143960" cy="421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Обход деревьев в ширину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ru-RU" dirty="0" smtClean="0">
                <a:cs typeface="Times New Roman" pitchFamily="18" charset="0"/>
              </a:rPr>
              <a:t>Поместить в очередь корень дерева</a:t>
            </a:r>
            <a:endParaRPr lang="en-US" dirty="0" smtClean="0"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ru-RU" dirty="0" smtClean="0">
                <a:cs typeface="Times New Roman" pitchFamily="18" charset="0"/>
              </a:rPr>
              <a:t>Пока очередь не пуста</a:t>
            </a:r>
          </a:p>
          <a:p>
            <a:pPr marL="0" indent="0">
              <a:buNone/>
              <a:defRPr/>
            </a:pPr>
            <a:r>
              <a:rPr lang="ru-RU" dirty="0" smtClean="0">
                <a:cs typeface="Times New Roman" pitchFamily="18" charset="0"/>
              </a:rPr>
              <a:t>	Взять из очереди вершину</a:t>
            </a:r>
          </a:p>
          <a:p>
            <a:pPr marL="0" indent="0">
              <a:buNone/>
              <a:defRPr/>
            </a:pPr>
            <a:r>
              <a:rPr lang="ru-RU" dirty="0" smtClean="0">
                <a:cs typeface="Times New Roman" pitchFamily="18" charset="0"/>
              </a:rPr>
              <a:t>	Пронумеровать вершину</a:t>
            </a:r>
            <a:endParaRPr lang="ru-RU" dirty="0"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ru-RU" dirty="0" smtClean="0">
                <a:cs typeface="Times New Roman" pitchFamily="18" charset="0"/>
              </a:rPr>
              <a:t>	Поместить в очередь её потомков</a:t>
            </a:r>
          </a:p>
          <a:p>
            <a:pPr marL="0" indent="0">
              <a:buNone/>
              <a:defRPr/>
            </a:pPr>
            <a:endParaRPr lang="ru-RU" dirty="0"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ru-RU" dirty="0" smtClean="0">
                <a:cs typeface="Times New Roman" pitchFamily="18" charset="0"/>
              </a:rPr>
              <a:t>Какой обход получится, если заменить очередь на стек</a:t>
            </a:r>
            <a:r>
              <a:rPr lang="en-US" dirty="0">
                <a:cs typeface="Times New Roman" pitchFamily="18" charset="0"/>
              </a:rPr>
              <a:t>?</a:t>
            </a:r>
            <a:endParaRPr lang="ru-RU" dirty="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5611465" y="1601168"/>
            <a:ext cx="571500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sp>
        <p:nvSpPr>
          <p:cNvPr id="5" name="Овал 4"/>
          <p:cNvSpPr/>
          <p:nvPr/>
        </p:nvSpPr>
        <p:spPr>
          <a:xfrm>
            <a:off x="7040215" y="2386981"/>
            <a:ext cx="571500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sp>
        <p:nvSpPr>
          <p:cNvPr id="6" name="Овал 5"/>
          <p:cNvSpPr/>
          <p:nvPr/>
        </p:nvSpPr>
        <p:spPr>
          <a:xfrm>
            <a:off x="4182715" y="2386981"/>
            <a:ext cx="571500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sp>
        <p:nvSpPr>
          <p:cNvPr id="7" name="Овал 6"/>
          <p:cNvSpPr/>
          <p:nvPr/>
        </p:nvSpPr>
        <p:spPr>
          <a:xfrm>
            <a:off x="4968528" y="3601418"/>
            <a:ext cx="500063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sp>
        <p:nvSpPr>
          <p:cNvPr id="8" name="Овал 7"/>
          <p:cNvSpPr/>
          <p:nvPr/>
        </p:nvSpPr>
        <p:spPr>
          <a:xfrm>
            <a:off x="6540153" y="3601418"/>
            <a:ext cx="500063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sp>
        <p:nvSpPr>
          <p:cNvPr id="9" name="Овал 8"/>
          <p:cNvSpPr/>
          <p:nvPr/>
        </p:nvSpPr>
        <p:spPr>
          <a:xfrm>
            <a:off x="7897465" y="3601418"/>
            <a:ext cx="500062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sp>
        <p:nvSpPr>
          <p:cNvPr id="10" name="Овал 9"/>
          <p:cNvSpPr/>
          <p:nvPr/>
        </p:nvSpPr>
        <p:spPr>
          <a:xfrm>
            <a:off x="5897215" y="4815856"/>
            <a:ext cx="571500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sp>
        <p:nvSpPr>
          <p:cNvPr id="11" name="Овал 10"/>
          <p:cNvSpPr/>
          <p:nvPr/>
        </p:nvSpPr>
        <p:spPr>
          <a:xfrm>
            <a:off x="4397027" y="4672981"/>
            <a:ext cx="571500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sp>
        <p:nvSpPr>
          <p:cNvPr id="12" name="Овал 11"/>
          <p:cNvSpPr/>
          <p:nvPr/>
        </p:nvSpPr>
        <p:spPr>
          <a:xfrm>
            <a:off x="6683027" y="4815856"/>
            <a:ext cx="571500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sp>
        <p:nvSpPr>
          <p:cNvPr id="13" name="Овал 12"/>
          <p:cNvSpPr/>
          <p:nvPr/>
        </p:nvSpPr>
        <p:spPr>
          <a:xfrm>
            <a:off x="3539777" y="3529981"/>
            <a:ext cx="571500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cxnSp>
        <p:nvCxnSpPr>
          <p:cNvPr id="14" name="Прямая соединительная линия 13"/>
          <p:cNvCxnSpPr>
            <a:stCxn id="4" idx="3"/>
            <a:endCxn id="6" idx="0"/>
          </p:cNvCxnSpPr>
          <p:nvPr/>
        </p:nvCxnSpPr>
        <p:spPr>
          <a:xfrm rot="5400000">
            <a:off x="4902647" y="1594025"/>
            <a:ext cx="358775" cy="1227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5"/>
            <a:endCxn id="5" idx="1"/>
          </p:cNvCxnSpPr>
          <p:nvPr/>
        </p:nvCxnSpPr>
        <p:spPr>
          <a:xfrm rot="16200000" flipH="1">
            <a:off x="6395690" y="1731343"/>
            <a:ext cx="431800" cy="1025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6" idx="5"/>
            <a:endCxn id="7" idx="0"/>
          </p:cNvCxnSpPr>
          <p:nvPr/>
        </p:nvCxnSpPr>
        <p:spPr>
          <a:xfrm rot="16200000" flipH="1">
            <a:off x="4550221" y="2933874"/>
            <a:ext cx="787400" cy="547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3"/>
            <a:endCxn id="8" idx="0"/>
          </p:cNvCxnSpPr>
          <p:nvPr/>
        </p:nvCxnSpPr>
        <p:spPr>
          <a:xfrm rot="5400000">
            <a:off x="6563965" y="3041031"/>
            <a:ext cx="787400" cy="33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5" idx="5"/>
            <a:endCxn id="9" idx="0"/>
          </p:cNvCxnSpPr>
          <p:nvPr/>
        </p:nvCxnSpPr>
        <p:spPr>
          <a:xfrm rot="16200000" flipH="1">
            <a:off x="7444234" y="2897362"/>
            <a:ext cx="787400" cy="620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7" idx="3"/>
            <a:endCxn id="11" idx="0"/>
          </p:cNvCxnSpPr>
          <p:nvPr/>
        </p:nvCxnSpPr>
        <p:spPr>
          <a:xfrm rot="5400000">
            <a:off x="4539903" y="4171331"/>
            <a:ext cx="644525" cy="358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8" idx="3"/>
            <a:endCxn id="10" idx="0"/>
          </p:cNvCxnSpPr>
          <p:nvPr/>
        </p:nvCxnSpPr>
        <p:spPr>
          <a:xfrm rot="5400000">
            <a:off x="6004371" y="4207049"/>
            <a:ext cx="787400" cy="430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8" idx="4"/>
            <a:endCxn id="12" idx="0"/>
          </p:cNvCxnSpPr>
          <p:nvPr/>
        </p:nvCxnSpPr>
        <p:spPr>
          <a:xfrm rot="16200000" flipH="1">
            <a:off x="6522690" y="4369768"/>
            <a:ext cx="714375" cy="17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6" idx="3"/>
            <a:endCxn id="13" idx="0"/>
          </p:cNvCxnSpPr>
          <p:nvPr/>
        </p:nvCxnSpPr>
        <p:spPr>
          <a:xfrm rot="5400000">
            <a:off x="3688209" y="2951337"/>
            <a:ext cx="715962" cy="441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5754340" y="1601168"/>
            <a:ext cx="355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itchFamily="34" charset="0"/>
              </a:rPr>
              <a:t>b</a:t>
            </a:r>
            <a:endParaRPr lang="ru-RU" sz="2400">
              <a:latin typeface="Calibri" pitchFamily="34" charset="0"/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4325590" y="2458418"/>
            <a:ext cx="3492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itchFamily="34" charset="0"/>
              </a:rPr>
              <a:t>h</a:t>
            </a:r>
            <a:endParaRPr lang="ru-RU" sz="2400">
              <a:latin typeface="Calibri" pitchFamily="34" charset="0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7183090" y="2386981"/>
            <a:ext cx="2603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itchFamily="34" charset="0"/>
              </a:rPr>
              <a:t>i</a:t>
            </a:r>
            <a:endParaRPr lang="ru-RU" sz="2400">
              <a:latin typeface="Calibri" pitchFamily="34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5039966" y="3601418"/>
            <a:ext cx="2635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itchFamily="34" charset="0"/>
              </a:rPr>
              <a:t>j</a:t>
            </a:r>
            <a:endParaRPr lang="ru-RU" sz="2400">
              <a:latin typeface="Calibri" pitchFamily="34" charset="0"/>
            </a:endParaRP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6611591" y="3601418"/>
            <a:ext cx="3241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itchFamily="34" charset="0"/>
              </a:rPr>
              <a:t>k</a:t>
            </a:r>
            <a:endParaRPr lang="ru-RU" sz="2400">
              <a:latin typeface="Calibri" pitchFamily="34" charset="0"/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7968902" y="3601418"/>
            <a:ext cx="2603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itchFamily="34" charset="0"/>
              </a:rPr>
              <a:t>l</a:t>
            </a:r>
            <a:endParaRPr lang="ru-RU" sz="2400">
              <a:latin typeface="Calibri" pitchFamily="34" charset="0"/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4539903" y="4744418"/>
            <a:ext cx="3497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itchFamily="34" charset="0"/>
              </a:rPr>
              <a:t>d</a:t>
            </a:r>
            <a:endParaRPr lang="ru-RU" sz="2400">
              <a:latin typeface="Calibri" pitchFamily="34" charset="0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5968653" y="4815856"/>
            <a:ext cx="3401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itchFamily="34" charset="0"/>
              </a:rPr>
              <a:t>e</a:t>
            </a:r>
            <a:endParaRPr lang="ru-RU" sz="2400">
              <a:latin typeface="Calibri" pitchFamily="34" charset="0"/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6825903" y="4815856"/>
            <a:ext cx="2825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itchFamily="34" charset="0"/>
              </a:rPr>
              <a:t>f</a:t>
            </a:r>
            <a:endParaRPr lang="ru-RU" sz="2400">
              <a:latin typeface="Calibri" pitchFamily="34" charset="0"/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3611216" y="3529981"/>
            <a:ext cx="33214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itchFamily="34" charset="0"/>
              </a:rPr>
              <a:t>a</a:t>
            </a:r>
            <a:endParaRPr lang="ru-RU" sz="2400">
              <a:latin typeface="Calibri" pitchFamily="34" charset="0"/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7468840" y="4744418"/>
            <a:ext cx="571500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cxnSp>
        <p:nvCxnSpPr>
          <p:cNvPr id="34" name="Прямая соединительная линия 33"/>
          <p:cNvCxnSpPr>
            <a:stCxn id="8" idx="5"/>
            <a:endCxn id="33" idx="0"/>
          </p:cNvCxnSpPr>
          <p:nvPr/>
        </p:nvCxnSpPr>
        <p:spPr>
          <a:xfrm rot="16200000" flipH="1">
            <a:off x="7002909" y="3992737"/>
            <a:ext cx="715963" cy="78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7540277" y="4744418"/>
            <a:ext cx="3190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Calibri" pitchFamily="34" charset="0"/>
              </a:rPr>
              <a:t>g</a:t>
            </a:r>
            <a:endParaRPr lang="ru-RU" sz="2400">
              <a:latin typeface="Calibri" pitchFamily="34" charset="0"/>
            </a:endParaRP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3647728" y="5496573"/>
            <a:ext cx="428625" cy="523875"/>
          </a:xfrm>
          <a:prstGeom prst="rect">
            <a:avLst/>
          </a:prstGeom>
          <a:noFill/>
          <a:ln w="19050">
            <a:solidFill>
              <a:srgbClr val="00206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b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504978" y="5496573"/>
            <a:ext cx="428625" cy="523875"/>
          </a:xfrm>
          <a:prstGeom prst="rect">
            <a:avLst/>
          </a:prstGeom>
          <a:noFill/>
          <a:ln w="19050">
            <a:solidFill>
              <a:srgbClr val="00206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i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076353" y="5496573"/>
            <a:ext cx="428625" cy="523875"/>
          </a:xfrm>
          <a:prstGeom prst="rect">
            <a:avLst/>
          </a:prstGeom>
          <a:noFill/>
          <a:ln w="19050">
            <a:solidFill>
              <a:srgbClr val="00206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h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4933603" y="5496573"/>
            <a:ext cx="428625" cy="523875"/>
          </a:xfrm>
          <a:prstGeom prst="rect">
            <a:avLst/>
          </a:prstGeom>
          <a:noFill/>
          <a:ln w="19050">
            <a:solidFill>
              <a:srgbClr val="00206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a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362228" y="5496573"/>
            <a:ext cx="428625" cy="523875"/>
          </a:xfrm>
          <a:prstGeom prst="rect">
            <a:avLst/>
          </a:prstGeom>
          <a:noFill/>
          <a:ln w="19050">
            <a:solidFill>
              <a:srgbClr val="00206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j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790853" y="5496573"/>
            <a:ext cx="428625" cy="523875"/>
          </a:xfrm>
          <a:prstGeom prst="rect">
            <a:avLst/>
          </a:prstGeom>
          <a:noFill/>
          <a:ln w="19050">
            <a:solidFill>
              <a:srgbClr val="00206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k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219478" y="5496573"/>
            <a:ext cx="428625" cy="523875"/>
          </a:xfrm>
          <a:prstGeom prst="rect">
            <a:avLst/>
          </a:prstGeom>
          <a:noFill/>
          <a:ln w="19050">
            <a:solidFill>
              <a:srgbClr val="00206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l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6648103" y="5496573"/>
            <a:ext cx="428625" cy="523875"/>
          </a:xfrm>
          <a:prstGeom prst="rect">
            <a:avLst/>
          </a:prstGeom>
          <a:noFill/>
          <a:ln w="19050">
            <a:solidFill>
              <a:srgbClr val="00206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d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7076728" y="5496573"/>
            <a:ext cx="428625" cy="523875"/>
          </a:xfrm>
          <a:prstGeom prst="rect">
            <a:avLst/>
          </a:prstGeom>
          <a:noFill/>
          <a:ln w="19050">
            <a:solidFill>
              <a:srgbClr val="00206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e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7505353" y="5496573"/>
            <a:ext cx="428625" cy="523875"/>
          </a:xfrm>
          <a:prstGeom prst="rect">
            <a:avLst/>
          </a:prstGeom>
          <a:noFill/>
          <a:ln w="19050">
            <a:solidFill>
              <a:srgbClr val="00206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f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7933978" y="5496573"/>
            <a:ext cx="428625" cy="523875"/>
          </a:xfrm>
          <a:prstGeom prst="rect">
            <a:avLst/>
          </a:prstGeom>
          <a:noFill/>
          <a:ln w="19050">
            <a:solidFill>
              <a:srgbClr val="00206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g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обхода </a:t>
            </a:r>
            <a:r>
              <a:rPr lang="ru-RU" dirty="0"/>
              <a:t>дерева в </a:t>
            </a:r>
            <a:r>
              <a:rPr lang="ru-RU" dirty="0" smtClean="0"/>
              <a:t>ширину</a:t>
            </a:r>
            <a:endParaRPr lang="ru-RU" dirty="0"/>
          </a:p>
        </p:txBody>
      </p:sp>
      <p:sp>
        <p:nvSpPr>
          <p:cNvPr id="36" name="Объект 3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C3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5" grpId="0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 двоичного поиска</a:t>
            </a:r>
          </a:p>
        </p:txBody>
      </p:sp>
      <p:sp>
        <p:nvSpPr>
          <p:cNvPr id="51202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68580" indent="0">
              <a:buNone/>
            </a:pPr>
            <a:r>
              <a:rPr lang="ru-RU" sz="4400" i="1" dirty="0" smtClean="0">
                <a:cs typeface="Times New Roman" pitchFamily="18" charset="0"/>
              </a:rPr>
              <a:t>Деревом </a:t>
            </a:r>
            <a:r>
              <a:rPr lang="ru-RU" sz="4400" i="1" dirty="0">
                <a:cs typeface="Times New Roman" pitchFamily="18" charset="0"/>
              </a:rPr>
              <a:t>двоичного поиска </a:t>
            </a:r>
            <a:r>
              <a:rPr lang="ru-RU" sz="4400" dirty="0" smtClean="0">
                <a:cs typeface="Times New Roman" pitchFamily="18" charset="0"/>
              </a:rPr>
              <a:t>называется бинарное дерево, для которого выполнены следующие условия</a:t>
            </a:r>
          </a:p>
          <a:p>
            <a:pPr marL="68580" indent="0">
              <a:buNone/>
            </a:pPr>
            <a:endParaRPr lang="ru-RU" sz="4400" dirty="0" smtClean="0">
              <a:cs typeface="Times New Roman" pitchFamily="18" charset="0"/>
            </a:endParaRPr>
          </a:p>
          <a:p>
            <a:pPr marL="640080" indent="-571500"/>
            <a:r>
              <a:rPr lang="ru-RU" sz="4400" dirty="0" smtClean="0">
                <a:cs typeface="Times New Roman" pitchFamily="18" charset="0"/>
              </a:rPr>
              <a:t>Множество вершин  -- подмножество линейно упорядоченного множества</a:t>
            </a:r>
          </a:p>
          <a:p>
            <a:pPr marL="640080" indent="-571500"/>
            <a:endParaRPr lang="ru-RU" sz="4400" dirty="0" smtClean="0">
              <a:cs typeface="Times New Roman" pitchFamily="18" charset="0"/>
            </a:endParaRPr>
          </a:p>
          <a:p>
            <a:pPr marL="640080" indent="-571500"/>
            <a:r>
              <a:rPr lang="ru-RU" sz="4400" dirty="0" smtClean="0">
                <a:cs typeface="Times New Roman" pitchFamily="18" charset="0"/>
              </a:rPr>
              <a:t>Каждая вершина больше всех вершин из своего левого поддерева</a:t>
            </a:r>
          </a:p>
          <a:p>
            <a:pPr marL="640080" indent="-571500"/>
            <a:endParaRPr lang="ru-RU" sz="4400" dirty="0" smtClean="0">
              <a:cs typeface="Times New Roman" pitchFamily="18" charset="0"/>
            </a:endParaRPr>
          </a:p>
          <a:p>
            <a:pPr marL="640080" indent="-571500"/>
            <a:r>
              <a:rPr lang="ru-RU" sz="4400" dirty="0" smtClean="0">
                <a:cs typeface="Times New Roman" pitchFamily="18" charset="0"/>
              </a:rPr>
              <a:t>Каждая </a:t>
            </a:r>
            <a:r>
              <a:rPr lang="ru-RU" sz="4400" dirty="0">
                <a:cs typeface="Times New Roman" pitchFamily="18" charset="0"/>
              </a:rPr>
              <a:t>вершина</a:t>
            </a:r>
            <a:r>
              <a:rPr lang="ru-RU" sz="4400" dirty="0" smtClean="0">
                <a:cs typeface="Times New Roman" pitchFamily="18" charset="0"/>
              </a:rPr>
              <a:t> меньше всех вершин из своего правого поддерева</a:t>
            </a:r>
            <a:endParaRPr lang="ru-RU" sz="4400" dirty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деревьев двоичного поиска</a:t>
            </a:r>
            <a:endParaRPr lang="ru-RU" dirty="0"/>
          </a:p>
        </p:txBody>
      </p:sp>
      <p:sp>
        <p:nvSpPr>
          <p:cNvPr id="53250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Arial" charset="0"/>
              <a:buNone/>
            </a:pPr>
            <a:endParaRPr lang="ru-RU" sz="2400" dirty="0">
              <a:cs typeface="Times New Roman" pitchFamily="18" charset="0"/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7888292" y="2420539"/>
            <a:ext cx="504016" cy="4932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9102729" y="2884313"/>
            <a:ext cx="504016" cy="4932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6096000" y="2884313"/>
            <a:ext cx="504016" cy="4932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7022406" y="3431779"/>
            <a:ext cx="504016" cy="4932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8444388" y="3431779"/>
            <a:ext cx="504016" cy="4932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10105707" y="3431779"/>
            <a:ext cx="504016" cy="4932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7598470" y="4144218"/>
            <a:ext cx="504016" cy="4932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6528088" y="4144218"/>
            <a:ext cx="504016" cy="4932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9552424" y="4144218"/>
            <a:ext cx="504016" cy="4932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10128488" y="4951958"/>
            <a:ext cx="504016" cy="4932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Прямая соединительная линия 13"/>
          <p:cNvCxnSpPr>
            <a:stCxn id="4" idx="2"/>
            <a:endCxn id="6" idx="0"/>
          </p:cNvCxnSpPr>
          <p:nvPr/>
        </p:nvCxnSpPr>
        <p:spPr>
          <a:xfrm flipH="1">
            <a:off x="6348008" y="2667172"/>
            <a:ext cx="1540284" cy="217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6"/>
            <a:endCxn id="5" idx="1"/>
          </p:cNvCxnSpPr>
          <p:nvPr/>
        </p:nvCxnSpPr>
        <p:spPr>
          <a:xfrm>
            <a:off x="8392308" y="2667172"/>
            <a:ext cx="784232" cy="289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6" idx="5"/>
            <a:endCxn id="7" idx="1"/>
          </p:cNvCxnSpPr>
          <p:nvPr/>
        </p:nvCxnSpPr>
        <p:spPr>
          <a:xfrm>
            <a:off x="6526205" y="3305341"/>
            <a:ext cx="570012" cy="198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3"/>
            <a:endCxn id="8" idx="7"/>
          </p:cNvCxnSpPr>
          <p:nvPr/>
        </p:nvCxnSpPr>
        <p:spPr>
          <a:xfrm flipH="1">
            <a:off x="8874593" y="3305341"/>
            <a:ext cx="301947" cy="198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5" idx="5"/>
            <a:endCxn id="9" idx="1"/>
          </p:cNvCxnSpPr>
          <p:nvPr/>
        </p:nvCxnSpPr>
        <p:spPr>
          <a:xfrm>
            <a:off x="9532934" y="3305341"/>
            <a:ext cx="646584" cy="198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7" idx="3"/>
            <a:endCxn id="11" idx="0"/>
          </p:cNvCxnSpPr>
          <p:nvPr/>
        </p:nvCxnSpPr>
        <p:spPr>
          <a:xfrm flipH="1">
            <a:off x="6780096" y="3852807"/>
            <a:ext cx="316121" cy="291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7" idx="5"/>
            <a:endCxn id="10" idx="0"/>
          </p:cNvCxnSpPr>
          <p:nvPr/>
        </p:nvCxnSpPr>
        <p:spPr>
          <a:xfrm>
            <a:off x="7452611" y="3852807"/>
            <a:ext cx="397867" cy="291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9" idx="3"/>
            <a:endCxn id="12" idx="7"/>
          </p:cNvCxnSpPr>
          <p:nvPr/>
        </p:nvCxnSpPr>
        <p:spPr>
          <a:xfrm flipH="1">
            <a:off x="9982629" y="3852807"/>
            <a:ext cx="196889" cy="363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12" idx="5"/>
            <a:endCxn id="13" idx="0"/>
          </p:cNvCxnSpPr>
          <p:nvPr/>
        </p:nvCxnSpPr>
        <p:spPr>
          <a:xfrm>
            <a:off x="9982629" y="4565246"/>
            <a:ext cx="397867" cy="386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Овал 5"/>
          <p:cNvSpPr/>
          <p:nvPr/>
        </p:nvSpPr>
        <p:spPr>
          <a:xfrm>
            <a:off x="1962663" y="2884313"/>
            <a:ext cx="504016" cy="4932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9" name="Овал 5"/>
          <p:cNvSpPr/>
          <p:nvPr/>
        </p:nvSpPr>
        <p:spPr>
          <a:xfrm>
            <a:off x="2516729" y="3431779"/>
            <a:ext cx="504016" cy="4932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0" name="Овал 5"/>
          <p:cNvSpPr/>
          <p:nvPr/>
        </p:nvSpPr>
        <p:spPr>
          <a:xfrm>
            <a:off x="4127467" y="2884313"/>
            <a:ext cx="504016" cy="4932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1" name="Овал 5"/>
          <p:cNvSpPr/>
          <p:nvPr/>
        </p:nvSpPr>
        <p:spPr>
          <a:xfrm>
            <a:off x="1411150" y="3431779"/>
            <a:ext cx="504016" cy="4932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2" name="Овал 5"/>
          <p:cNvSpPr/>
          <p:nvPr/>
        </p:nvSpPr>
        <p:spPr>
          <a:xfrm>
            <a:off x="1847568" y="4144218"/>
            <a:ext cx="504016" cy="4932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3" name="Овал 5"/>
          <p:cNvSpPr/>
          <p:nvPr/>
        </p:nvSpPr>
        <p:spPr>
          <a:xfrm>
            <a:off x="980277" y="4144218"/>
            <a:ext cx="504016" cy="4932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4" name="Овал 5"/>
          <p:cNvSpPr/>
          <p:nvPr/>
        </p:nvSpPr>
        <p:spPr>
          <a:xfrm>
            <a:off x="3143712" y="2420539"/>
            <a:ext cx="504016" cy="4932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5" name="Овал 5"/>
          <p:cNvSpPr/>
          <p:nvPr/>
        </p:nvSpPr>
        <p:spPr>
          <a:xfrm>
            <a:off x="4727888" y="3431779"/>
            <a:ext cx="504016" cy="4932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10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6" name="Овал 5"/>
          <p:cNvSpPr/>
          <p:nvPr/>
        </p:nvSpPr>
        <p:spPr>
          <a:xfrm>
            <a:off x="3622308" y="3431779"/>
            <a:ext cx="504016" cy="4932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7" name="Овал 5"/>
          <p:cNvSpPr/>
          <p:nvPr/>
        </p:nvSpPr>
        <p:spPr>
          <a:xfrm>
            <a:off x="2975339" y="4144218"/>
            <a:ext cx="504016" cy="4932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8" name="Прямая соединительная линия 13"/>
          <p:cNvCxnSpPr>
            <a:stCxn id="41" idx="5"/>
            <a:endCxn id="42" idx="0"/>
          </p:cNvCxnSpPr>
          <p:nvPr/>
        </p:nvCxnSpPr>
        <p:spPr>
          <a:xfrm>
            <a:off x="1841355" y="3852807"/>
            <a:ext cx="258221" cy="291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13"/>
          <p:cNvCxnSpPr>
            <a:stCxn id="34" idx="5"/>
            <a:endCxn id="39" idx="1"/>
          </p:cNvCxnSpPr>
          <p:nvPr/>
        </p:nvCxnSpPr>
        <p:spPr>
          <a:xfrm>
            <a:off x="2392868" y="3305341"/>
            <a:ext cx="197672" cy="198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3"/>
          <p:cNvCxnSpPr>
            <a:stCxn id="39" idx="5"/>
            <a:endCxn id="47" idx="0"/>
          </p:cNvCxnSpPr>
          <p:nvPr/>
        </p:nvCxnSpPr>
        <p:spPr>
          <a:xfrm>
            <a:off x="2946934" y="3852807"/>
            <a:ext cx="280413" cy="291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13"/>
          <p:cNvCxnSpPr>
            <a:stCxn id="44" idx="6"/>
            <a:endCxn id="40" idx="1"/>
          </p:cNvCxnSpPr>
          <p:nvPr/>
        </p:nvCxnSpPr>
        <p:spPr>
          <a:xfrm>
            <a:off x="3647728" y="2667172"/>
            <a:ext cx="553550" cy="289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13"/>
          <p:cNvCxnSpPr>
            <a:stCxn id="40" idx="3"/>
            <a:endCxn id="46" idx="7"/>
          </p:cNvCxnSpPr>
          <p:nvPr/>
        </p:nvCxnSpPr>
        <p:spPr>
          <a:xfrm flipH="1">
            <a:off x="4052513" y="3305341"/>
            <a:ext cx="148765" cy="198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13"/>
          <p:cNvCxnSpPr>
            <a:stCxn id="40" idx="5"/>
            <a:endCxn id="45" idx="1"/>
          </p:cNvCxnSpPr>
          <p:nvPr/>
        </p:nvCxnSpPr>
        <p:spPr>
          <a:xfrm>
            <a:off x="4557672" y="3305341"/>
            <a:ext cx="244027" cy="198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13"/>
          <p:cNvCxnSpPr>
            <a:stCxn id="43" idx="0"/>
            <a:endCxn id="41" idx="3"/>
          </p:cNvCxnSpPr>
          <p:nvPr/>
        </p:nvCxnSpPr>
        <p:spPr>
          <a:xfrm flipV="1">
            <a:off x="1232285" y="3852807"/>
            <a:ext cx="252676" cy="291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13"/>
          <p:cNvCxnSpPr>
            <a:stCxn id="34" idx="3"/>
            <a:endCxn id="41" idx="7"/>
          </p:cNvCxnSpPr>
          <p:nvPr/>
        </p:nvCxnSpPr>
        <p:spPr>
          <a:xfrm flipH="1">
            <a:off x="1841355" y="3305341"/>
            <a:ext cx="195119" cy="198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13"/>
          <p:cNvCxnSpPr>
            <a:stCxn id="44" idx="2"/>
            <a:endCxn id="34" idx="7"/>
          </p:cNvCxnSpPr>
          <p:nvPr/>
        </p:nvCxnSpPr>
        <p:spPr>
          <a:xfrm flipH="1">
            <a:off x="2392868" y="2667172"/>
            <a:ext cx="750844" cy="289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Поиск в дереве </a:t>
            </a:r>
            <a:r>
              <a:rPr lang="ru-RU" dirty="0"/>
              <a:t>двоичного поиска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 smtClean="0">
                <a:cs typeface="Consolas" pitchFamily="49" charset="0"/>
                <a:sym typeface="Symbol" pitchFamily="18" charset="2"/>
              </a:rPr>
              <a:t>Пусть Д – дерево двоичного поиска, а – искомое значение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ru-RU" sz="2000" dirty="0" smtClean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 smtClean="0">
                <a:cs typeface="Consolas" pitchFamily="49" charset="0"/>
                <a:sym typeface="Symbol" pitchFamily="18" charset="2"/>
              </a:rPr>
              <a:t>если Д пустое дерево, то 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не нашли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 smtClean="0">
                <a:cs typeface="Consolas" pitchFamily="49" charset="0"/>
                <a:sym typeface="Symbol" pitchFamily="18" charset="2"/>
              </a:rPr>
              <a:t>иначе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пусть х, Л</a:t>
            </a:r>
            <a:r>
              <a:rPr lang="en-US" sz="2000" dirty="0">
                <a:cs typeface="Consolas" pitchFamily="49" charset="0"/>
                <a:sym typeface="Symbol" pitchFamily="18" charset="2"/>
              </a:rPr>
              <a:t>, 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П – корень, левое и правое поддеревья Д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если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а == 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х, то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	нашли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иначе если </a:t>
            </a:r>
            <a:r>
              <a:rPr lang="en-US" sz="2000" dirty="0">
                <a:cs typeface="Consolas" pitchFamily="49" charset="0"/>
                <a:sym typeface="Symbol" pitchFamily="18" charset="2"/>
              </a:rPr>
              <a:t>a &lt; </a:t>
            </a:r>
            <a:r>
              <a:rPr lang="en-US" sz="2000" dirty="0" smtClean="0">
                <a:cs typeface="Consolas" pitchFamily="49" charset="0"/>
                <a:sym typeface="Symbol" pitchFamily="18" charset="2"/>
              </a:rPr>
              <a:t>x, 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 то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	ищем а в Л</a:t>
            </a:r>
            <a:endParaRPr lang="ru-RU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иначе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	ищем а в П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Сложность в худшем случае?</a:t>
            </a:r>
          </a:p>
          <a:p>
            <a:endParaRPr lang="ru-RU" dirty="0" smtClean="0"/>
          </a:p>
          <a:p>
            <a:r>
              <a:rPr lang="ru-RU" dirty="0" smtClean="0"/>
              <a:t>Как заменить рекурсию на цикл?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Вставка </a:t>
            </a:r>
            <a:r>
              <a:rPr lang="ru-RU" dirty="0" smtClean="0"/>
              <a:t>в </a:t>
            </a:r>
            <a:r>
              <a:rPr lang="ru-RU" dirty="0" smtClean="0"/>
              <a:t>дерево </a:t>
            </a:r>
            <a:r>
              <a:rPr lang="ru-RU" dirty="0"/>
              <a:t>двоичного поиска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 smtClean="0">
                <a:cs typeface="Consolas" pitchFamily="49" charset="0"/>
                <a:sym typeface="Symbol" pitchFamily="18" charset="2"/>
              </a:rPr>
              <a:t>Пусть Д – дерево двоичного поиска, а – 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вставляемое 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значение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ru-RU" sz="2000" dirty="0" smtClean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 smtClean="0">
                <a:cs typeface="Consolas" pitchFamily="49" charset="0"/>
                <a:sym typeface="Symbol" pitchFamily="18" charset="2"/>
              </a:rPr>
              <a:t>если Д пустое дерево, то 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дерево(а, </a:t>
            </a:r>
            <a:r>
              <a:rPr lang="en-US" sz="2000" dirty="0" smtClean="0">
                <a:cs typeface="Consolas" pitchFamily="49" charset="0"/>
                <a:sym typeface="Symbol" pitchFamily="18" charset="2"/>
              </a:rPr>
              <a:t>NULL, NULL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)</a:t>
            </a:r>
            <a:endParaRPr lang="ru-RU" sz="2000" dirty="0" smtClean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 smtClean="0">
                <a:cs typeface="Consolas" pitchFamily="49" charset="0"/>
                <a:sym typeface="Symbol" pitchFamily="18" charset="2"/>
              </a:rPr>
              <a:t>иначе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пусть х, Л</a:t>
            </a:r>
            <a:r>
              <a:rPr lang="en-US" sz="2000" dirty="0">
                <a:cs typeface="Consolas" pitchFamily="49" charset="0"/>
                <a:sym typeface="Symbol" pitchFamily="18" charset="2"/>
              </a:rPr>
              <a:t>, 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П – корень, левое и правое поддеревья Д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если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а == 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х, то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ошибка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иначе если </a:t>
            </a:r>
            <a:r>
              <a:rPr lang="en-US" sz="2000" dirty="0">
                <a:cs typeface="Consolas" pitchFamily="49" charset="0"/>
                <a:sym typeface="Symbol" pitchFamily="18" charset="2"/>
              </a:rPr>
              <a:t>a &lt; </a:t>
            </a:r>
            <a:r>
              <a:rPr lang="en-US" sz="2000" dirty="0" smtClean="0">
                <a:cs typeface="Consolas" pitchFamily="49" charset="0"/>
                <a:sym typeface="Symbol" pitchFamily="18" charset="2"/>
              </a:rPr>
              <a:t>x, 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 то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вставить а 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в Л</a:t>
            </a:r>
            <a:endParaRPr lang="ru-RU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иначе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вставить </a:t>
            </a:r>
            <a:r>
              <a:rPr lang="ru-RU" sz="2000" dirty="0" smtClean="0">
                <a:cs typeface="Consolas" pitchFamily="49" charset="0"/>
                <a:sym typeface="Symbol" pitchFamily="18" charset="2"/>
              </a:rPr>
              <a:t>а в П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Сложность в худшем случае?</a:t>
            </a:r>
          </a:p>
          <a:p>
            <a:endParaRPr lang="ru-RU" dirty="0" smtClean="0"/>
          </a:p>
          <a:p>
            <a:r>
              <a:rPr lang="ru-RU" dirty="0" smtClean="0"/>
              <a:t>Как заменить рекурсию на цикл</a:t>
            </a:r>
            <a:r>
              <a:rPr lang="ru-RU" dirty="0" smtClean="0"/>
              <a:t>?</a:t>
            </a:r>
          </a:p>
          <a:p>
            <a:endParaRPr lang="ru-RU" dirty="0"/>
          </a:p>
          <a:p>
            <a:r>
              <a:rPr lang="ru-RU" dirty="0" smtClean="0"/>
              <a:t>Что получится, если начать с пустого дерева и вставлять значения по порядку?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583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Что </a:t>
            </a:r>
            <a:r>
              <a:rPr lang="ru-RU" dirty="0"/>
              <a:t>такое АВЛ деревья 1/2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ru-RU" sz="2400" dirty="0">
                <a:cs typeface="Times New Roman" pitchFamily="18" charset="0"/>
              </a:rPr>
              <a:t>Георгий </a:t>
            </a:r>
            <a:br>
              <a:rPr lang="ru-RU" sz="2400" dirty="0">
                <a:cs typeface="Times New Roman" pitchFamily="18" charset="0"/>
              </a:rPr>
            </a:br>
            <a:r>
              <a:rPr lang="ru-RU" sz="2400" dirty="0">
                <a:cs typeface="Times New Roman" pitchFamily="18" charset="0"/>
              </a:rPr>
              <a:t>Михайлович </a:t>
            </a:r>
            <a:br>
              <a:rPr lang="ru-RU" sz="2400" dirty="0">
                <a:cs typeface="Times New Roman" pitchFamily="18" charset="0"/>
              </a:rPr>
            </a:br>
            <a:r>
              <a:rPr lang="ru-RU" sz="2400" dirty="0">
                <a:cs typeface="Times New Roman" pitchFamily="18" charset="0"/>
              </a:rPr>
              <a:t>Адельсон-Вельский </a:t>
            </a:r>
            <a:r>
              <a:rPr lang="ru-RU" sz="2400" dirty="0" smtClean="0">
                <a:cs typeface="Times New Roman" pitchFamily="18" charset="0"/>
              </a:rPr>
              <a:t>1922-2014</a:t>
            </a:r>
            <a:r>
              <a:rPr lang="ru-RU" sz="2400" dirty="0">
                <a:cs typeface="Times New Roman" pitchFamily="18" charset="0"/>
              </a:rPr>
              <a:t/>
            </a:r>
            <a:br>
              <a:rPr lang="ru-RU" sz="2400" dirty="0">
                <a:cs typeface="Times New Roman" pitchFamily="18" charset="0"/>
              </a:rPr>
            </a:br>
            <a:r>
              <a:rPr lang="ru-RU" sz="2400" dirty="0">
                <a:cs typeface="Times New Roman" pitchFamily="18" charset="0"/>
              </a:rPr>
              <a:t/>
            </a:r>
            <a:br>
              <a:rPr lang="ru-RU" sz="2400" dirty="0">
                <a:cs typeface="Times New Roman" pitchFamily="18" charset="0"/>
              </a:rPr>
            </a:br>
            <a:endParaRPr lang="ru-RU" sz="2400" dirty="0" smtClean="0"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2400" dirty="0"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2400" dirty="0" smtClean="0"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2400" dirty="0" smtClean="0"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2400" dirty="0" smtClean="0"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2400" dirty="0"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ru-RU" sz="2400" dirty="0" smtClean="0">
                <a:cs typeface="Times New Roman" pitchFamily="18" charset="0"/>
              </a:rPr>
              <a:t>Евгений </a:t>
            </a:r>
            <a:r>
              <a:rPr lang="ru-RU" sz="2400" dirty="0">
                <a:cs typeface="Times New Roman" pitchFamily="18" charset="0"/>
              </a:rPr>
              <a:t/>
            </a:r>
            <a:br>
              <a:rPr lang="ru-RU" sz="2400" dirty="0">
                <a:cs typeface="Times New Roman" pitchFamily="18" charset="0"/>
              </a:rPr>
            </a:br>
            <a:r>
              <a:rPr lang="ru-RU" sz="2400" dirty="0">
                <a:cs typeface="Times New Roman" pitchFamily="18" charset="0"/>
              </a:rPr>
              <a:t>Михайлович </a:t>
            </a:r>
            <a:br>
              <a:rPr lang="ru-RU" sz="2400" dirty="0">
                <a:cs typeface="Times New Roman" pitchFamily="18" charset="0"/>
              </a:rPr>
            </a:br>
            <a:r>
              <a:rPr lang="ru-RU" sz="2400" dirty="0">
                <a:cs typeface="Times New Roman" pitchFamily="18" charset="0"/>
              </a:rPr>
              <a:t>Ландис </a:t>
            </a:r>
            <a:r>
              <a:rPr lang="ru-RU" sz="2400" dirty="0" smtClean="0">
                <a:cs typeface="Times New Roman" pitchFamily="18" charset="0"/>
              </a:rPr>
              <a:t>1921-1997</a:t>
            </a:r>
            <a:endParaRPr lang="ru-RU" sz="2400" dirty="0">
              <a:cs typeface="Times New Roman" pitchFamily="18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cs typeface="Times New Roman" pitchFamily="18" charset="0"/>
              </a:rPr>
              <a:t>Один алгоритм организации информации // Доклады АН СССР. 1962. Т. 146, № 2. C. 263–266</a:t>
            </a:r>
          </a:p>
          <a:p>
            <a:pPr marL="0" indent="0">
              <a:buNone/>
            </a:pPr>
            <a:endParaRPr lang="ru-RU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400" y="3992564"/>
            <a:ext cx="1524000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80928"/>
            <a:ext cx="2057400" cy="14398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Дерево, поддерево и </a:t>
            </a:r>
            <a:r>
              <a:rPr lang="ru-RU" dirty="0" smtClean="0"/>
              <a:t>другие </a:t>
            </a:r>
            <a:r>
              <a:rPr lang="ru-RU" dirty="0" smtClean="0"/>
              <a:t>определения</a:t>
            </a:r>
          </a:p>
          <a:p>
            <a:r>
              <a:rPr lang="ru-RU" dirty="0" smtClean="0"/>
              <a:t>Обходы деревьев</a:t>
            </a:r>
          </a:p>
          <a:p>
            <a:r>
              <a:rPr lang="ru-RU" dirty="0" smtClean="0"/>
              <a:t>Дерево </a:t>
            </a:r>
            <a:r>
              <a:rPr lang="ru-RU" dirty="0" smtClean="0"/>
              <a:t>двоичного поиска</a:t>
            </a:r>
          </a:p>
          <a:p>
            <a:r>
              <a:rPr lang="ru-RU" dirty="0" smtClean="0"/>
              <a:t>АВЛ деревья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28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АВЛ </a:t>
            </a:r>
            <a:r>
              <a:rPr lang="ru-RU" dirty="0" smtClean="0"/>
              <a:t>деревья 2/2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Время вставки вершины в дерево двоичного поиска, содержащее n вершин</a:t>
            </a:r>
          </a:p>
          <a:p>
            <a:pPr lvl="1"/>
            <a:r>
              <a:rPr lang="ru-RU" dirty="0" smtClean="0"/>
              <a:t>O(</a:t>
            </a:r>
            <a:r>
              <a:rPr lang="ru-RU" dirty="0" err="1" smtClean="0"/>
              <a:t>log</a:t>
            </a:r>
            <a:r>
              <a:rPr lang="ru-RU" dirty="0" smtClean="0"/>
              <a:t> n</a:t>
            </a:r>
            <a:r>
              <a:rPr lang="ru-RU" dirty="0"/>
              <a:t>) в лучшем случае </a:t>
            </a:r>
            <a:r>
              <a:rPr lang="ru-RU" dirty="0" smtClean="0"/>
              <a:t>-- для </a:t>
            </a:r>
            <a:r>
              <a:rPr lang="ru-RU" dirty="0"/>
              <a:t>полных деревьев</a:t>
            </a:r>
          </a:p>
          <a:p>
            <a:pPr lvl="1"/>
            <a:r>
              <a:rPr lang="ru-RU" dirty="0"/>
              <a:t>O(n) в худшем случае </a:t>
            </a:r>
            <a:r>
              <a:rPr lang="ru-RU" dirty="0" smtClean="0"/>
              <a:t>-- для деревьев</a:t>
            </a:r>
            <a:r>
              <a:rPr lang="ru-RU" dirty="0"/>
              <a:t>, имеющих </a:t>
            </a:r>
            <a:r>
              <a:rPr lang="ru-RU" dirty="0" smtClean="0"/>
              <a:t>линейную структуру</a:t>
            </a:r>
            <a:endParaRPr lang="ru-RU" dirty="0"/>
          </a:p>
          <a:p>
            <a:endParaRPr lang="ru-RU" dirty="0"/>
          </a:p>
          <a:p>
            <a:r>
              <a:rPr lang="ru-RU" dirty="0" smtClean="0"/>
              <a:t>При многократной вставке значений в дереве могут появляться линейные участки</a:t>
            </a:r>
          </a:p>
          <a:p>
            <a:endParaRPr lang="ru-RU" dirty="0" smtClean="0"/>
          </a:p>
          <a:p>
            <a:r>
              <a:rPr lang="ru-RU" dirty="0" smtClean="0"/>
              <a:t>Можно исключить появление длинных линейных участков и получить время </a:t>
            </a:r>
            <a:r>
              <a:rPr lang="ru-RU" dirty="0"/>
              <a:t>вставки вершины </a:t>
            </a:r>
            <a:r>
              <a:rPr lang="ru-RU" dirty="0" smtClean="0"/>
              <a:t>O(</a:t>
            </a:r>
            <a:r>
              <a:rPr lang="ru-RU" dirty="0" err="1" smtClean="0"/>
              <a:t>log</a:t>
            </a:r>
            <a:r>
              <a:rPr lang="ru-RU" dirty="0" smtClean="0"/>
              <a:t> n</a:t>
            </a:r>
            <a:r>
              <a:rPr lang="ru-RU" dirty="0"/>
              <a:t>) </a:t>
            </a:r>
            <a:r>
              <a:rPr lang="ru-RU" dirty="0" smtClean="0"/>
              <a:t>во всех случаях</a:t>
            </a:r>
            <a:endParaRPr lang="ru-RU" dirty="0"/>
          </a:p>
          <a:p>
            <a:endParaRPr lang="ru-RU" dirty="0"/>
          </a:p>
          <a:p>
            <a:r>
              <a:rPr lang="ru-RU" i="1" dirty="0" smtClean="0"/>
              <a:t>АВЛ деревом </a:t>
            </a:r>
            <a:r>
              <a:rPr lang="ru-RU" dirty="0" smtClean="0"/>
              <a:t>называется дерево </a:t>
            </a:r>
            <a:r>
              <a:rPr lang="ru-RU" dirty="0"/>
              <a:t>двоичного </a:t>
            </a:r>
            <a:r>
              <a:rPr lang="ru-RU" dirty="0" smtClean="0"/>
              <a:t>поиска, для каждой вершины которого высоты </a:t>
            </a:r>
            <a:r>
              <a:rPr lang="ru-RU" dirty="0"/>
              <a:t>поддеревьев </a:t>
            </a:r>
            <a:r>
              <a:rPr lang="ru-RU" dirty="0" smtClean="0"/>
              <a:t>отличаются </a:t>
            </a:r>
            <a:r>
              <a:rPr lang="ru-RU" dirty="0"/>
              <a:t>не более, чем на единицу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962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Минимальное число вершин в АВЛ дереве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Пусть </a:t>
            </a:r>
            <a:r>
              <a:rPr lang="en-US" dirty="0" smtClean="0"/>
              <a:t>N(h) </a:t>
            </a:r>
            <a:r>
              <a:rPr lang="ru-RU" dirty="0" smtClean="0"/>
              <a:t>-- число вершин в самом маленьком АВЛ дереве высоты </a:t>
            </a:r>
            <a:r>
              <a:rPr lang="en-US" dirty="0" smtClean="0"/>
              <a:t>h</a:t>
            </a:r>
          </a:p>
          <a:p>
            <a:r>
              <a:rPr lang="en-US" dirty="0" smtClean="0"/>
              <a:t>N(h+2) = N(h+1) + N(h)</a:t>
            </a:r>
            <a:r>
              <a:rPr lang="ru-RU" dirty="0" smtClean="0"/>
              <a:t> + 1,</a:t>
            </a:r>
            <a:r>
              <a:rPr lang="en-US" dirty="0" smtClean="0"/>
              <a:t> </a:t>
            </a:r>
            <a:r>
              <a:rPr lang="ru-RU" dirty="0" smtClean="0"/>
              <a:t>т.к. поддерево АВЛ дерева является АВЛ деревом</a:t>
            </a:r>
          </a:p>
          <a:p>
            <a:r>
              <a:rPr lang="ru-RU" dirty="0" smtClean="0"/>
              <a:t>Тогда </a:t>
            </a:r>
            <a:r>
              <a:rPr lang="en-US" dirty="0"/>
              <a:t>N(h+2</a:t>
            </a:r>
            <a:r>
              <a:rPr lang="en-US" dirty="0" smtClean="0"/>
              <a:t>)</a:t>
            </a:r>
            <a:r>
              <a:rPr lang="ru-RU" dirty="0" smtClean="0"/>
              <a:t> + 1</a:t>
            </a:r>
            <a:r>
              <a:rPr lang="en-US" dirty="0" smtClean="0"/>
              <a:t> </a:t>
            </a:r>
            <a:r>
              <a:rPr lang="en-US" dirty="0"/>
              <a:t>= N(h+1) </a:t>
            </a:r>
            <a:r>
              <a:rPr lang="ru-RU" dirty="0" smtClean="0"/>
              <a:t>+ 1 </a:t>
            </a:r>
            <a:r>
              <a:rPr lang="en-US" dirty="0" smtClean="0"/>
              <a:t>+ </a:t>
            </a:r>
            <a:r>
              <a:rPr lang="en-US" dirty="0"/>
              <a:t>N(h)</a:t>
            </a:r>
            <a:r>
              <a:rPr lang="ru-RU" dirty="0"/>
              <a:t> + </a:t>
            </a:r>
            <a:r>
              <a:rPr lang="ru-RU" dirty="0" smtClean="0"/>
              <a:t>1</a:t>
            </a:r>
            <a:endParaRPr lang="en-US" dirty="0" smtClean="0"/>
          </a:p>
          <a:p>
            <a:r>
              <a:rPr lang="ru-RU" dirty="0" smtClean="0"/>
              <a:t>Следовательно, </a:t>
            </a:r>
            <a:r>
              <a:rPr lang="en-US" dirty="0" smtClean="0"/>
              <a:t>N(h) = </a:t>
            </a:r>
            <a:r>
              <a:rPr lang="en-US" dirty="0" smtClean="0">
                <a:sym typeface="Symbol" panose="05050102010706020507" pitchFamily="18" charset="2"/>
              </a:rPr>
              <a:t></a:t>
            </a:r>
            <a:r>
              <a:rPr lang="ru-RU" dirty="0" smtClean="0">
                <a:sym typeface="Symbol" panose="05050102010706020507" pitchFamily="18" charset="2"/>
              </a:rPr>
              <a:t>(</a:t>
            </a:r>
            <a:r>
              <a:rPr lang="en-US" dirty="0" smtClean="0">
                <a:sym typeface="Symbol" panose="05050102010706020507" pitchFamily="18" charset="2"/>
              </a:rPr>
              <a:t>h) - 1 (</a:t>
            </a:r>
            <a:r>
              <a:rPr lang="ru-RU" dirty="0" smtClean="0"/>
              <a:t>число Фибоначчи</a:t>
            </a:r>
            <a:r>
              <a:rPr lang="en-US" dirty="0" smtClean="0"/>
              <a:t> </a:t>
            </a:r>
            <a:r>
              <a:rPr lang="ru-RU" dirty="0" smtClean="0"/>
              <a:t>минус 1)</a:t>
            </a:r>
          </a:p>
          <a:p>
            <a:r>
              <a:rPr lang="ru-RU" dirty="0" smtClean="0"/>
              <a:t>Следовательно, АВЛ дерево высоты </a:t>
            </a:r>
            <a:r>
              <a:rPr lang="en-US" dirty="0" smtClean="0"/>
              <a:t>h </a:t>
            </a:r>
            <a:r>
              <a:rPr lang="ru-RU" dirty="0" smtClean="0"/>
              <a:t>содержит </a:t>
            </a:r>
            <a:r>
              <a:rPr lang="en-US" dirty="0" smtClean="0"/>
              <a:t>&gt;= (3/2)^</a:t>
            </a:r>
            <a:r>
              <a:rPr lang="en-US" dirty="0" smtClean="0"/>
              <a:t>h -1 </a:t>
            </a:r>
            <a:r>
              <a:rPr lang="ru-RU" dirty="0" smtClean="0"/>
              <a:t>вершин</a:t>
            </a:r>
          </a:p>
          <a:p>
            <a:pPr lvl="1"/>
            <a:r>
              <a:rPr lang="ru-RU" dirty="0" smtClean="0"/>
              <a:t>Докажите по индукции, что </a:t>
            </a:r>
            <a:r>
              <a:rPr lang="en-US" dirty="0" smtClean="0">
                <a:sym typeface="Symbol" panose="05050102010706020507" pitchFamily="18" charset="2"/>
              </a:rPr>
              <a:t></a:t>
            </a:r>
            <a:r>
              <a:rPr lang="ru-RU" dirty="0" smtClean="0">
                <a:sym typeface="Symbol" panose="05050102010706020507" pitchFamily="18" charset="2"/>
              </a:rPr>
              <a:t>(</a:t>
            </a:r>
            <a:r>
              <a:rPr lang="en-US" dirty="0" smtClean="0">
                <a:sym typeface="Symbol" panose="05050102010706020507" pitchFamily="18" charset="2"/>
              </a:rPr>
              <a:t>h)</a:t>
            </a:r>
            <a:r>
              <a:rPr lang="ru-RU" dirty="0" smtClean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&gt;= (3/2)</a:t>
            </a:r>
            <a:r>
              <a:rPr lang="en-US" baseline="30000" dirty="0" smtClean="0">
                <a:sym typeface="Symbol" panose="05050102010706020507" pitchFamily="18" charset="2"/>
              </a:rPr>
              <a:t>h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endParaRPr lang="ru-RU" dirty="0" smtClean="0">
              <a:sym typeface="Symbol" panose="05050102010706020507" pitchFamily="18" charset="2"/>
            </a:endParaRPr>
          </a:p>
          <a:p>
            <a:endParaRPr lang="ru-RU" dirty="0" smtClean="0"/>
          </a:p>
          <a:p>
            <a:r>
              <a:rPr lang="ru-RU" dirty="0" smtClean="0"/>
              <a:t>Следовательно, поиск и вставка вершины занимают О(</a:t>
            </a:r>
            <a:r>
              <a:rPr lang="en-US" dirty="0" smtClean="0"/>
              <a:t>log n</a:t>
            </a:r>
            <a:r>
              <a:rPr lang="ru-RU" dirty="0" smtClean="0"/>
              <a:t>), где </a:t>
            </a:r>
            <a:r>
              <a:rPr lang="en-US" dirty="0" smtClean="0"/>
              <a:t>n </a:t>
            </a:r>
            <a:r>
              <a:rPr lang="ru-RU" dirty="0" smtClean="0"/>
              <a:t>число вершин в АВЛ дереве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309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Вставка вершины в АВЛ дерево</a:t>
            </a:r>
            <a:endParaRPr lang="ru-RU" dirty="0"/>
          </a:p>
        </p:txBody>
      </p:sp>
      <p:sp>
        <p:nvSpPr>
          <p:cNvPr id="75779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АВЛ дерево вставка(значение </a:t>
            </a:r>
            <a:r>
              <a:rPr lang="en-US" sz="2400" dirty="0">
                <a:cs typeface="Times New Roman" pitchFamily="18" charset="0"/>
              </a:rPr>
              <a:t>x</a:t>
            </a:r>
            <a:r>
              <a:rPr lang="ru-RU" sz="2400" dirty="0">
                <a:cs typeface="Times New Roman" pitchFamily="18" charset="0"/>
              </a:rPr>
              <a:t>, АВЛ дерево </a:t>
            </a:r>
            <a:r>
              <a:rPr lang="en-US" sz="2400" dirty="0">
                <a:cs typeface="Times New Roman" pitchFamily="18" charset="0"/>
              </a:rPr>
              <a:t>T</a:t>
            </a:r>
            <a:r>
              <a:rPr lang="ru-RU" sz="2400" dirty="0">
                <a:cs typeface="Times New Roman" pitchFamily="18" charset="0"/>
              </a:rPr>
              <a:t>)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 smtClean="0">
                <a:cs typeface="Times New Roman" pitchFamily="18" charset="0"/>
              </a:rPr>
              <a:t>	если </a:t>
            </a:r>
            <a:r>
              <a:rPr lang="ru-RU" sz="2400" dirty="0">
                <a:cs typeface="Times New Roman" pitchFamily="18" charset="0"/>
              </a:rPr>
              <a:t>Т == </a:t>
            </a:r>
            <a:r>
              <a:rPr lang="en-US" sz="2400" dirty="0">
                <a:cs typeface="Times New Roman" pitchFamily="18" charset="0"/>
              </a:rPr>
              <a:t>NULL</a:t>
            </a:r>
            <a:r>
              <a:rPr lang="ru-RU" sz="2400" dirty="0">
                <a:cs typeface="Times New Roman" pitchFamily="18" charset="0"/>
              </a:rPr>
              <a:t>, </a:t>
            </a:r>
            <a:r>
              <a:rPr lang="ru-RU" sz="2400" dirty="0" smtClean="0">
                <a:cs typeface="Times New Roman" pitchFamily="18" charset="0"/>
              </a:rPr>
              <a:t>то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</a:t>
            </a:r>
            <a:r>
              <a:rPr lang="ru-RU" sz="2400" dirty="0" smtClean="0">
                <a:cs typeface="Times New Roman" pitchFamily="18" charset="0"/>
              </a:rPr>
              <a:t>	</a:t>
            </a:r>
            <a:r>
              <a:rPr lang="ru-RU" sz="2400" dirty="0">
                <a:cs typeface="Times New Roman" pitchFamily="18" charset="0"/>
              </a:rPr>
              <a:t>вернуть АВЛ </a:t>
            </a:r>
            <a:r>
              <a:rPr lang="ru-RU" sz="2400" dirty="0" smtClean="0">
                <a:cs typeface="Times New Roman" pitchFamily="18" charset="0"/>
              </a:rPr>
              <a:t>дерево(</a:t>
            </a:r>
            <a:r>
              <a:rPr lang="en-US" sz="2400" dirty="0" smtClean="0">
                <a:cs typeface="Times New Roman" pitchFamily="18" charset="0"/>
              </a:rPr>
              <a:t>x</a:t>
            </a:r>
            <a:r>
              <a:rPr lang="ru-RU" sz="2400" dirty="0" smtClean="0">
                <a:cs typeface="Times New Roman" pitchFamily="18" charset="0"/>
              </a:rPr>
              <a:t>, </a:t>
            </a:r>
            <a:r>
              <a:rPr lang="en-US" sz="2400" dirty="0" smtClean="0">
                <a:cs typeface="Times New Roman" pitchFamily="18" charset="0"/>
              </a:rPr>
              <a:t>NULL,</a:t>
            </a:r>
            <a:r>
              <a:rPr lang="ru-RU" sz="2400" dirty="0" smtClean="0"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NULL</a:t>
            </a:r>
            <a:r>
              <a:rPr lang="ru-RU" sz="2400" dirty="0">
                <a:cs typeface="Times New Roman" pitchFamily="18" charset="0"/>
              </a:rPr>
              <a:t>)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иначе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	п</a:t>
            </a:r>
            <a:r>
              <a:rPr lang="ru-RU" sz="2400" dirty="0" smtClean="0">
                <a:cs typeface="Times New Roman" pitchFamily="18" charset="0"/>
              </a:rPr>
              <a:t>усть а, </a:t>
            </a:r>
            <a:r>
              <a:rPr lang="en-US" sz="2400" dirty="0" smtClean="0">
                <a:cs typeface="Times New Roman" pitchFamily="18" charset="0"/>
              </a:rPr>
              <a:t>L, R – </a:t>
            </a:r>
            <a:r>
              <a:rPr lang="ru-RU" sz="2400" dirty="0" smtClean="0">
                <a:cs typeface="Times New Roman" pitchFamily="18" charset="0"/>
              </a:rPr>
              <a:t>корень, левое и правое поддеревья </a:t>
            </a:r>
            <a:r>
              <a:rPr lang="en-US" sz="2400" dirty="0" smtClean="0">
                <a:cs typeface="Times New Roman" pitchFamily="18" charset="0"/>
              </a:rPr>
              <a:t>T</a:t>
            </a:r>
            <a:endParaRPr lang="ru-RU" sz="2400" dirty="0"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	</a:t>
            </a:r>
            <a:r>
              <a:rPr lang="ru-RU" sz="2400" dirty="0" smtClean="0">
                <a:cs typeface="Times New Roman" pitchFamily="18" charset="0"/>
              </a:rPr>
              <a:t>если </a:t>
            </a:r>
            <a:r>
              <a:rPr lang="en-US" sz="2400" dirty="0" smtClean="0">
                <a:cs typeface="Times New Roman" pitchFamily="18" charset="0"/>
              </a:rPr>
              <a:t>x </a:t>
            </a:r>
            <a:r>
              <a:rPr lang="en-US" sz="2400" dirty="0">
                <a:cs typeface="Times New Roman" pitchFamily="18" charset="0"/>
              </a:rPr>
              <a:t>&lt; </a:t>
            </a:r>
            <a:r>
              <a:rPr lang="en-US" sz="2400" dirty="0" smtClean="0">
                <a:cs typeface="Times New Roman" pitchFamily="18" charset="0"/>
              </a:rPr>
              <a:t>a</a:t>
            </a:r>
            <a:r>
              <a:rPr lang="ru-RU" sz="2400" dirty="0" smtClean="0">
                <a:cs typeface="Times New Roman" pitchFamily="18" charset="0"/>
              </a:rPr>
              <a:t>, то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 smtClean="0">
                <a:cs typeface="Times New Roman" pitchFamily="18" charset="0"/>
              </a:rPr>
              <a:t>			</a:t>
            </a:r>
            <a:r>
              <a:rPr lang="en-US" sz="2400" dirty="0" smtClean="0">
                <a:cs typeface="Times New Roman" pitchFamily="18" charset="0"/>
              </a:rPr>
              <a:t>T</a:t>
            </a:r>
            <a:r>
              <a:rPr lang="ru-RU" sz="2400" dirty="0">
                <a:cs typeface="Times New Roman" pitchFamily="18" charset="0"/>
              </a:rPr>
              <a:t>Т = </a:t>
            </a:r>
            <a:r>
              <a:rPr lang="ru-RU" sz="2400" dirty="0" smtClean="0">
                <a:cs typeface="Times New Roman" pitchFamily="18" charset="0"/>
              </a:rPr>
              <a:t>АВЛ дерево(</a:t>
            </a:r>
            <a:r>
              <a:rPr lang="en-US" sz="2400" dirty="0" smtClean="0">
                <a:cs typeface="Times New Roman" pitchFamily="18" charset="0"/>
              </a:rPr>
              <a:t>a</a:t>
            </a:r>
            <a:r>
              <a:rPr lang="ru-RU" sz="2400" dirty="0" smtClean="0">
                <a:cs typeface="Times New Roman" pitchFamily="18" charset="0"/>
              </a:rPr>
              <a:t>, вставка(</a:t>
            </a:r>
            <a:r>
              <a:rPr lang="en-US" sz="2400" dirty="0">
                <a:cs typeface="Times New Roman" pitchFamily="18" charset="0"/>
              </a:rPr>
              <a:t>x, L</a:t>
            </a:r>
            <a:r>
              <a:rPr lang="ru-RU" sz="2400" dirty="0">
                <a:cs typeface="Times New Roman" pitchFamily="18" charset="0"/>
              </a:rPr>
              <a:t>)</a:t>
            </a:r>
            <a:r>
              <a:rPr lang="en-US" sz="2400" dirty="0">
                <a:cs typeface="Times New Roman" pitchFamily="18" charset="0"/>
              </a:rPr>
              <a:t>, R) </a:t>
            </a:r>
            <a:endParaRPr lang="ru-RU" sz="2400" dirty="0" smtClean="0"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</a:t>
            </a:r>
            <a:r>
              <a:rPr lang="ru-RU" sz="2400" dirty="0" smtClean="0">
                <a:cs typeface="Times New Roman" pitchFamily="18" charset="0"/>
              </a:rPr>
              <a:t>	иначе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</a:t>
            </a:r>
            <a:r>
              <a:rPr lang="ru-RU" sz="2400" dirty="0" smtClean="0">
                <a:cs typeface="Times New Roman" pitchFamily="18" charset="0"/>
              </a:rPr>
              <a:t>		</a:t>
            </a:r>
            <a:r>
              <a:rPr lang="en-US" sz="2400" dirty="0" smtClean="0">
                <a:cs typeface="Times New Roman" pitchFamily="18" charset="0"/>
              </a:rPr>
              <a:t>T</a:t>
            </a:r>
            <a:r>
              <a:rPr lang="ru-RU" sz="2400" dirty="0">
                <a:cs typeface="Times New Roman" pitchFamily="18" charset="0"/>
              </a:rPr>
              <a:t>Т = </a:t>
            </a:r>
            <a:r>
              <a:rPr lang="ru-RU" sz="2400" dirty="0" smtClean="0">
                <a:cs typeface="Times New Roman" pitchFamily="18" charset="0"/>
              </a:rPr>
              <a:t>АВЛ дерево(</a:t>
            </a:r>
            <a:r>
              <a:rPr lang="en-US" sz="2400" dirty="0" smtClean="0">
                <a:cs typeface="Times New Roman" pitchFamily="18" charset="0"/>
              </a:rPr>
              <a:t>a</a:t>
            </a:r>
            <a:r>
              <a:rPr lang="ru-RU" sz="2400" dirty="0" smtClean="0">
                <a:cs typeface="Times New Roman" pitchFamily="18" charset="0"/>
              </a:rPr>
              <a:t>, </a:t>
            </a:r>
            <a:r>
              <a:rPr lang="en-US" sz="2400" dirty="0" smtClean="0">
                <a:cs typeface="Times New Roman" pitchFamily="18" charset="0"/>
              </a:rPr>
              <a:t>L</a:t>
            </a:r>
            <a:r>
              <a:rPr lang="en-US" sz="2400" dirty="0">
                <a:cs typeface="Times New Roman" pitchFamily="18" charset="0"/>
              </a:rPr>
              <a:t>,</a:t>
            </a:r>
            <a:r>
              <a:rPr lang="ru-RU" sz="2400" dirty="0">
                <a:cs typeface="Times New Roman" pitchFamily="18" charset="0"/>
              </a:rPr>
              <a:t> вставка(</a:t>
            </a:r>
            <a:r>
              <a:rPr lang="en-US" sz="2400" dirty="0">
                <a:cs typeface="Times New Roman" pitchFamily="18" charset="0"/>
              </a:rPr>
              <a:t>x, R</a:t>
            </a:r>
            <a:r>
              <a:rPr lang="en-US" sz="2400" dirty="0" smtClean="0">
                <a:cs typeface="Times New Roman" pitchFamily="18" charset="0"/>
              </a:rPr>
              <a:t>))</a:t>
            </a:r>
            <a:endParaRPr lang="ru-RU" sz="2400" dirty="0"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	</a:t>
            </a:r>
            <a:r>
              <a:rPr lang="ru-RU" sz="2400" dirty="0" smtClean="0">
                <a:cs typeface="Times New Roman" pitchFamily="18" charset="0"/>
              </a:rPr>
              <a:t>сбалансировать дерево </a:t>
            </a:r>
            <a:r>
              <a:rPr lang="ru-RU" sz="2400" dirty="0">
                <a:cs typeface="Times New Roman" pitchFamily="18" charset="0"/>
              </a:rPr>
              <a:t>ТТ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	вернуть ТТ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</a:t>
            </a:r>
            <a:r>
              <a:rPr lang="ru-RU" dirty="0" smtClean="0"/>
              <a:t>вершины в АВЛ дерево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68580" indent="0">
              <a:buNone/>
              <a:defRPr/>
            </a:pPr>
            <a:r>
              <a:rPr lang="ru-RU" sz="2600" dirty="0">
                <a:cs typeface="Times New Roman" pitchFamily="18" charset="0"/>
              </a:rPr>
              <a:t>Высота ТТ =</a:t>
            </a:r>
            <a:r>
              <a:rPr lang="en-US" sz="2600" dirty="0">
                <a:cs typeface="Times New Roman" pitchFamily="18" charset="0"/>
              </a:rPr>
              <a:t>= </a:t>
            </a:r>
            <a:r>
              <a:rPr lang="ru-RU" sz="2600" dirty="0">
                <a:cs typeface="Times New Roman" pitchFamily="18" charset="0"/>
              </a:rPr>
              <a:t>высота </a:t>
            </a:r>
            <a:r>
              <a:rPr lang="en-US" sz="2600" dirty="0">
                <a:cs typeface="Times New Roman" pitchFamily="18" charset="0"/>
              </a:rPr>
              <a:t>T</a:t>
            </a:r>
            <a:r>
              <a:rPr lang="ru-RU" sz="2600" dirty="0">
                <a:cs typeface="Times New Roman" pitchFamily="18" charset="0"/>
              </a:rPr>
              <a:t> ==</a:t>
            </a:r>
            <a:r>
              <a:rPr lang="en-US" sz="2600" dirty="0">
                <a:cs typeface="Times New Roman" pitchFamily="18" charset="0"/>
              </a:rPr>
              <a:t>&gt;</a:t>
            </a:r>
            <a:r>
              <a:rPr lang="ru-RU" sz="2600" dirty="0">
                <a:cs typeface="Times New Roman" pitchFamily="18" charset="0"/>
              </a:rPr>
              <a:t> ТТ сбалансировано</a:t>
            </a:r>
            <a:endParaRPr lang="en-US" sz="2600" dirty="0">
              <a:cs typeface="Times New Roman" pitchFamily="18" charset="0"/>
            </a:endParaRPr>
          </a:p>
          <a:p>
            <a:pPr marL="68580" indent="0">
              <a:buNone/>
              <a:defRPr/>
            </a:pPr>
            <a:r>
              <a:rPr lang="ru-RU" sz="2600" dirty="0">
                <a:cs typeface="Times New Roman" pitchFamily="18" charset="0"/>
              </a:rPr>
              <a:t>Высота ТТ </a:t>
            </a:r>
            <a:r>
              <a:rPr lang="en-US" sz="2600" dirty="0">
                <a:cs typeface="Times New Roman" pitchFamily="18" charset="0"/>
              </a:rPr>
              <a:t>=</a:t>
            </a:r>
            <a:r>
              <a:rPr lang="ru-RU" sz="2600" dirty="0">
                <a:cs typeface="Times New Roman" pitchFamily="18" charset="0"/>
              </a:rPr>
              <a:t>=</a:t>
            </a:r>
            <a:r>
              <a:rPr lang="en-US" sz="2600" dirty="0">
                <a:cs typeface="Times New Roman" pitchFamily="18" charset="0"/>
              </a:rPr>
              <a:t> </a:t>
            </a:r>
            <a:r>
              <a:rPr lang="ru-RU" sz="2600" dirty="0">
                <a:cs typeface="Times New Roman" pitchFamily="18" charset="0"/>
              </a:rPr>
              <a:t>высота </a:t>
            </a:r>
            <a:r>
              <a:rPr lang="en-US" sz="2600" dirty="0">
                <a:cs typeface="Times New Roman" pitchFamily="18" charset="0"/>
              </a:rPr>
              <a:t>T + 1 </a:t>
            </a:r>
            <a:r>
              <a:rPr lang="ru-RU" sz="2600" dirty="0">
                <a:cs typeface="Times New Roman" pitchFamily="18" charset="0"/>
              </a:rPr>
              <a:t>и х </a:t>
            </a:r>
            <a:r>
              <a:rPr lang="en-US" sz="2600" dirty="0">
                <a:cs typeface="Times New Roman" pitchFamily="18" charset="0"/>
              </a:rPr>
              <a:t>&lt; a</a:t>
            </a:r>
            <a:endParaRPr lang="ru-RU" sz="2800" dirty="0">
              <a:cs typeface="Times New Roman" pitchFamily="18" charset="0"/>
            </a:endParaRPr>
          </a:p>
          <a:p>
            <a:pPr marL="457200" indent="-457200">
              <a:defRPr/>
            </a:pPr>
            <a:r>
              <a:rPr lang="en-US" sz="2800" dirty="0" err="1">
                <a:cs typeface="Times New Roman" pitchFamily="18" charset="0"/>
              </a:rPr>
              <a:t>h</a:t>
            </a:r>
            <a:r>
              <a:rPr lang="en-US" sz="2800" baseline="-25000" dirty="0" err="1">
                <a:cs typeface="Times New Roman" pitchFamily="18" charset="0"/>
              </a:rPr>
              <a:t>L</a:t>
            </a:r>
            <a:r>
              <a:rPr lang="en-US" sz="2800" baseline="-25000" dirty="0">
                <a:cs typeface="Times New Roman" pitchFamily="18" charset="0"/>
              </a:rPr>
              <a:t> </a:t>
            </a:r>
            <a:r>
              <a:rPr lang="en-US" sz="2800" dirty="0">
                <a:cs typeface="Times New Roman" pitchFamily="18" charset="0"/>
              </a:rPr>
              <a:t>=</a:t>
            </a:r>
            <a:r>
              <a:rPr lang="ru-RU" sz="2800" dirty="0">
                <a:cs typeface="Times New Roman" pitchFamily="18" charset="0"/>
              </a:rPr>
              <a:t>=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h</a:t>
            </a:r>
            <a:r>
              <a:rPr lang="en-US" sz="2800" baseline="-25000" dirty="0" err="1">
                <a:cs typeface="Times New Roman" pitchFamily="18" charset="0"/>
              </a:rPr>
              <a:t>R</a:t>
            </a:r>
            <a:r>
              <a:rPr lang="ru-RU" sz="2800" baseline="-25000" dirty="0">
                <a:cs typeface="Times New Roman" pitchFamily="18" charset="0"/>
              </a:rPr>
              <a:t>	</a:t>
            </a:r>
            <a:r>
              <a:rPr lang="ru-RU" sz="2800" dirty="0">
                <a:cs typeface="Times New Roman" pitchFamily="18" charset="0"/>
              </a:rPr>
              <a:t>==</a:t>
            </a:r>
            <a:r>
              <a:rPr lang="en-US" sz="2800" dirty="0">
                <a:cs typeface="Times New Roman" pitchFamily="18" charset="0"/>
              </a:rPr>
              <a:t>&gt;</a:t>
            </a:r>
            <a:r>
              <a:rPr lang="ru-RU" sz="2800" dirty="0">
                <a:cs typeface="Times New Roman" pitchFamily="18" charset="0"/>
              </a:rPr>
              <a:t> ТТ сбалансировано</a:t>
            </a:r>
            <a:endParaRPr lang="en-US" sz="2800" baseline="-25000" dirty="0">
              <a:cs typeface="Times New Roman" pitchFamily="18" charset="0"/>
            </a:endParaRPr>
          </a:p>
          <a:p>
            <a:pPr marL="457200" indent="-457200">
              <a:defRPr/>
            </a:pPr>
            <a:r>
              <a:rPr lang="en-US" sz="2800" dirty="0" err="1">
                <a:cs typeface="Times New Roman" pitchFamily="18" charset="0"/>
              </a:rPr>
              <a:t>h</a:t>
            </a:r>
            <a:r>
              <a:rPr lang="en-US" sz="2800" baseline="-25000" dirty="0" err="1">
                <a:cs typeface="Times New Roman" pitchFamily="18" charset="0"/>
              </a:rPr>
              <a:t>L</a:t>
            </a:r>
            <a:r>
              <a:rPr lang="en-US" sz="2800" baseline="-25000" dirty="0">
                <a:cs typeface="Times New Roman" pitchFamily="18" charset="0"/>
              </a:rPr>
              <a:t> </a:t>
            </a:r>
            <a:r>
              <a:rPr lang="en-US" sz="2800" dirty="0">
                <a:cs typeface="Times New Roman" pitchFamily="18" charset="0"/>
              </a:rPr>
              <a:t>&lt; </a:t>
            </a:r>
            <a:r>
              <a:rPr lang="en-US" sz="2800" dirty="0" err="1">
                <a:cs typeface="Times New Roman" pitchFamily="18" charset="0"/>
              </a:rPr>
              <a:t>h</a:t>
            </a:r>
            <a:r>
              <a:rPr lang="en-US" sz="2800" baseline="-25000" dirty="0" err="1">
                <a:cs typeface="Times New Roman" pitchFamily="18" charset="0"/>
              </a:rPr>
              <a:t>R</a:t>
            </a:r>
            <a:r>
              <a:rPr lang="ru-RU" sz="2800" dirty="0">
                <a:cs typeface="Times New Roman" pitchFamily="18" charset="0"/>
              </a:rPr>
              <a:t>	==</a:t>
            </a:r>
            <a:r>
              <a:rPr lang="en-US" sz="2800" dirty="0">
                <a:cs typeface="Times New Roman" pitchFamily="18" charset="0"/>
              </a:rPr>
              <a:t>&gt;</a:t>
            </a:r>
            <a:r>
              <a:rPr lang="ru-RU" sz="2800" dirty="0">
                <a:cs typeface="Times New Roman" pitchFamily="18" charset="0"/>
              </a:rPr>
              <a:t> ТТ сбалансировано</a:t>
            </a:r>
            <a:endParaRPr lang="en-US" sz="2800" baseline="-25000" dirty="0">
              <a:cs typeface="Times New Roman" pitchFamily="18" charset="0"/>
            </a:endParaRPr>
          </a:p>
          <a:p>
            <a:pPr marL="457200" indent="-457200">
              <a:defRPr/>
            </a:pPr>
            <a:r>
              <a:rPr lang="en-US" sz="2800" dirty="0" err="1">
                <a:cs typeface="Times New Roman" pitchFamily="18" charset="0"/>
              </a:rPr>
              <a:t>h</a:t>
            </a:r>
            <a:r>
              <a:rPr lang="en-US" sz="2800" baseline="-25000" dirty="0" err="1">
                <a:cs typeface="Times New Roman" pitchFamily="18" charset="0"/>
              </a:rPr>
              <a:t>L</a:t>
            </a:r>
            <a:r>
              <a:rPr lang="en-US" sz="2800" baseline="-25000" dirty="0">
                <a:cs typeface="Times New Roman" pitchFamily="18" charset="0"/>
              </a:rPr>
              <a:t> </a:t>
            </a:r>
            <a:r>
              <a:rPr lang="en-US" sz="2800" dirty="0">
                <a:cs typeface="Times New Roman" pitchFamily="18" charset="0"/>
              </a:rPr>
              <a:t>&gt; </a:t>
            </a:r>
            <a:r>
              <a:rPr lang="en-US" sz="2800" dirty="0" err="1">
                <a:cs typeface="Times New Roman" pitchFamily="18" charset="0"/>
              </a:rPr>
              <a:t>h</a:t>
            </a:r>
            <a:r>
              <a:rPr lang="en-US" sz="2800" baseline="-25000" dirty="0" err="1">
                <a:cs typeface="Times New Roman" pitchFamily="18" charset="0"/>
              </a:rPr>
              <a:t>R</a:t>
            </a:r>
            <a:r>
              <a:rPr lang="ru-RU" sz="2800" b="1" baseline="-25000" dirty="0">
                <a:solidFill>
                  <a:srgbClr val="FF0000"/>
                </a:solidFill>
                <a:cs typeface="Times New Roman" pitchFamily="18" charset="0"/>
              </a:rPr>
              <a:t>	</a:t>
            </a:r>
            <a:r>
              <a:rPr lang="ru-RU" sz="2800" dirty="0">
                <a:cs typeface="Times New Roman" pitchFamily="18" charset="0"/>
              </a:rPr>
              <a:t>==</a:t>
            </a:r>
            <a:r>
              <a:rPr lang="en-US" sz="2800" dirty="0">
                <a:cs typeface="Times New Roman" pitchFamily="18" charset="0"/>
              </a:rPr>
              <a:t>&gt;</a:t>
            </a:r>
            <a:r>
              <a:rPr lang="ru-RU" sz="2800" dirty="0">
                <a:cs typeface="Times New Roman" pitchFamily="18" charset="0"/>
              </a:rPr>
              <a:t> ТТ </a:t>
            </a:r>
            <a:r>
              <a:rPr lang="ru-RU" sz="2800" u="sng" dirty="0">
                <a:cs typeface="Times New Roman" pitchFamily="18" charset="0"/>
              </a:rPr>
              <a:t>   НЕ   </a:t>
            </a:r>
            <a:r>
              <a:rPr lang="ru-RU" sz="2800" dirty="0">
                <a:cs typeface="Times New Roman" pitchFamily="18" charset="0"/>
              </a:rPr>
              <a:t> </a:t>
            </a:r>
            <a:r>
              <a:rPr lang="ru-RU" sz="2800" dirty="0" smtClean="0">
                <a:cs typeface="Times New Roman" pitchFamily="18" charset="0"/>
              </a:rPr>
              <a:t>сбалансировано</a:t>
            </a:r>
          </a:p>
          <a:p>
            <a:pPr marL="457200" indent="-457200">
              <a:defRPr/>
            </a:pPr>
            <a:endParaRPr lang="ru-RU" sz="2800" b="1" baseline="-25000" dirty="0">
              <a:solidFill>
                <a:srgbClr val="FF0000"/>
              </a:solidFill>
              <a:cs typeface="Times New Roman" pitchFamily="18" charset="0"/>
            </a:endParaRPr>
          </a:p>
          <a:p>
            <a:pPr marL="457200" indent="-457200">
              <a:defRPr/>
            </a:pPr>
            <a:endParaRPr lang="ru-RU" sz="2800" b="1" baseline="-25000" dirty="0" smtClean="0">
              <a:solidFill>
                <a:srgbClr val="FF0000"/>
              </a:solidFill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ru-RU" sz="2800" dirty="0">
                <a:cs typeface="Times New Roman" pitchFamily="18" charset="0"/>
              </a:rPr>
              <a:t>Что делать, если х </a:t>
            </a:r>
            <a:r>
              <a:rPr lang="en-US" sz="2800" dirty="0">
                <a:cs typeface="Times New Roman" pitchFamily="18" charset="0"/>
              </a:rPr>
              <a:t>&gt; a</a:t>
            </a:r>
            <a:r>
              <a:rPr lang="ru-RU" sz="2800" dirty="0">
                <a:cs typeface="Times New Roman" pitchFamily="18" charset="0"/>
              </a:rPr>
              <a:t>?</a:t>
            </a:r>
            <a:endParaRPr lang="ru-RU" sz="2800" dirty="0"/>
          </a:p>
          <a:p>
            <a:pPr marL="457200" indent="-457200">
              <a:defRPr/>
            </a:pPr>
            <a:endParaRPr lang="en-US" sz="2800" b="1" baseline="-25000" dirty="0">
              <a:solidFill>
                <a:srgbClr val="FF0000"/>
              </a:solidFill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ru-RU" dirty="0">
              <a:cs typeface="Times New Roman" pitchFamily="18" charset="0"/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9796462" y="1844824"/>
            <a:ext cx="357188" cy="3571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</a:t>
            </a:r>
            <a:endParaRPr lang="ru-RU" dirty="0"/>
          </a:p>
        </p:txBody>
      </p:sp>
      <p:cxnSp>
        <p:nvCxnSpPr>
          <p:cNvPr id="9" name="Прямая соединительная линия 8"/>
          <p:cNvCxnSpPr>
            <a:stCxn id="4" idx="3"/>
          </p:cNvCxnSpPr>
          <p:nvPr/>
        </p:nvCxnSpPr>
        <p:spPr>
          <a:xfrm rot="5400000">
            <a:off x="9421812" y="2132162"/>
            <a:ext cx="409575" cy="4445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>
            <a:endCxn id="4" idx="5"/>
          </p:cNvCxnSpPr>
          <p:nvPr/>
        </p:nvCxnSpPr>
        <p:spPr>
          <a:xfrm rot="16200000" flipV="1">
            <a:off x="10119518" y="2131368"/>
            <a:ext cx="409575" cy="44608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9010650" y="4488012"/>
            <a:ext cx="802652" cy="3571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rot="16200000" flipV="1">
            <a:off x="8886031" y="2040880"/>
            <a:ext cx="0" cy="1036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 rot="10800000">
            <a:off x="8296275" y="4488012"/>
            <a:ext cx="7143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rot="10800000">
            <a:off x="8296275" y="4845199"/>
            <a:ext cx="7143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 rot="5400000">
            <a:off x="7617619" y="3523605"/>
            <a:ext cx="1930400" cy="158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 rot="5400000">
            <a:off x="8402637" y="4667400"/>
            <a:ext cx="35877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555" name="TextBox 34"/>
          <p:cNvSpPr txBox="1">
            <a:spLocks noChangeArrowheads="1"/>
          </p:cNvSpPr>
          <p:nvPr/>
        </p:nvSpPr>
        <p:spPr bwMode="auto">
          <a:xfrm>
            <a:off x="8224837" y="3487887"/>
            <a:ext cx="3921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+mn-lt"/>
              </a:rPr>
              <a:t>h</a:t>
            </a:r>
            <a:r>
              <a:rPr lang="en-US" sz="2000" baseline="-25000">
                <a:latin typeface="+mn-lt"/>
              </a:rPr>
              <a:t>L</a:t>
            </a:r>
            <a:endParaRPr lang="ru-RU" sz="2000" baseline="-25000">
              <a:latin typeface="+mn-lt"/>
            </a:endParaRPr>
          </a:p>
        </p:txBody>
      </p:sp>
      <p:sp>
        <p:nvSpPr>
          <p:cNvPr id="65556" name="TextBox 35"/>
          <p:cNvSpPr txBox="1">
            <a:spLocks noChangeArrowheads="1"/>
          </p:cNvSpPr>
          <p:nvPr/>
        </p:nvSpPr>
        <p:spPr bwMode="auto">
          <a:xfrm>
            <a:off x="8296275" y="4416574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+mn-lt"/>
              </a:rPr>
              <a:t>1</a:t>
            </a:r>
            <a:endParaRPr lang="ru-RU" sz="2000">
              <a:latin typeface="+mn-lt"/>
            </a:endParaRPr>
          </a:p>
        </p:txBody>
      </p:sp>
      <p:cxnSp>
        <p:nvCxnSpPr>
          <p:cNvPr id="38" name="Прямая соединительная линия 37"/>
          <p:cNvCxnSpPr/>
          <p:nvPr/>
        </p:nvCxnSpPr>
        <p:spPr>
          <a:xfrm rot="5400000" flipH="1" flipV="1">
            <a:off x="10993438" y="2113111"/>
            <a:ext cx="0" cy="892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 rot="16200000" flipH="1">
            <a:off x="11260931" y="4166543"/>
            <a:ext cx="0" cy="642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>
            <a:off x="11082337" y="2575902"/>
            <a:ext cx="0" cy="192881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560" name="TextBox 43"/>
          <p:cNvSpPr txBox="1">
            <a:spLocks noChangeArrowheads="1"/>
          </p:cNvSpPr>
          <p:nvPr/>
        </p:nvSpPr>
        <p:spPr bwMode="auto">
          <a:xfrm>
            <a:off x="11082337" y="3345012"/>
            <a:ext cx="4159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+mn-lt"/>
              </a:rPr>
              <a:t>h</a:t>
            </a:r>
            <a:r>
              <a:rPr lang="en-US" sz="2000" baseline="-25000">
                <a:latin typeface="+mn-lt"/>
              </a:rPr>
              <a:t>R</a:t>
            </a:r>
            <a:endParaRPr lang="ru-RU" sz="2000" baseline="-25000">
              <a:latin typeface="+mn-lt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9022286" y="2564904"/>
            <a:ext cx="789849" cy="1912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10145647" y="2575902"/>
            <a:ext cx="789849" cy="1912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Разгрузка левой-левой ветки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6" name="Объект 1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Одинарный (короткий, малый) поворот</a:t>
            </a:r>
          </a:p>
          <a:p>
            <a:endParaRPr lang="ru-RU" dirty="0" smtClean="0"/>
          </a:p>
          <a:p>
            <a:r>
              <a:rPr lang="ru-RU" dirty="0" smtClean="0"/>
              <a:t>Почему </a:t>
            </a:r>
            <a:r>
              <a:rPr lang="ru-RU" dirty="0"/>
              <a:t>ДДП переходит в ДДП?</a:t>
            </a:r>
          </a:p>
          <a:p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1487488" y="1631499"/>
            <a:ext cx="500062" cy="5000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008625" y="2479719"/>
            <a:ext cx="500063" cy="5000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79999" y="3284984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343472" y="3284984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135560" y="2652031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79999" y="5428109"/>
            <a:ext cx="571500" cy="644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15" name="Прямая соединительная линия 14"/>
          <p:cNvCxnSpPr>
            <a:stCxn id="5" idx="3"/>
            <a:endCxn id="6" idx="0"/>
          </p:cNvCxnSpPr>
          <p:nvPr/>
        </p:nvCxnSpPr>
        <p:spPr>
          <a:xfrm flipH="1">
            <a:off x="865749" y="2906549"/>
            <a:ext cx="216109" cy="378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5"/>
            <a:endCxn id="7" idx="0"/>
          </p:cNvCxnSpPr>
          <p:nvPr/>
        </p:nvCxnSpPr>
        <p:spPr>
          <a:xfrm>
            <a:off x="1435455" y="2906549"/>
            <a:ext cx="193767" cy="378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4" idx="3"/>
            <a:endCxn id="5" idx="0"/>
          </p:cNvCxnSpPr>
          <p:nvPr/>
        </p:nvCxnSpPr>
        <p:spPr>
          <a:xfrm flipH="1">
            <a:off x="1258657" y="2058329"/>
            <a:ext cx="302063" cy="4213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4" idx="5"/>
            <a:endCxn id="8" idx="0"/>
          </p:cNvCxnSpPr>
          <p:nvPr/>
        </p:nvCxnSpPr>
        <p:spPr>
          <a:xfrm>
            <a:off x="1914318" y="2058329"/>
            <a:ext cx="506992" cy="593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Овал 45"/>
          <p:cNvSpPr/>
          <p:nvPr/>
        </p:nvSpPr>
        <p:spPr>
          <a:xfrm>
            <a:off x="5019873" y="2479719"/>
            <a:ext cx="500063" cy="5000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7" name="Овал 46"/>
          <p:cNvSpPr/>
          <p:nvPr/>
        </p:nvSpPr>
        <p:spPr>
          <a:xfrm>
            <a:off x="4511824" y="1622469"/>
            <a:ext cx="500062" cy="5000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3791744" y="2652031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4588396" y="3284984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5375920" y="3284984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3791744" y="4800575"/>
            <a:ext cx="571500" cy="644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54" name="Прямая соединительная линия 53"/>
          <p:cNvCxnSpPr>
            <a:stCxn id="47" idx="3"/>
            <a:endCxn id="48" idx="0"/>
          </p:cNvCxnSpPr>
          <p:nvPr/>
        </p:nvCxnSpPr>
        <p:spPr>
          <a:xfrm flipH="1">
            <a:off x="4077494" y="2049299"/>
            <a:ext cx="507562" cy="6027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>
            <a:stCxn id="46" idx="3"/>
            <a:endCxn id="49" idx="0"/>
          </p:cNvCxnSpPr>
          <p:nvPr/>
        </p:nvCxnSpPr>
        <p:spPr>
          <a:xfrm flipH="1">
            <a:off x="4874146" y="2906549"/>
            <a:ext cx="218960" cy="378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>
            <a:stCxn id="46" idx="0"/>
            <a:endCxn id="47" idx="5"/>
          </p:cNvCxnSpPr>
          <p:nvPr/>
        </p:nvCxnSpPr>
        <p:spPr>
          <a:xfrm flipH="1" flipV="1">
            <a:off x="4938654" y="2049299"/>
            <a:ext cx="331251" cy="4304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>
            <a:stCxn id="46" idx="5"/>
            <a:endCxn id="50" idx="0"/>
          </p:cNvCxnSpPr>
          <p:nvPr/>
        </p:nvCxnSpPr>
        <p:spPr>
          <a:xfrm>
            <a:off x="5446703" y="2906549"/>
            <a:ext cx="214967" cy="378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Стрелка вправо 80"/>
          <p:cNvSpPr/>
          <p:nvPr/>
        </p:nvSpPr>
        <p:spPr>
          <a:xfrm>
            <a:off x="2855640" y="3479843"/>
            <a:ext cx="785812" cy="484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3" name="Выгнутая вверх стрелка 2"/>
          <p:cNvSpPr/>
          <p:nvPr/>
        </p:nvSpPr>
        <p:spPr>
          <a:xfrm rot="18259511">
            <a:off x="331604" y="1575000"/>
            <a:ext cx="1146910" cy="70690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Разгрузка левой</a:t>
            </a:r>
            <a:r>
              <a:rPr lang="en-US" dirty="0" smtClean="0"/>
              <a:t>-</a:t>
            </a:r>
            <a:r>
              <a:rPr lang="ru-RU" dirty="0" smtClean="0"/>
              <a:t>правой ветки</a:t>
            </a:r>
            <a:endParaRPr lang="ru-RU" dirty="0"/>
          </a:p>
        </p:txBody>
      </p:sp>
      <p:sp>
        <p:nvSpPr>
          <p:cNvPr id="11" name="Объект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Двойной (длинный, </a:t>
            </a:r>
            <a:r>
              <a:rPr lang="ru-RU" sz="2800" dirty="0" smtClean="0"/>
              <a:t>большой) поворот</a:t>
            </a:r>
            <a:endParaRPr lang="ru-RU" sz="2800" dirty="0"/>
          </a:p>
          <a:p>
            <a:endParaRPr lang="ru-RU" sz="2800" dirty="0"/>
          </a:p>
        </p:txBody>
      </p:sp>
      <p:sp>
        <p:nvSpPr>
          <p:cNvPr id="4" name="Овал 3"/>
          <p:cNvSpPr/>
          <p:nvPr/>
        </p:nvSpPr>
        <p:spPr>
          <a:xfrm>
            <a:off x="2036902" y="3517990"/>
            <a:ext cx="322064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676862" y="2836955"/>
            <a:ext cx="322062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202512" y="3658186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60" name="Группа 59"/>
          <p:cNvGrpSpPr/>
          <p:nvPr/>
        </p:nvGrpSpPr>
        <p:grpSpPr>
          <a:xfrm>
            <a:off x="1761584" y="4241377"/>
            <a:ext cx="368072" cy="1923927"/>
            <a:chOff x="1182464" y="4241377"/>
            <a:chExt cx="368072" cy="1923927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1182464" y="4241377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1182464" y="5666607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cxnSp>
        <p:nvCxnSpPr>
          <p:cNvPr id="12" name="Прямая соединительная линия 11"/>
          <p:cNvCxnSpPr>
            <a:stCxn id="5" idx="3"/>
            <a:endCxn id="6" idx="0"/>
          </p:cNvCxnSpPr>
          <p:nvPr/>
        </p:nvCxnSpPr>
        <p:spPr>
          <a:xfrm flipH="1">
            <a:off x="1386548" y="3118182"/>
            <a:ext cx="337479" cy="5400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4" idx="3"/>
            <a:endCxn id="7" idx="0"/>
          </p:cNvCxnSpPr>
          <p:nvPr/>
        </p:nvCxnSpPr>
        <p:spPr>
          <a:xfrm flipH="1">
            <a:off x="1945620" y="3799217"/>
            <a:ext cx="138447" cy="44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stCxn id="4" idx="0"/>
            <a:endCxn id="5" idx="5"/>
          </p:cNvCxnSpPr>
          <p:nvPr/>
        </p:nvCxnSpPr>
        <p:spPr>
          <a:xfrm flipH="1" flipV="1">
            <a:off x="1951759" y="3118182"/>
            <a:ext cx="246175" cy="3998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5"/>
            <a:endCxn id="8" idx="0"/>
          </p:cNvCxnSpPr>
          <p:nvPr/>
        </p:nvCxnSpPr>
        <p:spPr>
          <a:xfrm>
            <a:off x="2311801" y="3799217"/>
            <a:ext cx="214458" cy="44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Стрелка вправо 20"/>
          <p:cNvSpPr/>
          <p:nvPr/>
        </p:nvSpPr>
        <p:spPr>
          <a:xfrm>
            <a:off x="3670757" y="4007643"/>
            <a:ext cx="785813" cy="48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22" name="Овал 21"/>
          <p:cNvSpPr/>
          <p:nvPr/>
        </p:nvSpPr>
        <p:spPr>
          <a:xfrm>
            <a:off x="2252926" y="2088920"/>
            <a:ext cx="322064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2900998" y="2981996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4" name="Прямая соединительная линия 23"/>
          <p:cNvCxnSpPr>
            <a:stCxn id="22" idx="5"/>
            <a:endCxn id="23" idx="0"/>
          </p:cNvCxnSpPr>
          <p:nvPr/>
        </p:nvCxnSpPr>
        <p:spPr>
          <a:xfrm>
            <a:off x="2527825" y="2370145"/>
            <a:ext cx="557209" cy="6118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>
            <a:stCxn id="22" idx="3"/>
            <a:endCxn id="5" idx="0"/>
          </p:cNvCxnSpPr>
          <p:nvPr/>
        </p:nvCxnSpPr>
        <p:spPr>
          <a:xfrm flipH="1">
            <a:off x="1837893" y="2370145"/>
            <a:ext cx="462198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Группа 58"/>
          <p:cNvGrpSpPr/>
          <p:nvPr/>
        </p:nvGrpSpPr>
        <p:grpSpPr>
          <a:xfrm>
            <a:off x="2342223" y="4241377"/>
            <a:ext cx="368072" cy="1923927"/>
            <a:chOff x="1763103" y="4241377"/>
            <a:chExt cx="368072" cy="1923927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1763103" y="4241377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7" name="Прямоугольник 56"/>
            <p:cNvSpPr/>
            <p:nvPr/>
          </p:nvSpPr>
          <p:spPr>
            <a:xfrm>
              <a:off x="1763103" y="5666607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62" name="Овал 61"/>
          <p:cNvSpPr/>
          <p:nvPr/>
        </p:nvSpPr>
        <p:spPr>
          <a:xfrm>
            <a:off x="9768408" y="2303208"/>
            <a:ext cx="322062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3" name="Овал 62"/>
          <p:cNvSpPr/>
          <p:nvPr/>
        </p:nvSpPr>
        <p:spPr>
          <a:xfrm>
            <a:off x="9192344" y="3051243"/>
            <a:ext cx="322062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8849058" y="3864645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61" name="Группа 60"/>
          <p:cNvGrpSpPr/>
          <p:nvPr/>
        </p:nvGrpSpPr>
        <p:grpSpPr>
          <a:xfrm>
            <a:off x="9408368" y="3864645"/>
            <a:ext cx="368072" cy="1923927"/>
            <a:chOff x="9488408" y="3864645"/>
            <a:chExt cx="368072" cy="1923927"/>
          </a:xfrm>
        </p:grpSpPr>
        <p:sp>
          <p:nvSpPr>
            <p:cNvPr id="65" name="Прямоугольник 64"/>
            <p:cNvSpPr/>
            <p:nvPr/>
          </p:nvSpPr>
          <p:spPr>
            <a:xfrm>
              <a:off x="9488408" y="3864645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7" name="Прямоугольник 66"/>
            <p:cNvSpPr/>
            <p:nvPr/>
          </p:nvSpPr>
          <p:spPr>
            <a:xfrm>
              <a:off x="9488408" y="5289875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cxnSp>
        <p:nvCxnSpPr>
          <p:cNvPr id="70" name="Прямая соединительная линия 69"/>
          <p:cNvCxnSpPr>
            <a:stCxn id="63" idx="3"/>
            <a:endCxn id="64" idx="0"/>
          </p:cNvCxnSpPr>
          <p:nvPr/>
        </p:nvCxnSpPr>
        <p:spPr>
          <a:xfrm flipH="1">
            <a:off x="9033094" y="3332468"/>
            <a:ext cx="206415" cy="5321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>
            <a:stCxn id="62" idx="3"/>
            <a:endCxn id="63" idx="0"/>
          </p:cNvCxnSpPr>
          <p:nvPr/>
        </p:nvCxnSpPr>
        <p:spPr>
          <a:xfrm flipH="1">
            <a:off x="9353375" y="2584433"/>
            <a:ext cx="462198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>
            <a:stCxn id="65" idx="0"/>
            <a:endCxn id="63" idx="5"/>
          </p:cNvCxnSpPr>
          <p:nvPr/>
        </p:nvCxnSpPr>
        <p:spPr>
          <a:xfrm flipH="1" flipV="1">
            <a:off x="9467241" y="3332468"/>
            <a:ext cx="125163" cy="5321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>
            <a:stCxn id="62" idx="5"/>
            <a:endCxn id="79" idx="0"/>
          </p:cNvCxnSpPr>
          <p:nvPr/>
        </p:nvCxnSpPr>
        <p:spPr>
          <a:xfrm>
            <a:off x="10043305" y="2584433"/>
            <a:ext cx="462199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Овал 78"/>
          <p:cNvSpPr/>
          <p:nvPr/>
        </p:nvSpPr>
        <p:spPr>
          <a:xfrm>
            <a:off x="10344472" y="3051243"/>
            <a:ext cx="322064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0" name="Прямоугольник 79"/>
          <p:cNvSpPr/>
          <p:nvPr/>
        </p:nvSpPr>
        <p:spPr>
          <a:xfrm>
            <a:off x="10624472" y="3864645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81" name="Прямая соединительная линия 80"/>
          <p:cNvCxnSpPr>
            <a:stCxn id="79" idx="5"/>
            <a:endCxn id="80" idx="0"/>
          </p:cNvCxnSpPr>
          <p:nvPr/>
        </p:nvCxnSpPr>
        <p:spPr>
          <a:xfrm>
            <a:off x="10619371" y="3332470"/>
            <a:ext cx="189137" cy="5321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>
            <a:stCxn id="79" idx="3"/>
            <a:endCxn id="66" idx="0"/>
          </p:cNvCxnSpPr>
          <p:nvPr/>
        </p:nvCxnSpPr>
        <p:spPr>
          <a:xfrm flipH="1">
            <a:off x="10168468" y="3332470"/>
            <a:ext cx="223169" cy="5321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Группа 67"/>
          <p:cNvGrpSpPr/>
          <p:nvPr/>
        </p:nvGrpSpPr>
        <p:grpSpPr>
          <a:xfrm>
            <a:off x="9984432" y="3864645"/>
            <a:ext cx="368072" cy="1923927"/>
            <a:chOff x="10064472" y="3864645"/>
            <a:chExt cx="368072" cy="1923927"/>
          </a:xfrm>
        </p:grpSpPr>
        <p:sp>
          <p:nvSpPr>
            <p:cNvPr id="66" name="Прямоугольник 65"/>
            <p:cNvSpPr/>
            <p:nvPr/>
          </p:nvSpPr>
          <p:spPr>
            <a:xfrm>
              <a:off x="10064472" y="3864645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5" name="Прямоугольник 84"/>
            <p:cNvSpPr/>
            <p:nvPr/>
          </p:nvSpPr>
          <p:spPr>
            <a:xfrm>
              <a:off x="10064472" y="5289875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36" name="Овал 35"/>
          <p:cNvSpPr/>
          <p:nvPr/>
        </p:nvSpPr>
        <p:spPr>
          <a:xfrm>
            <a:off x="5621070" y="2836955"/>
            <a:ext cx="322064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7" name="Овал 36"/>
          <p:cNvSpPr/>
          <p:nvPr/>
        </p:nvSpPr>
        <p:spPr>
          <a:xfrm>
            <a:off x="5218200" y="3517990"/>
            <a:ext cx="322062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4833471" y="4239530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58" name="Группа 57"/>
          <p:cNvGrpSpPr/>
          <p:nvPr/>
        </p:nvGrpSpPr>
        <p:grpSpPr>
          <a:xfrm>
            <a:off x="5612673" y="4239530"/>
            <a:ext cx="368072" cy="1923927"/>
            <a:chOff x="4616442" y="4226961"/>
            <a:chExt cx="368072" cy="1923927"/>
          </a:xfrm>
        </p:grpSpPr>
        <p:sp>
          <p:nvSpPr>
            <p:cNvPr id="39" name="Прямоугольник 38"/>
            <p:cNvSpPr/>
            <p:nvPr/>
          </p:nvSpPr>
          <p:spPr>
            <a:xfrm>
              <a:off x="4616442" y="4226961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1" name="Прямоугольник 40"/>
            <p:cNvSpPr/>
            <p:nvPr/>
          </p:nvSpPr>
          <p:spPr>
            <a:xfrm>
              <a:off x="4616442" y="5652191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Прямая соединительная линия 41"/>
          <p:cNvCxnSpPr>
            <a:stCxn id="37" idx="3"/>
            <a:endCxn id="38" idx="0"/>
          </p:cNvCxnSpPr>
          <p:nvPr/>
        </p:nvCxnSpPr>
        <p:spPr>
          <a:xfrm flipH="1">
            <a:off x="5017507" y="3799217"/>
            <a:ext cx="247858" cy="440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>
            <a:stCxn id="37" idx="5"/>
            <a:endCxn id="39" idx="0"/>
          </p:cNvCxnSpPr>
          <p:nvPr/>
        </p:nvCxnSpPr>
        <p:spPr>
          <a:xfrm>
            <a:off x="5493097" y="3799217"/>
            <a:ext cx="303612" cy="440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>
            <a:stCxn id="37" idx="0"/>
            <a:endCxn id="36" idx="3"/>
          </p:cNvCxnSpPr>
          <p:nvPr/>
        </p:nvCxnSpPr>
        <p:spPr>
          <a:xfrm flipV="1">
            <a:off x="5379231" y="3118182"/>
            <a:ext cx="289004" cy="3998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>
            <a:stCxn id="36" idx="5"/>
            <a:endCxn id="40" idx="0"/>
          </p:cNvCxnSpPr>
          <p:nvPr/>
        </p:nvCxnSpPr>
        <p:spPr>
          <a:xfrm>
            <a:off x="5895969" y="3118182"/>
            <a:ext cx="464797" cy="5400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Овал 45"/>
          <p:cNvSpPr/>
          <p:nvPr/>
        </p:nvSpPr>
        <p:spPr>
          <a:xfrm>
            <a:off x="6104187" y="2088920"/>
            <a:ext cx="322064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6752794" y="2998370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8" name="Прямая соединительная линия 47"/>
          <p:cNvCxnSpPr>
            <a:stCxn id="46" idx="5"/>
            <a:endCxn id="47" idx="0"/>
          </p:cNvCxnSpPr>
          <p:nvPr/>
        </p:nvCxnSpPr>
        <p:spPr>
          <a:xfrm>
            <a:off x="6379086" y="2370145"/>
            <a:ext cx="557744" cy="6282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>
            <a:stCxn id="46" idx="3"/>
            <a:endCxn id="36" idx="0"/>
          </p:cNvCxnSpPr>
          <p:nvPr/>
        </p:nvCxnSpPr>
        <p:spPr>
          <a:xfrm flipH="1">
            <a:off x="5782102" y="2370145"/>
            <a:ext cx="369250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Группа 55"/>
          <p:cNvGrpSpPr/>
          <p:nvPr/>
        </p:nvGrpSpPr>
        <p:grpSpPr>
          <a:xfrm>
            <a:off x="6176730" y="3658186"/>
            <a:ext cx="368072" cy="1923927"/>
            <a:chOff x="5197081" y="4226961"/>
            <a:chExt cx="368072" cy="1923927"/>
          </a:xfrm>
        </p:grpSpPr>
        <p:sp>
          <p:nvSpPr>
            <p:cNvPr id="40" name="Прямоугольник 39"/>
            <p:cNvSpPr/>
            <p:nvPr/>
          </p:nvSpPr>
          <p:spPr>
            <a:xfrm>
              <a:off x="5197081" y="4226961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0" name="Прямоугольник 49"/>
            <p:cNvSpPr/>
            <p:nvPr/>
          </p:nvSpPr>
          <p:spPr>
            <a:xfrm>
              <a:off x="5197081" y="5652191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52" name="Выгнутая вниз стрелка 51"/>
          <p:cNvSpPr/>
          <p:nvPr/>
        </p:nvSpPr>
        <p:spPr>
          <a:xfrm rot="14504788">
            <a:off x="1981121" y="2913517"/>
            <a:ext cx="831566" cy="40930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0" name="Выгнутая вверх стрелка 89"/>
          <p:cNvSpPr/>
          <p:nvPr/>
        </p:nvSpPr>
        <p:spPr>
          <a:xfrm rot="18653592">
            <a:off x="5144604" y="2112213"/>
            <a:ext cx="972751" cy="52337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1" name="Стрелка вправо 90"/>
          <p:cNvSpPr/>
          <p:nvPr/>
        </p:nvSpPr>
        <p:spPr>
          <a:xfrm>
            <a:off x="7631197" y="3997436"/>
            <a:ext cx="785813" cy="48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92" name="Прямоугольник 91"/>
          <p:cNvSpPr/>
          <p:nvPr/>
        </p:nvSpPr>
        <p:spPr>
          <a:xfrm>
            <a:off x="4728538" y="3447659"/>
            <a:ext cx="1347670" cy="2861067"/>
          </a:xfrm>
          <a:prstGeom prst="rect">
            <a:avLst/>
          </a:prstGeom>
          <a:noFill/>
          <a:ln w="952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поворотов</a:t>
            </a:r>
            <a:endParaRPr lang="ru-RU" dirty="0"/>
          </a:p>
        </p:txBody>
      </p:sp>
      <p:sp>
        <p:nvSpPr>
          <p:cNvPr id="79910" name="Объект 7990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9911" name="Объект 799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Какая вершина была вставлена в дерево перед каждым поворотом?</a:t>
            </a:r>
            <a:endParaRPr lang="ru-RU" dirty="0"/>
          </a:p>
        </p:txBody>
      </p:sp>
      <p:sp>
        <p:nvSpPr>
          <p:cNvPr id="69" name="Rectangle 68"/>
          <p:cNvSpPr/>
          <p:nvPr/>
        </p:nvSpPr>
        <p:spPr>
          <a:xfrm>
            <a:off x="9102750" y="6359856"/>
            <a:ext cx="1296144" cy="1947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ru-RU" sz="1500" b="1" dirty="0">
                <a:solidFill>
                  <a:schemeClr val="bg1"/>
                </a:solidFill>
              </a:rPr>
              <a:t>, думаете вы?</a:t>
            </a:r>
          </a:p>
        </p:txBody>
      </p:sp>
      <p:grpSp>
        <p:nvGrpSpPr>
          <p:cNvPr id="79876" name="Группа 79875"/>
          <p:cNvGrpSpPr/>
          <p:nvPr/>
        </p:nvGrpSpPr>
        <p:grpSpPr>
          <a:xfrm>
            <a:off x="767408" y="1917278"/>
            <a:ext cx="2323213" cy="1079674"/>
            <a:chOff x="831054" y="2325047"/>
            <a:chExt cx="2323213" cy="1079674"/>
          </a:xfrm>
        </p:grpSpPr>
        <p:sp>
          <p:nvSpPr>
            <p:cNvPr id="70" name="Овал 69"/>
            <p:cNvSpPr/>
            <p:nvPr/>
          </p:nvSpPr>
          <p:spPr>
            <a:xfrm>
              <a:off x="1440555" y="2558024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2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Прямая соединительная линия 18"/>
            <p:cNvCxnSpPr>
              <a:stCxn id="70" idx="3"/>
              <a:endCxn id="72" idx="7"/>
            </p:cNvCxnSpPr>
            <p:nvPr/>
          </p:nvCxnSpPr>
          <p:spPr>
            <a:xfrm flipH="1">
              <a:off x="1333454" y="2748203"/>
              <a:ext cx="140289" cy="14913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Овал 71"/>
            <p:cNvSpPr/>
            <p:nvPr/>
          </p:nvSpPr>
          <p:spPr>
            <a:xfrm>
              <a:off x="1140023" y="286470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1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Овал 72"/>
            <p:cNvSpPr/>
            <p:nvPr/>
          </p:nvSpPr>
          <p:spPr>
            <a:xfrm>
              <a:off x="831054" y="3181913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0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6" name="Прямая соединительная линия 18"/>
            <p:cNvCxnSpPr>
              <a:stCxn id="73" idx="7"/>
              <a:endCxn id="72" idx="3"/>
            </p:cNvCxnSpPr>
            <p:nvPr/>
          </p:nvCxnSpPr>
          <p:spPr>
            <a:xfrm flipV="1">
              <a:off x="1024485" y="3054887"/>
              <a:ext cx="148726" cy="15965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Стрелка вправо 80"/>
            <p:cNvSpPr/>
            <p:nvPr/>
          </p:nvSpPr>
          <p:spPr>
            <a:xfrm>
              <a:off x="1826012" y="2948937"/>
              <a:ext cx="356115" cy="21573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200"/>
            </a:p>
          </p:txBody>
        </p:sp>
        <p:sp>
          <p:nvSpPr>
            <p:cNvPr id="80" name="Овал 79"/>
            <p:cNvSpPr/>
            <p:nvPr/>
          </p:nvSpPr>
          <p:spPr>
            <a:xfrm>
              <a:off x="2927648" y="3106647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2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1" name="Прямая соединительная линия 18"/>
            <p:cNvCxnSpPr>
              <a:stCxn id="80" idx="1"/>
              <a:endCxn id="82" idx="5"/>
            </p:cNvCxnSpPr>
            <p:nvPr/>
          </p:nvCxnSpPr>
          <p:spPr>
            <a:xfrm flipH="1" flipV="1">
              <a:off x="2807502" y="2994805"/>
              <a:ext cx="153334" cy="14447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Овал 81"/>
            <p:cNvSpPr/>
            <p:nvPr/>
          </p:nvSpPr>
          <p:spPr>
            <a:xfrm>
              <a:off x="2614071" y="2804626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1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Овал 82"/>
            <p:cNvSpPr/>
            <p:nvPr/>
          </p:nvSpPr>
          <p:spPr>
            <a:xfrm>
              <a:off x="2305102" y="3121831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0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4" name="Прямая соединительная линия 18"/>
            <p:cNvCxnSpPr>
              <a:stCxn id="83" idx="7"/>
              <a:endCxn id="82" idx="3"/>
            </p:cNvCxnSpPr>
            <p:nvPr/>
          </p:nvCxnSpPr>
          <p:spPr>
            <a:xfrm flipV="1">
              <a:off x="2498533" y="2994805"/>
              <a:ext cx="148726" cy="15965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Выгнутая вверх стрелка 111"/>
            <p:cNvSpPr/>
            <p:nvPr/>
          </p:nvSpPr>
          <p:spPr>
            <a:xfrm rot="18897079">
              <a:off x="917210" y="2446016"/>
              <a:ext cx="549715" cy="307777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79877" name="Группа 79876"/>
          <p:cNvGrpSpPr/>
          <p:nvPr/>
        </p:nvGrpSpPr>
        <p:grpSpPr>
          <a:xfrm>
            <a:off x="695400" y="4117134"/>
            <a:ext cx="3466979" cy="1544114"/>
            <a:chOff x="828821" y="3303732"/>
            <a:chExt cx="3466979" cy="1544114"/>
          </a:xfrm>
        </p:grpSpPr>
        <p:sp>
          <p:nvSpPr>
            <p:cNvPr id="74" name="Овал 73"/>
            <p:cNvSpPr/>
            <p:nvPr/>
          </p:nvSpPr>
          <p:spPr>
            <a:xfrm>
              <a:off x="1547849" y="350100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6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Овал 74"/>
            <p:cNvSpPr/>
            <p:nvPr/>
          </p:nvSpPr>
          <p:spPr>
            <a:xfrm>
              <a:off x="828821" y="4243450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2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7" name="Прямая соединительная линия 18"/>
            <p:cNvCxnSpPr>
              <a:stCxn id="74" idx="3"/>
              <a:endCxn id="89" idx="7"/>
            </p:cNvCxnSpPr>
            <p:nvPr/>
          </p:nvCxnSpPr>
          <p:spPr>
            <a:xfrm flipH="1">
              <a:off x="1377529" y="3691187"/>
              <a:ext cx="203508" cy="20553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18"/>
            <p:cNvCxnSpPr>
              <a:stCxn id="89" idx="5"/>
              <a:endCxn id="93" idx="1"/>
            </p:cNvCxnSpPr>
            <p:nvPr/>
          </p:nvCxnSpPr>
          <p:spPr>
            <a:xfrm>
              <a:off x="1377529" y="4054267"/>
              <a:ext cx="170320" cy="18918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Овал 88"/>
            <p:cNvSpPr/>
            <p:nvPr/>
          </p:nvSpPr>
          <p:spPr>
            <a:xfrm>
              <a:off x="1184098" y="386408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4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90" name="Овал 89"/>
            <p:cNvSpPr/>
            <p:nvPr/>
          </p:nvSpPr>
          <p:spPr>
            <a:xfrm>
              <a:off x="1192068" y="462503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3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Прямая соединительная линия 18"/>
            <p:cNvCxnSpPr>
              <a:stCxn id="89" idx="3"/>
              <a:endCxn id="75" idx="7"/>
            </p:cNvCxnSpPr>
            <p:nvPr/>
          </p:nvCxnSpPr>
          <p:spPr>
            <a:xfrm flipH="1">
              <a:off x="1022252" y="4054267"/>
              <a:ext cx="195034" cy="22181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Прямая соединительная линия 18"/>
            <p:cNvCxnSpPr>
              <a:stCxn id="74" idx="5"/>
              <a:endCxn id="97" idx="1"/>
            </p:cNvCxnSpPr>
            <p:nvPr/>
          </p:nvCxnSpPr>
          <p:spPr>
            <a:xfrm>
              <a:off x="1741280" y="3691187"/>
              <a:ext cx="221584" cy="20553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Овал 92"/>
            <p:cNvSpPr/>
            <p:nvPr/>
          </p:nvSpPr>
          <p:spPr>
            <a:xfrm>
              <a:off x="1514661" y="4210821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5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95" name="Прямая соединительная линия 18"/>
            <p:cNvCxnSpPr>
              <a:stCxn id="75" idx="5"/>
              <a:endCxn id="90" idx="1"/>
            </p:cNvCxnSpPr>
            <p:nvPr/>
          </p:nvCxnSpPr>
          <p:spPr>
            <a:xfrm>
              <a:off x="1022252" y="4433629"/>
              <a:ext cx="203004" cy="2240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Овал 96"/>
            <p:cNvSpPr/>
            <p:nvPr/>
          </p:nvSpPr>
          <p:spPr>
            <a:xfrm>
              <a:off x="1929676" y="386408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8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14" name="Выгнутая вверх стрелка 113"/>
            <p:cNvSpPr/>
            <p:nvPr/>
          </p:nvSpPr>
          <p:spPr>
            <a:xfrm rot="18897079">
              <a:off x="972412" y="3424701"/>
              <a:ext cx="549715" cy="307777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15" name="Овал 114"/>
            <p:cNvSpPr/>
            <p:nvPr/>
          </p:nvSpPr>
          <p:spPr>
            <a:xfrm>
              <a:off x="3709141" y="407028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6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16" name="Овал 115"/>
            <p:cNvSpPr/>
            <p:nvPr/>
          </p:nvSpPr>
          <p:spPr>
            <a:xfrm>
              <a:off x="2711624" y="4077072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2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17" name="Прямая соединительная линия 18"/>
            <p:cNvCxnSpPr>
              <a:stCxn id="115" idx="3"/>
              <a:endCxn id="123" idx="7"/>
            </p:cNvCxnSpPr>
            <p:nvPr/>
          </p:nvCxnSpPr>
          <p:spPr>
            <a:xfrm flipH="1">
              <a:off x="3542532" y="4260467"/>
              <a:ext cx="199797" cy="20927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единительная линия 18"/>
            <p:cNvCxnSpPr>
              <a:stCxn id="119" idx="5"/>
              <a:endCxn id="115" idx="1"/>
            </p:cNvCxnSpPr>
            <p:nvPr/>
          </p:nvCxnSpPr>
          <p:spPr>
            <a:xfrm>
              <a:off x="3415587" y="3853996"/>
              <a:ext cx="326742" cy="24892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Овал 118"/>
            <p:cNvSpPr/>
            <p:nvPr/>
          </p:nvSpPr>
          <p:spPr>
            <a:xfrm>
              <a:off x="3222156" y="3663817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4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20" name="Овал 119"/>
            <p:cNvSpPr/>
            <p:nvPr/>
          </p:nvSpPr>
          <p:spPr>
            <a:xfrm>
              <a:off x="3061069" y="443032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3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21" name="Прямая соединительная линия 18"/>
            <p:cNvCxnSpPr>
              <a:stCxn id="119" idx="3"/>
              <a:endCxn id="116" idx="7"/>
            </p:cNvCxnSpPr>
            <p:nvPr/>
          </p:nvCxnSpPr>
          <p:spPr>
            <a:xfrm flipH="1">
              <a:off x="2905055" y="3853996"/>
              <a:ext cx="350289" cy="25570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Прямая соединительная линия 18"/>
            <p:cNvCxnSpPr>
              <a:stCxn id="115" idx="5"/>
              <a:endCxn id="126" idx="1"/>
            </p:cNvCxnSpPr>
            <p:nvPr/>
          </p:nvCxnSpPr>
          <p:spPr>
            <a:xfrm>
              <a:off x="3902572" y="4260467"/>
              <a:ext cx="199797" cy="21231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Овал 122"/>
            <p:cNvSpPr/>
            <p:nvPr/>
          </p:nvSpPr>
          <p:spPr>
            <a:xfrm>
              <a:off x="3349101" y="4437112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5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24" name="Прямая соединительная линия 18"/>
            <p:cNvCxnSpPr>
              <a:stCxn id="116" idx="5"/>
              <a:endCxn id="120" idx="1"/>
            </p:cNvCxnSpPr>
            <p:nvPr/>
          </p:nvCxnSpPr>
          <p:spPr>
            <a:xfrm>
              <a:off x="2905055" y="4267251"/>
              <a:ext cx="189202" cy="19570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Овал 125"/>
            <p:cNvSpPr/>
            <p:nvPr/>
          </p:nvSpPr>
          <p:spPr>
            <a:xfrm>
              <a:off x="4069181" y="4440152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>
                  <a:solidFill>
                    <a:schemeClr val="tx1"/>
                  </a:solidFill>
                </a:rPr>
                <a:t>8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32" name="Стрелка вправо 80"/>
            <p:cNvSpPr/>
            <p:nvPr/>
          </p:nvSpPr>
          <p:spPr>
            <a:xfrm>
              <a:off x="2216781" y="4148858"/>
              <a:ext cx="356115" cy="21573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200"/>
            </a:p>
          </p:txBody>
        </p:sp>
      </p:grpSp>
      <p:grpSp>
        <p:nvGrpSpPr>
          <p:cNvPr id="79912" name="Группа 79911"/>
          <p:cNvGrpSpPr/>
          <p:nvPr/>
        </p:nvGrpSpPr>
        <p:grpSpPr>
          <a:xfrm>
            <a:off x="5087888" y="1772816"/>
            <a:ext cx="6336704" cy="1516246"/>
            <a:chOff x="5087888" y="1759213"/>
            <a:chExt cx="6336704" cy="1516246"/>
          </a:xfrm>
        </p:grpSpPr>
        <p:grpSp>
          <p:nvGrpSpPr>
            <p:cNvPr id="79907" name="Группа 79906"/>
            <p:cNvGrpSpPr/>
            <p:nvPr/>
          </p:nvGrpSpPr>
          <p:grpSpPr>
            <a:xfrm>
              <a:off x="9717788" y="1956435"/>
              <a:ext cx="1706804" cy="1040517"/>
              <a:chOff x="9357748" y="1956435"/>
              <a:chExt cx="1706804" cy="1040517"/>
            </a:xfrm>
          </p:grpSpPr>
          <p:sp>
            <p:nvSpPr>
              <p:cNvPr id="158" name="Овал 157"/>
              <p:cNvSpPr/>
              <p:nvPr/>
            </p:nvSpPr>
            <p:spPr>
              <a:xfrm>
                <a:off x="10437868" y="2323259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5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9" name="Прямая соединительная линия 18"/>
              <p:cNvCxnSpPr>
                <a:stCxn id="160" idx="5"/>
                <a:endCxn id="158" idx="1"/>
              </p:cNvCxnSpPr>
              <p:nvPr/>
            </p:nvCxnSpPr>
            <p:spPr>
              <a:xfrm>
                <a:off x="10271259" y="2146614"/>
                <a:ext cx="199797" cy="20927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Овал 159"/>
              <p:cNvSpPr/>
              <p:nvPr/>
            </p:nvSpPr>
            <p:spPr>
              <a:xfrm>
                <a:off x="10077828" y="1956435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3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1" name="Прямая соединительная линия 18"/>
              <p:cNvCxnSpPr>
                <a:stCxn id="158" idx="3"/>
                <a:endCxn id="166" idx="7"/>
              </p:cNvCxnSpPr>
              <p:nvPr/>
            </p:nvCxnSpPr>
            <p:spPr>
              <a:xfrm flipH="1">
                <a:off x="10249871" y="2513438"/>
                <a:ext cx="221185" cy="22132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Прямая соединительная линия 18"/>
              <p:cNvCxnSpPr>
                <a:stCxn id="158" idx="5"/>
                <a:endCxn id="168" idx="1"/>
              </p:cNvCxnSpPr>
              <p:nvPr/>
            </p:nvCxnSpPr>
            <p:spPr>
              <a:xfrm>
                <a:off x="10631299" y="2513438"/>
                <a:ext cx="239822" cy="29333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Прямая соединительная линия 18"/>
              <p:cNvCxnSpPr>
                <a:stCxn id="165" idx="3"/>
                <a:endCxn id="167" idx="7"/>
              </p:cNvCxnSpPr>
              <p:nvPr/>
            </p:nvCxnSpPr>
            <p:spPr>
              <a:xfrm flipH="1">
                <a:off x="9551179" y="2521868"/>
                <a:ext cx="199797" cy="21562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Прямая соединительная линия 18"/>
              <p:cNvCxnSpPr>
                <a:stCxn id="160" idx="3"/>
                <a:endCxn id="165" idx="7"/>
              </p:cNvCxnSpPr>
              <p:nvPr/>
            </p:nvCxnSpPr>
            <p:spPr>
              <a:xfrm flipH="1">
                <a:off x="9911219" y="2146614"/>
                <a:ext cx="199797" cy="21770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Овал 164"/>
              <p:cNvSpPr/>
              <p:nvPr/>
            </p:nvSpPr>
            <p:spPr>
              <a:xfrm>
                <a:off x="9717788" y="2331689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2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Овал 165"/>
              <p:cNvSpPr/>
              <p:nvPr/>
            </p:nvSpPr>
            <p:spPr>
              <a:xfrm>
                <a:off x="10056440" y="2702136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4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Овал 166"/>
              <p:cNvSpPr/>
              <p:nvPr/>
            </p:nvSpPr>
            <p:spPr>
              <a:xfrm>
                <a:off x="9357748" y="2704866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1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Овал 167"/>
              <p:cNvSpPr/>
              <p:nvPr/>
            </p:nvSpPr>
            <p:spPr>
              <a:xfrm>
                <a:off x="10837933" y="2774144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4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9909" name="Группа 79908"/>
            <p:cNvGrpSpPr/>
            <p:nvPr/>
          </p:nvGrpSpPr>
          <p:grpSpPr>
            <a:xfrm>
              <a:off x="5087888" y="1969852"/>
              <a:ext cx="1306739" cy="1302928"/>
              <a:chOff x="5620861" y="1969852"/>
              <a:chExt cx="1306739" cy="1302928"/>
            </a:xfrm>
          </p:grpSpPr>
          <p:sp>
            <p:nvSpPr>
              <p:cNvPr id="169" name="Овал 168"/>
              <p:cNvSpPr/>
              <p:nvPr/>
            </p:nvSpPr>
            <p:spPr>
              <a:xfrm>
                <a:off x="6700981" y="2336676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6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0" name="Прямая соединительная линия 18"/>
              <p:cNvCxnSpPr>
                <a:stCxn id="171" idx="5"/>
                <a:endCxn id="169" idx="1"/>
              </p:cNvCxnSpPr>
              <p:nvPr/>
            </p:nvCxnSpPr>
            <p:spPr>
              <a:xfrm>
                <a:off x="6534372" y="2160031"/>
                <a:ext cx="199797" cy="20927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Овал 170"/>
              <p:cNvSpPr/>
              <p:nvPr/>
            </p:nvSpPr>
            <p:spPr>
              <a:xfrm>
                <a:off x="6340941" y="1969852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5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2" name="Прямая соединительная линия 18"/>
              <p:cNvCxnSpPr>
                <a:stCxn id="176" idx="5"/>
                <a:endCxn id="177" idx="1"/>
              </p:cNvCxnSpPr>
              <p:nvPr/>
            </p:nvCxnSpPr>
            <p:spPr>
              <a:xfrm>
                <a:off x="6174332" y="2535285"/>
                <a:ext cx="189202" cy="18838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Прямая соединительная линия 18"/>
              <p:cNvCxnSpPr>
                <a:stCxn id="177" idx="5"/>
                <a:endCxn id="179" idx="1"/>
              </p:cNvCxnSpPr>
              <p:nvPr/>
            </p:nvCxnSpPr>
            <p:spPr>
              <a:xfrm>
                <a:off x="6523777" y="2881224"/>
                <a:ext cx="199797" cy="20137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Прямая соединительная линия 18"/>
              <p:cNvCxnSpPr>
                <a:stCxn id="176" idx="3"/>
                <a:endCxn id="178" idx="7"/>
              </p:cNvCxnSpPr>
              <p:nvPr/>
            </p:nvCxnSpPr>
            <p:spPr>
              <a:xfrm flipH="1">
                <a:off x="5814292" y="2535285"/>
                <a:ext cx="199797" cy="21562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Прямая соединительная линия 18"/>
              <p:cNvCxnSpPr>
                <a:stCxn id="171" idx="3"/>
                <a:endCxn id="176" idx="7"/>
              </p:cNvCxnSpPr>
              <p:nvPr/>
            </p:nvCxnSpPr>
            <p:spPr>
              <a:xfrm flipH="1">
                <a:off x="6174332" y="2160031"/>
                <a:ext cx="199797" cy="21770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Овал 175"/>
              <p:cNvSpPr/>
              <p:nvPr/>
            </p:nvSpPr>
            <p:spPr>
              <a:xfrm>
                <a:off x="5980901" y="2345106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2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Овал 176"/>
              <p:cNvSpPr/>
              <p:nvPr/>
            </p:nvSpPr>
            <p:spPr>
              <a:xfrm>
                <a:off x="6330346" y="2691045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3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8" name="Овал 177"/>
              <p:cNvSpPr/>
              <p:nvPr/>
            </p:nvSpPr>
            <p:spPr>
              <a:xfrm>
                <a:off x="5620861" y="2718283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1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Овал 178"/>
              <p:cNvSpPr/>
              <p:nvPr/>
            </p:nvSpPr>
            <p:spPr>
              <a:xfrm>
                <a:off x="6690386" y="3049972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4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892" name="Выгнутая вниз стрелка 79891"/>
              <p:cNvSpPr/>
              <p:nvPr/>
            </p:nvSpPr>
            <p:spPr>
              <a:xfrm rot="13317704">
                <a:off x="6160303" y="2335801"/>
                <a:ext cx="640211" cy="235086"/>
              </a:xfrm>
              <a:prstGeom prst="curved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9908" name="Группа 79907"/>
            <p:cNvGrpSpPr/>
            <p:nvPr/>
          </p:nvGrpSpPr>
          <p:grpSpPr>
            <a:xfrm>
              <a:off x="7176120" y="1759213"/>
              <a:ext cx="1666779" cy="1516246"/>
              <a:chOff x="7464152" y="1759213"/>
              <a:chExt cx="1666779" cy="1516246"/>
            </a:xfrm>
          </p:grpSpPr>
          <p:sp>
            <p:nvSpPr>
              <p:cNvPr id="94" name="Овал 93"/>
              <p:cNvSpPr/>
              <p:nvPr/>
            </p:nvSpPr>
            <p:spPr>
              <a:xfrm>
                <a:off x="8904312" y="2276872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6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6" name="Прямая соединительная линия 18"/>
              <p:cNvCxnSpPr>
                <a:stCxn id="98" idx="5"/>
                <a:endCxn id="94" idx="1"/>
              </p:cNvCxnSpPr>
              <p:nvPr/>
            </p:nvCxnSpPr>
            <p:spPr>
              <a:xfrm>
                <a:off x="8737703" y="2100227"/>
                <a:ext cx="199797" cy="20927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Овал 97"/>
              <p:cNvSpPr/>
              <p:nvPr/>
            </p:nvSpPr>
            <p:spPr>
              <a:xfrm>
                <a:off x="8544272" y="1910048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5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9" name="Прямая соединительная линия 18"/>
              <p:cNvCxnSpPr>
                <a:stCxn id="136" idx="7"/>
                <a:endCxn id="137" idx="3"/>
              </p:cNvCxnSpPr>
              <p:nvPr/>
            </p:nvCxnSpPr>
            <p:spPr>
              <a:xfrm flipV="1">
                <a:off x="8017623" y="2533388"/>
                <a:ext cx="156364" cy="17871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Прямая соединительная линия 18"/>
              <p:cNvCxnSpPr>
                <a:stCxn id="137" idx="5"/>
                <a:endCxn id="144" idx="1"/>
              </p:cNvCxnSpPr>
              <p:nvPr/>
            </p:nvCxnSpPr>
            <p:spPr>
              <a:xfrm>
                <a:off x="8334230" y="2533388"/>
                <a:ext cx="199797" cy="20137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Прямая соединительная линия 18"/>
              <p:cNvCxnSpPr>
                <a:stCxn id="136" idx="3"/>
                <a:endCxn id="138" idx="7"/>
              </p:cNvCxnSpPr>
              <p:nvPr/>
            </p:nvCxnSpPr>
            <p:spPr>
              <a:xfrm flipH="1">
                <a:off x="7657583" y="2869653"/>
                <a:ext cx="199797" cy="21562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Прямая соединительная линия 18"/>
              <p:cNvCxnSpPr>
                <a:stCxn id="98" idx="3"/>
                <a:endCxn id="137" idx="7"/>
              </p:cNvCxnSpPr>
              <p:nvPr/>
            </p:nvCxnSpPr>
            <p:spPr>
              <a:xfrm flipH="1">
                <a:off x="8334230" y="2100227"/>
                <a:ext cx="243230" cy="27561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Овал 135"/>
              <p:cNvSpPr/>
              <p:nvPr/>
            </p:nvSpPr>
            <p:spPr>
              <a:xfrm>
                <a:off x="7824192" y="2679474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2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Овал 136"/>
              <p:cNvSpPr/>
              <p:nvPr/>
            </p:nvSpPr>
            <p:spPr>
              <a:xfrm>
                <a:off x="8140799" y="2343209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3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Овал 137"/>
              <p:cNvSpPr/>
              <p:nvPr/>
            </p:nvSpPr>
            <p:spPr>
              <a:xfrm>
                <a:off x="7464152" y="3052651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1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Овал 143"/>
              <p:cNvSpPr/>
              <p:nvPr/>
            </p:nvSpPr>
            <p:spPr>
              <a:xfrm>
                <a:off x="8500839" y="2702136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 smtClean="0">
                    <a:solidFill>
                      <a:schemeClr val="tx1"/>
                    </a:solidFill>
                  </a:rPr>
                  <a:t>4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Выгнутая вверх стрелка 189"/>
              <p:cNvSpPr/>
              <p:nvPr/>
            </p:nvSpPr>
            <p:spPr>
              <a:xfrm rot="18897079">
                <a:off x="7954270" y="1880182"/>
                <a:ext cx="549715" cy="307777"/>
              </a:xfrm>
              <a:prstGeom prst="curved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6" name="Стрелка вправо 80"/>
            <p:cNvSpPr/>
            <p:nvPr/>
          </p:nvSpPr>
          <p:spPr>
            <a:xfrm>
              <a:off x="6747997" y="2521612"/>
              <a:ext cx="356115" cy="21573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200"/>
            </a:p>
          </p:txBody>
        </p:sp>
        <p:sp>
          <p:nvSpPr>
            <p:cNvPr id="197" name="Стрелка вправо 80"/>
            <p:cNvSpPr/>
            <p:nvPr/>
          </p:nvSpPr>
          <p:spPr>
            <a:xfrm>
              <a:off x="9160779" y="2530957"/>
              <a:ext cx="356115" cy="21573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2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построения </a:t>
            </a:r>
            <a:r>
              <a:rPr lang="ru-RU" dirty="0" smtClean="0"/>
              <a:t>АВЛ дерева</a:t>
            </a:r>
            <a:endParaRPr lang="ru-RU" dirty="0"/>
          </a:p>
        </p:txBody>
      </p:sp>
      <p:pic>
        <p:nvPicPr>
          <p:cNvPr id="92162" name="Picture 3" descr="ris77_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351088" y="1412130"/>
            <a:ext cx="6913562" cy="5329238"/>
          </a:xfrm>
          <a:effectLst>
            <a:softEdge rad="0"/>
          </a:effectLst>
        </p:spPr>
      </p:pic>
      <p:sp>
        <p:nvSpPr>
          <p:cNvPr id="4" name="Прямоугольник 3"/>
          <p:cNvSpPr/>
          <p:nvPr/>
        </p:nvSpPr>
        <p:spPr>
          <a:xfrm>
            <a:off x="3241724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5" name="Выгнутая вниз стрелка 4"/>
          <p:cNvSpPr/>
          <p:nvPr/>
        </p:nvSpPr>
        <p:spPr>
          <a:xfrm rot="15030737">
            <a:off x="4285743" y="16848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892998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+2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991544" y="361803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+1</a:t>
            </a:r>
            <a:endParaRPr lang="ru-RU" dirty="0"/>
          </a:p>
        </p:txBody>
      </p:sp>
      <p:sp>
        <p:nvSpPr>
          <p:cNvPr id="6" name="Выгнутая вверх стрелка 5"/>
          <p:cNvSpPr/>
          <p:nvPr/>
        </p:nvSpPr>
        <p:spPr>
          <a:xfrm rot="17723969">
            <a:off x="3685697" y="3720268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436617" y="4050084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+3</a:t>
            </a:r>
            <a:endParaRPr lang="ru-RU" dirty="0"/>
          </a:p>
        </p:txBody>
      </p:sp>
      <p:sp>
        <p:nvSpPr>
          <p:cNvPr id="14" name="Выгнутая вниз стрелка 13"/>
          <p:cNvSpPr/>
          <p:nvPr/>
        </p:nvSpPr>
        <p:spPr>
          <a:xfrm rot="17157100">
            <a:off x="4580917" y="54321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Выгнутая вверх стрелка 14"/>
          <p:cNvSpPr/>
          <p:nvPr/>
        </p:nvSpPr>
        <p:spPr>
          <a:xfrm rot="17723969">
            <a:off x="7022609" y="3288220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991544" y="5661248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+6</a:t>
            </a:r>
            <a:endParaRPr lang="ru-RU" dirty="0"/>
          </a:p>
        </p:txBody>
      </p:sp>
      <p:sp>
        <p:nvSpPr>
          <p:cNvPr id="17" name="Выгнутая вверх стрелка 16"/>
          <p:cNvSpPr/>
          <p:nvPr/>
        </p:nvSpPr>
        <p:spPr>
          <a:xfrm rot="17874904">
            <a:off x="4124287" y="6024524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8" name="Выгнутая вниз стрелка 17"/>
          <p:cNvSpPr/>
          <p:nvPr/>
        </p:nvSpPr>
        <p:spPr>
          <a:xfrm rot="17157100">
            <a:off x="6946144" y="4087442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Дерево, поддерево и </a:t>
            </a:r>
            <a:r>
              <a:rPr lang="ru-RU" dirty="0" smtClean="0"/>
              <a:t>другие </a:t>
            </a:r>
            <a:r>
              <a:rPr lang="ru-RU" dirty="0" smtClean="0"/>
              <a:t>определения</a:t>
            </a:r>
          </a:p>
          <a:p>
            <a:pPr lvl="1"/>
            <a:r>
              <a:rPr lang="ru-RU" dirty="0" smtClean="0"/>
              <a:t>Основные свойства</a:t>
            </a:r>
          </a:p>
          <a:p>
            <a:r>
              <a:rPr lang="ru-RU" dirty="0" smtClean="0"/>
              <a:t>Обходы деревьев</a:t>
            </a:r>
          </a:p>
          <a:p>
            <a:pPr lvl="1"/>
            <a:r>
              <a:rPr lang="ru-RU" dirty="0" smtClean="0"/>
              <a:t>В ширину, в </a:t>
            </a:r>
            <a:r>
              <a:rPr lang="ru-RU" dirty="0" smtClean="0"/>
              <a:t>глубину, связь с выражениями</a:t>
            </a:r>
            <a:endParaRPr lang="ru-RU" dirty="0" smtClean="0"/>
          </a:p>
          <a:p>
            <a:r>
              <a:rPr lang="ru-RU" dirty="0" smtClean="0"/>
              <a:t>Дерево </a:t>
            </a:r>
            <a:r>
              <a:rPr lang="ru-RU" dirty="0" smtClean="0"/>
              <a:t>двоичного поиска</a:t>
            </a:r>
          </a:p>
          <a:p>
            <a:r>
              <a:rPr lang="ru-RU" dirty="0" smtClean="0"/>
              <a:t>АВЛ деревья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864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Представление бинарных деревьев с помощью указателей</a:t>
            </a: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2400" dirty="0" err="1">
                <a:latin typeface="+mj-lt"/>
                <a:cs typeface="Consolas" pitchFamily="49" charset="0"/>
              </a:rPr>
              <a:t>stru</a:t>
            </a:r>
            <a:r>
              <a:rPr lang="ru-RU" sz="2400" dirty="0">
                <a:latin typeface="+mj-lt"/>
                <a:cs typeface="Consolas" pitchFamily="49" charset="0"/>
              </a:rPr>
              <a:t>с</a:t>
            </a:r>
            <a:r>
              <a:rPr lang="en-US" sz="2400" dirty="0">
                <a:latin typeface="+mj-lt"/>
                <a:cs typeface="Consolas" pitchFamily="49" charset="0"/>
              </a:rPr>
              <a:t>t </a:t>
            </a:r>
            <a:r>
              <a:rPr lang="en-US" sz="2400" dirty="0" err="1">
                <a:latin typeface="+mj-lt"/>
                <a:cs typeface="Consolas" pitchFamily="49" charset="0"/>
              </a:rPr>
              <a:t>place_t</a:t>
            </a:r>
            <a:r>
              <a:rPr lang="en-US" sz="2400" dirty="0">
                <a:latin typeface="+mj-lt"/>
                <a:cs typeface="Consolas" pitchFamily="49" charset="0"/>
              </a:rPr>
              <a:t> {</a:t>
            </a:r>
            <a:br>
              <a:rPr lang="en-US" sz="2400" dirty="0">
                <a:latin typeface="+mj-lt"/>
                <a:cs typeface="Consolas" pitchFamily="49" charset="0"/>
              </a:rPr>
            </a:br>
            <a:r>
              <a:rPr lang="en-US" sz="2400" dirty="0">
                <a:latin typeface="+mj-lt"/>
                <a:cs typeface="Consolas" pitchFamily="49" charset="0"/>
              </a:rPr>
              <a:t>	T data;</a:t>
            </a:r>
            <a:r>
              <a:rPr lang="ru-RU" sz="2400" dirty="0">
                <a:latin typeface="+mj-lt"/>
                <a:cs typeface="Consolas" pitchFamily="49" charset="0"/>
              </a:rPr>
              <a:t>			</a:t>
            </a:r>
            <a:r>
              <a:rPr lang="en-US" sz="2400" dirty="0">
                <a:latin typeface="+mj-lt"/>
                <a:cs typeface="Consolas" pitchFamily="49" charset="0"/>
              </a:rPr>
              <a:t>//</a:t>
            </a:r>
            <a:r>
              <a:rPr lang="ru-RU" sz="2400" dirty="0">
                <a:latin typeface="+mj-lt"/>
                <a:cs typeface="Consolas" pitchFamily="49" charset="0"/>
              </a:rPr>
              <a:t> данные</a:t>
            </a:r>
            <a:r>
              <a:rPr lang="en-US" sz="2400" dirty="0">
                <a:latin typeface="+mj-lt"/>
                <a:cs typeface="Consolas" pitchFamily="49" charset="0"/>
              </a:rPr>
              <a:t/>
            </a:r>
            <a:br>
              <a:rPr lang="en-US" sz="2400" dirty="0">
                <a:latin typeface="+mj-lt"/>
                <a:cs typeface="Consolas" pitchFamily="49" charset="0"/>
              </a:rPr>
            </a:br>
            <a:r>
              <a:rPr lang="ru-RU" sz="2400" dirty="0">
                <a:latin typeface="+mj-lt"/>
                <a:cs typeface="Consolas" pitchFamily="49" charset="0"/>
              </a:rPr>
              <a:t>	</a:t>
            </a:r>
            <a:r>
              <a:rPr lang="en-US" sz="2400" dirty="0" err="1">
                <a:latin typeface="+mj-lt"/>
                <a:cs typeface="Consolas" pitchFamily="49" charset="0"/>
              </a:rPr>
              <a:t>struct</a:t>
            </a:r>
            <a:r>
              <a:rPr lang="en-US" sz="2400" dirty="0">
                <a:latin typeface="+mj-lt"/>
                <a:cs typeface="Consolas" pitchFamily="49" charset="0"/>
              </a:rPr>
              <a:t> </a:t>
            </a:r>
            <a:r>
              <a:rPr lang="en-US" sz="2400" dirty="0" err="1">
                <a:cs typeface="Consolas" pitchFamily="49" charset="0"/>
              </a:rPr>
              <a:t>place_t</a:t>
            </a:r>
            <a:r>
              <a:rPr lang="en-US" sz="2400" dirty="0">
                <a:latin typeface="+mj-lt"/>
                <a:cs typeface="Consolas" pitchFamily="49" charset="0"/>
              </a:rPr>
              <a:t> *left;</a:t>
            </a:r>
            <a:r>
              <a:rPr lang="ru-RU" sz="2400" dirty="0">
                <a:latin typeface="+mj-lt"/>
                <a:cs typeface="Consolas" pitchFamily="49" charset="0"/>
              </a:rPr>
              <a:t>	// левое п/дерево</a:t>
            </a:r>
            <a:r>
              <a:rPr lang="en-US" sz="2400" dirty="0">
                <a:latin typeface="+mj-lt"/>
                <a:cs typeface="Consolas" pitchFamily="49" charset="0"/>
              </a:rPr>
              <a:t/>
            </a:r>
            <a:br>
              <a:rPr lang="en-US" sz="2400" dirty="0">
                <a:latin typeface="+mj-lt"/>
                <a:cs typeface="Consolas" pitchFamily="49" charset="0"/>
              </a:rPr>
            </a:br>
            <a:r>
              <a:rPr lang="ru-RU" sz="2400" dirty="0">
                <a:cs typeface="Consolas" pitchFamily="49" charset="0"/>
              </a:rPr>
              <a:t>	</a:t>
            </a:r>
            <a:r>
              <a:rPr lang="en-US" sz="2400" dirty="0" err="1">
                <a:cs typeface="Consolas" pitchFamily="49" charset="0"/>
              </a:rPr>
              <a:t>struct</a:t>
            </a:r>
            <a:r>
              <a:rPr lang="en-US" sz="2400" dirty="0">
                <a:cs typeface="Consolas" pitchFamily="49" charset="0"/>
              </a:rPr>
              <a:t> </a:t>
            </a:r>
            <a:r>
              <a:rPr lang="en-US" sz="2400" dirty="0" err="1">
                <a:cs typeface="Consolas" pitchFamily="49" charset="0"/>
              </a:rPr>
              <a:t>place_t</a:t>
            </a:r>
            <a:r>
              <a:rPr lang="en-US" sz="2400" dirty="0">
                <a:cs typeface="Consolas" pitchFamily="49" charset="0"/>
              </a:rPr>
              <a:t> *right;</a:t>
            </a:r>
            <a:r>
              <a:rPr lang="ru-RU" sz="2400" dirty="0">
                <a:cs typeface="Consolas" pitchFamily="49" charset="0"/>
              </a:rPr>
              <a:t>	// правое п/дерево</a:t>
            </a:r>
            <a:r>
              <a:rPr lang="en-US" sz="2400" dirty="0">
                <a:cs typeface="Consolas" pitchFamily="49" charset="0"/>
              </a:rPr>
              <a:t/>
            </a:r>
            <a:br>
              <a:rPr lang="en-US" sz="2400" dirty="0">
                <a:cs typeface="Consolas" pitchFamily="49" charset="0"/>
              </a:rPr>
            </a:br>
            <a:r>
              <a:rPr lang="en-US" sz="2400" dirty="0">
                <a:latin typeface="+mj-lt"/>
                <a:cs typeface="Consolas" pitchFamily="49" charset="0"/>
              </a:rPr>
              <a:t>};</a:t>
            </a:r>
            <a:endParaRPr lang="ru-RU" sz="2400" dirty="0">
              <a:latin typeface="+mj-lt"/>
              <a:cs typeface="Consolas" pitchFamily="49" charset="0"/>
            </a:endParaRPr>
          </a:p>
          <a:p>
            <a:pPr marL="68580" indent="0">
              <a:buNone/>
            </a:pPr>
            <a:r>
              <a:rPr lang="en-US" sz="2400" dirty="0" err="1">
                <a:latin typeface="+mj-lt"/>
                <a:cs typeface="Consolas" pitchFamily="49" charset="0"/>
              </a:rPr>
              <a:t>struct</a:t>
            </a:r>
            <a:r>
              <a:rPr lang="en-US" sz="2400" dirty="0">
                <a:latin typeface="+mj-lt"/>
                <a:cs typeface="Consolas" pitchFamily="49" charset="0"/>
              </a:rPr>
              <a:t> </a:t>
            </a:r>
            <a:r>
              <a:rPr lang="en-US" sz="2400" dirty="0" err="1">
                <a:latin typeface="+mj-lt"/>
                <a:cs typeface="Consolas" pitchFamily="49" charset="0"/>
              </a:rPr>
              <a:t>tree_t</a:t>
            </a:r>
            <a:r>
              <a:rPr lang="en-US" sz="2400" dirty="0">
                <a:latin typeface="+mj-lt"/>
                <a:cs typeface="Consolas" pitchFamily="49" charset="0"/>
              </a:rPr>
              <a:t> {</a:t>
            </a:r>
            <a:br>
              <a:rPr lang="en-US" sz="2400" dirty="0">
                <a:latin typeface="+mj-lt"/>
                <a:cs typeface="Consolas" pitchFamily="49" charset="0"/>
              </a:rPr>
            </a:br>
            <a:r>
              <a:rPr lang="en-US" sz="2400" dirty="0">
                <a:latin typeface="+mj-lt"/>
                <a:cs typeface="Consolas" pitchFamily="49" charset="0"/>
              </a:rPr>
              <a:t>	</a:t>
            </a:r>
            <a:r>
              <a:rPr lang="en-US" sz="2400" dirty="0" err="1">
                <a:latin typeface="+mj-lt"/>
                <a:cs typeface="Consolas" pitchFamily="49" charset="0"/>
              </a:rPr>
              <a:t>struct</a:t>
            </a:r>
            <a:r>
              <a:rPr lang="en-US" sz="2400" dirty="0">
                <a:latin typeface="+mj-lt"/>
                <a:cs typeface="Consolas" pitchFamily="49" charset="0"/>
              </a:rPr>
              <a:t> </a:t>
            </a:r>
            <a:r>
              <a:rPr lang="en-US" sz="2400" dirty="0" err="1">
                <a:cs typeface="Consolas" pitchFamily="49" charset="0"/>
              </a:rPr>
              <a:t>place_t</a:t>
            </a:r>
            <a:r>
              <a:rPr lang="en-US" sz="2400" dirty="0">
                <a:latin typeface="+mj-lt"/>
                <a:cs typeface="Consolas" pitchFamily="49" charset="0"/>
              </a:rPr>
              <a:t> *root;</a:t>
            </a:r>
            <a:br>
              <a:rPr lang="en-US" sz="2400" dirty="0">
                <a:latin typeface="+mj-lt"/>
                <a:cs typeface="Consolas" pitchFamily="49" charset="0"/>
              </a:rPr>
            </a:br>
            <a:r>
              <a:rPr lang="en-US" sz="2400" dirty="0">
                <a:latin typeface="+mj-lt"/>
                <a:cs typeface="Consolas" pitchFamily="49" charset="0"/>
              </a:rPr>
              <a:t>};</a:t>
            </a:r>
          </a:p>
          <a:p>
            <a:pPr marL="68580" indent="0">
              <a:buNone/>
            </a:pPr>
            <a:r>
              <a:rPr lang="en-US" sz="2400" dirty="0" err="1"/>
              <a:t>typedef</a:t>
            </a:r>
            <a:r>
              <a:rPr lang="en-US" sz="2400" dirty="0"/>
              <a:t> </a:t>
            </a:r>
            <a:r>
              <a:rPr lang="en-US" sz="2400" dirty="0" err="1"/>
              <a:t>struct</a:t>
            </a:r>
            <a:r>
              <a:rPr lang="en-US" sz="2400" dirty="0"/>
              <a:t> </a:t>
            </a:r>
            <a:r>
              <a:rPr lang="en-US" sz="2400" dirty="0" err="1"/>
              <a:t>tree_t</a:t>
            </a:r>
            <a:r>
              <a:rPr lang="en-US" sz="2400" dirty="0"/>
              <a:t>			</a:t>
            </a:r>
            <a:r>
              <a:rPr lang="en-US" sz="2400" dirty="0" err="1"/>
              <a:t>tree_t</a:t>
            </a:r>
            <a:r>
              <a:rPr lang="en-US" sz="2400" dirty="0"/>
              <a:t>;</a:t>
            </a:r>
          </a:p>
          <a:p>
            <a:pPr marL="68580" indent="0">
              <a:buNone/>
            </a:pPr>
            <a:r>
              <a:rPr lang="en-US" sz="2400" dirty="0" err="1"/>
              <a:t>typedef</a:t>
            </a:r>
            <a:r>
              <a:rPr lang="en-US" sz="2400" dirty="0"/>
              <a:t> </a:t>
            </a:r>
            <a:r>
              <a:rPr lang="en-US" sz="2400" dirty="0" err="1"/>
              <a:t>struct</a:t>
            </a:r>
            <a:r>
              <a:rPr lang="en-US" sz="2400" dirty="0"/>
              <a:t> </a:t>
            </a:r>
            <a:r>
              <a:rPr lang="en-US" sz="2400" dirty="0" err="1">
                <a:cs typeface="Consolas" pitchFamily="49" charset="0"/>
              </a:rPr>
              <a:t>place_t</a:t>
            </a:r>
            <a:r>
              <a:rPr lang="en-US" sz="2400" dirty="0"/>
              <a:t>	*	</a:t>
            </a:r>
            <a:r>
              <a:rPr lang="en-US" sz="2400" dirty="0" err="1">
                <a:cs typeface="Consolas" pitchFamily="49" charset="0"/>
              </a:rPr>
              <a:t>place_t</a:t>
            </a:r>
            <a:r>
              <a:rPr lang="en-US" sz="2400" dirty="0"/>
              <a:t>;</a:t>
            </a:r>
          </a:p>
          <a:p>
            <a:pPr eaLnBrk="1" hangingPunct="1">
              <a:buFont typeface="Arial" charset="0"/>
              <a:buNone/>
            </a:pPr>
            <a:endParaRPr lang="en-US" sz="2400" dirty="0">
              <a:latin typeface="+mj-lt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Дерево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ru-RU" sz="3600" dirty="0">
                <a:latin typeface="Calibri" pitchFamily="34" charset="0"/>
                <a:cs typeface="Calibri" pitchFamily="34" charset="0"/>
              </a:rPr>
              <a:t>Ориентированным </a:t>
            </a:r>
            <a:r>
              <a:rPr lang="ru-RU" sz="3600" i="1" dirty="0">
                <a:latin typeface="Calibri" pitchFamily="34" charset="0"/>
                <a:cs typeface="Calibri" pitchFamily="34" charset="0"/>
              </a:rPr>
              <a:t>деревом</a:t>
            </a:r>
            <a:r>
              <a:rPr lang="ru-RU" sz="36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называется </a:t>
            </a:r>
            <a:r>
              <a:rPr lang="ru-RU" sz="3600" dirty="0">
                <a:latin typeface="Calibri" pitchFamily="34" charset="0"/>
                <a:cs typeface="Calibri" pitchFamily="34" charset="0"/>
              </a:rPr>
              <a:t>ориентированный граф Т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3600" dirty="0">
                <a:latin typeface="Calibri" pitchFamily="34" charset="0"/>
                <a:cs typeface="Calibri" pitchFamily="34" charset="0"/>
              </a:rPr>
              <a:t>= (А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3600" dirty="0" smtClean="0">
                <a:latin typeface="Calibri" pitchFamily="34" charset="0"/>
                <a:cs typeface="Calibri" pitchFamily="34" charset="0"/>
              </a:rPr>
              <a:t>R</a:t>
            </a:r>
            <a:r>
              <a:rPr lang="ru-RU" sz="3600" dirty="0">
                <a:latin typeface="Calibri" pitchFamily="34" charset="0"/>
                <a:cs typeface="Calibri" pitchFamily="34" charset="0"/>
              </a:rPr>
              <a:t>) 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такой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,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что</a:t>
            </a:r>
            <a:endParaRPr lang="en-US" sz="36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36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3600" dirty="0">
                <a:latin typeface="Calibri" pitchFamily="34" charset="0"/>
                <a:cs typeface="Calibri" pitchFamily="34" charset="0"/>
              </a:rPr>
              <a:t>Е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сть вершина </a:t>
            </a:r>
            <a:r>
              <a:rPr lang="en-US" sz="3600" dirty="0" smtClean="0">
                <a:latin typeface="Calibri" pitchFamily="34" charset="0"/>
                <a:cs typeface="Calibri" pitchFamily="34" charset="0"/>
              </a:rPr>
              <a:t>r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, в которую не входит ни одна дуга</a:t>
            </a:r>
          </a:p>
          <a:p>
            <a:pPr>
              <a:lnSpc>
                <a:spcPct val="80000"/>
              </a:lnSpc>
            </a:pPr>
            <a:r>
              <a:rPr lang="ru-RU" sz="3600" dirty="0" smtClean="0">
                <a:latin typeface="Calibri" pitchFamily="34" charset="0"/>
                <a:cs typeface="Calibri" pitchFamily="34" charset="0"/>
              </a:rPr>
              <a:t>Во все остальные вершины входит ровно одна дуга</a:t>
            </a:r>
            <a:endParaRPr lang="ru-RU" sz="36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3600" dirty="0">
                <a:latin typeface="Calibri" pitchFamily="34" charset="0"/>
                <a:cs typeface="Calibri" pitchFamily="34" charset="0"/>
              </a:rPr>
              <a:t>Е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сть путь из 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r 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до каждой вершин</a:t>
            </a:r>
            <a:r>
              <a:rPr lang="ru-RU" sz="3600" dirty="0">
                <a:latin typeface="Calibri" pitchFamily="34" charset="0"/>
                <a:cs typeface="Calibri" pitchFamily="34" charset="0"/>
              </a:rPr>
              <a:t>ы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 а </a:t>
            </a:r>
            <a:r>
              <a:rPr lang="ru-RU" sz="36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 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А</a:t>
            </a:r>
          </a:p>
          <a:p>
            <a:pPr>
              <a:lnSpc>
                <a:spcPct val="80000"/>
              </a:lnSpc>
            </a:pPr>
            <a:endParaRPr lang="ru-RU" sz="3600" b="1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ru-RU" sz="3600" dirty="0" smtClean="0">
                <a:latin typeface="Calibri" pitchFamily="34" charset="0"/>
                <a:cs typeface="Calibri" pitchFamily="34" charset="0"/>
              </a:rPr>
              <a:t>Вершина </a:t>
            </a:r>
            <a:r>
              <a:rPr lang="en-US" sz="3600" dirty="0" smtClean="0">
                <a:latin typeface="Calibri" pitchFamily="34" charset="0"/>
                <a:cs typeface="Calibri" pitchFamily="34" charset="0"/>
              </a:rPr>
              <a:t>r 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называется </a:t>
            </a:r>
            <a:r>
              <a:rPr lang="ru-RU" sz="3600" i="1" dirty="0" smtClean="0">
                <a:latin typeface="Calibri" pitchFamily="34" charset="0"/>
                <a:cs typeface="Calibri" pitchFamily="34" charset="0"/>
              </a:rPr>
              <a:t>корнем 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дерева </a:t>
            </a:r>
            <a:r>
              <a:rPr lang="en-US" sz="3600" dirty="0" smtClean="0">
                <a:latin typeface="Calibri" pitchFamily="34" charset="0"/>
                <a:cs typeface="Calibri" pitchFamily="34" charset="0"/>
              </a:rPr>
              <a:t>T</a:t>
            </a:r>
          </a:p>
          <a:p>
            <a:pPr marL="0" indent="0">
              <a:lnSpc>
                <a:spcPct val="80000"/>
              </a:lnSpc>
              <a:buNone/>
            </a:pPr>
            <a:endParaRPr lang="ru-RU" sz="36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38400" y="1231300"/>
            <a:ext cx="7772400" cy="914400"/>
          </a:xfrm>
        </p:spPr>
        <p:txBody>
          <a:bodyPr/>
          <a:lstStyle/>
          <a:p>
            <a:endParaRPr lang="ru-RU"/>
          </a:p>
        </p:txBody>
      </p:sp>
      <p:sp>
        <p:nvSpPr>
          <p:cNvPr id="30721" name="Rectangle 3"/>
          <p:cNvSpPr>
            <a:spLocks noGrp="1"/>
          </p:cNvSpPr>
          <p:nvPr>
            <p:ph idx="1"/>
          </p:nvPr>
        </p:nvSpPr>
        <p:spPr>
          <a:xfrm>
            <a:off x="2438400" y="1999584"/>
            <a:ext cx="7772400" cy="45720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mtClean="0"/>
              <a:t> </a:t>
            </a:r>
            <a:endParaRPr lang="ru-RU" smtClean="0"/>
          </a:p>
        </p:txBody>
      </p:sp>
      <p:pic>
        <p:nvPicPr>
          <p:cNvPr id="4096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63553" y="835868"/>
            <a:ext cx="8424863" cy="590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109139" y="3280229"/>
            <a:ext cx="128240" cy="276999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65969" y="4037752"/>
            <a:ext cx="71686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2*i+1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62905" y="4443819"/>
            <a:ext cx="71686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2*i+2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96200" y="5300365"/>
            <a:ext cx="128240" cy="276999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95800" y="5575528"/>
            <a:ext cx="114646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i-1) div 2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представления с помощью массива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8756144"/>
              </p:ext>
            </p:extLst>
          </p:nvPr>
        </p:nvGraphicFramePr>
        <p:xfrm>
          <a:off x="2135560" y="2924944"/>
          <a:ext cx="8352928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4116"/>
                <a:gridCol w="1044116"/>
                <a:gridCol w="1044116"/>
                <a:gridCol w="1044116"/>
                <a:gridCol w="1044116"/>
                <a:gridCol w="1044116"/>
                <a:gridCol w="1044116"/>
                <a:gridCol w="1044116"/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A[0]</a:t>
                      </a:r>
                      <a:endParaRPr lang="ru-RU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A[1]</a:t>
                      </a:r>
                      <a:endParaRPr lang="ru-RU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A[2]</a:t>
                      </a:r>
                      <a:endParaRPr lang="ru-RU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A[3]</a:t>
                      </a:r>
                      <a:endParaRPr lang="ru-RU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A[4]</a:t>
                      </a:r>
                      <a:endParaRPr lang="ru-RU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A[5]</a:t>
                      </a:r>
                      <a:endParaRPr lang="ru-RU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A[6]</a:t>
                      </a:r>
                      <a:endParaRPr lang="ru-RU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A[7]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A[8]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A[9]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A[10]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A[11]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A[12]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A[13]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A[14]</a:t>
                      </a:r>
                      <a:endParaRPr lang="ru-RU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920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Скобочное представление </a:t>
            </a:r>
            <a:r>
              <a:rPr lang="ru-RU" dirty="0"/>
              <a:t>деревьев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marL="68580" indent="0">
              <a:buNone/>
              <a:defRPr/>
            </a:pPr>
            <a:r>
              <a:rPr lang="ru-RU" dirty="0" smtClean="0">
                <a:solidFill>
                  <a:srgbClr val="FFC000"/>
                </a:solidFill>
                <a:cs typeface="Times New Roman" pitchFamily="18" charset="0"/>
              </a:rPr>
              <a:t>Левое и правое скобочные представления </a:t>
            </a:r>
            <a:r>
              <a:rPr lang="en-US" dirty="0" err="1">
                <a:cs typeface="Times New Roman" pitchFamily="18" charset="0"/>
              </a:rPr>
              <a:t>Lrep</a:t>
            </a:r>
            <a:r>
              <a:rPr lang="ru-RU" dirty="0">
                <a:cs typeface="Times New Roman" pitchFamily="18" charset="0"/>
              </a:rPr>
              <a:t>(Т</a:t>
            </a:r>
            <a:r>
              <a:rPr lang="ru-RU" dirty="0" smtClean="0">
                <a:cs typeface="Times New Roman" pitchFamily="18" charset="0"/>
              </a:rPr>
              <a:t>) и </a:t>
            </a:r>
            <a:r>
              <a:rPr lang="en-US" dirty="0" err="1">
                <a:cs typeface="Times New Roman" pitchFamily="18" charset="0"/>
              </a:rPr>
              <a:t>Rrep</a:t>
            </a:r>
            <a:r>
              <a:rPr lang="ru-RU" dirty="0">
                <a:cs typeface="Times New Roman" pitchFamily="18" charset="0"/>
              </a:rPr>
              <a:t>(Т)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ru-RU" dirty="0" smtClean="0">
                <a:cs typeface="Times New Roman" pitchFamily="18" charset="0"/>
              </a:rPr>
              <a:t>дерева Т строятся по следующим рекурсивным правилам</a:t>
            </a:r>
          </a:p>
          <a:p>
            <a:pPr marL="582930" indent="-514350">
              <a:buFont typeface="+mj-lt"/>
              <a:buAutoNum type="arabicPeriod"/>
              <a:defRPr/>
            </a:pPr>
            <a:r>
              <a:rPr lang="ru-RU" dirty="0" smtClean="0">
                <a:cs typeface="Times New Roman" pitchFamily="18" charset="0"/>
              </a:rPr>
              <a:t>Если корнем дерева Т служит вершина а, не имеющая прямых потомков, то</a:t>
            </a:r>
            <a:br>
              <a:rPr lang="ru-RU" dirty="0" smtClean="0">
                <a:cs typeface="Times New Roman" pitchFamily="18" charset="0"/>
              </a:rPr>
            </a:br>
            <a:r>
              <a:rPr lang="ru-RU" dirty="0" smtClean="0">
                <a:cs typeface="Times New Roman" pitchFamily="18" charset="0"/>
              </a:rPr>
              <a:t> </a:t>
            </a:r>
            <a:r>
              <a:rPr lang="en-US" dirty="0" smtClean="0">
                <a:cs typeface="Times New Roman" pitchFamily="18" charset="0"/>
              </a:rPr>
              <a:t>	 </a:t>
            </a:r>
            <a:r>
              <a:rPr lang="en-US" dirty="0" err="1" smtClean="0">
                <a:cs typeface="Times New Roman" pitchFamily="18" charset="0"/>
              </a:rPr>
              <a:t>Lrep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ru-RU" dirty="0" smtClean="0">
                <a:cs typeface="Times New Roman" pitchFamily="18" charset="0"/>
              </a:rPr>
              <a:t>(Т) = </a:t>
            </a:r>
            <a:r>
              <a:rPr lang="en-US" dirty="0" err="1" smtClean="0">
                <a:cs typeface="Times New Roman" pitchFamily="18" charset="0"/>
              </a:rPr>
              <a:t>Rrep</a:t>
            </a:r>
            <a:r>
              <a:rPr lang="en-US" dirty="0" smtClean="0">
                <a:cs typeface="Times New Roman" pitchFamily="18" charset="0"/>
              </a:rPr>
              <a:t>(T</a:t>
            </a:r>
            <a:r>
              <a:rPr lang="ru-RU" dirty="0" smtClean="0">
                <a:cs typeface="Times New Roman" pitchFamily="18" charset="0"/>
              </a:rPr>
              <a:t>) = а</a:t>
            </a:r>
            <a:endParaRPr lang="en-US" dirty="0" smtClean="0">
              <a:cs typeface="Times New Roman" pitchFamily="18" charset="0"/>
            </a:endParaRPr>
          </a:p>
          <a:p>
            <a:pPr marL="582930" indent="-514350">
              <a:buFont typeface="+mj-lt"/>
              <a:buAutoNum type="arabicPeriod"/>
              <a:defRPr/>
            </a:pPr>
            <a:r>
              <a:rPr lang="ru-RU" dirty="0" smtClean="0">
                <a:cs typeface="Times New Roman" pitchFamily="18" charset="0"/>
              </a:rPr>
              <a:t>Если корнем дерева Т служит вершина а с поддеревьями </a:t>
            </a:r>
            <a:r>
              <a:rPr lang="en-US" dirty="0" smtClean="0">
                <a:cs typeface="Times New Roman" pitchFamily="18" charset="0"/>
              </a:rPr>
              <a:t>T</a:t>
            </a:r>
            <a:r>
              <a:rPr lang="en-US" baseline="-25000" dirty="0" smtClean="0">
                <a:cs typeface="Times New Roman" pitchFamily="18" charset="0"/>
              </a:rPr>
              <a:t>1</a:t>
            </a:r>
            <a:r>
              <a:rPr lang="ru-RU" dirty="0" smtClean="0">
                <a:cs typeface="Times New Roman" pitchFamily="18" charset="0"/>
              </a:rPr>
              <a:t>, Т</a:t>
            </a:r>
            <a:r>
              <a:rPr lang="ru-RU" baseline="-25000" dirty="0" smtClean="0">
                <a:cs typeface="Times New Roman" pitchFamily="18" charset="0"/>
              </a:rPr>
              <a:t>2</a:t>
            </a:r>
            <a:r>
              <a:rPr lang="ru-RU" dirty="0" smtClean="0">
                <a:cs typeface="Times New Roman" pitchFamily="18" charset="0"/>
              </a:rPr>
              <a:t>, . . ., Т</a:t>
            </a:r>
            <a:r>
              <a:rPr lang="en-US" baseline="-25000" dirty="0" smtClean="0">
                <a:cs typeface="Times New Roman" pitchFamily="18" charset="0"/>
              </a:rPr>
              <a:t>n</a:t>
            </a:r>
            <a:r>
              <a:rPr lang="ru-RU" dirty="0" smtClean="0">
                <a:cs typeface="Times New Roman" pitchFamily="18" charset="0"/>
              </a:rPr>
              <a:t>, расположенными в этом порядке (их корни — прямые потомки вершины а), то</a:t>
            </a:r>
            <a:br>
              <a:rPr lang="ru-RU" dirty="0" smtClean="0">
                <a:cs typeface="Times New Roman" pitchFamily="18" charset="0"/>
              </a:rPr>
            </a:br>
            <a:r>
              <a:rPr lang="ru-RU" dirty="0" smtClean="0">
                <a:cs typeface="Times New Roman" pitchFamily="18" charset="0"/>
              </a:rPr>
              <a:t>	</a:t>
            </a:r>
            <a:r>
              <a:rPr lang="en-US" dirty="0" err="1" smtClean="0">
                <a:cs typeface="Times New Roman" pitchFamily="18" charset="0"/>
              </a:rPr>
              <a:t>Lrep</a:t>
            </a:r>
            <a:r>
              <a:rPr lang="ru-RU" dirty="0" smtClean="0">
                <a:cs typeface="Times New Roman" pitchFamily="18" charset="0"/>
              </a:rPr>
              <a:t>(Т) = а</a:t>
            </a:r>
            <a:r>
              <a:rPr lang="en-US" dirty="0" smtClean="0">
                <a:cs typeface="Times New Roman" pitchFamily="18" charset="0"/>
              </a:rPr>
              <a:t>(</a:t>
            </a:r>
            <a:r>
              <a:rPr lang="en-US" dirty="0" err="1" smtClean="0">
                <a:cs typeface="Times New Roman" pitchFamily="18" charset="0"/>
              </a:rPr>
              <a:t>Lrep</a:t>
            </a:r>
            <a:r>
              <a:rPr lang="en-US" dirty="0" smtClean="0">
                <a:cs typeface="Times New Roman" pitchFamily="18" charset="0"/>
              </a:rPr>
              <a:t> (T</a:t>
            </a:r>
            <a:r>
              <a:rPr lang="en-US" baseline="-25000" dirty="0" smtClean="0">
                <a:cs typeface="Times New Roman" pitchFamily="18" charset="0"/>
              </a:rPr>
              <a:t>1</a:t>
            </a:r>
            <a:r>
              <a:rPr lang="en-US" dirty="0" smtClean="0">
                <a:cs typeface="Times New Roman" pitchFamily="18" charset="0"/>
              </a:rPr>
              <a:t>)</a:t>
            </a:r>
            <a:r>
              <a:rPr lang="ru-RU" dirty="0" smtClean="0">
                <a:cs typeface="Times New Roman" pitchFamily="18" charset="0"/>
              </a:rPr>
              <a:t>, </a:t>
            </a:r>
            <a:r>
              <a:rPr lang="en-US" dirty="0" err="1" smtClean="0">
                <a:cs typeface="Times New Roman" pitchFamily="18" charset="0"/>
              </a:rPr>
              <a:t>Lrep</a:t>
            </a:r>
            <a:r>
              <a:rPr lang="en-US" dirty="0" smtClean="0">
                <a:cs typeface="Times New Roman" pitchFamily="18" charset="0"/>
              </a:rPr>
              <a:t> (</a:t>
            </a:r>
            <a:r>
              <a:rPr lang="ru-RU" dirty="0" smtClean="0">
                <a:cs typeface="Times New Roman" pitchFamily="18" charset="0"/>
              </a:rPr>
              <a:t>Т</a:t>
            </a:r>
            <a:r>
              <a:rPr lang="ru-RU" baseline="-25000" dirty="0" smtClean="0">
                <a:cs typeface="Times New Roman" pitchFamily="18" charset="0"/>
              </a:rPr>
              <a:t>2</a:t>
            </a:r>
            <a:r>
              <a:rPr lang="en-US" dirty="0" smtClean="0">
                <a:cs typeface="Times New Roman" pitchFamily="18" charset="0"/>
              </a:rPr>
              <a:t>)</a:t>
            </a:r>
            <a:r>
              <a:rPr lang="ru-RU" dirty="0" smtClean="0">
                <a:cs typeface="Times New Roman" pitchFamily="18" charset="0"/>
              </a:rPr>
              <a:t> , . . ., </a:t>
            </a:r>
            <a:r>
              <a:rPr lang="en-US" dirty="0" err="1" smtClean="0">
                <a:cs typeface="Times New Roman" pitchFamily="18" charset="0"/>
              </a:rPr>
              <a:t>Lrep</a:t>
            </a:r>
            <a:r>
              <a:rPr lang="en-US" dirty="0" smtClean="0">
                <a:cs typeface="Times New Roman" pitchFamily="18" charset="0"/>
              </a:rPr>
              <a:t> (</a:t>
            </a:r>
            <a:r>
              <a:rPr lang="ru-RU" dirty="0" smtClean="0">
                <a:cs typeface="Times New Roman" pitchFamily="18" charset="0"/>
              </a:rPr>
              <a:t>Т</a:t>
            </a:r>
            <a:r>
              <a:rPr lang="en-US" baseline="-25000" dirty="0" smtClean="0">
                <a:cs typeface="Times New Roman" pitchFamily="18" charset="0"/>
              </a:rPr>
              <a:t>n</a:t>
            </a:r>
            <a:r>
              <a:rPr lang="en-US" dirty="0" smtClean="0">
                <a:cs typeface="Times New Roman" pitchFamily="18" charset="0"/>
              </a:rPr>
              <a:t>))</a:t>
            </a:r>
            <a:r>
              <a:rPr lang="ru-RU" dirty="0" smtClean="0">
                <a:cs typeface="Times New Roman" pitchFamily="18" charset="0"/>
              </a:rPr>
              <a:t/>
            </a:r>
            <a:br>
              <a:rPr lang="ru-RU" dirty="0" smtClean="0">
                <a:cs typeface="Times New Roman" pitchFamily="18" charset="0"/>
              </a:rPr>
            </a:br>
            <a:r>
              <a:rPr lang="ru-RU" dirty="0" smtClean="0">
                <a:cs typeface="Times New Roman" pitchFamily="18" charset="0"/>
              </a:rPr>
              <a:t>	</a:t>
            </a:r>
            <a:r>
              <a:rPr lang="en-US" dirty="0" err="1" smtClean="0">
                <a:cs typeface="Times New Roman" pitchFamily="18" charset="0"/>
              </a:rPr>
              <a:t>Rrep</a:t>
            </a:r>
            <a:r>
              <a:rPr lang="ru-RU" dirty="0">
                <a:cs typeface="Times New Roman" pitchFamily="18" charset="0"/>
              </a:rPr>
              <a:t>(Т) = (</a:t>
            </a:r>
            <a:r>
              <a:rPr lang="en-US" dirty="0" err="1">
                <a:cs typeface="Times New Roman" pitchFamily="18" charset="0"/>
              </a:rPr>
              <a:t>Rrep</a:t>
            </a:r>
            <a:r>
              <a:rPr lang="ru-RU" dirty="0">
                <a:cs typeface="Times New Roman" pitchFamily="18" charset="0"/>
              </a:rPr>
              <a:t>(Т</a:t>
            </a:r>
            <a:r>
              <a:rPr lang="ru-RU" baseline="-25000" dirty="0">
                <a:cs typeface="Times New Roman" pitchFamily="18" charset="0"/>
              </a:rPr>
              <a:t>1</a:t>
            </a:r>
            <a:r>
              <a:rPr lang="ru-RU" dirty="0">
                <a:cs typeface="Times New Roman" pitchFamily="18" charset="0"/>
              </a:rPr>
              <a:t>), </a:t>
            </a:r>
            <a:r>
              <a:rPr lang="en-US" dirty="0" err="1">
                <a:cs typeface="Times New Roman" pitchFamily="18" charset="0"/>
              </a:rPr>
              <a:t>Rrep</a:t>
            </a:r>
            <a:r>
              <a:rPr lang="ru-RU" dirty="0">
                <a:cs typeface="Times New Roman" pitchFamily="18" charset="0"/>
              </a:rPr>
              <a:t>(</a:t>
            </a:r>
            <a:r>
              <a:rPr lang="en-US" dirty="0">
                <a:cs typeface="Times New Roman" pitchFamily="18" charset="0"/>
              </a:rPr>
              <a:t>T</a:t>
            </a:r>
            <a:r>
              <a:rPr lang="ru-RU" baseline="-25000" dirty="0">
                <a:cs typeface="Times New Roman" pitchFamily="18" charset="0"/>
              </a:rPr>
              <a:t>2</a:t>
            </a:r>
            <a:r>
              <a:rPr lang="ru-RU" dirty="0">
                <a:cs typeface="Times New Roman" pitchFamily="18" charset="0"/>
              </a:rPr>
              <a:t>), . . .,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Rrep</a:t>
            </a:r>
            <a:r>
              <a:rPr lang="en-US" dirty="0">
                <a:cs typeface="Times New Roman" pitchFamily="18" charset="0"/>
              </a:rPr>
              <a:t> (</a:t>
            </a:r>
            <a:r>
              <a:rPr lang="ru-RU" dirty="0">
                <a:cs typeface="Times New Roman" pitchFamily="18" charset="0"/>
              </a:rPr>
              <a:t>Т</a:t>
            </a:r>
            <a:r>
              <a:rPr lang="en-US" baseline="-25000" dirty="0">
                <a:cs typeface="Times New Roman" pitchFamily="18" charset="0"/>
              </a:rPr>
              <a:t>n</a:t>
            </a:r>
            <a:r>
              <a:rPr lang="en-US" dirty="0">
                <a:cs typeface="Times New Roman" pitchFamily="18" charset="0"/>
              </a:rPr>
              <a:t>))</a:t>
            </a:r>
            <a:r>
              <a:rPr lang="ru-RU" dirty="0" smtClean="0">
                <a:cs typeface="Times New Roman" pitchFamily="18" charset="0"/>
              </a:rPr>
              <a:t>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скобочного </a:t>
            </a:r>
            <a:r>
              <a:rPr lang="ru-RU" dirty="0"/>
              <a:t>представления </a:t>
            </a:r>
            <a:r>
              <a:rPr lang="ru-RU" dirty="0" smtClean="0"/>
              <a:t>неориентированного дерева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err="1" smtClean="0"/>
              <a:t>Lrep</a:t>
            </a:r>
            <a:r>
              <a:rPr lang="en-US" dirty="0" smtClean="0"/>
              <a:t>(T) = b ( h ( a, j ( d ) ), i ( k ( e, f, g ), l ) )</a:t>
            </a:r>
          </a:p>
          <a:p>
            <a:pPr eaLnBrk="1" hangingPunct="1"/>
            <a:r>
              <a:rPr lang="en-US" dirty="0" err="1" smtClean="0"/>
              <a:t>Rrep</a:t>
            </a:r>
            <a:r>
              <a:rPr lang="en-US" dirty="0" smtClean="0"/>
              <a:t>(T) = ( ( a, ( d ) j ) h, ( ( e, f, g ) k, l ) i ) b</a:t>
            </a:r>
            <a:endParaRPr lang="ru-RU" dirty="0" smtClean="0"/>
          </a:p>
        </p:txBody>
      </p:sp>
      <p:sp>
        <p:nvSpPr>
          <p:cNvPr id="23" name="Объект 2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24" name="Группа 23"/>
          <p:cNvGrpSpPr/>
          <p:nvPr/>
        </p:nvGrpSpPr>
        <p:grpSpPr>
          <a:xfrm>
            <a:off x="6461124" y="2005806"/>
            <a:ext cx="4857751" cy="3714751"/>
            <a:chOff x="3452813" y="1586458"/>
            <a:chExt cx="4857751" cy="3714751"/>
          </a:xfrm>
        </p:grpSpPr>
        <p:sp>
          <p:nvSpPr>
            <p:cNvPr id="4" name="Овал 3"/>
            <p:cNvSpPr/>
            <p:nvPr/>
          </p:nvSpPr>
          <p:spPr>
            <a:xfrm>
              <a:off x="5524500" y="1586458"/>
              <a:ext cx="571500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2400"/>
            </a:p>
          </p:txBody>
        </p:sp>
        <p:sp>
          <p:nvSpPr>
            <p:cNvPr id="5" name="Овал 4"/>
            <p:cNvSpPr/>
            <p:nvPr/>
          </p:nvSpPr>
          <p:spPr>
            <a:xfrm>
              <a:off x="6953250" y="2372271"/>
              <a:ext cx="571500" cy="5000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2400"/>
            </a:p>
          </p:txBody>
        </p:sp>
        <p:sp>
          <p:nvSpPr>
            <p:cNvPr id="6" name="Овал 5"/>
            <p:cNvSpPr/>
            <p:nvPr/>
          </p:nvSpPr>
          <p:spPr>
            <a:xfrm>
              <a:off x="4095750" y="2372271"/>
              <a:ext cx="571500" cy="5000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2400"/>
            </a:p>
          </p:txBody>
        </p:sp>
        <p:sp>
          <p:nvSpPr>
            <p:cNvPr id="7" name="Овал 6"/>
            <p:cNvSpPr/>
            <p:nvPr/>
          </p:nvSpPr>
          <p:spPr>
            <a:xfrm>
              <a:off x="4881563" y="3586708"/>
              <a:ext cx="500062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2400"/>
            </a:p>
          </p:txBody>
        </p:sp>
        <p:sp>
          <p:nvSpPr>
            <p:cNvPr id="8" name="Овал 7"/>
            <p:cNvSpPr/>
            <p:nvPr/>
          </p:nvSpPr>
          <p:spPr>
            <a:xfrm>
              <a:off x="6453188" y="3586708"/>
              <a:ext cx="500062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2400"/>
            </a:p>
          </p:txBody>
        </p:sp>
        <p:sp>
          <p:nvSpPr>
            <p:cNvPr id="9" name="Овал 8"/>
            <p:cNvSpPr/>
            <p:nvPr/>
          </p:nvSpPr>
          <p:spPr>
            <a:xfrm>
              <a:off x="7810501" y="3586708"/>
              <a:ext cx="500063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2400"/>
            </a:p>
          </p:txBody>
        </p:sp>
        <p:sp>
          <p:nvSpPr>
            <p:cNvPr id="10" name="Овал 9"/>
            <p:cNvSpPr/>
            <p:nvPr/>
          </p:nvSpPr>
          <p:spPr>
            <a:xfrm>
              <a:off x="5810250" y="4801146"/>
              <a:ext cx="571500" cy="5000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2400"/>
            </a:p>
          </p:txBody>
        </p:sp>
        <p:sp>
          <p:nvSpPr>
            <p:cNvPr id="11" name="Овал 10"/>
            <p:cNvSpPr/>
            <p:nvPr/>
          </p:nvSpPr>
          <p:spPr>
            <a:xfrm>
              <a:off x="4310063" y="4658271"/>
              <a:ext cx="571500" cy="5000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2400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6596063" y="4801146"/>
              <a:ext cx="571500" cy="5000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2400"/>
            </a:p>
          </p:txBody>
        </p:sp>
        <p:sp>
          <p:nvSpPr>
            <p:cNvPr id="13" name="Овал 12"/>
            <p:cNvSpPr/>
            <p:nvPr/>
          </p:nvSpPr>
          <p:spPr>
            <a:xfrm>
              <a:off x="3452813" y="3515271"/>
              <a:ext cx="571500" cy="5000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2400"/>
            </a:p>
          </p:txBody>
        </p:sp>
        <p:cxnSp>
          <p:nvCxnSpPr>
            <p:cNvPr id="14" name="Прямая соединительная линия 13"/>
            <p:cNvCxnSpPr>
              <a:stCxn id="4" idx="3"/>
              <a:endCxn id="6" idx="0"/>
            </p:cNvCxnSpPr>
            <p:nvPr/>
          </p:nvCxnSpPr>
          <p:spPr>
            <a:xfrm rot="5400000">
              <a:off x="4815682" y="1579314"/>
              <a:ext cx="358775" cy="12271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>
              <a:stCxn id="4" idx="5"/>
              <a:endCxn id="5" idx="1"/>
            </p:cNvCxnSpPr>
            <p:nvPr/>
          </p:nvCxnSpPr>
          <p:spPr>
            <a:xfrm rot="16200000" flipH="1">
              <a:off x="6308726" y="1716633"/>
              <a:ext cx="431800" cy="10255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>
              <a:stCxn id="6" idx="5"/>
              <a:endCxn id="7" idx="0"/>
            </p:cNvCxnSpPr>
            <p:nvPr/>
          </p:nvCxnSpPr>
          <p:spPr>
            <a:xfrm rot="16200000" flipH="1">
              <a:off x="4463257" y="2919165"/>
              <a:ext cx="787400" cy="5476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>
              <a:stCxn id="5" idx="3"/>
              <a:endCxn id="8" idx="0"/>
            </p:cNvCxnSpPr>
            <p:nvPr/>
          </p:nvCxnSpPr>
          <p:spPr>
            <a:xfrm rot="5400000">
              <a:off x="6477001" y="3026321"/>
              <a:ext cx="787400" cy="333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>
              <a:stCxn id="5" idx="5"/>
              <a:endCxn id="9" idx="0"/>
            </p:cNvCxnSpPr>
            <p:nvPr/>
          </p:nvCxnSpPr>
          <p:spPr>
            <a:xfrm rot="16200000" flipH="1">
              <a:off x="7357269" y="2882652"/>
              <a:ext cx="787400" cy="6207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>
              <a:stCxn id="7" idx="3"/>
              <a:endCxn id="11" idx="0"/>
            </p:cNvCxnSpPr>
            <p:nvPr/>
          </p:nvCxnSpPr>
          <p:spPr>
            <a:xfrm rot="5400000">
              <a:off x="4452939" y="4156621"/>
              <a:ext cx="644525" cy="3587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>
              <a:stCxn id="8" idx="3"/>
              <a:endCxn id="10" idx="0"/>
            </p:cNvCxnSpPr>
            <p:nvPr/>
          </p:nvCxnSpPr>
          <p:spPr>
            <a:xfrm rot="5400000">
              <a:off x="5917407" y="4192339"/>
              <a:ext cx="787400" cy="4302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8" idx="4"/>
              <a:endCxn id="12" idx="0"/>
            </p:cNvCxnSpPr>
            <p:nvPr/>
          </p:nvCxnSpPr>
          <p:spPr>
            <a:xfrm rot="16200000" flipH="1">
              <a:off x="6435726" y="4355058"/>
              <a:ext cx="714375" cy="17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>
              <a:stCxn id="6" idx="3"/>
              <a:endCxn id="13" idx="0"/>
            </p:cNvCxnSpPr>
            <p:nvPr/>
          </p:nvCxnSpPr>
          <p:spPr>
            <a:xfrm rot="5400000">
              <a:off x="3601245" y="2936627"/>
              <a:ext cx="715962" cy="441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126" name="TextBox 22"/>
            <p:cNvSpPr txBox="1">
              <a:spLocks noChangeArrowheads="1"/>
            </p:cNvSpPr>
            <p:nvPr/>
          </p:nvSpPr>
          <p:spPr bwMode="auto">
            <a:xfrm>
              <a:off x="5667375" y="1586458"/>
              <a:ext cx="355600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i="1">
                  <a:latin typeface="Calibri" pitchFamily="34" charset="0"/>
                </a:rPr>
                <a:t>b</a:t>
              </a:r>
              <a:endParaRPr lang="ru-RU" sz="2400" b="1" i="1">
                <a:latin typeface="Calibri" pitchFamily="34" charset="0"/>
              </a:endParaRPr>
            </a:p>
          </p:txBody>
        </p:sp>
        <p:sp>
          <p:nvSpPr>
            <p:cNvPr id="47127" name="TextBox 23"/>
            <p:cNvSpPr txBox="1">
              <a:spLocks noChangeArrowheads="1"/>
            </p:cNvSpPr>
            <p:nvPr/>
          </p:nvSpPr>
          <p:spPr bwMode="auto">
            <a:xfrm>
              <a:off x="4238625" y="2443708"/>
              <a:ext cx="349250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i="1">
                  <a:latin typeface="Calibri" pitchFamily="34" charset="0"/>
                </a:rPr>
                <a:t>h</a:t>
              </a:r>
              <a:endParaRPr lang="ru-RU" sz="2400" b="1" i="1">
                <a:latin typeface="Calibri" pitchFamily="34" charset="0"/>
              </a:endParaRPr>
            </a:p>
          </p:txBody>
        </p:sp>
        <p:sp>
          <p:nvSpPr>
            <p:cNvPr id="47128" name="TextBox 24"/>
            <p:cNvSpPr txBox="1">
              <a:spLocks noChangeArrowheads="1"/>
            </p:cNvSpPr>
            <p:nvPr/>
          </p:nvSpPr>
          <p:spPr bwMode="auto">
            <a:xfrm>
              <a:off x="7096125" y="2372271"/>
              <a:ext cx="26035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i="1">
                  <a:latin typeface="Calibri" pitchFamily="34" charset="0"/>
                </a:rPr>
                <a:t>i</a:t>
              </a:r>
              <a:endParaRPr lang="ru-RU" sz="2400" b="1" i="1">
                <a:latin typeface="Calibri" pitchFamily="34" charset="0"/>
              </a:endParaRPr>
            </a:p>
          </p:txBody>
        </p:sp>
        <p:sp>
          <p:nvSpPr>
            <p:cNvPr id="47129" name="TextBox 25"/>
            <p:cNvSpPr txBox="1">
              <a:spLocks noChangeArrowheads="1"/>
            </p:cNvSpPr>
            <p:nvPr/>
          </p:nvSpPr>
          <p:spPr bwMode="auto">
            <a:xfrm>
              <a:off x="4953001" y="3586708"/>
              <a:ext cx="263525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i="1">
                  <a:latin typeface="Calibri" pitchFamily="34" charset="0"/>
                </a:rPr>
                <a:t>j</a:t>
              </a:r>
              <a:endParaRPr lang="ru-RU" sz="2400" b="1" i="1">
                <a:latin typeface="Calibri" pitchFamily="34" charset="0"/>
              </a:endParaRPr>
            </a:p>
          </p:txBody>
        </p:sp>
        <p:sp>
          <p:nvSpPr>
            <p:cNvPr id="47130" name="TextBox 26"/>
            <p:cNvSpPr txBox="1">
              <a:spLocks noChangeArrowheads="1"/>
            </p:cNvSpPr>
            <p:nvPr/>
          </p:nvSpPr>
          <p:spPr bwMode="auto">
            <a:xfrm>
              <a:off x="6524625" y="3586708"/>
              <a:ext cx="338138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i="1">
                  <a:latin typeface="Calibri" pitchFamily="34" charset="0"/>
                </a:rPr>
                <a:t>k</a:t>
              </a:r>
              <a:endParaRPr lang="ru-RU" sz="2400" b="1" i="1">
                <a:latin typeface="Calibri" pitchFamily="34" charset="0"/>
              </a:endParaRPr>
            </a:p>
          </p:txBody>
        </p:sp>
        <p:sp>
          <p:nvSpPr>
            <p:cNvPr id="47131" name="TextBox 27"/>
            <p:cNvSpPr txBox="1">
              <a:spLocks noChangeArrowheads="1"/>
            </p:cNvSpPr>
            <p:nvPr/>
          </p:nvSpPr>
          <p:spPr bwMode="auto">
            <a:xfrm>
              <a:off x="7881938" y="3586708"/>
              <a:ext cx="260350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i="1">
                  <a:latin typeface="Calibri" pitchFamily="34" charset="0"/>
                </a:rPr>
                <a:t>l</a:t>
              </a:r>
              <a:endParaRPr lang="ru-RU" sz="2400" b="1" i="1">
                <a:latin typeface="Calibri" pitchFamily="34" charset="0"/>
              </a:endParaRPr>
            </a:p>
          </p:txBody>
        </p:sp>
        <p:sp>
          <p:nvSpPr>
            <p:cNvPr id="47132" name="TextBox 28"/>
            <p:cNvSpPr txBox="1">
              <a:spLocks noChangeArrowheads="1"/>
            </p:cNvSpPr>
            <p:nvPr/>
          </p:nvSpPr>
          <p:spPr bwMode="auto">
            <a:xfrm>
              <a:off x="4452939" y="4729708"/>
              <a:ext cx="346075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i="1">
                  <a:latin typeface="Calibri" pitchFamily="34" charset="0"/>
                </a:rPr>
                <a:t>d</a:t>
              </a:r>
              <a:endParaRPr lang="ru-RU" sz="2400" b="1" i="1">
                <a:latin typeface="Calibri" pitchFamily="34" charset="0"/>
              </a:endParaRPr>
            </a:p>
          </p:txBody>
        </p:sp>
        <p:sp>
          <p:nvSpPr>
            <p:cNvPr id="47133" name="TextBox 29"/>
            <p:cNvSpPr txBox="1">
              <a:spLocks noChangeArrowheads="1"/>
            </p:cNvSpPr>
            <p:nvPr/>
          </p:nvSpPr>
          <p:spPr bwMode="auto">
            <a:xfrm>
              <a:off x="5881688" y="4801146"/>
              <a:ext cx="334962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i="1">
                  <a:latin typeface="Calibri" pitchFamily="34" charset="0"/>
                </a:rPr>
                <a:t>e</a:t>
              </a:r>
              <a:endParaRPr lang="ru-RU" sz="2400" b="1" i="1">
                <a:latin typeface="Calibri" pitchFamily="34" charset="0"/>
              </a:endParaRPr>
            </a:p>
          </p:txBody>
        </p:sp>
        <p:sp>
          <p:nvSpPr>
            <p:cNvPr id="47134" name="TextBox 30"/>
            <p:cNvSpPr txBox="1">
              <a:spLocks noChangeArrowheads="1"/>
            </p:cNvSpPr>
            <p:nvPr/>
          </p:nvSpPr>
          <p:spPr bwMode="auto">
            <a:xfrm>
              <a:off x="6738939" y="4801146"/>
              <a:ext cx="28257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i="1">
                  <a:latin typeface="Calibri" pitchFamily="34" charset="0"/>
                </a:rPr>
                <a:t>f</a:t>
              </a:r>
              <a:endParaRPr lang="ru-RU" sz="2400" b="1" i="1">
                <a:latin typeface="Calibri" pitchFamily="34" charset="0"/>
              </a:endParaRPr>
            </a:p>
          </p:txBody>
        </p:sp>
        <p:sp>
          <p:nvSpPr>
            <p:cNvPr id="47135" name="TextBox 31"/>
            <p:cNvSpPr txBox="1">
              <a:spLocks noChangeArrowheads="1"/>
            </p:cNvSpPr>
            <p:nvPr/>
          </p:nvSpPr>
          <p:spPr bwMode="auto">
            <a:xfrm>
              <a:off x="3524251" y="3515271"/>
              <a:ext cx="34607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i="1">
                  <a:latin typeface="Calibri" pitchFamily="34" charset="0"/>
                </a:rPr>
                <a:t>a</a:t>
              </a:r>
              <a:endParaRPr lang="ru-RU" sz="2400" b="1" i="1">
                <a:latin typeface="Calibri" pitchFamily="34" charset="0"/>
              </a:endParaRPr>
            </a:p>
          </p:txBody>
        </p:sp>
        <p:sp>
          <p:nvSpPr>
            <p:cNvPr id="33" name="Овал 32"/>
            <p:cNvSpPr/>
            <p:nvPr/>
          </p:nvSpPr>
          <p:spPr>
            <a:xfrm>
              <a:off x="7381875" y="4729708"/>
              <a:ext cx="571500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2400"/>
            </a:p>
          </p:txBody>
        </p:sp>
        <p:cxnSp>
          <p:nvCxnSpPr>
            <p:cNvPr id="34" name="Прямая соединительная линия 33"/>
            <p:cNvCxnSpPr>
              <a:stCxn id="8" idx="5"/>
              <a:endCxn id="33" idx="0"/>
            </p:cNvCxnSpPr>
            <p:nvPr/>
          </p:nvCxnSpPr>
          <p:spPr>
            <a:xfrm rot="16200000" flipH="1">
              <a:off x="6915944" y="3978027"/>
              <a:ext cx="715963" cy="787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138" name="TextBox 34"/>
            <p:cNvSpPr txBox="1">
              <a:spLocks noChangeArrowheads="1"/>
            </p:cNvSpPr>
            <p:nvPr/>
          </p:nvSpPr>
          <p:spPr bwMode="auto">
            <a:xfrm>
              <a:off x="7453314" y="4729708"/>
              <a:ext cx="319087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b="1" i="1">
                  <a:latin typeface="Calibri" pitchFamily="34" charset="0"/>
                </a:rPr>
                <a:t>g</a:t>
              </a:r>
              <a:endParaRPr lang="ru-RU" sz="2400" b="1" i="1">
                <a:latin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печати левого скобочного представления двоичного дерева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68580" indent="0">
              <a:lnSpc>
                <a:spcPct val="80000"/>
              </a:lnSpc>
              <a:buNone/>
            </a:pPr>
            <a:r>
              <a:rPr lang="en-US" sz="2400" dirty="0">
                <a:latin typeface="+mj-lt"/>
                <a:cs typeface="Consolas" pitchFamily="49" charset="0"/>
              </a:rPr>
              <a:t>void </a:t>
            </a:r>
            <a:r>
              <a:rPr lang="en-US" sz="2400" dirty="0" err="1">
                <a:latin typeface="+mj-lt"/>
                <a:cs typeface="Consolas" pitchFamily="49" charset="0"/>
              </a:rPr>
              <a:t>print_Lrep</a:t>
            </a:r>
            <a:r>
              <a:rPr lang="en-US" sz="2400" dirty="0">
                <a:latin typeface="+mj-lt"/>
                <a:cs typeface="Consolas" pitchFamily="49" charset="0"/>
              </a:rPr>
              <a:t>		(</a:t>
            </a:r>
            <a:r>
              <a:rPr lang="en-US" sz="2400" dirty="0" err="1">
                <a:latin typeface="+mj-lt"/>
                <a:cs typeface="Consolas" pitchFamily="49" charset="0"/>
              </a:rPr>
              <a:t>tree_t</a:t>
            </a:r>
            <a:r>
              <a:rPr lang="en-US" sz="2400" dirty="0">
                <a:latin typeface="+mj-lt"/>
                <a:cs typeface="Consolas" pitchFamily="49" charset="0"/>
              </a:rPr>
              <a:t> t)</a:t>
            </a:r>
            <a:br>
              <a:rPr lang="en-US" sz="2400" dirty="0">
                <a:latin typeface="+mj-lt"/>
                <a:cs typeface="Consolas" pitchFamily="49" charset="0"/>
              </a:rPr>
            </a:br>
            <a:r>
              <a:rPr lang="en-US" sz="2400" dirty="0">
                <a:latin typeface="+mj-lt"/>
                <a:cs typeface="Consolas" pitchFamily="49" charset="0"/>
              </a:rPr>
              <a:t>{</a:t>
            </a:r>
            <a:br>
              <a:rPr lang="en-US" sz="2400" dirty="0">
                <a:latin typeface="+mj-lt"/>
                <a:cs typeface="Consolas" pitchFamily="49" charset="0"/>
              </a:rPr>
            </a:br>
            <a:r>
              <a:rPr lang="en-US" sz="2400" dirty="0">
                <a:latin typeface="+mj-lt"/>
                <a:cs typeface="Consolas" pitchFamily="49" charset="0"/>
              </a:rPr>
              <a:t>	</a:t>
            </a:r>
            <a:r>
              <a:rPr lang="en-US" sz="2400" dirty="0" err="1">
                <a:latin typeface="+mj-lt"/>
                <a:cs typeface="Consolas" pitchFamily="49" charset="0"/>
              </a:rPr>
              <a:t>print_Lrep_body</a:t>
            </a:r>
            <a:r>
              <a:rPr lang="en-US" sz="2400" dirty="0">
                <a:latin typeface="+mj-lt"/>
                <a:cs typeface="Consolas" pitchFamily="49" charset="0"/>
              </a:rPr>
              <a:t>	(</a:t>
            </a:r>
            <a:r>
              <a:rPr lang="en-US" sz="2400" dirty="0" err="1">
                <a:latin typeface="+mj-lt"/>
                <a:cs typeface="Consolas" pitchFamily="49" charset="0"/>
              </a:rPr>
              <a:t>t.root</a:t>
            </a:r>
            <a:r>
              <a:rPr lang="en-US" sz="2400" dirty="0">
                <a:latin typeface="+mj-lt"/>
                <a:cs typeface="Consolas" pitchFamily="49" charset="0"/>
              </a:rPr>
              <a:t>);</a:t>
            </a:r>
            <a:br>
              <a:rPr lang="en-US" sz="2400" dirty="0">
                <a:latin typeface="+mj-lt"/>
                <a:cs typeface="Consolas" pitchFamily="49" charset="0"/>
              </a:rPr>
            </a:br>
            <a:r>
              <a:rPr lang="en-US" sz="2400" dirty="0">
                <a:latin typeface="+mj-lt"/>
                <a:cs typeface="Consolas" pitchFamily="49" charset="0"/>
              </a:rPr>
              <a:t>}</a:t>
            </a:r>
            <a:endParaRPr lang="ru-RU" sz="2400" dirty="0">
              <a:latin typeface="+mj-lt"/>
              <a:cs typeface="Consolas" pitchFamily="49" charset="0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2400" dirty="0">
              <a:latin typeface="+mj-lt"/>
              <a:cs typeface="Consolas" pitchFamily="49" charset="0"/>
            </a:endParaRPr>
          </a:p>
          <a:p>
            <a:pPr marL="68580" indent="0">
              <a:lnSpc>
                <a:spcPct val="80000"/>
              </a:lnSpc>
              <a:buNone/>
            </a:pPr>
            <a:r>
              <a:rPr lang="en-US" sz="2400" dirty="0">
                <a:latin typeface="+mj-lt"/>
                <a:cs typeface="Consolas" pitchFamily="49" charset="0"/>
              </a:rPr>
              <a:t>void </a:t>
            </a:r>
            <a:r>
              <a:rPr lang="en-US" sz="2400" dirty="0" err="1">
                <a:latin typeface="+mj-lt"/>
                <a:cs typeface="Consolas" pitchFamily="49" charset="0"/>
              </a:rPr>
              <a:t>print_Lrep_body</a:t>
            </a:r>
            <a:r>
              <a:rPr lang="en-US" sz="2400" dirty="0">
                <a:latin typeface="+mj-lt"/>
                <a:cs typeface="Consolas" pitchFamily="49" charset="0"/>
              </a:rPr>
              <a:t>		(</a:t>
            </a:r>
            <a:r>
              <a:rPr lang="en-US" sz="2400" dirty="0" err="1">
                <a:latin typeface="+mj-lt"/>
                <a:cs typeface="Consolas" pitchFamily="49" charset="0"/>
              </a:rPr>
              <a:t>place_t</a:t>
            </a:r>
            <a:r>
              <a:rPr lang="en-US" sz="2400" dirty="0">
                <a:latin typeface="+mj-lt"/>
                <a:cs typeface="Consolas" pitchFamily="49" charset="0"/>
              </a:rPr>
              <a:t> t)</a:t>
            </a:r>
            <a:br>
              <a:rPr lang="en-US" sz="2400" dirty="0">
                <a:latin typeface="+mj-lt"/>
                <a:cs typeface="Consolas" pitchFamily="49" charset="0"/>
              </a:rPr>
            </a:br>
            <a:r>
              <a:rPr lang="en-US" sz="2400" dirty="0">
                <a:latin typeface="+mj-lt"/>
                <a:cs typeface="Consolas" pitchFamily="49" charset="0"/>
              </a:rPr>
              <a:t>{</a:t>
            </a:r>
            <a:br>
              <a:rPr lang="en-US" sz="2400" dirty="0">
                <a:latin typeface="+mj-lt"/>
                <a:cs typeface="Consolas" pitchFamily="49" charset="0"/>
              </a:rPr>
            </a:br>
            <a:r>
              <a:rPr lang="en-US" sz="2400" dirty="0">
                <a:latin typeface="+mj-lt"/>
                <a:cs typeface="Consolas" pitchFamily="49" charset="0"/>
              </a:rPr>
              <a:t>	if (t</a:t>
            </a:r>
            <a:r>
              <a:rPr lang="ru-RU" sz="2400" dirty="0">
                <a:latin typeface="+mj-lt"/>
                <a:cs typeface="Consolas" pitchFamily="49" charset="0"/>
              </a:rPr>
              <a:t> == </a:t>
            </a:r>
            <a:r>
              <a:rPr lang="en-US" sz="2400" dirty="0">
                <a:latin typeface="+mj-lt"/>
                <a:cs typeface="Consolas" pitchFamily="49" charset="0"/>
              </a:rPr>
              <a:t>end()) return;</a:t>
            </a:r>
            <a:br>
              <a:rPr lang="en-US" sz="2400" dirty="0">
                <a:latin typeface="+mj-lt"/>
                <a:cs typeface="Consolas" pitchFamily="49" charset="0"/>
              </a:rPr>
            </a:br>
            <a:r>
              <a:rPr lang="en-US" sz="2400" dirty="0">
                <a:latin typeface="+mj-lt"/>
                <a:cs typeface="Consolas" pitchFamily="49" charset="0"/>
              </a:rPr>
              <a:t>	</a:t>
            </a:r>
            <a:r>
              <a:rPr lang="en-US" sz="2400" dirty="0" err="1">
                <a:latin typeface="+mj-lt"/>
                <a:cs typeface="Consolas" pitchFamily="49" charset="0"/>
              </a:rPr>
              <a:t>printf</a:t>
            </a:r>
            <a:r>
              <a:rPr lang="en-US" sz="2400" dirty="0">
                <a:latin typeface="+mj-lt"/>
                <a:cs typeface="Consolas" pitchFamily="49" charset="0"/>
              </a:rPr>
              <a:t>			(</a:t>
            </a:r>
            <a:r>
              <a:rPr lang="en-US" sz="2400" dirty="0">
                <a:solidFill>
                  <a:srgbClr val="FFC000"/>
                </a:solidFill>
                <a:latin typeface="+mj-lt"/>
                <a:cs typeface="Consolas" pitchFamily="49" charset="0"/>
              </a:rPr>
              <a:t>"%d("</a:t>
            </a:r>
            <a:r>
              <a:rPr lang="en-US" sz="2400" dirty="0">
                <a:latin typeface="+mj-lt"/>
                <a:cs typeface="Consolas" pitchFamily="49" charset="0"/>
              </a:rPr>
              <a:t>, </a:t>
            </a:r>
            <a:r>
              <a:rPr lang="en-US" sz="2400" dirty="0" err="1">
                <a:latin typeface="+mj-lt"/>
                <a:cs typeface="Consolas" pitchFamily="49" charset="0"/>
              </a:rPr>
              <a:t>getval</a:t>
            </a:r>
            <a:r>
              <a:rPr lang="en-US" sz="2400" dirty="0">
                <a:latin typeface="+mj-lt"/>
                <a:cs typeface="Consolas" pitchFamily="49" charset="0"/>
              </a:rPr>
              <a:t>(t));</a:t>
            </a:r>
            <a:br>
              <a:rPr lang="en-US" sz="2400" dirty="0">
                <a:latin typeface="+mj-lt"/>
                <a:cs typeface="Consolas" pitchFamily="49" charset="0"/>
              </a:rPr>
            </a:br>
            <a:r>
              <a:rPr lang="en-US" sz="2400" dirty="0">
                <a:latin typeface="+mj-lt"/>
                <a:cs typeface="Consolas" pitchFamily="49" charset="0"/>
              </a:rPr>
              <a:t>	</a:t>
            </a:r>
            <a:r>
              <a:rPr lang="en-US" sz="2400" dirty="0" err="1">
                <a:latin typeface="+mj-lt"/>
                <a:cs typeface="Consolas" pitchFamily="49" charset="0"/>
              </a:rPr>
              <a:t>print_Lrep_body</a:t>
            </a:r>
            <a:r>
              <a:rPr lang="en-US" sz="2400" dirty="0">
                <a:latin typeface="+mj-lt"/>
                <a:cs typeface="Consolas" pitchFamily="49" charset="0"/>
              </a:rPr>
              <a:t>	(left(t));</a:t>
            </a:r>
            <a:br>
              <a:rPr lang="en-US" sz="2400" dirty="0">
                <a:latin typeface="+mj-lt"/>
                <a:cs typeface="Consolas" pitchFamily="49" charset="0"/>
              </a:rPr>
            </a:br>
            <a:r>
              <a:rPr lang="en-US" sz="2400" dirty="0">
                <a:latin typeface="+mj-lt"/>
                <a:cs typeface="Consolas" pitchFamily="49" charset="0"/>
              </a:rPr>
              <a:t>	</a:t>
            </a:r>
            <a:r>
              <a:rPr lang="en-US" sz="2400" dirty="0" err="1">
                <a:latin typeface="+mj-lt"/>
                <a:cs typeface="Consolas" pitchFamily="49" charset="0"/>
              </a:rPr>
              <a:t>print_Lrep_</a:t>
            </a:r>
            <a:r>
              <a:rPr lang="en-US" sz="2400" dirty="0" err="1">
                <a:cs typeface="Consolas" pitchFamily="49" charset="0"/>
              </a:rPr>
              <a:t>body</a:t>
            </a:r>
            <a:r>
              <a:rPr lang="en-US" sz="2400" dirty="0">
                <a:cs typeface="Consolas" pitchFamily="49" charset="0"/>
              </a:rPr>
              <a:t>	</a:t>
            </a:r>
            <a:r>
              <a:rPr lang="en-US" sz="2400" dirty="0">
                <a:latin typeface="+mj-lt"/>
                <a:cs typeface="Consolas" pitchFamily="49" charset="0"/>
              </a:rPr>
              <a:t>(right(t));</a:t>
            </a:r>
            <a:br>
              <a:rPr lang="en-US" sz="2400" dirty="0">
                <a:latin typeface="+mj-lt"/>
                <a:cs typeface="Consolas" pitchFamily="49" charset="0"/>
              </a:rPr>
            </a:br>
            <a:r>
              <a:rPr lang="en-US" sz="2400" dirty="0">
                <a:latin typeface="+mj-lt"/>
                <a:cs typeface="Consolas" pitchFamily="49" charset="0"/>
              </a:rPr>
              <a:t>	</a:t>
            </a:r>
            <a:r>
              <a:rPr lang="en-US" sz="2400" dirty="0" err="1">
                <a:latin typeface="+mj-lt"/>
                <a:cs typeface="Consolas" pitchFamily="49" charset="0"/>
              </a:rPr>
              <a:t>printf</a:t>
            </a:r>
            <a:r>
              <a:rPr lang="en-US" sz="2400" dirty="0">
                <a:latin typeface="+mj-lt"/>
                <a:cs typeface="Consolas" pitchFamily="49" charset="0"/>
              </a:rPr>
              <a:t>			(</a:t>
            </a:r>
            <a:r>
              <a:rPr lang="en-US" sz="2400" dirty="0">
                <a:solidFill>
                  <a:srgbClr val="FFC000"/>
                </a:solidFill>
                <a:latin typeface="+mj-lt"/>
                <a:cs typeface="Consolas" pitchFamily="49" charset="0"/>
              </a:rPr>
              <a:t>")"</a:t>
            </a:r>
            <a:r>
              <a:rPr lang="en-US" sz="2400" dirty="0">
                <a:latin typeface="+mj-lt"/>
                <a:cs typeface="Consolas" pitchFamily="49" charset="0"/>
              </a:rPr>
              <a:t>);</a:t>
            </a:r>
            <a:br>
              <a:rPr lang="en-US" sz="2400" dirty="0">
                <a:latin typeface="+mj-lt"/>
                <a:cs typeface="Consolas" pitchFamily="49" charset="0"/>
              </a:rPr>
            </a:br>
            <a:r>
              <a:rPr lang="en-US" sz="2400" dirty="0">
                <a:latin typeface="+mj-lt"/>
                <a:cs typeface="Consolas" pitchFamily="49" charset="0"/>
              </a:rPr>
              <a:t>}</a:t>
            </a:r>
            <a:endParaRPr lang="ru-RU" sz="2400" dirty="0">
              <a:latin typeface="+mj-lt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Представление дерева списком прямых предков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dirty="0" smtClean="0">
                <a:cs typeface="Times New Roman" pitchFamily="18" charset="0"/>
              </a:rPr>
              <a:t>Вершины дерева нумеруются числами от 1 до </a:t>
            </a:r>
            <a:r>
              <a:rPr lang="en-US" dirty="0" smtClean="0">
                <a:cs typeface="Times New Roman" pitchFamily="18" charset="0"/>
              </a:rPr>
              <a:t>n</a:t>
            </a:r>
            <a:endParaRPr lang="ru-RU" dirty="0" smtClean="0">
              <a:cs typeface="Times New Roman" pitchFamily="18" charset="0"/>
            </a:endParaRPr>
          </a:p>
          <a:p>
            <a:pPr>
              <a:defRPr/>
            </a:pPr>
            <a:r>
              <a:rPr lang="en-US" dirty="0" smtClean="0">
                <a:cs typeface="Times New Roman" pitchFamily="18" charset="0"/>
              </a:rPr>
              <a:t>i-</a:t>
            </a:r>
            <a:r>
              <a:rPr lang="ru-RU" dirty="0" smtClean="0">
                <a:cs typeface="Times New Roman" pitchFamily="18" charset="0"/>
              </a:rPr>
              <a:t>й элемент списка прямых предков равен</a:t>
            </a:r>
          </a:p>
          <a:p>
            <a:pPr lvl="1">
              <a:defRPr/>
            </a:pPr>
            <a:r>
              <a:rPr lang="ru-RU" dirty="0" smtClean="0">
                <a:cs typeface="Times New Roman" pitchFamily="18" charset="0"/>
              </a:rPr>
              <a:t>0, если вершина </a:t>
            </a:r>
            <a:r>
              <a:rPr lang="en-US" dirty="0" smtClean="0">
                <a:cs typeface="Times New Roman" pitchFamily="18" charset="0"/>
              </a:rPr>
              <a:t>i – </a:t>
            </a:r>
            <a:r>
              <a:rPr lang="ru-RU" dirty="0" smtClean="0">
                <a:cs typeface="Times New Roman" pitchFamily="18" charset="0"/>
              </a:rPr>
              <a:t>это корень</a:t>
            </a:r>
          </a:p>
          <a:p>
            <a:pPr lvl="1">
              <a:defRPr/>
            </a:pPr>
            <a:r>
              <a:rPr lang="ru-RU" dirty="0" smtClean="0">
                <a:cs typeface="Times New Roman" pitchFamily="18" charset="0"/>
              </a:rPr>
              <a:t>номер отца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ru-RU" dirty="0" smtClean="0">
                <a:cs typeface="Times New Roman" pitchFamily="18" charset="0"/>
              </a:rPr>
              <a:t>вершины </a:t>
            </a:r>
            <a:r>
              <a:rPr lang="en-US" dirty="0" smtClean="0">
                <a:cs typeface="Times New Roman" pitchFamily="18" charset="0"/>
              </a:rPr>
              <a:t>i</a:t>
            </a:r>
            <a:r>
              <a:rPr lang="ru-RU" dirty="0" smtClean="0">
                <a:cs typeface="Times New Roman" pitchFamily="18" charset="0"/>
              </a:rPr>
              <a:t>, иначе</a:t>
            </a:r>
          </a:p>
          <a:p>
            <a:pPr>
              <a:buNone/>
              <a:defRPr/>
            </a:pPr>
            <a:endParaRPr lang="ru-RU" dirty="0"/>
          </a:p>
        </p:txBody>
      </p:sp>
      <p:sp>
        <p:nvSpPr>
          <p:cNvPr id="37" name="Объект 3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Овал 3"/>
          <p:cNvSpPr/>
          <p:nvPr/>
        </p:nvSpPr>
        <p:spPr>
          <a:xfrm>
            <a:off x="7761734" y="1857376"/>
            <a:ext cx="571500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sp>
        <p:nvSpPr>
          <p:cNvPr id="5" name="Овал 4"/>
          <p:cNvSpPr/>
          <p:nvPr/>
        </p:nvSpPr>
        <p:spPr>
          <a:xfrm>
            <a:off x="9190484" y="2643188"/>
            <a:ext cx="571500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sp>
        <p:nvSpPr>
          <p:cNvPr id="6" name="Овал 5"/>
          <p:cNvSpPr/>
          <p:nvPr/>
        </p:nvSpPr>
        <p:spPr>
          <a:xfrm>
            <a:off x="6826349" y="2643188"/>
            <a:ext cx="571500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sp>
        <p:nvSpPr>
          <p:cNvPr id="7" name="Овал 6"/>
          <p:cNvSpPr/>
          <p:nvPr/>
        </p:nvSpPr>
        <p:spPr>
          <a:xfrm>
            <a:off x="7612162" y="3857626"/>
            <a:ext cx="500063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sp>
        <p:nvSpPr>
          <p:cNvPr id="8" name="Овал 7"/>
          <p:cNvSpPr/>
          <p:nvPr/>
        </p:nvSpPr>
        <p:spPr>
          <a:xfrm>
            <a:off x="8690422" y="3857626"/>
            <a:ext cx="500063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sp>
        <p:nvSpPr>
          <p:cNvPr id="9" name="Овал 8"/>
          <p:cNvSpPr/>
          <p:nvPr/>
        </p:nvSpPr>
        <p:spPr>
          <a:xfrm>
            <a:off x="10047734" y="3857626"/>
            <a:ext cx="500062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sp>
        <p:nvSpPr>
          <p:cNvPr id="10" name="Овал 9"/>
          <p:cNvSpPr/>
          <p:nvPr/>
        </p:nvSpPr>
        <p:spPr>
          <a:xfrm>
            <a:off x="8047484" y="5072063"/>
            <a:ext cx="571500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sp>
        <p:nvSpPr>
          <p:cNvPr id="11" name="Овал 10"/>
          <p:cNvSpPr/>
          <p:nvPr/>
        </p:nvSpPr>
        <p:spPr>
          <a:xfrm>
            <a:off x="7040661" y="4929188"/>
            <a:ext cx="571500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sp>
        <p:nvSpPr>
          <p:cNvPr id="12" name="Овал 11"/>
          <p:cNvSpPr/>
          <p:nvPr/>
        </p:nvSpPr>
        <p:spPr>
          <a:xfrm>
            <a:off x="8833296" y="5072063"/>
            <a:ext cx="571500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sp>
        <p:nvSpPr>
          <p:cNvPr id="13" name="Овал 12"/>
          <p:cNvSpPr/>
          <p:nvPr/>
        </p:nvSpPr>
        <p:spPr>
          <a:xfrm>
            <a:off x="6183411" y="3786188"/>
            <a:ext cx="571500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cxnSp>
        <p:nvCxnSpPr>
          <p:cNvPr id="14" name="Прямая соединительная линия 13"/>
          <p:cNvCxnSpPr>
            <a:stCxn id="4" idx="3"/>
            <a:endCxn id="6" idx="0"/>
          </p:cNvCxnSpPr>
          <p:nvPr/>
        </p:nvCxnSpPr>
        <p:spPr>
          <a:xfrm flipH="1">
            <a:off x="7112100" y="2284206"/>
            <a:ext cx="733329" cy="358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5"/>
            <a:endCxn id="5" idx="1"/>
          </p:cNvCxnSpPr>
          <p:nvPr/>
        </p:nvCxnSpPr>
        <p:spPr>
          <a:xfrm rot="16200000" flipH="1">
            <a:off x="8545959" y="1987551"/>
            <a:ext cx="431800" cy="1025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6" idx="5"/>
            <a:endCxn id="7" idx="0"/>
          </p:cNvCxnSpPr>
          <p:nvPr/>
        </p:nvCxnSpPr>
        <p:spPr>
          <a:xfrm rot="16200000" flipH="1">
            <a:off x="7193855" y="3190081"/>
            <a:ext cx="787400" cy="547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3"/>
            <a:endCxn id="8" idx="0"/>
          </p:cNvCxnSpPr>
          <p:nvPr/>
        </p:nvCxnSpPr>
        <p:spPr>
          <a:xfrm rot="5400000">
            <a:off x="8714234" y="3297238"/>
            <a:ext cx="787400" cy="33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5" idx="5"/>
            <a:endCxn id="9" idx="0"/>
          </p:cNvCxnSpPr>
          <p:nvPr/>
        </p:nvCxnSpPr>
        <p:spPr>
          <a:xfrm rot="16200000" flipH="1">
            <a:off x="9594503" y="3153569"/>
            <a:ext cx="787400" cy="620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7" idx="3"/>
            <a:endCxn id="11" idx="0"/>
          </p:cNvCxnSpPr>
          <p:nvPr/>
        </p:nvCxnSpPr>
        <p:spPr>
          <a:xfrm rot="5400000">
            <a:off x="7183537" y="4427539"/>
            <a:ext cx="644525" cy="358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8" idx="3"/>
            <a:endCxn id="10" idx="0"/>
          </p:cNvCxnSpPr>
          <p:nvPr/>
        </p:nvCxnSpPr>
        <p:spPr>
          <a:xfrm rot="5400000">
            <a:off x="8154640" y="4463257"/>
            <a:ext cx="787400" cy="430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8" idx="4"/>
            <a:endCxn id="12" idx="0"/>
          </p:cNvCxnSpPr>
          <p:nvPr/>
        </p:nvCxnSpPr>
        <p:spPr>
          <a:xfrm rot="16200000" flipH="1">
            <a:off x="8672959" y="4625976"/>
            <a:ext cx="714375" cy="17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6" idx="3"/>
            <a:endCxn id="13" idx="0"/>
          </p:cNvCxnSpPr>
          <p:nvPr/>
        </p:nvCxnSpPr>
        <p:spPr>
          <a:xfrm rot="5400000">
            <a:off x="6331843" y="3207545"/>
            <a:ext cx="715963" cy="441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7904610" y="1857376"/>
            <a:ext cx="3397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b="1" i="1">
                <a:latin typeface="Calibri" pitchFamily="34" charset="0"/>
              </a:rPr>
              <a:t>1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6969224" y="2714626"/>
            <a:ext cx="3492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b="1" i="1">
                <a:latin typeface="Calibri" pitchFamily="34" charset="0"/>
              </a:rPr>
              <a:t>2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9333360" y="2643188"/>
            <a:ext cx="3397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b="1" i="1">
                <a:latin typeface="Calibri" pitchFamily="34" charset="0"/>
              </a:rPr>
              <a:t>6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7683600" y="3857626"/>
            <a:ext cx="3397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b="1" i="1">
                <a:latin typeface="Calibri" pitchFamily="34" charset="0"/>
              </a:rPr>
              <a:t>4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8761860" y="3857626"/>
            <a:ext cx="3381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b="1" i="1">
                <a:latin typeface="Calibri" pitchFamily="34" charset="0"/>
              </a:rPr>
              <a:t>7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10119172" y="3857626"/>
            <a:ext cx="3397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b="1" i="1">
                <a:latin typeface="Calibri" pitchFamily="34" charset="0"/>
              </a:rPr>
              <a:t>8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7183537" y="5000626"/>
            <a:ext cx="346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b="1" i="1">
                <a:latin typeface="Calibri" pitchFamily="34" charset="0"/>
              </a:rPr>
              <a:t>5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8118922" y="5072063"/>
            <a:ext cx="3397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b="1" i="1">
                <a:latin typeface="Calibri" pitchFamily="34" charset="0"/>
              </a:rPr>
              <a:t>9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8833296" y="5072063"/>
            <a:ext cx="4953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b="1" i="1">
                <a:latin typeface="Calibri" pitchFamily="34" charset="0"/>
              </a:rPr>
              <a:t>10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6254850" y="3786188"/>
            <a:ext cx="3460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b="1" i="1">
                <a:latin typeface="Calibri" pitchFamily="34" charset="0"/>
              </a:rPr>
              <a:t>3</a:t>
            </a:r>
          </a:p>
        </p:txBody>
      </p:sp>
      <p:sp>
        <p:nvSpPr>
          <p:cNvPr id="33" name="Овал 32"/>
          <p:cNvSpPr/>
          <p:nvPr/>
        </p:nvSpPr>
        <p:spPr>
          <a:xfrm>
            <a:off x="9619109" y="5000626"/>
            <a:ext cx="571500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cxnSp>
        <p:nvCxnSpPr>
          <p:cNvPr id="34" name="Прямая соединительная линия 33"/>
          <p:cNvCxnSpPr>
            <a:stCxn id="8" idx="5"/>
            <a:endCxn id="33" idx="0"/>
          </p:cNvCxnSpPr>
          <p:nvPr/>
        </p:nvCxnSpPr>
        <p:spPr>
          <a:xfrm rot="16200000" flipH="1">
            <a:off x="9153178" y="4248944"/>
            <a:ext cx="715962" cy="78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9690547" y="5000626"/>
            <a:ext cx="5000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 b="1" i="1">
                <a:latin typeface="Calibri" pitchFamily="34" charset="0"/>
              </a:rPr>
              <a:t>11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7547422" y="6000751"/>
            <a:ext cx="30130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800">
                <a:latin typeface="Calibri" pitchFamily="34" charset="0"/>
              </a:rPr>
              <a:t>0 1 2 2 4 1 6 6 7 7 7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Оптимизация вставки в АВЛ-дерево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Для балансировки достаточно хранить разность </a:t>
            </a:r>
            <a:r>
              <a:rPr lang="ru-RU" dirty="0"/>
              <a:t>высот левого и правого поддеревьев </a:t>
            </a:r>
          </a:p>
          <a:p>
            <a:pPr lvl="1"/>
            <a:r>
              <a:rPr lang="ru-RU" dirty="0" smtClean="0"/>
              <a:t>-</a:t>
            </a:r>
            <a:r>
              <a:rPr lang="ru-RU" dirty="0"/>
              <a:t>1: Высота левого поддерева на 1 больше высоты правого поддерева</a:t>
            </a:r>
          </a:p>
          <a:p>
            <a:pPr lvl="1"/>
            <a:r>
              <a:rPr lang="ru-RU" dirty="0"/>
              <a:t>0: Высоты поддеревьев одинаковы</a:t>
            </a:r>
          </a:p>
          <a:p>
            <a:pPr lvl="1"/>
            <a:r>
              <a:rPr lang="ru-RU" dirty="0"/>
              <a:t>+1: Высота правого поддерева на 1 больше высоты левого поддерева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Простые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свойства деревьев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3600" dirty="0" smtClean="0">
                <a:latin typeface="Calibri" pitchFamily="34" charset="0"/>
                <a:cs typeface="Calibri" pitchFamily="34" charset="0"/>
              </a:rPr>
              <a:t>Дерево </a:t>
            </a:r>
            <a:r>
              <a:rPr lang="ru-RU" sz="3600" dirty="0">
                <a:latin typeface="Calibri" pitchFamily="34" charset="0"/>
                <a:cs typeface="Calibri" pitchFamily="34" charset="0"/>
              </a:rPr>
              <a:t>не содержит 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циклов</a:t>
            </a:r>
          </a:p>
          <a:p>
            <a:pPr>
              <a:lnSpc>
                <a:spcPct val="80000"/>
              </a:lnSpc>
            </a:pPr>
            <a:endParaRPr lang="ru-RU" sz="36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3600" dirty="0">
                <a:latin typeface="Calibri" pitchFamily="34" charset="0"/>
                <a:cs typeface="Calibri" pitchFamily="34" charset="0"/>
              </a:rPr>
              <a:t>Каждая вершина дерева соединяется с 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корнем </a:t>
            </a:r>
            <a:r>
              <a:rPr lang="ru-RU" sz="3600" dirty="0">
                <a:latin typeface="Calibri" pitchFamily="34" charset="0"/>
                <a:cs typeface="Calibri" pitchFamily="34" charset="0"/>
              </a:rPr>
              <a:t>единственным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путём</a:t>
            </a:r>
          </a:p>
          <a:p>
            <a:pPr>
              <a:lnSpc>
                <a:spcPct val="80000"/>
              </a:lnSpc>
            </a:pPr>
            <a:endParaRPr lang="ru-RU" sz="36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3600" dirty="0" smtClean="0">
                <a:latin typeface="Calibri" pitchFamily="34" charset="0"/>
                <a:cs typeface="Calibri" pitchFamily="34" charset="0"/>
              </a:rPr>
              <a:t>Число дуг на 1 меньше числа вершин</a:t>
            </a:r>
            <a:endParaRPr lang="ru-RU" sz="3600" dirty="0">
              <a:latin typeface="Calibri" pitchFamily="34" charset="0"/>
              <a:cs typeface="Calibri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36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31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Части дерева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Пусть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a, b)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– это дуга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дерева</a:t>
            </a:r>
          </a:p>
          <a:p>
            <a:pPr lvl="1"/>
            <a:r>
              <a:rPr lang="en-US" sz="20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a </a:t>
            </a:r>
            <a:r>
              <a:rPr lang="ru-RU" sz="20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– это </a:t>
            </a:r>
            <a:r>
              <a:rPr lang="ru-RU" sz="2000" i="1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отец </a:t>
            </a:r>
            <a:r>
              <a:rPr lang="ru-RU" sz="2000" i="1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(</a:t>
            </a:r>
            <a:r>
              <a:rPr lang="ru-RU" sz="2000" i="1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родитель)</a:t>
            </a:r>
            <a:r>
              <a:rPr lang="ru-RU" sz="20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0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b</a:t>
            </a:r>
            <a:endParaRPr lang="ru-RU" sz="2000" dirty="0" smtClean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1"/>
            <a:r>
              <a:rPr lang="en-US" sz="20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b </a:t>
            </a:r>
            <a:r>
              <a:rPr lang="ru-RU" sz="20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– это </a:t>
            </a:r>
            <a:r>
              <a:rPr lang="ru-RU" sz="2000" i="1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сын </a:t>
            </a:r>
            <a:r>
              <a:rPr lang="ru-RU" sz="2000" i="1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(</a:t>
            </a:r>
            <a:r>
              <a:rPr lang="ru-RU" sz="2000" i="1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потомок) </a:t>
            </a:r>
            <a:r>
              <a:rPr lang="en-US" sz="20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a</a:t>
            </a:r>
            <a:endParaRPr lang="ru-RU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Вершина без потомков называется </a:t>
            </a:r>
            <a:r>
              <a:rPr lang="ru-RU" sz="2400" i="1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листом</a:t>
            </a:r>
            <a:endParaRPr lang="ru-RU" sz="2400" i="1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r>
              <a:rPr lang="ru-RU" sz="2400" i="1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Высота вершины 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– это длина 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пути 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от 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неё до самого дальнего листа</a:t>
            </a:r>
            <a:endParaRPr lang="ru-RU" sz="2400" dirty="0" smtClean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r>
              <a:rPr lang="ru-RU" sz="2400" i="1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Высота дерева 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– это высота корня</a:t>
            </a:r>
          </a:p>
          <a:p>
            <a:r>
              <a:rPr lang="ru-RU" sz="2400" i="1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Глубина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или </a:t>
            </a:r>
            <a:r>
              <a:rPr lang="ru-RU" sz="2400" i="1" dirty="0">
                <a:latin typeface="Calibri" pitchFamily="34" charset="0"/>
                <a:cs typeface="Calibri" pitchFamily="34" charset="0"/>
                <a:sym typeface="Symbol" pitchFamily="18" charset="2"/>
              </a:rPr>
              <a:t>уровень вершины 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– 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это длина 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пути от корня до этой 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вершины</a:t>
            </a:r>
            <a:endParaRPr lang="ru-RU" sz="24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1"/>
            <a:r>
              <a:rPr lang="ru-RU" sz="20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Глубина корня = 0</a:t>
            </a:r>
            <a:endParaRPr lang="ru-RU" sz="2000" dirty="0" smtClean="0">
              <a:latin typeface="Calibri" pitchFamily="34" charset="0"/>
              <a:cs typeface="Calibri" pitchFamily="34" charset="0"/>
            </a:endParaRPr>
          </a:p>
          <a:p>
            <a:endParaRPr lang="ru-RU" sz="24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7139781" y="1791495"/>
            <a:ext cx="3500437" cy="4157785"/>
            <a:chOff x="7024688" y="1301850"/>
            <a:chExt cx="3500437" cy="4157785"/>
          </a:xfrm>
        </p:grpSpPr>
        <p:sp>
          <p:nvSpPr>
            <p:cNvPr id="4" name="Овал 3"/>
            <p:cNvSpPr/>
            <p:nvPr/>
          </p:nvSpPr>
          <p:spPr>
            <a:xfrm>
              <a:off x="8453438" y="1301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1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7421067" y="2373412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" name="Овал 7"/>
            <p:cNvSpPr/>
            <p:nvPr/>
          </p:nvSpPr>
          <p:spPr>
            <a:xfrm>
              <a:off x="9310688" y="2373412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0" name="Овал 9"/>
            <p:cNvSpPr/>
            <p:nvPr/>
          </p:nvSpPr>
          <p:spPr>
            <a:xfrm>
              <a:off x="7024688" y="3590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4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" name="Овал 11"/>
            <p:cNvSpPr/>
            <p:nvPr/>
          </p:nvSpPr>
          <p:spPr>
            <a:xfrm>
              <a:off x="7709099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5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10025063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8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9382126" y="3587850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7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8" name="Овал 17"/>
            <p:cNvSpPr/>
            <p:nvPr/>
          </p:nvSpPr>
          <p:spPr>
            <a:xfrm>
              <a:off x="8739188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6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0" name="Овал 19"/>
            <p:cNvSpPr/>
            <p:nvPr/>
          </p:nvSpPr>
          <p:spPr>
            <a:xfrm>
              <a:off x="7349059" y="5031010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9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2" name="Овал 21"/>
            <p:cNvSpPr/>
            <p:nvPr/>
          </p:nvSpPr>
          <p:spPr>
            <a:xfrm>
              <a:off x="8134871" y="501660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</a:rPr>
                <a:t>10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Прямая соединительная линия 23"/>
            <p:cNvCxnSpPr>
              <a:stCxn id="4" idx="3"/>
              <a:endCxn id="6" idx="0"/>
            </p:cNvCxnSpPr>
            <p:nvPr/>
          </p:nvCxnSpPr>
          <p:spPr>
            <a:xfrm flipH="1">
              <a:off x="7671099" y="1667704"/>
              <a:ext cx="855571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6" idx="4"/>
              <a:endCxn id="10" idx="0"/>
            </p:cNvCxnSpPr>
            <p:nvPr/>
          </p:nvCxnSpPr>
          <p:spPr>
            <a:xfrm flipH="1">
              <a:off x="7274719" y="2802037"/>
              <a:ext cx="396380" cy="788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>
              <a:stCxn id="6" idx="4"/>
              <a:endCxn id="12" idx="0"/>
            </p:cNvCxnSpPr>
            <p:nvPr/>
          </p:nvCxnSpPr>
          <p:spPr>
            <a:xfrm>
              <a:off x="7671099" y="2802037"/>
              <a:ext cx="288031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>
              <a:stCxn id="8" idx="4"/>
              <a:endCxn id="16" idx="0"/>
            </p:cNvCxnSpPr>
            <p:nvPr/>
          </p:nvCxnSpPr>
          <p:spPr>
            <a:xfrm>
              <a:off x="9560719" y="2802037"/>
              <a:ext cx="71439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stCxn id="8" idx="3"/>
              <a:endCxn id="18" idx="0"/>
            </p:cNvCxnSpPr>
            <p:nvPr/>
          </p:nvCxnSpPr>
          <p:spPr>
            <a:xfrm flipH="1">
              <a:off x="8989219" y="2739266"/>
              <a:ext cx="394701" cy="8485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4" idx="5"/>
              <a:endCxn id="8" idx="0"/>
            </p:cNvCxnSpPr>
            <p:nvPr/>
          </p:nvCxnSpPr>
          <p:spPr>
            <a:xfrm>
              <a:off x="8880268" y="1667704"/>
              <a:ext cx="680451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>
              <a:stCxn id="12" idx="4"/>
              <a:endCxn id="20" idx="0"/>
            </p:cNvCxnSpPr>
            <p:nvPr/>
          </p:nvCxnSpPr>
          <p:spPr>
            <a:xfrm flipH="1">
              <a:off x="7599091" y="4016475"/>
              <a:ext cx="360039" cy="101453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>
              <a:stCxn id="12" idx="4"/>
              <a:endCxn id="22" idx="0"/>
            </p:cNvCxnSpPr>
            <p:nvPr/>
          </p:nvCxnSpPr>
          <p:spPr>
            <a:xfrm>
              <a:off x="7959130" y="4016475"/>
              <a:ext cx="425772" cy="1000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8" idx="5"/>
              <a:endCxn id="14" idx="0"/>
            </p:cNvCxnSpPr>
            <p:nvPr/>
          </p:nvCxnSpPr>
          <p:spPr>
            <a:xfrm>
              <a:off x="9737518" y="2739266"/>
              <a:ext cx="537576" cy="8485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9400392" y="1642269"/>
            <a:ext cx="2182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 – отец 2 и 3</a:t>
            </a:r>
          </a:p>
          <a:p>
            <a:r>
              <a:rPr lang="ru-RU" dirty="0" smtClean="0"/>
              <a:t>6, 7, 8 – сыновья 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854281" y="4825891"/>
            <a:ext cx="2282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Высота дерева == высота 1 ==</a:t>
            </a:r>
          </a:p>
          <a:p>
            <a:r>
              <a:rPr lang="ru-RU" dirty="0" smtClean="0"/>
              <a:t>глубина 10 ==</a:t>
            </a:r>
          </a:p>
          <a:p>
            <a:r>
              <a:rPr lang="ru-RU" dirty="0" smtClean="0"/>
              <a:t>глубина 9 == 3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396628" y="1787287"/>
            <a:ext cx="1696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 – корень</a:t>
            </a:r>
          </a:p>
          <a:p>
            <a:r>
              <a:rPr lang="ru-RU" dirty="0" smtClean="0"/>
              <a:t>Высота 2 ==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56" name="Прямоугольник 55"/>
          <p:cNvSpPr/>
          <p:nvPr/>
        </p:nvSpPr>
        <p:spPr>
          <a:xfrm>
            <a:off x="7256365" y="2667731"/>
            <a:ext cx="1872209" cy="3240360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Поддерево</a:t>
            </a:r>
            <a:r>
              <a:rPr lang="ru-RU" dirty="0" smtClean="0"/>
              <a:t>, лес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i="1" dirty="0">
                <a:latin typeface="Calibri" pitchFamily="34" charset="0"/>
                <a:cs typeface="Calibri" pitchFamily="34" charset="0"/>
              </a:rPr>
              <a:t>Поддеревом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дерева Т = (А,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R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) называется такое дерево 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T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'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=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А'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,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R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'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),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что</a:t>
            </a:r>
          </a:p>
          <a:p>
            <a:r>
              <a:rPr lang="ru-RU" sz="2400" dirty="0">
                <a:latin typeface="Calibri" pitchFamily="34" charset="0"/>
                <a:cs typeface="Calibri" pitchFamily="34" charset="0"/>
              </a:rPr>
              <a:t>А'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– это подмножество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A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r>
              <a:rPr lang="ru-RU" sz="2400" dirty="0" smtClean="0">
                <a:latin typeface="Calibri" pitchFamily="34" charset="0"/>
                <a:cs typeface="Calibri" pitchFamily="34" charset="0"/>
              </a:rPr>
              <a:t>все потомки вершин из А'  принадлежат А‘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R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' = (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A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' х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A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') 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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R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eaLnBrk="1" hangingPunct="1">
              <a:buFont typeface="Arial" charset="0"/>
              <a:buNone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68580" indent="0">
              <a:buNone/>
            </a:pPr>
            <a:r>
              <a:rPr lang="ru-RU" sz="2400" i="1" dirty="0" smtClean="0">
                <a:latin typeface="Calibri" pitchFamily="34" charset="0"/>
                <a:cs typeface="Calibri" pitchFamily="34" charset="0"/>
              </a:rPr>
              <a:t>Лесом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называется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ориентированный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граф, состоящий из нескольких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деревьев</a:t>
            </a:r>
            <a:endParaRPr lang="ru-RU" sz="2400" i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8776841" y="1700809"/>
            <a:ext cx="500062" cy="428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7828185" y="2772371"/>
            <a:ext cx="500063" cy="428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844410" y="2772371"/>
            <a:ext cx="500062" cy="428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7348091" y="4008487"/>
            <a:ext cx="500062" cy="428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8205341" y="3986809"/>
            <a:ext cx="500062" cy="428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10492482" y="3986809"/>
            <a:ext cx="500062" cy="428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9849545" y="3986809"/>
            <a:ext cx="500063" cy="428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9206607" y="3986809"/>
            <a:ext cx="500062" cy="428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0" name="Овал 19"/>
          <p:cNvSpPr/>
          <p:nvPr/>
        </p:nvSpPr>
        <p:spPr>
          <a:xfrm>
            <a:off x="7756177" y="5344121"/>
            <a:ext cx="500063" cy="428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2" name="Овал 21"/>
          <p:cNvSpPr/>
          <p:nvPr/>
        </p:nvSpPr>
        <p:spPr>
          <a:xfrm>
            <a:off x="8548266" y="5373216"/>
            <a:ext cx="500062" cy="428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32" name="Прямая соединительная линия 31"/>
          <p:cNvCxnSpPr>
            <a:stCxn id="4" idx="3"/>
            <a:endCxn id="6" idx="0"/>
          </p:cNvCxnSpPr>
          <p:nvPr/>
        </p:nvCxnSpPr>
        <p:spPr>
          <a:xfrm flipH="1">
            <a:off x="8078217" y="2066663"/>
            <a:ext cx="771856" cy="7057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>
            <a:stCxn id="6" idx="4"/>
            <a:endCxn id="10" idx="0"/>
          </p:cNvCxnSpPr>
          <p:nvPr/>
        </p:nvCxnSpPr>
        <p:spPr>
          <a:xfrm flipH="1">
            <a:off x="7598122" y="3200996"/>
            <a:ext cx="480095" cy="8074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6" idx="4"/>
            <a:endCxn id="12" idx="0"/>
          </p:cNvCxnSpPr>
          <p:nvPr/>
        </p:nvCxnSpPr>
        <p:spPr>
          <a:xfrm>
            <a:off x="8078217" y="3200996"/>
            <a:ext cx="377155" cy="78581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>
            <a:stCxn id="8" idx="4"/>
            <a:endCxn id="16" idx="0"/>
          </p:cNvCxnSpPr>
          <p:nvPr/>
        </p:nvCxnSpPr>
        <p:spPr>
          <a:xfrm>
            <a:off x="10094441" y="3200996"/>
            <a:ext cx="5136" cy="78581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>
            <a:stCxn id="8" idx="3"/>
            <a:endCxn id="18" idx="0"/>
          </p:cNvCxnSpPr>
          <p:nvPr/>
        </p:nvCxnSpPr>
        <p:spPr>
          <a:xfrm flipH="1">
            <a:off x="9456638" y="3138225"/>
            <a:ext cx="461004" cy="84858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>
            <a:stCxn id="4" idx="5"/>
            <a:endCxn id="8" idx="0"/>
          </p:cNvCxnSpPr>
          <p:nvPr/>
        </p:nvCxnSpPr>
        <p:spPr>
          <a:xfrm>
            <a:off x="9203671" y="2066663"/>
            <a:ext cx="890770" cy="7057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>
            <a:stCxn id="12" idx="4"/>
            <a:endCxn id="20" idx="0"/>
          </p:cNvCxnSpPr>
          <p:nvPr/>
        </p:nvCxnSpPr>
        <p:spPr>
          <a:xfrm flipH="1">
            <a:off x="8006209" y="4415434"/>
            <a:ext cx="449163" cy="9286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>
            <a:stCxn id="12" idx="4"/>
            <a:endCxn id="22" idx="0"/>
          </p:cNvCxnSpPr>
          <p:nvPr/>
        </p:nvCxnSpPr>
        <p:spPr>
          <a:xfrm>
            <a:off x="8455372" y="4415434"/>
            <a:ext cx="342925" cy="9577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>
            <a:stCxn id="8" idx="5"/>
            <a:endCxn id="14" idx="0"/>
          </p:cNvCxnSpPr>
          <p:nvPr/>
        </p:nvCxnSpPr>
        <p:spPr>
          <a:xfrm>
            <a:off x="10271240" y="3138225"/>
            <a:ext cx="471273" cy="84858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Бинарное (двоичное) </a:t>
            </a:r>
            <a:r>
              <a:rPr lang="ru-RU" dirty="0" smtClean="0"/>
              <a:t>дерево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ru-RU" sz="2400" i="1" dirty="0">
                <a:latin typeface="Calibri" pitchFamily="34" charset="0"/>
                <a:cs typeface="Calibri" pitchFamily="34" charset="0"/>
              </a:rPr>
              <a:t>Упорядоченное дерево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– это дерево, в котором множество сыновей каждой вершины упорядочено</a:t>
            </a:r>
          </a:p>
          <a:p>
            <a:pPr eaLnBrk="1" hangingPunct="1">
              <a:buFont typeface="Arial" charset="0"/>
              <a:buNone/>
            </a:pP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marL="68580" indent="0">
              <a:buNone/>
            </a:pPr>
            <a:r>
              <a:rPr lang="ru-RU" sz="2400" i="1" dirty="0">
                <a:latin typeface="Calibri" pitchFamily="34" charset="0"/>
                <a:cs typeface="Calibri" pitchFamily="34" charset="0"/>
              </a:rPr>
              <a:t>Бинарное дерево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– это упорядоченное дерево, в котором каждая вершина имеет не более двух сыновей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6160171" y="2189967"/>
            <a:ext cx="2188538" cy="3615297"/>
            <a:chOff x="7024688" y="1301850"/>
            <a:chExt cx="2626915" cy="4143375"/>
          </a:xfrm>
        </p:grpSpPr>
        <p:sp>
          <p:nvSpPr>
            <p:cNvPr id="4" name="Овал 3"/>
            <p:cNvSpPr/>
            <p:nvPr/>
          </p:nvSpPr>
          <p:spPr>
            <a:xfrm>
              <a:off x="8287445" y="1301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7423349" y="2373412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" name="Овал 7"/>
            <p:cNvSpPr/>
            <p:nvPr/>
          </p:nvSpPr>
          <p:spPr>
            <a:xfrm>
              <a:off x="9079533" y="2373412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0" name="Овал 9"/>
            <p:cNvSpPr/>
            <p:nvPr/>
          </p:nvSpPr>
          <p:spPr>
            <a:xfrm>
              <a:off x="7024688" y="3590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7881938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8377437" y="501660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8" name="Овал 17"/>
            <p:cNvSpPr/>
            <p:nvPr/>
          </p:nvSpPr>
          <p:spPr>
            <a:xfrm>
              <a:off x="8739188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0" name="Овал 19"/>
            <p:cNvSpPr/>
            <p:nvPr/>
          </p:nvSpPr>
          <p:spPr>
            <a:xfrm>
              <a:off x="7495357" y="5016600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2" name="Овал 21"/>
            <p:cNvSpPr/>
            <p:nvPr/>
          </p:nvSpPr>
          <p:spPr>
            <a:xfrm>
              <a:off x="9151541" y="4945162"/>
              <a:ext cx="500062" cy="5000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24" name="Прямая соединительная линия 23"/>
            <p:cNvCxnSpPr>
              <a:stCxn id="4" idx="4"/>
              <a:endCxn id="6" idx="7"/>
            </p:cNvCxnSpPr>
            <p:nvPr/>
          </p:nvCxnSpPr>
          <p:spPr>
            <a:xfrm flipH="1">
              <a:off x="7850179" y="1730475"/>
              <a:ext cx="687297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6" idx="4"/>
              <a:endCxn id="10" idx="0"/>
            </p:cNvCxnSpPr>
            <p:nvPr/>
          </p:nvCxnSpPr>
          <p:spPr>
            <a:xfrm flipH="1">
              <a:off x="7274719" y="2802037"/>
              <a:ext cx="398662" cy="788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>
              <a:stCxn id="6" idx="4"/>
              <a:endCxn id="12" idx="0"/>
            </p:cNvCxnSpPr>
            <p:nvPr/>
          </p:nvCxnSpPr>
          <p:spPr>
            <a:xfrm>
              <a:off x="7673381" y="2802037"/>
              <a:ext cx="458588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>
              <a:stCxn id="18" idx="4"/>
              <a:endCxn id="16" idx="0"/>
            </p:cNvCxnSpPr>
            <p:nvPr/>
          </p:nvCxnSpPr>
          <p:spPr>
            <a:xfrm flipH="1">
              <a:off x="8627468" y="4016475"/>
              <a:ext cx="361751" cy="1000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stCxn id="8" idx="4"/>
              <a:endCxn id="18" idx="0"/>
            </p:cNvCxnSpPr>
            <p:nvPr/>
          </p:nvCxnSpPr>
          <p:spPr>
            <a:xfrm flipH="1">
              <a:off x="8989219" y="2802037"/>
              <a:ext cx="340345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4" idx="4"/>
              <a:endCxn id="8" idx="0"/>
            </p:cNvCxnSpPr>
            <p:nvPr/>
          </p:nvCxnSpPr>
          <p:spPr>
            <a:xfrm>
              <a:off x="8537476" y="1730475"/>
              <a:ext cx="792088" cy="642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>
              <a:stCxn id="12" idx="4"/>
              <a:endCxn id="20" idx="0"/>
            </p:cNvCxnSpPr>
            <p:nvPr/>
          </p:nvCxnSpPr>
          <p:spPr>
            <a:xfrm flipH="1">
              <a:off x="7745389" y="4016474"/>
              <a:ext cx="386579" cy="100012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>
              <a:stCxn id="18" idx="4"/>
              <a:endCxn id="22" idx="0"/>
            </p:cNvCxnSpPr>
            <p:nvPr/>
          </p:nvCxnSpPr>
          <p:spPr>
            <a:xfrm>
              <a:off x="8989219" y="4016475"/>
              <a:ext cx="412353" cy="92868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Группа 45"/>
          <p:cNvGrpSpPr/>
          <p:nvPr/>
        </p:nvGrpSpPr>
        <p:grpSpPr>
          <a:xfrm>
            <a:off x="8824466" y="2189967"/>
            <a:ext cx="2744142" cy="3615298"/>
            <a:chOff x="7024688" y="1301850"/>
            <a:chExt cx="3218004" cy="4143375"/>
          </a:xfrm>
        </p:grpSpPr>
        <p:sp>
          <p:nvSpPr>
            <p:cNvPr id="47" name="Овал 46"/>
            <p:cNvSpPr/>
            <p:nvPr/>
          </p:nvSpPr>
          <p:spPr>
            <a:xfrm>
              <a:off x="8287445" y="1301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48" name="Овал 47"/>
            <p:cNvSpPr/>
            <p:nvPr/>
          </p:nvSpPr>
          <p:spPr>
            <a:xfrm>
              <a:off x="7423349" y="2373412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49" name="Овал 48"/>
            <p:cNvSpPr/>
            <p:nvPr/>
          </p:nvSpPr>
          <p:spPr>
            <a:xfrm>
              <a:off x="9079533" y="2373412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0" name="Овал 49"/>
            <p:cNvSpPr/>
            <p:nvPr/>
          </p:nvSpPr>
          <p:spPr>
            <a:xfrm>
              <a:off x="7024688" y="3590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7881938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2" name="Овал 51"/>
            <p:cNvSpPr/>
            <p:nvPr/>
          </p:nvSpPr>
          <p:spPr>
            <a:xfrm>
              <a:off x="8968527" y="501660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3" name="Овал 52"/>
            <p:cNvSpPr/>
            <p:nvPr/>
          </p:nvSpPr>
          <p:spPr>
            <a:xfrm>
              <a:off x="9404866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4" name="Овал 53"/>
            <p:cNvSpPr/>
            <p:nvPr/>
          </p:nvSpPr>
          <p:spPr>
            <a:xfrm>
              <a:off x="7495357" y="5016599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5" name="Овал 54"/>
            <p:cNvSpPr/>
            <p:nvPr/>
          </p:nvSpPr>
          <p:spPr>
            <a:xfrm>
              <a:off x="9742630" y="4945161"/>
              <a:ext cx="500062" cy="50006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56" name="Прямая соединительная линия 55"/>
            <p:cNvCxnSpPr>
              <a:stCxn id="47" idx="4"/>
              <a:endCxn id="48" idx="7"/>
            </p:cNvCxnSpPr>
            <p:nvPr/>
          </p:nvCxnSpPr>
          <p:spPr>
            <a:xfrm flipH="1">
              <a:off x="7850179" y="1730475"/>
              <a:ext cx="687297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/>
            <p:cNvCxnSpPr>
              <a:stCxn id="48" idx="4"/>
              <a:endCxn id="50" idx="0"/>
            </p:cNvCxnSpPr>
            <p:nvPr/>
          </p:nvCxnSpPr>
          <p:spPr>
            <a:xfrm flipH="1">
              <a:off x="7274719" y="2802037"/>
              <a:ext cx="398662" cy="788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/>
            <p:cNvCxnSpPr>
              <a:stCxn id="48" idx="4"/>
              <a:endCxn id="51" idx="0"/>
            </p:cNvCxnSpPr>
            <p:nvPr/>
          </p:nvCxnSpPr>
          <p:spPr>
            <a:xfrm>
              <a:off x="7673381" y="2802037"/>
              <a:ext cx="458588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>
              <a:stCxn id="53" idx="4"/>
              <a:endCxn id="52" idx="0"/>
            </p:cNvCxnSpPr>
            <p:nvPr/>
          </p:nvCxnSpPr>
          <p:spPr>
            <a:xfrm flipH="1">
              <a:off x="9218558" y="4016474"/>
              <a:ext cx="436340" cy="100012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/>
            <p:cNvCxnSpPr>
              <a:stCxn id="49" idx="4"/>
              <a:endCxn id="53" idx="0"/>
            </p:cNvCxnSpPr>
            <p:nvPr/>
          </p:nvCxnSpPr>
          <p:spPr>
            <a:xfrm>
              <a:off x="9329563" y="2802036"/>
              <a:ext cx="325334" cy="78581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Прямая соединительная линия 60"/>
            <p:cNvCxnSpPr>
              <a:stCxn id="47" idx="4"/>
              <a:endCxn id="49" idx="0"/>
            </p:cNvCxnSpPr>
            <p:nvPr/>
          </p:nvCxnSpPr>
          <p:spPr>
            <a:xfrm>
              <a:off x="8537476" y="1730475"/>
              <a:ext cx="792088" cy="642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61"/>
            <p:cNvCxnSpPr>
              <a:stCxn id="51" idx="4"/>
              <a:endCxn id="54" idx="0"/>
            </p:cNvCxnSpPr>
            <p:nvPr/>
          </p:nvCxnSpPr>
          <p:spPr>
            <a:xfrm flipH="1">
              <a:off x="7745388" y="4016475"/>
              <a:ext cx="386582" cy="100012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единительная линия 62"/>
            <p:cNvCxnSpPr>
              <a:stCxn id="53" idx="4"/>
              <a:endCxn id="55" idx="0"/>
            </p:cNvCxnSpPr>
            <p:nvPr/>
          </p:nvCxnSpPr>
          <p:spPr>
            <a:xfrm>
              <a:off x="9654897" y="4016474"/>
              <a:ext cx="337764" cy="92868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Не равно 38"/>
          <p:cNvSpPr/>
          <p:nvPr/>
        </p:nvSpPr>
        <p:spPr>
          <a:xfrm>
            <a:off x="8198098" y="3378696"/>
            <a:ext cx="914400" cy="914400"/>
          </a:xfrm>
          <a:prstGeom prst="mathNot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Полное бинарное </a:t>
            </a:r>
            <a:r>
              <a:rPr lang="ru-RU" dirty="0" smtClean="0"/>
              <a:t>дерево</a:t>
            </a:r>
            <a:endParaRPr lang="ru-RU" dirty="0"/>
          </a:p>
        </p:txBody>
      </p:sp>
      <p:sp>
        <p:nvSpPr>
          <p:cNvPr id="26625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i="1" dirty="0" smtClean="0">
                <a:cs typeface="Times New Roman" pitchFamily="18" charset="0"/>
              </a:rPr>
              <a:t>Полным </a:t>
            </a:r>
            <a:r>
              <a:rPr lang="ru-RU" sz="2800" dirty="0" smtClean="0">
                <a:cs typeface="Times New Roman" pitchFamily="18" charset="0"/>
              </a:rPr>
              <a:t>бинарным деревом </a:t>
            </a:r>
            <a:r>
              <a:rPr lang="ru-RU" sz="2800" dirty="0">
                <a:cs typeface="Times New Roman" pitchFamily="18" charset="0"/>
              </a:rPr>
              <a:t>называется </a:t>
            </a:r>
            <a:r>
              <a:rPr lang="ru-RU" sz="2800" dirty="0" smtClean="0">
                <a:cs typeface="Times New Roman" pitchFamily="18" charset="0"/>
              </a:rPr>
              <a:t>дерево, в котором</a:t>
            </a:r>
            <a:endParaRPr lang="ru-RU" sz="2800" dirty="0" smtClean="0">
              <a:cs typeface="Times New Roman" pitchFamily="18" charset="0"/>
            </a:endParaRPr>
          </a:p>
          <a:p>
            <a:pPr marL="525780" indent="-457200"/>
            <a:r>
              <a:rPr lang="ru-RU" sz="2800" dirty="0" smtClean="0">
                <a:cs typeface="Times New Roman" pitchFamily="18" charset="0"/>
              </a:rPr>
              <a:t>все листья находятся на одной глубине</a:t>
            </a:r>
          </a:p>
          <a:p>
            <a:pPr marL="525780" indent="-457200"/>
            <a:r>
              <a:rPr lang="ru-RU" sz="2800" dirty="0" smtClean="0">
                <a:cs typeface="Times New Roman" pitchFamily="18" charset="0"/>
              </a:rPr>
              <a:t>остальные вершины имеют по два потомка</a:t>
            </a:r>
          </a:p>
          <a:p>
            <a:pPr marL="68580" indent="0">
              <a:buNone/>
            </a:pPr>
            <a:endParaRPr lang="ru-RU" sz="2800" dirty="0" smtClean="0">
              <a:cs typeface="Times New Roman" pitchFamily="18" charset="0"/>
            </a:endParaRPr>
          </a:p>
          <a:p>
            <a:pPr marL="68580" indent="0">
              <a:buNone/>
            </a:pPr>
            <a:r>
              <a:rPr lang="ru-RU" sz="2800" dirty="0" smtClean="0">
                <a:cs typeface="Times New Roman" pitchFamily="18" charset="0"/>
              </a:rPr>
              <a:t>Сколько </a:t>
            </a:r>
            <a:r>
              <a:rPr lang="ru-RU" sz="2800" dirty="0">
                <a:cs typeface="Times New Roman" pitchFamily="18" charset="0"/>
              </a:rPr>
              <a:t>вершин </a:t>
            </a:r>
            <a:r>
              <a:rPr lang="ru-RU" sz="2800" dirty="0" smtClean="0">
                <a:cs typeface="Times New Roman" pitchFamily="18" charset="0"/>
              </a:rPr>
              <a:t>в полном бинарном дереве </a:t>
            </a:r>
            <a:r>
              <a:rPr lang="ru-RU" sz="2800" dirty="0">
                <a:cs typeface="Times New Roman" pitchFamily="18" charset="0"/>
              </a:rPr>
              <a:t>высоты k?</a:t>
            </a:r>
          </a:p>
          <a:p>
            <a:pPr marL="68580" indent="0">
              <a:buNone/>
            </a:pPr>
            <a:endParaRPr lang="ru-RU" sz="2800" dirty="0">
              <a:cs typeface="Times New Roman" pitchFamily="18" charset="0"/>
            </a:endParaRPr>
          </a:p>
        </p:txBody>
      </p:sp>
      <p:sp>
        <p:nvSpPr>
          <p:cNvPr id="7" name="Объект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8704438" y="1916872"/>
            <a:ext cx="360000" cy="36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7418563" y="2769061"/>
            <a:ext cx="360000" cy="36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10120477" y="2769061"/>
            <a:ext cx="360000" cy="36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6808109" y="3621250"/>
            <a:ext cx="360000" cy="36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8104213" y="3621250"/>
            <a:ext cx="360000" cy="36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9194637" y="4473440"/>
            <a:ext cx="360000" cy="36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9472365" y="3621250"/>
            <a:ext cx="360000" cy="36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7857357" y="4473440"/>
            <a:ext cx="360000" cy="36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0" name="Овал 19"/>
          <p:cNvSpPr/>
          <p:nvPr/>
        </p:nvSpPr>
        <p:spPr>
          <a:xfrm>
            <a:off x="9863277" y="4473440"/>
            <a:ext cx="360000" cy="36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22" name="Прямая соединительная линия 21"/>
          <p:cNvCxnSpPr>
            <a:stCxn id="4" idx="4"/>
            <a:endCxn id="6" idx="0"/>
          </p:cNvCxnSpPr>
          <p:nvPr/>
        </p:nvCxnSpPr>
        <p:spPr>
          <a:xfrm flipH="1">
            <a:off x="7598563" y="2276872"/>
            <a:ext cx="1285875" cy="4921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6" idx="4"/>
            <a:endCxn id="10" idx="0"/>
          </p:cNvCxnSpPr>
          <p:nvPr/>
        </p:nvCxnSpPr>
        <p:spPr>
          <a:xfrm flipH="1">
            <a:off x="6988109" y="3129061"/>
            <a:ext cx="610454" cy="4921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>
            <a:stCxn id="6" idx="4"/>
            <a:endCxn id="12" idx="0"/>
          </p:cNvCxnSpPr>
          <p:nvPr/>
        </p:nvCxnSpPr>
        <p:spPr>
          <a:xfrm>
            <a:off x="7598563" y="3129061"/>
            <a:ext cx="685650" cy="4921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>
            <a:stCxn id="16" idx="4"/>
            <a:endCxn id="14" idx="0"/>
          </p:cNvCxnSpPr>
          <p:nvPr/>
        </p:nvCxnSpPr>
        <p:spPr>
          <a:xfrm flipH="1">
            <a:off x="9374637" y="3981250"/>
            <a:ext cx="277728" cy="4921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8" idx="4"/>
            <a:endCxn id="16" idx="0"/>
          </p:cNvCxnSpPr>
          <p:nvPr/>
        </p:nvCxnSpPr>
        <p:spPr>
          <a:xfrm flipH="1">
            <a:off x="9652365" y="3129061"/>
            <a:ext cx="648112" cy="4921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>
            <a:stCxn id="4" idx="4"/>
            <a:endCxn id="8" idx="0"/>
          </p:cNvCxnSpPr>
          <p:nvPr/>
        </p:nvCxnSpPr>
        <p:spPr>
          <a:xfrm>
            <a:off x="8884438" y="2276872"/>
            <a:ext cx="1416039" cy="4921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12" idx="4"/>
            <a:endCxn id="18" idx="0"/>
          </p:cNvCxnSpPr>
          <p:nvPr/>
        </p:nvCxnSpPr>
        <p:spPr>
          <a:xfrm flipH="1">
            <a:off x="8037357" y="3981250"/>
            <a:ext cx="246856" cy="4921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>
            <a:stCxn id="16" idx="4"/>
            <a:endCxn id="20" idx="0"/>
          </p:cNvCxnSpPr>
          <p:nvPr/>
        </p:nvCxnSpPr>
        <p:spPr>
          <a:xfrm>
            <a:off x="9652365" y="3981250"/>
            <a:ext cx="390912" cy="4921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/>
          <p:cNvSpPr/>
          <p:nvPr/>
        </p:nvSpPr>
        <p:spPr>
          <a:xfrm>
            <a:off x="10531917" y="4473440"/>
            <a:ext cx="360000" cy="36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0840557" y="3621250"/>
            <a:ext cx="360000" cy="36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11200557" y="4473440"/>
            <a:ext cx="360000" cy="36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45" name="Прямая соединительная линия 44"/>
          <p:cNvCxnSpPr>
            <a:stCxn id="41" idx="4"/>
            <a:endCxn id="39" idx="0"/>
          </p:cNvCxnSpPr>
          <p:nvPr/>
        </p:nvCxnSpPr>
        <p:spPr>
          <a:xfrm flipH="1">
            <a:off x="10711917" y="3981250"/>
            <a:ext cx="308640" cy="4921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>
            <a:stCxn id="8" idx="4"/>
            <a:endCxn id="41" idx="0"/>
          </p:cNvCxnSpPr>
          <p:nvPr/>
        </p:nvCxnSpPr>
        <p:spPr>
          <a:xfrm>
            <a:off x="10300477" y="3129061"/>
            <a:ext cx="720080" cy="4921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>
            <a:stCxn id="41" idx="4"/>
            <a:endCxn id="43" idx="0"/>
          </p:cNvCxnSpPr>
          <p:nvPr/>
        </p:nvCxnSpPr>
        <p:spPr>
          <a:xfrm>
            <a:off x="11020557" y="3981250"/>
            <a:ext cx="360000" cy="4921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/>
          <p:cNvSpPr/>
          <p:nvPr/>
        </p:nvSpPr>
        <p:spPr>
          <a:xfrm>
            <a:off x="6520077" y="4473440"/>
            <a:ext cx="360000" cy="36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3" name="Овал 52"/>
          <p:cNvSpPr/>
          <p:nvPr/>
        </p:nvSpPr>
        <p:spPr>
          <a:xfrm>
            <a:off x="7188717" y="4473440"/>
            <a:ext cx="360000" cy="36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5" name="Овал 54"/>
          <p:cNvSpPr/>
          <p:nvPr/>
        </p:nvSpPr>
        <p:spPr>
          <a:xfrm>
            <a:off x="8525997" y="4473440"/>
            <a:ext cx="360000" cy="36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57" name="Прямая соединительная линия 56"/>
          <p:cNvCxnSpPr>
            <a:stCxn id="10" idx="4"/>
            <a:endCxn id="51" idx="0"/>
          </p:cNvCxnSpPr>
          <p:nvPr/>
        </p:nvCxnSpPr>
        <p:spPr>
          <a:xfrm flipH="1">
            <a:off x="6700077" y="3981250"/>
            <a:ext cx="288032" cy="4921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>
            <a:stCxn id="10" idx="4"/>
            <a:endCxn id="53" idx="0"/>
          </p:cNvCxnSpPr>
          <p:nvPr/>
        </p:nvCxnSpPr>
        <p:spPr>
          <a:xfrm>
            <a:off x="6988109" y="3981250"/>
            <a:ext cx="380608" cy="4921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/>
          <p:cNvCxnSpPr>
            <a:stCxn id="12" idx="4"/>
            <a:endCxn id="55" idx="0"/>
          </p:cNvCxnSpPr>
          <p:nvPr/>
        </p:nvCxnSpPr>
        <p:spPr>
          <a:xfrm>
            <a:off x="8284213" y="3981250"/>
            <a:ext cx="421784" cy="4921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Обходы деревьев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r>
              <a:rPr lang="ru-RU" i="1" dirty="0" smtClean="0"/>
              <a:t>Обход дерева</a:t>
            </a:r>
            <a:r>
              <a:rPr lang="ru-RU" dirty="0" smtClean="0"/>
              <a:t> </a:t>
            </a:r>
            <a:r>
              <a:rPr lang="ru-RU" dirty="0" smtClean="0"/>
              <a:t>– это а</a:t>
            </a:r>
            <a:r>
              <a:rPr lang="ru-RU" dirty="0" smtClean="0"/>
              <a:t>лгоритм, обрабатывающий вершины дерева в определенном порядке</a:t>
            </a:r>
          </a:p>
          <a:p>
            <a:pPr marL="925830" lvl="1" indent="-457200"/>
            <a:r>
              <a:rPr lang="ru-RU" dirty="0" smtClean="0"/>
              <a:t>Иногда имеет смысл «функция, отображающая множество вершин дерева в подмножество натуральных чисел»</a:t>
            </a:r>
            <a:endParaRPr lang="ru-RU" dirty="0" smtClean="0"/>
          </a:p>
          <a:p>
            <a:pPr marL="68580" indent="0">
              <a:buNone/>
            </a:pPr>
            <a:endParaRPr lang="ru-RU" dirty="0" smtClean="0"/>
          </a:p>
          <a:p>
            <a:pPr marL="68580" indent="0">
              <a:buNone/>
            </a:pPr>
            <a:r>
              <a:rPr lang="ru-RU" dirty="0" smtClean="0"/>
              <a:t>Выделяют два типа обходов деревьев</a:t>
            </a:r>
            <a:endParaRPr lang="ru-RU" dirty="0" smtClean="0"/>
          </a:p>
          <a:p>
            <a:pPr marL="925830" lvl="1" indent="-457200"/>
            <a:r>
              <a:rPr lang="ru-RU" dirty="0" smtClean="0"/>
              <a:t>Обходы в глубину</a:t>
            </a:r>
          </a:p>
          <a:p>
            <a:pPr marL="925830" lvl="1" indent="-457200"/>
            <a:r>
              <a:rPr lang="ru-RU" dirty="0" smtClean="0"/>
              <a:t>Обходы в </a:t>
            </a:r>
            <a:r>
              <a:rPr lang="ru-RU" dirty="0" smtClean="0"/>
              <a:t>ширину</a:t>
            </a:r>
          </a:p>
          <a:p>
            <a:pPr marL="68580" indent="0">
              <a:buNone/>
            </a:pPr>
            <a:endParaRPr lang="ru-RU" dirty="0" smtClean="0"/>
          </a:p>
          <a:p>
            <a:pPr marL="68580" indent="0">
              <a:buNone/>
            </a:pPr>
            <a:r>
              <a:rPr lang="en-US" dirty="0" smtClean="0"/>
              <a:t>{ </a:t>
            </a:r>
            <a:r>
              <a:rPr lang="ru-RU" dirty="0"/>
              <a:t>о</a:t>
            </a:r>
            <a:r>
              <a:rPr lang="ru-RU" dirty="0" smtClean="0"/>
              <a:t>бходы в глубину </a:t>
            </a:r>
            <a:r>
              <a:rPr lang="en-US" dirty="0" smtClean="0"/>
              <a:t>} </a:t>
            </a:r>
            <a:r>
              <a:rPr lang="en-US" dirty="0" smtClean="0">
                <a:sym typeface="Symbol" panose="05050102010706020507" pitchFamily="18" charset="2"/>
              </a:rPr>
              <a:t> </a:t>
            </a:r>
            <a:r>
              <a:rPr lang="en-US" dirty="0" smtClean="0"/>
              <a:t>{ </a:t>
            </a:r>
            <a:r>
              <a:rPr lang="ru-RU" dirty="0" smtClean="0"/>
              <a:t>обходы в ширину</a:t>
            </a:r>
            <a:r>
              <a:rPr lang="en-US" dirty="0" smtClean="0"/>
              <a:t> }</a:t>
            </a:r>
            <a:r>
              <a:rPr lang="ru-RU" dirty="0" smtClean="0"/>
              <a:t> ≠ </a:t>
            </a:r>
            <a:r>
              <a:rPr lang="en-US" dirty="0" smtClean="0"/>
              <a:t>{ </a:t>
            </a:r>
            <a:r>
              <a:rPr lang="ru-RU" dirty="0" smtClean="0"/>
              <a:t>все обходы</a:t>
            </a:r>
            <a:r>
              <a:rPr lang="en-US" dirty="0" smtClean="0"/>
              <a:t> }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117354</TotalTime>
  <Words>1506</Words>
  <Application>Microsoft Office PowerPoint</Application>
  <PresentationFormat>Широкоэкранный</PresentationFormat>
  <Paragraphs>488</Paragraphs>
  <Slides>36</Slides>
  <Notes>33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Symbol</vt:lpstr>
      <vt:lpstr>Times New Roman</vt:lpstr>
      <vt:lpstr>Office Theme</vt:lpstr>
      <vt:lpstr>Деревья</vt:lpstr>
      <vt:lpstr>План лекции</vt:lpstr>
      <vt:lpstr>Дерево</vt:lpstr>
      <vt:lpstr>Простые свойства деревьев</vt:lpstr>
      <vt:lpstr>Части дерева</vt:lpstr>
      <vt:lpstr>Поддерево, лес</vt:lpstr>
      <vt:lpstr>Бинарное (двоичное) дерево</vt:lpstr>
      <vt:lpstr>Полное бинарное дерево</vt:lpstr>
      <vt:lpstr>Обходы деревьев</vt:lpstr>
      <vt:lpstr>Обходы деревьев в глубину</vt:lpstr>
      <vt:lpstr>Примеры обходов дерева в глубину</vt:lpstr>
      <vt:lpstr>Связь деревьев и выражений</vt:lpstr>
      <vt:lpstr>Обход деревьев в ширину</vt:lpstr>
      <vt:lpstr>Пример обхода дерева в ширину</vt:lpstr>
      <vt:lpstr>Дерево двоичного поиска</vt:lpstr>
      <vt:lpstr>Примеры деревьев двоичного поиска</vt:lpstr>
      <vt:lpstr>Поиск в дереве двоичного поиска</vt:lpstr>
      <vt:lpstr>Вставка в дерево двоичного поиска</vt:lpstr>
      <vt:lpstr>Что такое АВЛ деревья 1/2</vt:lpstr>
      <vt:lpstr>Что такое АВЛ деревья 2/2</vt:lpstr>
      <vt:lpstr>Минимальное число вершин в АВЛ дереве</vt:lpstr>
      <vt:lpstr>Вставка вершины в АВЛ дерево</vt:lpstr>
      <vt:lpstr>Вставка вершины в АВЛ дерево</vt:lpstr>
      <vt:lpstr>Разгрузка левой-левой ветки</vt:lpstr>
      <vt:lpstr>Разгрузка левой-правой ветки</vt:lpstr>
      <vt:lpstr>Примеры поворотов</vt:lpstr>
      <vt:lpstr>Пример построения АВЛ дерева</vt:lpstr>
      <vt:lpstr>Заключение</vt:lpstr>
      <vt:lpstr>Представление бинарных деревьев с помощью указателей</vt:lpstr>
      <vt:lpstr>Презентация PowerPoint</vt:lpstr>
      <vt:lpstr>Пример представления с помощью массива</vt:lpstr>
      <vt:lpstr>Скобочное представление деревьев</vt:lpstr>
      <vt:lpstr>Пример скобочного представления неориентированного дерева</vt:lpstr>
      <vt:lpstr>Пример печати левого скобочного представления двоичного дерева</vt:lpstr>
      <vt:lpstr>Представление дерева списком прямых предков</vt:lpstr>
      <vt:lpstr>Оптимизация вставки в АВЛ-дерево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Деревья</dc:title>
  <dc:creator>churina</dc:creator>
  <cp:lastModifiedBy>Evgenii Petrov</cp:lastModifiedBy>
  <cp:revision>358</cp:revision>
  <dcterms:created xsi:type="dcterms:W3CDTF">2009-10-11T08:46:54Z</dcterms:created>
  <dcterms:modified xsi:type="dcterms:W3CDTF">2017-11-09T17:56:38Z</dcterms:modified>
</cp:coreProperties>
</file>