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75"/>
  </p:notesMasterIdLst>
  <p:handoutMasterIdLst>
    <p:handoutMasterId r:id="rId76"/>
  </p:handoutMasterIdLst>
  <p:sldIdLst>
    <p:sldId id="256" r:id="rId2"/>
    <p:sldId id="345" r:id="rId3"/>
    <p:sldId id="273" r:id="rId4"/>
    <p:sldId id="258" r:id="rId5"/>
    <p:sldId id="257" r:id="rId6"/>
    <p:sldId id="259" r:id="rId7"/>
    <p:sldId id="260" r:id="rId8"/>
    <p:sldId id="327" r:id="rId9"/>
    <p:sldId id="262" r:id="rId10"/>
    <p:sldId id="263" r:id="rId11"/>
    <p:sldId id="346" r:id="rId12"/>
    <p:sldId id="329" r:id="rId13"/>
    <p:sldId id="268" r:id="rId14"/>
    <p:sldId id="269" r:id="rId15"/>
    <p:sldId id="290" r:id="rId16"/>
    <p:sldId id="291" r:id="rId17"/>
    <p:sldId id="292" r:id="rId18"/>
    <p:sldId id="293" r:id="rId19"/>
    <p:sldId id="294" r:id="rId20"/>
    <p:sldId id="347" r:id="rId21"/>
    <p:sldId id="331" r:id="rId22"/>
    <p:sldId id="295" r:id="rId23"/>
    <p:sldId id="298" r:id="rId24"/>
    <p:sldId id="300" r:id="rId25"/>
    <p:sldId id="333" r:id="rId26"/>
    <p:sldId id="334" r:id="rId27"/>
    <p:sldId id="301" r:id="rId28"/>
    <p:sldId id="348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37" r:id="rId37"/>
    <p:sldId id="338" r:id="rId38"/>
    <p:sldId id="323" r:id="rId39"/>
    <p:sldId id="324" r:id="rId40"/>
    <p:sldId id="325" r:id="rId41"/>
    <p:sldId id="302" r:id="rId42"/>
    <p:sldId id="303" r:id="rId43"/>
    <p:sldId id="349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40" r:id="rId53"/>
    <p:sldId id="312" r:id="rId54"/>
    <p:sldId id="342" r:id="rId55"/>
    <p:sldId id="343" r:id="rId56"/>
    <p:sldId id="344" r:id="rId57"/>
    <p:sldId id="350" r:id="rId58"/>
    <p:sldId id="313" r:id="rId59"/>
    <p:sldId id="314" r:id="rId60"/>
    <p:sldId id="261" r:id="rId61"/>
    <p:sldId id="282" r:id="rId62"/>
    <p:sldId id="283" r:id="rId63"/>
    <p:sldId id="284" r:id="rId64"/>
    <p:sldId id="285" r:id="rId65"/>
    <p:sldId id="286" r:id="rId66"/>
    <p:sldId id="287" r:id="rId67"/>
    <p:sldId id="288" r:id="rId68"/>
    <p:sldId id="264" r:id="rId69"/>
    <p:sldId id="265" r:id="rId70"/>
    <p:sldId id="266" r:id="rId71"/>
    <p:sldId id="267" r:id="rId72"/>
    <p:sldId id="296" r:id="rId73"/>
    <p:sldId id="297" r:id="rId74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9900"/>
    <a:srgbClr val="FF0066"/>
    <a:srgbClr val="006600"/>
    <a:srgbClr val="008000"/>
    <a:srgbClr val="9966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728" autoAdjust="0"/>
  </p:normalViewPr>
  <p:slideViewPr>
    <p:cSldViewPr>
      <p:cViewPr varScale="1">
        <p:scale>
          <a:sx n="91" d="100"/>
          <a:sy n="91" d="100"/>
        </p:scale>
        <p:origin x="84" y="4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9776F1D-26F4-439C-836A-E4EF0A7696A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139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E404D21-4932-43B5-B197-0CF3759A065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055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20194F-5769-4F08-958F-DA5C11C7A038}" type="slidenum">
              <a:rPr lang="ru-RU" sz="1200" smtClean="0"/>
              <a:pPr eaLnBrk="1" hangingPunct="1"/>
              <a:t>1</a:t>
            </a:fld>
            <a:endParaRPr lang="ru-RU" sz="12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34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951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086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88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755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83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64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C663B-1E24-45A2-8193-FB510E129A1B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83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26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86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8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ru/9/9d/Robert_Floyd.jp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</a:t>
            </a:r>
            <a:r>
              <a:rPr lang="ru-RU" dirty="0" smtClean="0"/>
              <a:t>лгоритмы сортировки</a:t>
            </a:r>
            <a:endParaRPr lang="ru-RU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</a:t>
            </a:r>
            <a:r>
              <a:rPr lang="ru-RU" dirty="0"/>
              <a:t>я</a:t>
            </a:r>
            <a:r>
              <a:rPr lang="ru-RU" dirty="0" smtClean="0"/>
              <a:t> </a:t>
            </a:r>
            <a:r>
              <a:rPr lang="en-US" dirty="0" smtClean="0"/>
              <a:t>13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включениями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мест</a:t>
            </a:r>
            <a:r>
              <a:rPr lang="ru-RU" dirty="0"/>
              <a:t>о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en-US" dirty="0" smtClean="0"/>
              <a:t>a[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искать методом  </a:t>
            </a:r>
            <a:r>
              <a:rPr lang="ru-RU" dirty="0"/>
              <a:t>бинарного </a:t>
            </a:r>
            <a:r>
              <a:rPr lang="ru-RU" dirty="0" smtClean="0"/>
              <a:t>поиска в </a:t>
            </a:r>
            <a:r>
              <a:rPr lang="ru-RU" dirty="0"/>
              <a:t>отсортированном </a:t>
            </a:r>
            <a:r>
              <a:rPr lang="ru-RU" dirty="0" smtClean="0"/>
              <a:t>массиве, то всего </a:t>
            </a:r>
            <a:r>
              <a:rPr lang="ru-RU" dirty="0"/>
              <a:t>будет произведено ~ </a:t>
            </a:r>
            <a:r>
              <a:rPr lang="ru-RU" dirty="0" smtClean="0"/>
              <a:t>N</a:t>
            </a:r>
            <a:r>
              <a:rPr lang="en-US" dirty="0" smtClean="0"/>
              <a:t>*</a:t>
            </a:r>
            <a:r>
              <a:rPr lang="ru-RU" dirty="0" smtClean="0"/>
              <a:t>log2N сравнений</a:t>
            </a:r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r>
              <a:rPr lang="ru-RU" dirty="0"/>
              <a:t>К</a:t>
            </a:r>
            <a:r>
              <a:rPr lang="ru-RU" dirty="0" smtClean="0"/>
              <a:t>оличество </a:t>
            </a:r>
            <a:r>
              <a:rPr lang="ru-RU" dirty="0"/>
              <a:t>пересылок </a:t>
            </a:r>
            <a:r>
              <a:rPr lang="ru-RU" dirty="0" smtClean="0"/>
              <a:t>не изменится</a:t>
            </a:r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Разделим </a:t>
            </a:r>
            <a:r>
              <a:rPr lang="ru-RU" dirty="0" smtClean="0"/>
              <a:t>элементы </a:t>
            </a:r>
            <a:r>
              <a:rPr lang="ru-RU" dirty="0"/>
              <a:t>массива на </a:t>
            </a:r>
            <a:r>
              <a:rPr lang="ru-RU" dirty="0" smtClean="0"/>
              <a:t>неотсортированную часть 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... , </a:t>
            </a:r>
            <a:r>
              <a:rPr lang="ru-RU" dirty="0" smtClean="0"/>
              <a:t>а</a:t>
            </a:r>
            <a:r>
              <a:rPr lang="en-US" dirty="0" smtClean="0"/>
              <a:t>[</a:t>
            </a:r>
            <a:r>
              <a:rPr lang="ru-RU" dirty="0" smtClean="0"/>
              <a:t>N</a:t>
            </a:r>
            <a:r>
              <a:rPr lang="en-US" dirty="0" smtClean="0"/>
              <a:t>]</a:t>
            </a:r>
            <a:r>
              <a:rPr lang="ru-RU" dirty="0" smtClean="0"/>
              <a:t> и отсортированную часть a</a:t>
            </a:r>
            <a:r>
              <a:rPr lang="en-US" dirty="0" smtClean="0"/>
              <a:t>[</a:t>
            </a:r>
            <a:r>
              <a:rPr lang="ru-RU" dirty="0" smtClean="0"/>
              <a:t>1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... , </a:t>
            </a:r>
            <a:r>
              <a:rPr lang="ru-RU" dirty="0" smtClean="0"/>
              <a:t>а</a:t>
            </a:r>
            <a:r>
              <a:rPr lang="en-US" dirty="0" smtClean="0"/>
              <a:t>[</a:t>
            </a:r>
            <a:r>
              <a:rPr lang="ru-RU" dirty="0" smtClean="0"/>
              <a:t>i-1</a:t>
            </a:r>
            <a:r>
              <a:rPr lang="en-US" dirty="0" smtClean="0"/>
              <a:t>]</a:t>
            </a:r>
            <a:endParaRPr lang="ru-RU" dirty="0"/>
          </a:p>
          <a:p>
            <a:r>
              <a:rPr lang="ru-RU" dirty="0" smtClean="0"/>
              <a:t>На i-м шаге </a:t>
            </a:r>
            <a:r>
              <a:rPr lang="en-US" dirty="0" smtClean="0"/>
              <a:t>i-</a:t>
            </a:r>
            <a:r>
              <a:rPr lang="ru-RU" dirty="0" smtClean="0"/>
              <a:t>й и </a:t>
            </a:r>
            <a:r>
              <a:rPr lang="en-US" dirty="0" smtClean="0"/>
              <a:t>min </a:t>
            </a:r>
            <a:r>
              <a:rPr lang="ru-RU" dirty="0" smtClean="0"/>
              <a:t>элемент неотсортированной части меняются местами и отсортированная часть расширяется на 1 элемент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Пусть </a:t>
            </a:r>
            <a:r>
              <a:rPr lang="ru-RU" dirty="0"/>
              <a:t>2 </a:t>
            </a:r>
            <a:r>
              <a:rPr lang="ru-RU" dirty="0" smtClean="0"/>
              <a:t>&lt;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/>
              <a:t>i </a:t>
            </a:r>
            <a:r>
              <a:rPr lang="ru-RU" dirty="0" smtClean="0"/>
              <a:t>&lt;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/>
              <a:t>N,  </a:t>
            </a:r>
            <a:r>
              <a:rPr lang="ru-RU" dirty="0" smtClean="0"/>
              <a:t>a</a:t>
            </a:r>
            <a:r>
              <a:rPr lang="en-US" dirty="0" smtClean="0"/>
              <a:t>[1]</a:t>
            </a:r>
            <a:r>
              <a:rPr lang="ru-RU" dirty="0" smtClean="0"/>
              <a:t>, </a:t>
            </a:r>
            <a:r>
              <a:rPr lang="ru-RU" dirty="0"/>
              <a:t>... , </a:t>
            </a:r>
            <a:r>
              <a:rPr lang="ru-RU" dirty="0" smtClean="0"/>
              <a:t>а</a:t>
            </a:r>
            <a:r>
              <a:rPr lang="en-US" dirty="0" smtClean="0"/>
              <a:t>[</a:t>
            </a:r>
            <a:r>
              <a:rPr lang="ru-RU" dirty="0" smtClean="0"/>
              <a:t>i-1</a:t>
            </a:r>
            <a:r>
              <a:rPr lang="en-US" dirty="0" smtClean="0"/>
              <a:t>]</a:t>
            </a:r>
            <a:r>
              <a:rPr lang="ru-RU" dirty="0" smtClean="0"/>
              <a:t>  </a:t>
            </a:r>
            <a:r>
              <a:rPr lang="ru-RU" dirty="0"/>
              <a:t>уже </a:t>
            </a:r>
            <a:r>
              <a:rPr lang="ru-RU" dirty="0" smtClean="0"/>
              <a:t>отсортированы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	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1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&lt;=</a:t>
            </a:r>
            <a:r>
              <a:rPr lang="ru-RU" dirty="0" smtClean="0"/>
              <a:t> а</a:t>
            </a:r>
            <a:r>
              <a:rPr lang="en-US" dirty="0" smtClean="0"/>
              <a:t>[</a:t>
            </a:r>
            <a:r>
              <a:rPr lang="ru-RU" dirty="0" smtClean="0"/>
              <a:t>2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/>
              <a:t>&lt;=</a:t>
            </a:r>
            <a:r>
              <a:rPr lang="ru-RU" dirty="0" smtClean="0"/>
              <a:t> </a:t>
            </a:r>
            <a:r>
              <a:rPr lang="ru-RU" dirty="0"/>
              <a:t>... </a:t>
            </a:r>
            <a:r>
              <a:rPr lang="en-US" dirty="0"/>
              <a:t>&lt;=</a:t>
            </a:r>
            <a:r>
              <a:rPr lang="ru-RU" dirty="0" smtClean="0"/>
              <a:t> a</a:t>
            </a:r>
            <a:r>
              <a:rPr lang="en-US" dirty="0" smtClean="0"/>
              <a:t>[</a:t>
            </a:r>
            <a:r>
              <a:rPr lang="ru-RU" dirty="0" smtClean="0"/>
              <a:t>i-1</a:t>
            </a:r>
            <a:r>
              <a:rPr lang="en-US" dirty="0" smtClean="0"/>
              <a:t>]</a:t>
            </a:r>
            <a:endParaRPr lang="ru-RU" dirty="0"/>
          </a:p>
          <a:p>
            <a:r>
              <a:rPr lang="ru-RU" dirty="0" smtClean="0"/>
              <a:t>Найдём </a:t>
            </a:r>
            <a:r>
              <a:rPr lang="en-US" dirty="0" smtClean="0"/>
              <a:t>min a[j]</a:t>
            </a:r>
            <a:r>
              <a:rPr lang="ru-RU" dirty="0" smtClean="0"/>
              <a:t>,</a:t>
            </a:r>
            <a:r>
              <a:rPr lang="en-US" dirty="0" smtClean="0"/>
              <a:t> j = i … N</a:t>
            </a:r>
            <a:endParaRPr lang="ru-RU" dirty="0"/>
          </a:p>
          <a:p>
            <a:r>
              <a:rPr lang="ru-RU" dirty="0" smtClean="0"/>
              <a:t>Обменяем местами a</a:t>
            </a:r>
            <a:r>
              <a:rPr lang="en-US" dirty="0" smtClean="0"/>
              <a:t>[i]</a:t>
            </a:r>
            <a:r>
              <a:rPr lang="ru-RU" dirty="0" smtClean="0"/>
              <a:t> и </a:t>
            </a:r>
            <a:r>
              <a:rPr lang="en-US" dirty="0" smtClean="0"/>
              <a:t>a[j]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97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Программа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sort_by_selection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key </a:t>
            </a:r>
            <a:r>
              <a:rPr lang="en-US" dirty="0"/>
              <a:t>a[],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 i;</a:t>
            </a:r>
            <a:br>
              <a:rPr lang="en-US" dirty="0" smtClean="0"/>
            </a:br>
            <a:r>
              <a:rPr lang="en-US" dirty="0" smtClean="0"/>
              <a:t>	for</a:t>
            </a:r>
            <a:r>
              <a:rPr lang="en-US" dirty="0"/>
              <a:t>( i=0; i &lt; N-1; i++) {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j;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k=i; </a:t>
            </a:r>
            <a:r>
              <a:rPr lang="en-US" dirty="0"/>
              <a:t>/* </a:t>
            </a:r>
            <a:r>
              <a:rPr lang="ru-RU" dirty="0" smtClean="0"/>
              <a:t>индекс </a:t>
            </a:r>
            <a:r>
              <a:rPr lang="ru-RU" dirty="0"/>
              <a:t>минимального элемента </a:t>
            </a:r>
            <a:r>
              <a:rPr lang="ru-RU" dirty="0" smtClean="0"/>
              <a:t>*/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/>
              <a:t>	for (</a:t>
            </a:r>
            <a:r>
              <a:rPr lang="en-US" dirty="0" smtClean="0"/>
              <a:t>j=i+1; </a:t>
            </a:r>
            <a:r>
              <a:rPr lang="en-US" dirty="0"/>
              <a:t>j &lt; N; j</a:t>
            </a:r>
            <a:r>
              <a:rPr lang="en-US" dirty="0" smtClean="0"/>
              <a:t>++)</a:t>
            </a:r>
            <a:br>
              <a:rPr lang="en-US" dirty="0" smtClean="0"/>
            </a:br>
            <a:r>
              <a:rPr lang="en-US" dirty="0" smtClean="0"/>
              <a:t>		     </a:t>
            </a:r>
            <a:r>
              <a:rPr lang="en-US" dirty="0"/>
              <a:t>	if(a[k</a:t>
            </a:r>
            <a:r>
              <a:rPr lang="en-US" dirty="0" smtClean="0"/>
              <a:t>].key </a:t>
            </a:r>
            <a:r>
              <a:rPr lang="en-US" dirty="0"/>
              <a:t>&gt; a[j</a:t>
            </a:r>
            <a:r>
              <a:rPr lang="en-US" dirty="0" smtClean="0"/>
              <a:t>].</a:t>
            </a:r>
            <a:r>
              <a:rPr lang="en-US" dirty="0"/>
              <a:t>key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k=j;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ru-RU" dirty="0"/>
              <a:t>	</a:t>
            </a:r>
            <a:r>
              <a:rPr lang="en-US" dirty="0"/>
              <a:t>if (i!=k)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KeyData</a:t>
            </a:r>
            <a:r>
              <a:rPr lang="en-US" dirty="0"/>
              <a:t> </a:t>
            </a:r>
            <a:r>
              <a:rPr lang="en-US" dirty="0" smtClean="0"/>
              <a:t>x=a[i];</a:t>
            </a:r>
            <a:br>
              <a:rPr lang="en-US" dirty="0" smtClean="0"/>
            </a:br>
            <a:r>
              <a:rPr lang="en-US" dirty="0" smtClean="0"/>
              <a:t>			a[i</a:t>
            </a:r>
            <a:r>
              <a:rPr lang="en-US" dirty="0"/>
              <a:t>]=a[k]; a[k]=x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   </a:t>
            </a:r>
            <a:r>
              <a:rPr lang="en-US" dirty="0"/>
              <a:t>	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</a:t>
            </a:r>
            <a:r>
              <a:rPr lang="en-US" dirty="0" smtClean="0"/>
              <a:t> </a:t>
            </a:r>
            <a:r>
              <a:rPr lang="ru-RU" dirty="0" smtClean="0"/>
              <a:t>сортировки 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Число Сi сравнений на i-м шаге внешего цикла есть </a:t>
            </a:r>
            <a:r>
              <a:rPr lang="en-US" sz="2800" dirty="0"/>
              <a:t>N-i</a:t>
            </a:r>
            <a:endParaRPr lang="ru-RU" sz="2800" dirty="0"/>
          </a:p>
          <a:p>
            <a:pPr lvl="1"/>
            <a:r>
              <a:rPr lang="ru-RU" dirty="0"/>
              <a:t>На первом шаге первый элемент сравнивается с остальными N – 1</a:t>
            </a:r>
            <a:r>
              <a:rPr lang="en-US" dirty="0"/>
              <a:t> </a:t>
            </a:r>
            <a:r>
              <a:rPr lang="ru-RU" dirty="0"/>
              <a:t>элементами</a:t>
            </a:r>
            <a:endParaRPr lang="en-US" dirty="0"/>
          </a:p>
          <a:p>
            <a:pPr lvl="1"/>
            <a:r>
              <a:rPr lang="ru-RU" dirty="0"/>
              <a:t>На втором шаге число сравнений будет — N - 2 и т. д. </a:t>
            </a:r>
          </a:p>
          <a:p>
            <a:pPr lvl="1"/>
            <a:endParaRPr lang="ru-RU" sz="2400" dirty="0"/>
          </a:p>
          <a:p>
            <a:r>
              <a:rPr lang="ru-RU" sz="2800" dirty="0"/>
              <a:t>Поэтому число сравнений есть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ru-RU" sz="2800" dirty="0"/>
              <a:t>С</a:t>
            </a:r>
            <a:r>
              <a:rPr lang="en-US" sz="2800" dirty="0"/>
              <a:t>min = </a:t>
            </a:r>
            <a:r>
              <a:rPr lang="ru-RU" sz="2800" dirty="0"/>
              <a:t>С</a:t>
            </a:r>
            <a:r>
              <a:rPr lang="en-US" sz="2800" dirty="0"/>
              <a:t>max</a:t>
            </a:r>
            <a:r>
              <a:rPr lang="ru-RU" sz="2800" dirty="0"/>
              <a:t> = (N – 1) + (N – 2) + ... + 1 = N * (N - 1)/2 </a:t>
            </a:r>
          </a:p>
          <a:p>
            <a:pPr lvl="1"/>
            <a:endParaRPr lang="ru-RU" sz="2400" dirty="0"/>
          </a:p>
          <a:p>
            <a:r>
              <a:rPr lang="ru-RU" sz="2800" dirty="0"/>
              <a:t>Ма</a:t>
            </a:r>
            <a:r>
              <a:rPr lang="en-US" sz="2800" dirty="0"/>
              <a:t>x </a:t>
            </a:r>
            <a:r>
              <a:rPr lang="ru-RU" sz="2800" dirty="0"/>
              <a:t>число пересылок Мmах = N -1 так как на  каждом</a:t>
            </a:r>
            <a:r>
              <a:rPr lang="en-US" sz="2800" dirty="0"/>
              <a:t> </a:t>
            </a:r>
            <a:r>
              <a:rPr lang="ru-RU" sz="2800" dirty="0"/>
              <a:t>проходе выполняется обмен найденного минимального элемента с i-м</a:t>
            </a:r>
            <a:endParaRPr lang="en-US" sz="2800" dirty="0"/>
          </a:p>
          <a:p>
            <a:pPr lvl="1"/>
            <a:r>
              <a:rPr lang="ru-RU" dirty="0"/>
              <a:t>Чему равно </a:t>
            </a:r>
            <a:r>
              <a:rPr lang="en-US" dirty="0" err="1"/>
              <a:t>Mmin</a:t>
            </a:r>
            <a:r>
              <a:rPr lang="en-US" dirty="0"/>
              <a:t>?</a:t>
            </a:r>
            <a:endParaRPr lang="ru-RU" dirty="0"/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сортировки </a:t>
            </a:r>
            <a:r>
              <a:rPr lang="ru-RU" dirty="0"/>
              <a:t>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Число </a:t>
            </a:r>
            <a:r>
              <a:rPr lang="ru-RU" dirty="0"/>
              <a:t>сравнений в методе выбора всегда равно максимальному числу сравнений в методе простых </a:t>
            </a:r>
            <a:r>
              <a:rPr lang="ru-RU" dirty="0" smtClean="0"/>
              <a:t>включений</a:t>
            </a:r>
          </a:p>
          <a:p>
            <a:r>
              <a:rPr lang="ru-RU" dirty="0" smtClean="0"/>
              <a:t>Число перемещений минимально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вспомнить, что сравниваются </a:t>
            </a:r>
            <a:r>
              <a:rPr lang="ru-RU" dirty="0" smtClean="0"/>
              <a:t>ключи, </a:t>
            </a:r>
            <a:r>
              <a:rPr lang="ru-RU" dirty="0"/>
              <a:t>а перемещаются записи целиком, то метод выбора, экономящий число перемещений может на практике оказаться </a:t>
            </a:r>
            <a:r>
              <a:rPr lang="ru-RU" dirty="0" smtClean="0"/>
              <a:t>предпочтительней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Линейный поиск </a:t>
            </a:r>
            <a:r>
              <a:rPr lang="en-US" sz="2400" dirty="0"/>
              <a:t>min </a:t>
            </a:r>
            <a:r>
              <a:rPr lang="ru-RU" sz="2400" dirty="0"/>
              <a:t>элемента делает</a:t>
            </a:r>
            <a:br>
              <a:rPr lang="ru-RU" sz="2400" dirty="0"/>
            </a:br>
            <a:r>
              <a:rPr lang="ru-RU" sz="2400" dirty="0"/>
              <a:t>сложность всей сортировки выбором</a:t>
            </a:r>
            <a:br>
              <a:rPr lang="ru-RU" sz="2400" dirty="0"/>
            </a:br>
            <a:r>
              <a:rPr lang="ru-RU" sz="2400" dirty="0"/>
              <a:t>квадратичной</a:t>
            </a:r>
          </a:p>
          <a:p>
            <a:r>
              <a:rPr lang="ru-RU" sz="2400" dirty="0"/>
              <a:t>Как найти минимальный элемент быстрее, чем за </a:t>
            </a:r>
            <a:r>
              <a:rPr lang="en-US" sz="2400" dirty="0"/>
              <a:t>O(N) </a:t>
            </a:r>
            <a:r>
              <a:rPr lang="ru-RU" sz="2400" dirty="0"/>
              <a:t>операций?</a:t>
            </a:r>
          </a:p>
          <a:p>
            <a:r>
              <a:rPr lang="en-US" sz="2400" dirty="0"/>
              <a:t>Williams, James</a:t>
            </a:r>
            <a:r>
              <a:rPr lang="ru-RU" sz="2400" dirty="0"/>
              <a:t> </a:t>
            </a:r>
            <a:r>
              <a:rPr lang="en-US" sz="2400" dirty="0"/>
              <a:t>"Algorithm 232 - </a:t>
            </a:r>
            <a:r>
              <a:rPr lang="en-US" sz="2400" dirty="0" err="1"/>
              <a:t>Heapsort</a:t>
            </a:r>
            <a:r>
              <a:rPr lang="en-US" sz="2400" dirty="0"/>
              <a:t>"</a:t>
            </a:r>
            <a:r>
              <a:rPr lang="ru-RU" sz="2400" dirty="0"/>
              <a:t> </a:t>
            </a:r>
            <a:r>
              <a:rPr lang="en-US" sz="2400" dirty="0"/>
              <a:t>ACM 1964</a:t>
            </a:r>
            <a:endParaRPr lang="ru-RU" sz="2400" dirty="0"/>
          </a:p>
          <a:p>
            <a:pPr lvl="1"/>
            <a:r>
              <a:rPr lang="ru-RU" sz="2000" dirty="0"/>
              <a:t>Не удалось найти первоисточник</a:t>
            </a:r>
            <a:endParaRPr lang="en-US" sz="2000" dirty="0"/>
          </a:p>
          <a:p>
            <a:r>
              <a:rPr lang="en-US" sz="2400" dirty="0"/>
              <a:t>Floyd, Robert W. 1936-2001</a:t>
            </a:r>
            <a:r>
              <a:rPr lang="ru-RU" sz="2400" dirty="0"/>
              <a:t> </a:t>
            </a:r>
            <a:r>
              <a:rPr lang="en-US" sz="2400" dirty="0"/>
              <a:t>"Algorithm 245 - </a:t>
            </a:r>
            <a:r>
              <a:rPr lang="en-US" sz="2400" dirty="0" err="1"/>
              <a:t>Treesort</a:t>
            </a:r>
            <a:r>
              <a:rPr lang="en-US" sz="2400" dirty="0"/>
              <a:t> 3" ACM 1964</a:t>
            </a:r>
          </a:p>
          <a:p>
            <a:r>
              <a:rPr lang="ru-RU" sz="2400" dirty="0"/>
              <a:t>Организовать входные данные в виде так называемой </a:t>
            </a:r>
            <a:r>
              <a:rPr lang="ru-RU" sz="2400" dirty="0">
                <a:solidFill>
                  <a:srgbClr val="FFC000"/>
                </a:solidFill>
              </a:rPr>
              <a:t>пирамиды</a:t>
            </a:r>
            <a:r>
              <a:rPr lang="ru-RU" sz="2400" dirty="0"/>
              <a:t> упрощающей поиск минимума и поддерживать их в этом виде в процессе сортировки</a:t>
            </a:r>
          </a:p>
          <a:p>
            <a:pPr lvl="1"/>
            <a:r>
              <a:rPr lang="ru-RU" sz="2000" dirty="0"/>
              <a:t>Накапливать информацию о взаимных отношениях элементов</a:t>
            </a:r>
          </a:p>
        </p:txBody>
      </p:sp>
      <p:pic>
        <p:nvPicPr>
          <p:cNvPr id="3074" name="Picture 2" descr="Файл:Robert Floyd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485402"/>
            <a:ext cx="15240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r>
              <a:rPr lang="ru-RU" dirty="0"/>
              <a:t>пирамиды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Пусть дана последовательность h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]</a:t>
            </a:r>
            <a:r>
              <a:rPr lang="ru-RU" sz="2400" dirty="0"/>
              <a:t>, ..., h</a:t>
            </a:r>
            <a:r>
              <a:rPr lang="en-US" sz="2400" dirty="0"/>
              <a:t>[</a:t>
            </a:r>
            <a:r>
              <a:rPr lang="ru-RU" sz="2400" dirty="0"/>
              <a:t>n</a:t>
            </a:r>
            <a:r>
              <a:rPr lang="en-US" sz="2400" dirty="0"/>
              <a:t>]</a:t>
            </a:r>
            <a:r>
              <a:rPr lang="ru-RU" sz="2400" dirty="0"/>
              <a:t> </a:t>
            </a:r>
          </a:p>
          <a:p>
            <a:r>
              <a:rPr lang="ru-RU" sz="2400" dirty="0"/>
              <a:t>Элемент h</a:t>
            </a:r>
            <a:r>
              <a:rPr lang="en-US" sz="2400" dirty="0"/>
              <a:t>[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r>
              <a:rPr lang="ru-RU" sz="2400" dirty="0"/>
              <a:t> </a:t>
            </a:r>
            <a:r>
              <a:rPr lang="ru-RU" sz="2400" dirty="0">
                <a:solidFill>
                  <a:srgbClr val="FFC000"/>
                </a:solidFill>
              </a:rPr>
              <a:t>образует пирамиду </a:t>
            </a:r>
            <a:r>
              <a:rPr lang="ru-RU" sz="2400" dirty="0"/>
              <a:t>в этой последовательности,</a:t>
            </a:r>
            <a:r>
              <a:rPr lang="en-US" sz="2400" dirty="0"/>
              <a:t> </a:t>
            </a:r>
            <a:r>
              <a:rPr lang="ru-RU" sz="2400" dirty="0"/>
              <a:t>если выполнены следующие условия</a:t>
            </a:r>
          </a:p>
          <a:p>
            <a:pPr lvl="1"/>
            <a:r>
              <a:rPr lang="ru-RU" sz="2000" dirty="0"/>
              <a:t>Если 2 </a:t>
            </a:r>
            <a:r>
              <a:rPr lang="en-US" sz="2000" dirty="0"/>
              <a:t>*</a:t>
            </a:r>
            <a:r>
              <a:rPr lang="ru-RU" sz="2000" dirty="0"/>
              <a:t> i ≤ n, то h</a:t>
            </a:r>
            <a:r>
              <a:rPr lang="en-US" sz="2000" dirty="0"/>
              <a:t>[</a:t>
            </a:r>
            <a:r>
              <a:rPr lang="ru-RU" sz="2000" dirty="0"/>
              <a:t>i</a:t>
            </a:r>
            <a:r>
              <a:rPr lang="en-US" sz="2000" dirty="0"/>
              <a:t>]</a:t>
            </a:r>
            <a:r>
              <a:rPr lang="ru-RU" sz="2000" dirty="0"/>
              <a:t> ≥ h</a:t>
            </a:r>
            <a:r>
              <a:rPr lang="en-US" sz="2000" dirty="0"/>
              <a:t>[</a:t>
            </a:r>
            <a:r>
              <a:rPr lang="ru-RU" sz="2000" dirty="0"/>
              <a:t>2i</a:t>
            </a:r>
            <a:r>
              <a:rPr lang="en-US" sz="2000" dirty="0"/>
              <a:t>]</a:t>
            </a:r>
            <a:r>
              <a:rPr lang="ru-RU" sz="2000" dirty="0"/>
              <a:t> и h</a:t>
            </a:r>
            <a:r>
              <a:rPr lang="en-US" sz="2000" dirty="0"/>
              <a:t>[</a:t>
            </a:r>
            <a:r>
              <a:rPr lang="ru-RU" sz="2000" dirty="0"/>
              <a:t>2i</a:t>
            </a:r>
            <a:r>
              <a:rPr lang="en-US" sz="2000" dirty="0"/>
              <a:t>]</a:t>
            </a:r>
            <a:r>
              <a:rPr lang="ru-RU" sz="2000" dirty="0"/>
              <a:t> образует пирамиду</a:t>
            </a:r>
          </a:p>
          <a:p>
            <a:pPr lvl="1"/>
            <a:r>
              <a:rPr lang="ru-RU" sz="2000" dirty="0"/>
              <a:t>Если 2 </a:t>
            </a:r>
            <a:r>
              <a:rPr lang="en-US" sz="2000" dirty="0"/>
              <a:t>*</a:t>
            </a:r>
            <a:r>
              <a:rPr lang="ru-RU" sz="2000" dirty="0"/>
              <a:t> i + 1 ≤ n, то h</a:t>
            </a:r>
            <a:r>
              <a:rPr lang="en-US" sz="2000" dirty="0"/>
              <a:t>[</a:t>
            </a:r>
            <a:r>
              <a:rPr lang="ru-RU" sz="2000" dirty="0"/>
              <a:t>i</a:t>
            </a:r>
            <a:r>
              <a:rPr lang="en-US" sz="2000" dirty="0"/>
              <a:t>]</a:t>
            </a:r>
            <a:r>
              <a:rPr lang="ru-RU" sz="2000" dirty="0"/>
              <a:t> ≥ h</a:t>
            </a:r>
            <a:r>
              <a:rPr lang="en-US" sz="2000" dirty="0"/>
              <a:t>[</a:t>
            </a:r>
            <a:r>
              <a:rPr lang="ru-RU" sz="2000" dirty="0"/>
              <a:t>2i+1</a:t>
            </a:r>
            <a:r>
              <a:rPr lang="en-US" sz="2000" dirty="0"/>
              <a:t>]</a:t>
            </a:r>
            <a:r>
              <a:rPr lang="ru-RU" sz="2000" dirty="0"/>
              <a:t> и h</a:t>
            </a:r>
            <a:r>
              <a:rPr lang="en-US" sz="2000" dirty="0"/>
              <a:t>[</a:t>
            </a:r>
            <a:r>
              <a:rPr lang="ru-RU" sz="2000" dirty="0"/>
              <a:t>2i+1</a:t>
            </a:r>
            <a:r>
              <a:rPr lang="en-US" sz="2000" dirty="0"/>
              <a:t>]</a:t>
            </a:r>
            <a:r>
              <a:rPr lang="ru-RU" sz="2000" dirty="0"/>
              <a:t> образует пирамиду</a:t>
            </a:r>
          </a:p>
          <a:p>
            <a:r>
              <a:rPr lang="ru-RU" sz="2400" dirty="0"/>
              <a:t>Элементы h</a:t>
            </a:r>
            <a:r>
              <a:rPr lang="en-US" sz="2400" dirty="0"/>
              <a:t>[</a:t>
            </a:r>
            <a:r>
              <a:rPr lang="ru-RU" sz="2400" dirty="0"/>
              <a:t>n/2+1</a:t>
            </a:r>
            <a:r>
              <a:rPr lang="en-US" sz="2400" dirty="0"/>
              <a:t>]</a:t>
            </a:r>
            <a:r>
              <a:rPr lang="ru-RU" sz="2400" dirty="0"/>
              <a:t>, ..., h</a:t>
            </a:r>
            <a:r>
              <a:rPr lang="en-US" sz="2400" dirty="0"/>
              <a:t>[</a:t>
            </a:r>
            <a:r>
              <a:rPr lang="ru-RU" sz="2400" dirty="0"/>
              <a:t>n</a:t>
            </a:r>
            <a:r>
              <a:rPr lang="en-US" sz="2400" dirty="0"/>
              <a:t>]</a:t>
            </a:r>
            <a:r>
              <a:rPr lang="ru-RU" sz="2400" dirty="0"/>
              <a:t>  всегда образуют тривиальные пирамиды, поскольку для них приведенные условия имеют ложные посылки</a:t>
            </a:r>
          </a:p>
          <a:p>
            <a:r>
              <a:rPr lang="ru-RU" sz="2400" dirty="0"/>
              <a:t>Последовательность, упорядоченная по убыванию, является полной пирамидой</a:t>
            </a:r>
            <a:r>
              <a:rPr lang="en-US" sz="2400" dirty="0"/>
              <a:t> – </a:t>
            </a:r>
            <a:r>
              <a:rPr lang="ru-RU" sz="2400" dirty="0"/>
              <a:t>почему?</a:t>
            </a:r>
            <a:endParaRPr lang="ru-RU" sz="2400" dirty="0">
              <a:solidFill>
                <a:srgbClr val="FFC000"/>
              </a:solidFill>
            </a:endParaRPr>
          </a:p>
          <a:p>
            <a:r>
              <a:rPr lang="ru-RU" sz="2400" dirty="0"/>
              <a:t>Если элемент h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]</a:t>
            </a:r>
            <a:r>
              <a:rPr lang="ru-RU" sz="2400" dirty="0"/>
              <a:t> образует пирамиду, то и каждый элемент последовательности образует пирамиду</a:t>
            </a:r>
          </a:p>
          <a:p>
            <a:r>
              <a:rPr lang="ru-RU" sz="2400" dirty="0"/>
              <a:t>В этом случае будем говорить, что вся последовательность является </a:t>
            </a:r>
            <a:r>
              <a:rPr lang="ru-RU" sz="2400" dirty="0">
                <a:solidFill>
                  <a:srgbClr val="FFC000"/>
                </a:solidFill>
              </a:rPr>
              <a:t>полной пирамидой</a:t>
            </a:r>
            <a:endParaRPr lang="en-US" sz="2400" dirty="0">
              <a:solidFill>
                <a:srgbClr val="FFC000"/>
              </a:solidFill>
            </a:endParaRPr>
          </a:p>
          <a:p>
            <a:endParaRPr lang="ru-RU" sz="2400" dirty="0"/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Полная пирамида при n = 15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Полная пирамида может быть изображена в виде корневого бинарного дерева, в котором элементы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2i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ru-RU" sz="2400" dirty="0"/>
              <a:t>и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2i+1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ru-RU" sz="2400" dirty="0"/>
              <a:t>являются сыновьями элемента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i</a:t>
            </a:r>
            <a:r>
              <a:rPr lang="en-US" sz="2400" dirty="0" smtClean="0"/>
              <a:t>]</a:t>
            </a:r>
            <a:r>
              <a:rPr lang="ru-RU" sz="2400" dirty="0" smtClean="0"/>
              <a:t>. </a:t>
            </a:r>
            <a:endParaRPr lang="ru-RU" sz="2400" dirty="0"/>
          </a:p>
          <a:p>
            <a:r>
              <a:rPr lang="ru-RU" sz="2400" dirty="0"/>
              <a:t>Элемент в любом узле численно не меньше всех своих потомков, а вершина полной пирамиды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1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ru-RU" sz="2400" dirty="0"/>
              <a:t>содержит максимальный элемент всей последовательности. </a:t>
            </a:r>
          </a:p>
          <a:p>
            <a:endParaRPr lang="ru-RU" sz="2400" dirty="0"/>
          </a:p>
        </p:txBody>
      </p:sp>
      <p:grpSp>
        <p:nvGrpSpPr>
          <p:cNvPr id="35844" name="Group 33"/>
          <p:cNvGrpSpPr>
            <a:grpSpLocks/>
          </p:cNvGrpSpPr>
          <p:nvPr/>
        </p:nvGrpSpPr>
        <p:grpSpPr bwMode="auto">
          <a:xfrm>
            <a:off x="4079776" y="3356992"/>
            <a:ext cx="5357813" cy="3024336"/>
            <a:chOff x="1170" y="2025"/>
            <a:chExt cx="3375" cy="1980"/>
          </a:xfrm>
        </p:grpSpPr>
        <p:sp>
          <p:nvSpPr>
            <p:cNvPr id="4" name="Овал 3"/>
            <p:cNvSpPr/>
            <p:nvPr/>
          </p:nvSpPr>
          <p:spPr>
            <a:xfrm>
              <a:off x="2835" y="202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378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14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46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13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301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265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220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166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423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15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7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4005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40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430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485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3555" y="261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070" y="256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Прямая соединительная линия 19"/>
            <p:cNvCxnSpPr>
              <a:stCxn id="16" idx="3"/>
              <a:endCxn id="12" idx="0"/>
            </p:cNvCxnSpPr>
            <p:nvPr/>
          </p:nvCxnSpPr>
          <p:spPr>
            <a:xfrm rot="5400000">
              <a:off x="1210" y="3459"/>
              <a:ext cx="438" cy="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4" idx="3"/>
              <a:endCxn id="18" idx="7"/>
            </p:cNvCxnSpPr>
            <p:nvPr/>
          </p:nvCxnSpPr>
          <p:spPr>
            <a:xfrm rot="5400000">
              <a:off x="2423" y="2136"/>
              <a:ext cx="381" cy="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5" idx="3"/>
              <a:endCxn id="9" idx="0"/>
            </p:cNvCxnSpPr>
            <p:nvPr/>
          </p:nvCxnSpPr>
          <p:spPr>
            <a:xfrm rot="5400000">
              <a:off x="2200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6" idx="5"/>
              <a:endCxn id="10" idx="0"/>
            </p:cNvCxnSpPr>
            <p:nvPr/>
          </p:nvCxnSpPr>
          <p:spPr>
            <a:xfrm rot="16200000" flipH="1">
              <a:off x="1569" y="3527"/>
              <a:ext cx="438" cy="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15" idx="5"/>
              <a:endCxn id="8" idx="0"/>
            </p:cNvCxnSpPr>
            <p:nvPr/>
          </p:nvCxnSpPr>
          <p:spPr>
            <a:xfrm rot="16200000" flipH="1">
              <a:off x="2537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8" idx="3"/>
              <a:endCxn id="16" idx="0"/>
            </p:cNvCxnSpPr>
            <p:nvPr/>
          </p:nvCxnSpPr>
          <p:spPr>
            <a:xfrm rot="5400000">
              <a:off x="1686" y="2716"/>
              <a:ext cx="393" cy="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8" idx="5"/>
              <a:endCxn id="15" idx="0"/>
            </p:cNvCxnSpPr>
            <p:nvPr/>
          </p:nvCxnSpPr>
          <p:spPr>
            <a:xfrm rot="16200000" flipH="1">
              <a:off x="2267" y="2830"/>
              <a:ext cx="393" cy="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3" idx="5"/>
              <a:endCxn id="11" idx="0"/>
            </p:cNvCxnSpPr>
            <p:nvPr/>
          </p:nvCxnSpPr>
          <p:spPr>
            <a:xfrm rot="16200000" flipH="1">
              <a:off x="4112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7" idx="5"/>
              <a:endCxn id="13" idx="0"/>
            </p:cNvCxnSpPr>
            <p:nvPr/>
          </p:nvCxnSpPr>
          <p:spPr>
            <a:xfrm rot="16200000" flipH="1">
              <a:off x="3820" y="2806"/>
              <a:ext cx="348" cy="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3" idx="3"/>
              <a:endCxn id="5" idx="0"/>
            </p:cNvCxnSpPr>
            <p:nvPr/>
          </p:nvCxnSpPr>
          <p:spPr>
            <a:xfrm rot="5400000">
              <a:off x="3772" y="3508"/>
              <a:ext cx="438" cy="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14" idx="5"/>
              <a:endCxn id="6" idx="0"/>
            </p:cNvCxnSpPr>
            <p:nvPr/>
          </p:nvCxnSpPr>
          <p:spPr>
            <a:xfrm rot="16200000" flipH="1">
              <a:off x="3347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14" idx="3"/>
              <a:endCxn id="7" idx="0"/>
            </p:cNvCxnSpPr>
            <p:nvPr/>
          </p:nvCxnSpPr>
          <p:spPr>
            <a:xfrm rot="5400000">
              <a:off x="3007" y="3508"/>
              <a:ext cx="438" cy="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17" idx="3"/>
              <a:endCxn id="14" idx="0"/>
            </p:cNvCxnSpPr>
            <p:nvPr/>
          </p:nvCxnSpPr>
          <p:spPr>
            <a:xfrm rot="5400000">
              <a:off x="3326" y="2874"/>
              <a:ext cx="348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>
              <a:stCxn id="4" idx="5"/>
              <a:endCxn id="17" idx="1"/>
            </p:cNvCxnSpPr>
            <p:nvPr/>
          </p:nvCxnSpPr>
          <p:spPr>
            <a:xfrm rot="16200000" flipH="1">
              <a:off x="3136" y="2185"/>
              <a:ext cx="426" cy="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8" name="Group 33"/>
          <p:cNvGrpSpPr>
            <a:grpSpLocks/>
          </p:cNvGrpSpPr>
          <p:nvPr/>
        </p:nvGrpSpPr>
        <p:grpSpPr bwMode="auto">
          <a:xfrm>
            <a:off x="3503613" y="4098180"/>
            <a:ext cx="5357812" cy="2643188"/>
            <a:chOff x="1260" y="2430"/>
            <a:chExt cx="3375" cy="1665"/>
          </a:xfrm>
        </p:grpSpPr>
        <p:sp>
          <p:nvSpPr>
            <p:cNvPr id="4" name="Овал 3"/>
            <p:cNvSpPr/>
            <p:nvPr/>
          </p:nvSpPr>
          <p:spPr>
            <a:xfrm>
              <a:off x="2835" y="243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3870" y="3825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3465" y="3780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</a:p>
          </p:txBody>
        </p:sp>
        <p:sp>
          <p:nvSpPr>
            <p:cNvPr id="7" name="Овал 6"/>
            <p:cNvSpPr/>
            <p:nvPr/>
          </p:nvSpPr>
          <p:spPr>
            <a:xfrm>
              <a:off x="301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265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220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175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4320" y="3825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260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4050" y="3285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330" y="3285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430" y="324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620" y="324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3600" y="2700"/>
              <a:ext cx="315" cy="3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115" y="274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cxnSp>
          <p:nvCxnSpPr>
            <p:cNvPr id="19" name="Прямая соединительная линия 18"/>
            <p:cNvCxnSpPr>
              <a:stCxn id="16" idx="3"/>
              <a:endCxn id="12" idx="0"/>
            </p:cNvCxnSpPr>
            <p:nvPr/>
          </p:nvCxnSpPr>
          <p:spPr>
            <a:xfrm rot="5400000">
              <a:off x="1367" y="3481"/>
              <a:ext cx="348" cy="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4" idx="3"/>
              <a:endCxn id="18" idx="7"/>
            </p:cNvCxnSpPr>
            <p:nvPr/>
          </p:nvCxnSpPr>
          <p:spPr>
            <a:xfrm rot="5400000">
              <a:off x="2555" y="2451"/>
              <a:ext cx="156" cy="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5" idx="3"/>
              <a:endCxn id="9" idx="0"/>
            </p:cNvCxnSpPr>
            <p:nvPr/>
          </p:nvCxnSpPr>
          <p:spPr>
            <a:xfrm rot="5400000">
              <a:off x="2264" y="3568"/>
              <a:ext cx="310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6" idx="5"/>
              <a:endCxn id="10" idx="0"/>
            </p:cNvCxnSpPr>
            <p:nvPr/>
          </p:nvCxnSpPr>
          <p:spPr>
            <a:xfrm rot="16200000" flipH="1">
              <a:off x="1727" y="3594"/>
              <a:ext cx="348" cy="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5" idx="5"/>
              <a:endCxn id="8" idx="0"/>
            </p:cNvCxnSpPr>
            <p:nvPr/>
          </p:nvCxnSpPr>
          <p:spPr>
            <a:xfrm rot="16200000" flipH="1">
              <a:off x="2601" y="3568"/>
              <a:ext cx="310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18" idx="3"/>
              <a:endCxn id="16" idx="0"/>
            </p:cNvCxnSpPr>
            <p:nvPr/>
          </p:nvCxnSpPr>
          <p:spPr>
            <a:xfrm rot="5400000">
              <a:off x="1817" y="2897"/>
              <a:ext cx="303" cy="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8" idx="5"/>
              <a:endCxn id="15" idx="0"/>
            </p:cNvCxnSpPr>
            <p:nvPr/>
          </p:nvCxnSpPr>
          <p:spPr>
            <a:xfrm rot="16200000" flipH="1">
              <a:off x="2334" y="2987"/>
              <a:ext cx="303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13" idx="5"/>
              <a:endCxn id="11" idx="0"/>
            </p:cNvCxnSpPr>
            <p:nvPr/>
          </p:nvCxnSpPr>
          <p:spPr>
            <a:xfrm rot="16200000" flipH="1">
              <a:off x="4244" y="3590"/>
              <a:ext cx="310" cy="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17" idx="5"/>
              <a:endCxn id="13" idx="0"/>
            </p:cNvCxnSpPr>
            <p:nvPr/>
          </p:nvCxnSpPr>
          <p:spPr>
            <a:xfrm rot="16200000" flipH="1">
              <a:off x="3881" y="2957"/>
              <a:ext cx="316" cy="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3" idx="3"/>
              <a:endCxn id="5" idx="0"/>
            </p:cNvCxnSpPr>
            <p:nvPr/>
          </p:nvCxnSpPr>
          <p:spPr>
            <a:xfrm rot="5400000">
              <a:off x="3907" y="3636"/>
              <a:ext cx="310" cy="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4" idx="5"/>
              <a:endCxn id="6" idx="0"/>
            </p:cNvCxnSpPr>
            <p:nvPr/>
          </p:nvCxnSpPr>
          <p:spPr>
            <a:xfrm rot="16200000" flipH="1">
              <a:off x="3478" y="3636"/>
              <a:ext cx="265" cy="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4" idx="3"/>
              <a:endCxn id="7" idx="0"/>
            </p:cNvCxnSpPr>
            <p:nvPr/>
          </p:nvCxnSpPr>
          <p:spPr>
            <a:xfrm rot="5400000">
              <a:off x="3142" y="3546"/>
              <a:ext cx="265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7" idx="3"/>
              <a:endCxn id="14" idx="0"/>
            </p:cNvCxnSpPr>
            <p:nvPr/>
          </p:nvCxnSpPr>
          <p:spPr>
            <a:xfrm rot="5400000">
              <a:off x="3409" y="3048"/>
              <a:ext cx="316" cy="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4" idx="5"/>
              <a:endCxn id="17" idx="1"/>
            </p:cNvCxnSpPr>
            <p:nvPr/>
          </p:nvCxnSpPr>
          <p:spPr>
            <a:xfrm rot="16200000" flipH="1">
              <a:off x="3313" y="2413"/>
              <a:ext cx="124" cy="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полной пирамиды при n = 12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число элементов в полной пирамиде не равно </a:t>
            </a:r>
            <a:r>
              <a:rPr lang="ru-RU" dirty="0" smtClean="0"/>
              <a:t>2</a:t>
            </a:r>
            <a:r>
              <a:rPr lang="en-US" dirty="0" smtClean="0"/>
              <a:t>^</a:t>
            </a:r>
            <a:r>
              <a:rPr lang="ru-RU" dirty="0" smtClean="0"/>
              <a:t>k </a:t>
            </a:r>
            <a:r>
              <a:rPr lang="ru-RU" dirty="0"/>
              <a:t>– 1, самый нижний уровень дерева будет неполным: недостающих сыновей можно достроить, добавив в пирамиду несколько заключительных «минимальных» элементов </a:t>
            </a:r>
            <a:r>
              <a:rPr lang="ru-RU" dirty="0" smtClean="0"/>
              <a:t>«</a:t>
            </a:r>
            <a:r>
              <a:rPr lang="en-US" dirty="0" smtClean="0"/>
              <a:t>-</a:t>
            </a:r>
            <a:r>
              <a:rPr lang="en-US" dirty="0" err="1" smtClean="0"/>
              <a:t>oo</a:t>
            </a:r>
            <a:r>
              <a:rPr lang="ru-RU" dirty="0" smtClean="0"/>
              <a:t>», </a:t>
            </a:r>
            <a:r>
              <a:rPr lang="ru-RU" dirty="0"/>
              <a:t>не нарушающих условия </a:t>
            </a:r>
            <a:r>
              <a:rPr lang="ru-RU" dirty="0" smtClean="0"/>
              <a:t>пирамиды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Макет пирамидальной </a:t>
            </a:r>
            <a:r>
              <a:rPr lang="ru-RU" dirty="0"/>
              <a:t>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Подготовка к </a:t>
            </a:r>
            <a:r>
              <a:rPr lang="ru-RU" dirty="0" smtClean="0"/>
              <a:t>сортировке</a:t>
            </a:r>
            <a:endParaRPr lang="en-US" dirty="0" smtClean="0"/>
          </a:p>
          <a:p>
            <a:pPr lvl="1"/>
            <a:r>
              <a:rPr lang="ru-RU" dirty="0"/>
              <a:t>В</a:t>
            </a:r>
            <a:r>
              <a:rPr lang="ru-RU" dirty="0" smtClean="0"/>
              <a:t>ходная </a:t>
            </a:r>
            <a:r>
              <a:rPr lang="ru-RU" dirty="0"/>
              <a:t>неупорядоченная последовательность перестраивается в </a:t>
            </a:r>
            <a:r>
              <a:rPr lang="ru-RU" dirty="0" smtClean="0"/>
              <a:t>пирамиду</a:t>
            </a:r>
            <a:endParaRPr lang="ru-RU" dirty="0"/>
          </a:p>
          <a:p>
            <a:r>
              <a:rPr lang="ru-RU" dirty="0" smtClean="0"/>
              <a:t>Сортировка</a:t>
            </a:r>
          </a:p>
          <a:p>
            <a:pPr lvl="1"/>
            <a:r>
              <a:rPr lang="ru-RU" dirty="0" smtClean="0"/>
              <a:t>Массив делится на две части</a:t>
            </a:r>
          </a:p>
          <a:p>
            <a:pPr lvl="2"/>
            <a:r>
              <a:rPr lang="ru-RU" dirty="0" smtClean="0"/>
              <a:t>Неупорядоченное начало </a:t>
            </a:r>
            <a:r>
              <a:rPr lang="ru-RU" dirty="0"/>
              <a:t>массива</a:t>
            </a:r>
            <a:endParaRPr lang="ru-RU" dirty="0" smtClean="0"/>
          </a:p>
          <a:p>
            <a:pPr lvl="2"/>
            <a:r>
              <a:rPr lang="ru-RU" dirty="0" smtClean="0"/>
              <a:t>Упорядоченный конец массива</a:t>
            </a:r>
          </a:p>
          <a:p>
            <a:pPr lvl="1"/>
            <a:r>
              <a:rPr lang="ru-RU" dirty="0" smtClean="0"/>
              <a:t>Пока не упорядочим весь массив</a:t>
            </a:r>
          </a:p>
          <a:p>
            <a:pPr lvl="2"/>
            <a:r>
              <a:rPr lang="ru-RU" dirty="0" smtClean="0"/>
              <a:t>Меняем местами </a:t>
            </a:r>
            <a:r>
              <a:rPr lang="en-US" dirty="0"/>
              <a:t>h[1] </a:t>
            </a:r>
            <a:r>
              <a:rPr lang="ru-RU" dirty="0" smtClean="0"/>
              <a:t>и последний элемент неупорядоченной части</a:t>
            </a:r>
          </a:p>
          <a:p>
            <a:pPr lvl="2"/>
            <a:r>
              <a:rPr lang="ru-RU" dirty="0" smtClean="0"/>
              <a:t>Восстанавливаем пирамиду начиная с </a:t>
            </a:r>
            <a:r>
              <a:rPr lang="en-US" dirty="0" smtClean="0"/>
              <a:t>h[1]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</a:p>
          <a:p>
            <a:pPr lvl="1"/>
            <a:r>
              <a:rPr lang="ru-RU" dirty="0" smtClean="0"/>
              <a:t>Внутренняя и внешняя сортировка</a:t>
            </a:r>
          </a:p>
          <a:p>
            <a:r>
              <a:rPr lang="ru-RU" dirty="0" smtClean="0"/>
              <a:t>Алгоритмы сортировки</a:t>
            </a:r>
          </a:p>
          <a:p>
            <a:pPr lvl="1"/>
            <a:r>
              <a:rPr lang="ru-RU" dirty="0" smtClean="0"/>
              <a:t>Простые </a:t>
            </a:r>
          </a:p>
          <a:p>
            <a:pPr lvl="1"/>
            <a:r>
              <a:rPr lang="ru-RU" dirty="0" smtClean="0"/>
              <a:t>Улучшенные</a:t>
            </a:r>
          </a:p>
          <a:p>
            <a:pPr lvl="1"/>
            <a:r>
              <a:rPr lang="ru-RU" dirty="0" smtClean="0"/>
              <a:t>Анализ числа операций</a:t>
            </a:r>
          </a:p>
          <a:p>
            <a:r>
              <a:rPr lang="ru-RU" dirty="0" smtClean="0"/>
              <a:t>Нижняя оценка числа операций в алгоритмах сортировки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03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Макет пирамидальной </a:t>
            </a:r>
            <a:r>
              <a:rPr lang="ru-RU" dirty="0"/>
              <a:t>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Основой алгоритм является </a:t>
            </a:r>
            <a:r>
              <a:rPr lang="ru-RU" sz="2400" dirty="0">
                <a:solidFill>
                  <a:srgbClr val="FFC000"/>
                </a:solidFill>
              </a:rPr>
              <a:t>процедура</a:t>
            </a:r>
            <a:r>
              <a:rPr lang="ru-RU" sz="2400" dirty="0"/>
              <a:t> </a:t>
            </a:r>
            <a:r>
              <a:rPr lang="ru-RU" sz="2400" dirty="0">
                <a:solidFill>
                  <a:srgbClr val="FFC000"/>
                </a:solidFill>
              </a:rPr>
              <a:t>просеивания</a:t>
            </a:r>
            <a:r>
              <a:rPr lang="ru-RU" sz="2400" dirty="0"/>
              <a:t>, так перестраивающая h</a:t>
            </a:r>
            <a:r>
              <a:rPr lang="en-US" sz="2400" dirty="0"/>
              <a:t>[</a:t>
            </a:r>
            <a:r>
              <a:rPr lang="ru-RU" sz="2400" dirty="0"/>
              <a:t>i+1</a:t>
            </a:r>
            <a:r>
              <a:rPr lang="en-US" sz="2400" dirty="0"/>
              <a:t>]</a:t>
            </a:r>
            <a:r>
              <a:rPr lang="ru-RU" sz="2400" dirty="0"/>
              <a:t>, ..., h</a:t>
            </a:r>
            <a:r>
              <a:rPr lang="en-US" sz="2400" dirty="0"/>
              <a:t>[</a:t>
            </a:r>
            <a:r>
              <a:rPr lang="ru-RU" sz="2400" dirty="0"/>
              <a:t>n</a:t>
            </a:r>
            <a:r>
              <a:rPr lang="en-US" sz="2400" dirty="0"/>
              <a:t>]</a:t>
            </a:r>
            <a:r>
              <a:rPr lang="ru-RU" sz="2400" dirty="0"/>
              <a:t>, образующие пирамиду, чтобы пирамиду образовывал и элемент h</a:t>
            </a:r>
            <a:r>
              <a:rPr lang="en-US" sz="2400" dirty="0"/>
              <a:t>[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На каждой итерации цикла наибольший из трех элементов h</a:t>
            </a:r>
            <a:r>
              <a:rPr lang="en-US" sz="2400" dirty="0"/>
              <a:t>[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r>
              <a:rPr lang="ru-RU" sz="2400" dirty="0"/>
              <a:t>, h</a:t>
            </a:r>
            <a:r>
              <a:rPr lang="en-US" sz="2400" dirty="0"/>
              <a:t>[</a:t>
            </a:r>
            <a:r>
              <a:rPr lang="ru-RU" sz="2400" dirty="0"/>
              <a:t>2</a:t>
            </a:r>
            <a:r>
              <a:rPr lang="en-US" sz="2400" dirty="0"/>
              <a:t>*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r>
              <a:rPr lang="ru-RU" sz="2400" dirty="0"/>
              <a:t> и h</a:t>
            </a:r>
            <a:r>
              <a:rPr lang="en-US" sz="2400" dirty="0"/>
              <a:t>[</a:t>
            </a:r>
            <a:r>
              <a:rPr lang="ru-RU" sz="2400" dirty="0"/>
              <a:t>2</a:t>
            </a:r>
            <a:r>
              <a:rPr lang="en-US" sz="2400" dirty="0"/>
              <a:t>*</a:t>
            </a:r>
            <a:r>
              <a:rPr lang="ru-RU" sz="2400" dirty="0"/>
              <a:t>i+1</a:t>
            </a:r>
            <a:r>
              <a:rPr lang="en-US" sz="2400" dirty="0"/>
              <a:t>]</a:t>
            </a:r>
            <a:r>
              <a:rPr lang="ru-RU" sz="2400" dirty="0"/>
              <a:t> путем обмена ставим в корень </a:t>
            </a:r>
            <a:r>
              <a:rPr lang="en-US" sz="2400" dirty="0"/>
              <a:t>h[i] </a:t>
            </a:r>
            <a:r>
              <a:rPr lang="ru-RU" sz="2400" dirty="0"/>
              <a:t>текущего поддерева</a:t>
            </a:r>
            <a:endParaRPr lang="en-US" sz="2400" dirty="0"/>
          </a:p>
          <a:p>
            <a:pPr lvl="1"/>
            <a:r>
              <a:rPr lang="ru-RU" sz="2400" dirty="0"/>
              <a:t>Выполнили первую часть условия пирамиды для </a:t>
            </a:r>
            <a:r>
              <a:rPr lang="en-US" sz="2400" dirty="0"/>
              <a:t>h[i]</a:t>
            </a:r>
            <a:endParaRPr lang="ru-RU" sz="2400" dirty="0"/>
          </a:p>
          <a:p>
            <a:r>
              <a:rPr lang="ru-RU" sz="2400" dirty="0"/>
              <a:t>Если при этом изменяется корень левого или правого поддерева, то просеивание продолжается для него</a:t>
            </a:r>
            <a:endParaRPr lang="en-US" sz="2400" dirty="0"/>
          </a:p>
          <a:p>
            <a:pPr lvl="1"/>
            <a:r>
              <a:rPr lang="ru-RU" sz="2400" dirty="0"/>
              <a:t>Начинаем выполнять вторую часть условия пирамиды для </a:t>
            </a:r>
            <a:r>
              <a:rPr lang="en-US" sz="2400" dirty="0"/>
              <a:t>h[i]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9207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Просеивание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sz="2800" dirty="0"/>
              <a:t>Просеять (</a:t>
            </a:r>
            <a:r>
              <a:rPr lang="en-US" sz="2800" dirty="0"/>
              <a:t>h, i, n)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	пока 2 * </a:t>
            </a:r>
            <a:r>
              <a:rPr lang="en-US" sz="2800" dirty="0"/>
              <a:t>i &lt; n </a:t>
            </a:r>
            <a:r>
              <a:rPr lang="ru-RU" sz="2800" dirty="0"/>
              <a:t>/* цикл просеивания </a:t>
            </a:r>
            <a:r>
              <a:rPr lang="en-US" sz="2800" dirty="0"/>
              <a:t>h[i]  </a:t>
            </a:r>
            <a:r>
              <a:rPr lang="ru-RU" sz="2800" dirty="0"/>
              <a:t>в поддеревья*/</a:t>
            </a:r>
            <a:br>
              <a:rPr lang="ru-RU" sz="2800" dirty="0"/>
            </a:br>
            <a:r>
              <a:rPr lang="ru-RU" sz="2800" dirty="0"/>
              <a:t>	</a:t>
            </a:r>
            <a:r>
              <a:rPr lang="en-US" sz="2800" dirty="0"/>
              <a:t>	</a:t>
            </a:r>
            <a:r>
              <a:rPr lang="en-US" sz="2800" dirty="0" err="1"/>
              <a:t>hL</a:t>
            </a:r>
            <a:r>
              <a:rPr lang="en-US" sz="2800" dirty="0"/>
              <a:t> = h[2*i];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en-US" sz="2800" dirty="0" err="1"/>
              <a:t>hR</a:t>
            </a:r>
            <a:r>
              <a:rPr lang="en-US" sz="2800" dirty="0"/>
              <a:t> = </a:t>
            </a:r>
            <a:r>
              <a:rPr lang="ru-RU" sz="2800" dirty="0"/>
              <a:t>2 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i + 1 &lt; n ? h[2*i+1] : -</a:t>
            </a:r>
            <a:r>
              <a:rPr lang="en-US" sz="2800" dirty="0" err="1"/>
              <a:t>oo</a:t>
            </a:r>
            <a:r>
              <a:rPr lang="ru-RU" sz="2800" dirty="0"/>
              <a:t>; </a:t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ru-RU" sz="2800" dirty="0"/>
              <a:t>если </a:t>
            </a:r>
            <a:r>
              <a:rPr lang="en-US" sz="2800" dirty="0"/>
              <a:t>h[i] &gt; </a:t>
            </a:r>
            <a:r>
              <a:rPr lang="en-US" sz="2800" dirty="0" err="1"/>
              <a:t>hL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/>
              <a:t>h[i] &gt; </a:t>
            </a:r>
            <a:r>
              <a:rPr lang="en-US" sz="2800" dirty="0" err="1"/>
              <a:t>hR</a:t>
            </a:r>
            <a:r>
              <a:rPr lang="en-US" sz="2800" dirty="0"/>
              <a:t> </a:t>
            </a:r>
            <a:r>
              <a:rPr lang="ru-RU" sz="2800" dirty="0"/>
              <a:t>то</a:t>
            </a:r>
            <a:r>
              <a:rPr lang="en-US" sz="2800" dirty="0"/>
              <a:t> </a:t>
            </a:r>
            <a:r>
              <a:rPr lang="ru-RU" sz="2800" dirty="0"/>
              <a:t>конец просеивания</a:t>
            </a:r>
            <a:br>
              <a:rPr lang="ru-RU" sz="2800" dirty="0"/>
            </a:br>
            <a:r>
              <a:rPr lang="ru-RU" sz="2800" dirty="0"/>
              <a:t>		если </a:t>
            </a:r>
            <a:r>
              <a:rPr lang="en-US" sz="2800" dirty="0" err="1"/>
              <a:t>hL</a:t>
            </a:r>
            <a:r>
              <a:rPr lang="en-US" sz="2800" dirty="0"/>
              <a:t> &gt; </a:t>
            </a:r>
            <a:r>
              <a:rPr lang="en-US" sz="2800" dirty="0" err="1"/>
              <a:t>hR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ru-RU" sz="2800" dirty="0"/>
              <a:t>то</a:t>
            </a:r>
            <a:r>
              <a:rPr lang="en-US" sz="2800" dirty="0"/>
              <a:t>  /* </a:t>
            </a:r>
            <a:r>
              <a:rPr lang="ru-RU" sz="2800" dirty="0"/>
              <a:t>просеять в левое п/дерево</a:t>
            </a:r>
            <a:r>
              <a:rPr lang="en-US" sz="2800" dirty="0"/>
              <a:t> </a:t>
            </a:r>
            <a:r>
              <a:rPr lang="ru-RU" sz="2800" dirty="0"/>
              <a:t>*/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		</a:t>
            </a:r>
            <a:r>
              <a:rPr lang="ru-RU" sz="2800" dirty="0"/>
              <a:t>обменять </a:t>
            </a:r>
            <a:r>
              <a:rPr lang="en-US" sz="2800" dirty="0"/>
              <a:t>h[i] </a:t>
            </a:r>
            <a:r>
              <a:rPr lang="ru-RU" sz="2800" dirty="0"/>
              <a:t>и </a:t>
            </a:r>
            <a:r>
              <a:rPr lang="en-US" sz="2800" dirty="0"/>
              <a:t>h[2*i];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		i = 2 </a:t>
            </a:r>
            <a:r>
              <a:rPr lang="ru-RU" sz="2800" dirty="0"/>
              <a:t>* </a:t>
            </a:r>
            <a:r>
              <a:rPr lang="en-US" sz="2800" dirty="0"/>
              <a:t>i;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ru-RU" sz="2800" dirty="0"/>
              <a:t>иначе если </a:t>
            </a:r>
            <a:r>
              <a:rPr lang="en-US" sz="2800" dirty="0" err="1"/>
              <a:t>hR</a:t>
            </a:r>
            <a:r>
              <a:rPr lang="en-US" sz="2800" dirty="0"/>
              <a:t> &gt; -</a:t>
            </a:r>
            <a:r>
              <a:rPr lang="ru-RU" sz="2800" dirty="0"/>
              <a:t>о</a:t>
            </a:r>
            <a:r>
              <a:rPr lang="en-US" sz="2800" dirty="0"/>
              <a:t>o</a:t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ru-RU" sz="2800" dirty="0"/>
              <a:t>то    /*</a:t>
            </a:r>
            <a:r>
              <a:rPr lang="en-US" sz="2800" dirty="0"/>
              <a:t> </a:t>
            </a:r>
            <a:r>
              <a:rPr lang="ru-RU" sz="2800" dirty="0"/>
              <a:t>просеять в правое п/дерево, если есть*/</a:t>
            </a:r>
            <a:br>
              <a:rPr lang="ru-RU" sz="2800" dirty="0"/>
            </a:br>
            <a:r>
              <a:rPr lang="ru-RU" sz="2800" dirty="0"/>
              <a:t>	</a:t>
            </a:r>
            <a:r>
              <a:rPr lang="en-US" sz="2800" dirty="0"/>
              <a:t>		</a:t>
            </a:r>
            <a:r>
              <a:rPr lang="ru-RU" sz="2800" dirty="0"/>
              <a:t>обменять </a:t>
            </a:r>
            <a:r>
              <a:rPr lang="en-US" sz="2800" dirty="0"/>
              <a:t>h[i] </a:t>
            </a:r>
            <a:r>
              <a:rPr lang="ru-RU" sz="2800" dirty="0"/>
              <a:t>и </a:t>
            </a:r>
            <a:r>
              <a:rPr lang="en-US" sz="2800" dirty="0"/>
              <a:t>h[2*i+1];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		i =2 </a:t>
            </a:r>
            <a:r>
              <a:rPr lang="ru-RU" sz="2800" dirty="0"/>
              <a:t>* </a:t>
            </a:r>
            <a:r>
              <a:rPr lang="en-US" sz="2800" dirty="0"/>
              <a:t>i + 1;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</a:t>
            </a:r>
            <a:r>
              <a:rPr lang="ru-RU" sz="2800" dirty="0"/>
              <a:t>конец цикла </a:t>
            </a:r>
            <a:br>
              <a:rPr lang="ru-RU" sz="2800" dirty="0"/>
            </a:br>
            <a:r>
              <a:rPr lang="ru-RU" sz="2800" dirty="0"/>
              <a:t>конец </a:t>
            </a: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пирамиды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ru-RU" sz="2800" dirty="0">
                <a:latin typeface="+mj-lt"/>
                <a:cs typeface="Times New Roman" pitchFamily="18" charset="0"/>
              </a:rPr>
              <a:t>                    </a:t>
            </a: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h1   </a:t>
            </a:r>
            <a:r>
              <a:rPr lang="en-US" sz="2800" dirty="0">
                <a:latin typeface="+mj-lt"/>
                <a:cs typeface="Times New Roman" pitchFamily="18" charset="0"/>
              </a:rPr>
              <a:t>h2 </a:t>
            </a:r>
            <a:r>
              <a:rPr lang="ru-RU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latin typeface="+mj-lt"/>
                <a:cs typeface="Times New Roman" pitchFamily="18" charset="0"/>
              </a:rPr>
              <a:t>h3   h4   h5   h6   h7   h8   h9   h10</a:t>
            </a:r>
            <a:endParaRPr lang="ru-RU" sz="2800" dirty="0">
              <a:latin typeface="+mj-lt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1</a:t>
            </a:r>
            <a:r>
              <a:rPr lang="en-US" sz="2800" dirty="0">
                <a:latin typeface="+mj-lt"/>
                <a:cs typeface="Times New Roman" pitchFamily="18" charset="0"/>
              </a:rPr>
              <a:t>, i=5</a:t>
            </a:r>
            <a:r>
              <a:rPr lang="ru-RU" sz="2800" dirty="0">
                <a:latin typeface="+mj-lt"/>
                <a:cs typeface="Times New Roman" pitchFamily="18" charset="0"/>
              </a:rPr>
              <a:t>:</a:t>
            </a: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52   </a:t>
            </a:r>
            <a:r>
              <a:rPr lang="en-US" sz="2800" dirty="0">
                <a:latin typeface="+mj-lt"/>
                <a:cs typeface="Times New Roman" pitchFamily="18" charset="0"/>
              </a:rPr>
              <a:t>81   42   23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11</a:t>
            </a:r>
            <a:r>
              <a:rPr lang="en-US" sz="2800" dirty="0">
                <a:latin typeface="+mj-lt"/>
                <a:cs typeface="Times New Roman" pitchFamily="18" charset="0"/>
              </a:rPr>
              <a:t>   76   91   63   37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20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2, i=4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52   </a:t>
            </a:r>
            <a:r>
              <a:rPr lang="en-US" sz="2800" dirty="0">
                <a:latin typeface="+mj-lt"/>
                <a:cs typeface="Times New Roman" pitchFamily="18" charset="0"/>
              </a:rPr>
              <a:t>81   42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23</a:t>
            </a:r>
            <a:r>
              <a:rPr lang="en-US" sz="2800" dirty="0">
                <a:latin typeface="+mj-lt"/>
                <a:cs typeface="Times New Roman" pitchFamily="18" charset="0"/>
              </a:rPr>
              <a:t>   20   76   91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63   37   </a:t>
            </a:r>
            <a:r>
              <a:rPr lang="en-US" sz="2800" dirty="0">
                <a:latin typeface="+mj-lt"/>
                <a:cs typeface="Times New Roman" pitchFamily="18" charset="0"/>
              </a:rPr>
              <a:t>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3, i=3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52   </a:t>
            </a:r>
            <a:r>
              <a:rPr lang="en-US" sz="2800" dirty="0">
                <a:latin typeface="+mj-lt"/>
                <a:cs typeface="Times New Roman" pitchFamily="18" charset="0"/>
              </a:rPr>
              <a:t>81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42</a:t>
            </a:r>
            <a:r>
              <a:rPr lang="en-US" sz="2800" dirty="0">
                <a:latin typeface="+mj-lt"/>
                <a:cs typeface="Times New Roman" pitchFamily="18" charset="0"/>
              </a:rPr>
              <a:t>   63   20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76   91   </a:t>
            </a:r>
            <a:r>
              <a:rPr lang="en-US" sz="2800" dirty="0">
                <a:latin typeface="+mj-lt"/>
                <a:cs typeface="Times New Roman" pitchFamily="18" charset="0"/>
              </a:rPr>
              <a:t>23   37   11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4, i=2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52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81</a:t>
            </a:r>
            <a:r>
              <a:rPr lang="en-US" sz="2800" dirty="0">
                <a:latin typeface="+mj-lt"/>
                <a:cs typeface="Times New Roman" pitchFamily="18" charset="0"/>
              </a:rPr>
              <a:t>   91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63   20</a:t>
            </a:r>
            <a:r>
              <a:rPr lang="en-US" sz="2800" dirty="0">
                <a:latin typeface="+mj-lt"/>
                <a:cs typeface="Times New Roman" pitchFamily="18" charset="0"/>
              </a:rPr>
              <a:t>   76   42   23   37   11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5</a:t>
            </a:r>
            <a:r>
              <a:rPr lang="ru-RU" sz="2800" dirty="0" smtClean="0">
                <a:latin typeface="+mj-lt"/>
                <a:cs typeface="Times New Roman" pitchFamily="18" charset="0"/>
              </a:rPr>
              <a:t>.1</a:t>
            </a:r>
            <a:r>
              <a:rPr lang="en-US" sz="2800" dirty="0" smtClean="0">
                <a:latin typeface="+mj-lt"/>
                <a:cs typeface="Times New Roman" pitchFamily="18" charset="0"/>
              </a:rPr>
              <a:t>, </a:t>
            </a:r>
            <a:r>
              <a:rPr lang="en-US" sz="2800" dirty="0">
                <a:latin typeface="+mj-lt"/>
                <a:cs typeface="Times New Roman" pitchFamily="18" charset="0"/>
              </a:rPr>
              <a:t>i=1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52</a:t>
            </a:r>
            <a:r>
              <a:rPr lang="en-US" sz="2800" dirty="0">
                <a:latin typeface="+mj-lt"/>
                <a:cs typeface="Times New Roman" pitchFamily="18" charset="0"/>
              </a:rPr>
              <a:t>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81   91   </a:t>
            </a:r>
            <a:r>
              <a:rPr lang="en-US" sz="2800" dirty="0">
                <a:latin typeface="+mj-lt"/>
                <a:cs typeface="Times New Roman" pitchFamily="18" charset="0"/>
              </a:rPr>
              <a:t>63   20   76   42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   </a:t>
            </a:r>
            <a:r>
              <a:rPr lang="en-US" sz="2800" dirty="0">
                <a:latin typeface="+mj-lt"/>
                <a:cs typeface="Times New Roman" pitchFamily="18" charset="0"/>
              </a:rPr>
              <a:t>23   37  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11</a:t>
            </a:r>
            <a:endParaRPr lang="ru-RU" sz="2800" dirty="0" smtClean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ru-RU" sz="2800" dirty="0">
                <a:cs typeface="Times New Roman" pitchFamily="18" charset="0"/>
              </a:rPr>
              <a:t>Шаг </a:t>
            </a:r>
            <a:r>
              <a:rPr lang="ru-RU" sz="2800" dirty="0" smtClean="0">
                <a:cs typeface="Times New Roman" pitchFamily="18" charset="0"/>
              </a:rPr>
              <a:t>5.2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dirty="0" err="1" smtClean="0">
                <a:cs typeface="Times New Roman" pitchFamily="18" charset="0"/>
              </a:rPr>
              <a:t>i</a:t>
            </a:r>
            <a:r>
              <a:rPr lang="en-US" sz="2800" dirty="0" smtClean="0">
                <a:cs typeface="Times New Roman" pitchFamily="18" charset="0"/>
              </a:rPr>
              <a:t>=</a:t>
            </a:r>
            <a:r>
              <a:rPr lang="ru-RU" sz="2800" dirty="0" smtClean="0">
                <a:cs typeface="Times New Roman" pitchFamily="18" charset="0"/>
              </a:rPr>
              <a:t>3 </a:t>
            </a:r>
            <a:r>
              <a:rPr lang="ru-RU" sz="2800" dirty="0">
                <a:cs typeface="Times New Roman" pitchFamily="18" charset="0"/>
              </a:rPr>
              <a:t>:</a:t>
            </a:r>
            <a:r>
              <a:rPr lang="en-US" sz="2800" dirty="0">
                <a:cs typeface="Times New Roman" pitchFamily="18" charset="0"/>
              </a:rPr>
              <a:t> 	</a:t>
            </a:r>
            <a:r>
              <a:rPr lang="ru-RU" sz="2800" dirty="0" smtClean="0">
                <a:cs typeface="Times New Roman" pitchFamily="18" charset="0"/>
              </a:rPr>
              <a:t>91</a:t>
            </a:r>
            <a:r>
              <a:rPr lang="en-US" sz="2800" dirty="0" smtClean="0">
                <a:cs typeface="Times New Roman" pitchFamily="18" charset="0"/>
              </a:rPr>
              <a:t>   </a:t>
            </a:r>
            <a:r>
              <a:rPr lang="en-US" sz="2800" dirty="0">
                <a:cs typeface="Times New Roman" pitchFamily="18" charset="0"/>
              </a:rPr>
              <a:t>81</a:t>
            </a:r>
            <a:r>
              <a:rPr lang="en-US" sz="2800" dirty="0">
                <a:solidFill>
                  <a:schemeClr val="accent1"/>
                </a:solidFill>
                <a:cs typeface="Times New Roman" pitchFamily="18" charset="0"/>
              </a:rPr>
              <a:t>   </a:t>
            </a:r>
            <a:r>
              <a:rPr lang="ru-RU" sz="2800" dirty="0" smtClean="0">
                <a:solidFill>
                  <a:srgbClr val="FF0000"/>
                </a:solidFill>
                <a:cs typeface="Times New Roman" pitchFamily="18" charset="0"/>
              </a:rPr>
              <a:t>52</a:t>
            </a:r>
            <a:r>
              <a:rPr lang="en-US" sz="2800" dirty="0" smtClean="0">
                <a:solidFill>
                  <a:schemeClr val="accent1"/>
                </a:solidFill>
                <a:cs typeface="Times New Roman" pitchFamily="18" charset="0"/>
              </a:rPr>
              <a:t>   </a:t>
            </a:r>
            <a:r>
              <a:rPr lang="en-US" sz="2800" dirty="0">
                <a:cs typeface="Times New Roman" pitchFamily="18" charset="0"/>
              </a:rPr>
              <a:t>63   20   </a:t>
            </a:r>
            <a:r>
              <a:rPr lang="en-US" sz="2800" dirty="0">
                <a:solidFill>
                  <a:schemeClr val="accent1"/>
                </a:solidFill>
                <a:cs typeface="Times New Roman" pitchFamily="18" charset="0"/>
              </a:rPr>
              <a:t>76   42   </a:t>
            </a:r>
            <a:r>
              <a:rPr lang="en-US" sz="2800" dirty="0">
                <a:cs typeface="Times New Roman" pitchFamily="18" charset="0"/>
              </a:rPr>
              <a:t>23   37   11</a:t>
            </a:r>
            <a:endParaRPr lang="ru-RU" sz="2800" dirty="0"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800" dirty="0" smtClean="0">
                <a:latin typeface="+mj-lt"/>
                <a:cs typeface="Times New Roman" pitchFamily="18" charset="0"/>
              </a:rPr>
              <a:t>Выход</a:t>
            </a:r>
            <a:r>
              <a:rPr lang="ru-RU" sz="2800" dirty="0">
                <a:latin typeface="+mj-lt"/>
                <a:cs typeface="Times New Roman" pitchFamily="18" charset="0"/>
              </a:rPr>
              <a:t>:</a:t>
            </a:r>
            <a:r>
              <a:rPr lang="en-US" sz="2800" dirty="0">
                <a:latin typeface="+mj-lt"/>
                <a:cs typeface="Times New Roman" pitchFamily="18" charset="0"/>
              </a:rPr>
              <a:t>      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91   </a:t>
            </a:r>
            <a:r>
              <a:rPr lang="en-US" sz="2800" dirty="0">
                <a:latin typeface="+mj-lt"/>
                <a:cs typeface="Times New Roman" pitchFamily="18" charset="0"/>
              </a:rPr>
              <a:t>81   76   63   20   52   42   23   37   11</a:t>
            </a:r>
            <a:endParaRPr lang="ru-RU" sz="2800" dirty="0">
              <a:latin typeface="+mj-lt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6402288" y="2132856"/>
            <a:ext cx="2286000" cy="1587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5779865" y="2635325"/>
            <a:ext cx="1773435" cy="3175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5136928" y="3211389"/>
            <a:ext cx="1285875" cy="1587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4537594" y="3717032"/>
            <a:ext cx="714375" cy="1587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791744" y="4221088"/>
            <a:ext cx="285750" cy="1588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5015880" y="4703852"/>
            <a:ext cx="1345453" cy="0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04463"/>
              </p:ext>
            </p:extLst>
          </p:nvPr>
        </p:nvGraphicFramePr>
        <p:xfrm>
          <a:off x="2423591" y="134939"/>
          <a:ext cx="5958408" cy="6723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4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5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7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3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ru-RU" sz="1600" b="0" i="0" baseline="-25000" dirty="0" smtClean="0">
                          <a:latin typeface="+mj-lt"/>
                        </a:rPr>
                        <a:t>1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2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3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4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5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6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7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8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9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10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=10: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i=9: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=8: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=7: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=6: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=5:</a:t>
                      </a:r>
                      <a:endParaRPr lang="ru-RU" sz="1600" b="0" i="0" dirty="0" smtClean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=4: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=3: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=2: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cxnSp>
        <p:nvCxnSpPr>
          <p:cNvPr id="82" name="Прямая со стрелкой 81"/>
          <p:cNvCxnSpPr/>
          <p:nvPr/>
        </p:nvCxnSpPr>
        <p:spPr>
          <a:xfrm>
            <a:off x="4381501" y="1071564"/>
            <a:ext cx="1000125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6024563" y="3286125"/>
            <a:ext cx="21431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 bwMode="auto">
          <a:xfrm>
            <a:off x="3738564" y="785814"/>
            <a:ext cx="4429125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 bwMode="auto">
          <a:xfrm>
            <a:off x="3717256" y="1175322"/>
            <a:ext cx="290512" cy="1587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 bwMode="auto">
          <a:xfrm>
            <a:off x="5107116" y="1195164"/>
            <a:ext cx="2179637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 bwMode="auto">
          <a:xfrm>
            <a:off x="4079777" y="1089385"/>
            <a:ext cx="581025" cy="144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 bwMode="auto">
          <a:xfrm>
            <a:off x="7032817" y="1089852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 bwMode="auto">
          <a:xfrm>
            <a:off x="3738564" y="1500189"/>
            <a:ext cx="4065587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 bwMode="auto">
          <a:xfrm>
            <a:off x="3692717" y="1915244"/>
            <a:ext cx="942975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 bwMode="auto">
          <a:xfrm>
            <a:off x="4672268" y="1915244"/>
            <a:ext cx="1452563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 bwMode="auto">
          <a:xfrm>
            <a:off x="4079777" y="1822515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 bwMode="auto">
          <a:xfrm>
            <a:off x="6040339" y="1822515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/>
          <p:nvPr/>
        </p:nvCxnSpPr>
        <p:spPr bwMode="auto">
          <a:xfrm>
            <a:off x="3811589" y="2214564"/>
            <a:ext cx="3411537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 bwMode="auto">
          <a:xfrm>
            <a:off x="3738564" y="2571750"/>
            <a:ext cx="581025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 bwMode="auto">
          <a:xfrm>
            <a:off x="4754563" y="2571750"/>
            <a:ext cx="508000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 bwMode="auto">
          <a:xfrm>
            <a:off x="4065341" y="2500314"/>
            <a:ext cx="581025" cy="15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 bwMode="auto">
          <a:xfrm>
            <a:off x="5082928" y="2500314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/>
          <p:nvPr/>
        </p:nvCxnSpPr>
        <p:spPr bwMode="auto">
          <a:xfrm>
            <a:off x="3738564" y="2928939"/>
            <a:ext cx="2905125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/>
          <p:nvPr/>
        </p:nvCxnSpPr>
        <p:spPr bwMode="auto">
          <a:xfrm>
            <a:off x="3575720" y="3286125"/>
            <a:ext cx="1016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/>
          <p:nvPr/>
        </p:nvCxnSpPr>
        <p:spPr bwMode="auto">
          <a:xfrm>
            <a:off x="3738564" y="3641725"/>
            <a:ext cx="2395537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 bwMode="auto">
          <a:xfrm>
            <a:off x="4079206" y="3927475"/>
            <a:ext cx="654050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/>
          <p:nvPr/>
        </p:nvCxnSpPr>
        <p:spPr bwMode="auto">
          <a:xfrm>
            <a:off x="3738563" y="4000500"/>
            <a:ext cx="798512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 bwMode="auto">
          <a:xfrm>
            <a:off x="3810000" y="4357689"/>
            <a:ext cx="1887538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 bwMode="auto">
          <a:xfrm>
            <a:off x="4007768" y="4641850"/>
            <a:ext cx="725488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 bwMode="auto">
          <a:xfrm>
            <a:off x="3738563" y="5070475"/>
            <a:ext cx="1524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 bwMode="auto">
          <a:xfrm>
            <a:off x="4007768" y="5356225"/>
            <a:ext cx="725488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 bwMode="auto">
          <a:xfrm>
            <a:off x="3738563" y="5784850"/>
            <a:ext cx="1016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 bwMode="auto">
          <a:xfrm>
            <a:off x="4007768" y="6070600"/>
            <a:ext cx="217488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 bwMode="auto">
          <a:xfrm>
            <a:off x="3811588" y="6499225"/>
            <a:ext cx="36195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242" name="Группа 99"/>
          <p:cNvGrpSpPr>
            <a:grpSpLocks/>
          </p:cNvGrpSpPr>
          <p:nvPr/>
        </p:nvGrpSpPr>
        <p:grpSpPr bwMode="auto">
          <a:xfrm>
            <a:off x="3951289" y="571500"/>
            <a:ext cx="3860801" cy="6288088"/>
            <a:chOff x="2713845" y="647007"/>
            <a:chExt cx="3728464" cy="5997462"/>
          </a:xfrm>
        </p:grpSpPr>
        <p:cxnSp>
          <p:nvCxnSpPr>
            <p:cNvPr id="113" name="Прямая соединительная линия 112"/>
            <p:cNvCxnSpPr/>
            <p:nvPr/>
          </p:nvCxnSpPr>
          <p:spPr>
            <a:xfrm rot="5400000">
              <a:off x="6298456" y="789326"/>
              <a:ext cx="286171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/>
            <p:nvPr/>
          </p:nvCxnSpPr>
          <p:spPr>
            <a:xfrm rot="5400000">
              <a:off x="6298456" y="1334412"/>
              <a:ext cx="286171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/>
            <p:nvPr/>
          </p:nvCxnSpPr>
          <p:spPr>
            <a:xfrm rot="5400000">
              <a:off x="5023250" y="3411039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/>
            <p:nvPr/>
          </p:nvCxnSpPr>
          <p:spPr>
            <a:xfrm rot="5400000">
              <a:off x="5023250" y="3070360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/>
            <p:nvPr/>
          </p:nvCxnSpPr>
          <p:spPr>
            <a:xfrm rot="5400000">
              <a:off x="5437183" y="2389002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 rot="5400000">
              <a:off x="5437183" y="2729681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/>
            <p:cNvCxnSpPr/>
            <p:nvPr/>
          </p:nvCxnSpPr>
          <p:spPr>
            <a:xfrm rot="5400000">
              <a:off x="5920105" y="170764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/>
            <p:cNvCxnSpPr/>
            <p:nvPr/>
          </p:nvCxnSpPr>
          <p:spPr>
            <a:xfrm rot="5400000">
              <a:off x="5920105" y="2048324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Прямая соединительная линия 120"/>
            <p:cNvCxnSpPr/>
            <p:nvPr/>
          </p:nvCxnSpPr>
          <p:spPr>
            <a:xfrm rot="5400000">
              <a:off x="4469687" y="3751717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/>
            <p:cNvCxnSpPr/>
            <p:nvPr/>
          </p:nvCxnSpPr>
          <p:spPr>
            <a:xfrm rot="5400000">
              <a:off x="4469687" y="4160532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/>
            <p:cNvCxnSpPr/>
            <p:nvPr/>
          </p:nvCxnSpPr>
          <p:spPr>
            <a:xfrm rot="5400000" flipH="1" flipV="1">
              <a:off x="4030872" y="4769221"/>
              <a:ext cx="20440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/>
            <p:cNvCxnSpPr/>
            <p:nvPr/>
          </p:nvCxnSpPr>
          <p:spPr>
            <a:xfrm rot="5400000">
              <a:off x="4026338" y="443307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/>
            <p:nvPr/>
          </p:nvCxnSpPr>
          <p:spPr>
            <a:xfrm rot="5400000">
              <a:off x="3578678" y="5106863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/>
            <p:cNvCxnSpPr/>
            <p:nvPr/>
          </p:nvCxnSpPr>
          <p:spPr>
            <a:xfrm rot="5400000">
              <a:off x="3578678" y="5464197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/>
            <p:cNvCxnSpPr/>
            <p:nvPr/>
          </p:nvCxnSpPr>
          <p:spPr>
            <a:xfrm rot="5400000">
              <a:off x="3078892" y="5821531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/>
            <p:nvPr/>
          </p:nvCxnSpPr>
          <p:spPr>
            <a:xfrm rot="5400000">
              <a:off x="3078892" y="617886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/>
            <p:nvPr/>
          </p:nvCxnSpPr>
          <p:spPr>
            <a:xfrm rot="5400000">
              <a:off x="2578340" y="6507431"/>
              <a:ext cx="272543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43" name="Группа 139"/>
          <p:cNvGrpSpPr>
            <a:grpSpLocks/>
          </p:cNvGrpSpPr>
          <p:nvPr/>
        </p:nvGrpSpPr>
        <p:grpSpPr bwMode="auto">
          <a:xfrm>
            <a:off x="8596314" y="571501"/>
            <a:ext cx="1397426" cy="1981273"/>
            <a:chOff x="7286644" y="500042"/>
            <a:chExt cx="1397740" cy="1981701"/>
          </a:xfrm>
        </p:grpSpPr>
        <p:grpSp>
          <p:nvGrpSpPr>
            <p:cNvPr id="43262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40" cy="624379"/>
              <a:chOff x="7429520" y="500042"/>
              <a:chExt cx="1397740" cy="624379"/>
            </a:xfrm>
          </p:grpSpPr>
          <p:sp>
            <p:nvSpPr>
              <p:cNvPr id="43269" name="TextBox 101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70" name="TextBox 102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63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40" cy="624379"/>
              <a:chOff x="7429520" y="500042"/>
              <a:chExt cx="1397740" cy="624379"/>
            </a:xfrm>
          </p:grpSpPr>
          <p:sp>
            <p:nvSpPr>
              <p:cNvPr id="43267" name="TextBox 112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8" name="TextBox 113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64" name="Группа 114"/>
            <p:cNvGrpSpPr>
              <a:grpSpLocks/>
            </p:cNvGrpSpPr>
            <p:nvPr/>
          </p:nvGrpSpPr>
          <p:grpSpPr bwMode="auto">
            <a:xfrm>
              <a:off x="7286644" y="1857364"/>
              <a:ext cx="1397740" cy="624379"/>
              <a:chOff x="7429520" y="500042"/>
              <a:chExt cx="1397740" cy="624379"/>
            </a:xfrm>
          </p:grpSpPr>
          <p:sp>
            <p:nvSpPr>
              <p:cNvPr id="43265" name="TextBox 115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6" name="TextBox 116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</p:grpSp>
      <p:grpSp>
        <p:nvGrpSpPr>
          <p:cNvPr id="43244" name="Группа 140"/>
          <p:cNvGrpSpPr>
            <a:grpSpLocks/>
          </p:cNvGrpSpPr>
          <p:nvPr/>
        </p:nvGrpSpPr>
        <p:grpSpPr bwMode="auto">
          <a:xfrm>
            <a:off x="8524876" y="4786314"/>
            <a:ext cx="1397426" cy="1606397"/>
            <a:chOff x="7286644" y="500042"/>
            <a:chExt cx="1397739" cy="1605673"/>
          </a:xfrm>
        </p:grpSpPr>
        <p:grpSp>
          <p:nvGrpSpPr>
            <p:cNvPr id="43255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39" cy="624154"/>
              <a:chOff x="7429520" y="500042"/>
              <a:chExt cx="1397739" cy="624154"/>
            </a:xfrm>
          </p:grpSpPr>
          <p:sp>
            <p:nvSpPr>
              <p:cNvPr id="43260" name="TextBox 148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1" name="TextBox 149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56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39" cy="624154"/>
              <a:chOff x="7429520" y="500042"/>
              <a:chExt cx="1397739" cy="624154"/>
            </a:xfrm>
          </p:grpSpPr>
          <p:sp>
            <p:nvSpPr>
              <p:cNvPr id="43258" name="TextBox 146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9" name="TextBox 147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sp>
          <p:nvSpPr>
            <p:cNvPr id="43257" name="TextBox 145"/>
            <p:cNvSpPr txBox="1">
              <a:spLocks noChangeArrowheads="1"/>
            </p:cNvSpPr>
            <p:nvPr/>
          </p:nvSpPr>
          <p:spPr bwMode="auto">
            <a:xfrm>
              <a:off x="7286644" y="1767314"/>
              <a:ext cx="753901" cy="338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>
                  <a:latin typeface="+mj-lt"/>
                  <a:cs typeface="Times New Roman" pitchFamily="18" charset="0"/>
                </a:rPr>
                <a:t>обмен</a:t>
              </a:r>
            </a:p>
          </p:txBody>
        </p:sp>
      </p:grpSp>
      <p:grpSp>
        <p:nvGrpSpPr>
          <p:cNvPr id="43245" name="Группа 160"/>
          <p:cNvGrpSpPr>
            <a:grpSpLocks/>
          </p:cNvGrpSpPr>
          <p:nvPr/>
        </p:nvGrpSpPr>
        <p:grpSpPr bwMode="auto">
          <a:xfrm>
            <a:off x="8596314" y="2714626"/>
            <a:ext cx="1397426" cy="1981273"/>
            <a:chOff x="7286644" y="500042"/>
            <a:chExt cx="1397740" cy="1981701"/>
          </a:xfrm>
        </p:grpSpPr>
        <p:grpSp>
          <p:nvGrpSpPr>
            <p:cNvPr id="43246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40" cy="624379"/>
              <a:chOff x="7429520" y="500042"/>
              <a:chExt cx="1397740" cy="624379"/>
            </a:xfrm>
          </p:grpSpPr>
          <p:sp>
            <p:nvSpPr>
              <p:cNvPr id="43253" name="TextBox 168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4" name="TextBox 169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47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40" cy="624379"/>
              <a:chOff x="7429520" y="500042"/>
              <a:chExt cx="1397740" cy="624379"/>
            </a:xfrm>
          </p:grpSpPr>
          <p:sp>
            <p:nvSpPr>
              <p:cNvPr id="43251" name="TextBox 166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2" name="TextBox 167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48" name="Группа 114"/>
            <p:cNvGrpSpPr>
              <a:grpSpLocks/>
            </p:cNvGrpSpPr>
            <p:nvPr/>
          </p:nvGrpSpPr>
          <p:grpSpPr bwMode="auto">
            <a:xfrm>
              <a:off x="7286644" y="1857364"/>
              <a:ext cx="1397740" cy="624379"/>
              <a:chOff x="7429520" y="500042"/>
              <a:chExt cx="1397740" cy="624379"/>
            </a:xfrm>
          </p:grpSpPr>
          <p:sp>
            <p:nvSpPr>
              <p:cNvPr id="43249" name="TextBox 164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0" name="TextBox 165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smtClean="0"/>
              <a:t>пирамидальной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Шаг 1</a:t>
            </a:r>
            <a:endParaRPr lang="en-US" dirty="0" smtClean="0"/>
          </a:p>
          <a:p>
            <a:pPr lvl="1"/>
            <a:r>
              <a:rPr lang="ru-RU" dirty="0" smtClean="0"/>
              <a:t>Построение пирамиды</a:t>
            </a:r>
            <a:br>
              <a:rPr lang="ru-RU" dirty="0" smtClean="0"/>
            </a:br>
            <a:r>
              <a:rPr lang="ru-RU" dirty="0" smtClean="0"/>
              <a:t>i </a:t>
            </a:r>
            <a:r>
              <a:rPr lang="ru-RU" dirty="0"/>
              <a:t>=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/ </a:t>
            </a:r>
            <a:r>
              <a:rPr lang="ru-RU" dirty="0" smtClean="0"/>
              <a:t>2;</a:t>
            </a:r>
            <a:br>
              <a:rPr lang="ru-RU" dirty="0" smtClean="0"/>
            </a:br>
            <a:r>
              <a:rPr lang="ru-RU" dirty="0" smtClean="0"/>
              <a:t>пока </a:t>
            </a:r>
            <a:r>
              <a:rPr lang="ru-RU" dirty="0"/>
              <a:t>i </a:t>
            </a:r>
            <a:r>
              <a:rPr lang="en-US" dirty="0" smtClean="0"/>
              <a:t>&gt;=</a:t>
            </a:r>
            <a:r>
              <a:rPr lang="ru-RU" dirty="0" smtClean="0"/>
              <a:t>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	</a:t>
            </a:r>
            <a:r>
              <a:rPr lang="ru-RU" dirty="0" smtClean="0"/>
              <a:t>Просеять(</a:t>
            </a:r>
            <a:r>
              <a:rPr lang="en-US" dirty="0" smtClean="0"/>
              <a:t>h, </a:t>
            </a:r>
            <a:r>
              <a:rPr lang="ru-RU" dirty="0" smtClean="0"/>
              <a:t>i</a:t>
            </a:r>
            <a:r>
              <a:rPr lang="ru-RU" dirty="0"/>
              <a:t>, </a:t>
            </a:r>
            <a:r>
              <a:rPr lang="en-US" dirty="0" smtClean="0"/>
              <a:t>n</a:t>
            </a:r>
            <a:r>
              <a:rPr lang="ru-RU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 </a:t>
            </a:r>
            <a:r>
              <a:rPr lang="ru-RU" dirty="0"/>
              <a:t>		i = i </a:t>
            </a:r>
            <a:r>
              <a:rPr lang="en-US" dirty="0" smtClean="0"/>
              <a:t>-</a:t>
            </a:r>
            <a:r>
              <a:rPr lang="ru-RU" dirty="0" smtClean="0"/>
              <a:t> 1;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конец</a:t>
            </a:r>
            <a:endParaRPr lang="en-US" dirty="0" smtClean="0"/>
          </a:p>
          <a:p>
            <a:r>
              <a:rPr lang="ru-RU" dirty="0" smtClean="0"/>
              <a:t>Шаг 2</a:t>
            </a:r>
            <a:endParaRPr lang="en-US" dirty="0"/>
          </a:p>
          <a:p>
            <a:pPr lvl="1"/>
            <a:r>
              <a:rPr lang="ru-RU" dirty="0" smtClean="0"/>
              <a:t>Сортировка </a:t>
            </a:r>
            <a:r>
              <a:rPr lang="ru-RU" dirty="0"/>
              <a:t>на </a:t>
            </a:r>
            <a:r>
              <a:rPr lang="ru-RU" dirty="0" smtClean="0"/>
              <a:t>пирамиде: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i </a:t>
            </a:r>
            <a:r>
              <a:rPr lang="ru-RU" dirty="0"/>
              <a:t>= </a:t>
            </a:r>
            <a:r>
              <a:rPr lang="en-US" dirty="0"/>
              <a:t>n</a:t>
            </a:r>
            <a:r>
              <a:rPr lang="ru-RU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пока </a:t>
            </a:r>
            <a:r>
              <a:rPr lang="ru-RU" dirty="0"/>
              <a:t>i &gt; </a:t>
            </a:r>
            <a:r>
              <a:rPr lang="ru-RU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ru-RU" dirty="0" smtClean="0"/>
              <a:t>Обмен (</a:t>
            </a:r>
            <a:r>
              <a:rPr lang="en-US" dirty="0" smtClean="0"/>
              <a:t>h, </a:t>
            </a:r>
            <a:r>
              <a:rPr lang="ru-RU" dirty="0" smtClean="0"/>
              <a:t>1</a:t>
            </a:r>
            <a:r>
              <a:rPr lang="ru-RU" dirty="0"/>
              <a:t>, i</a:t>
            </a:r>
            <a:r>
              <a:rPr lang="ru-RU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ru-RU" dirty="0" smtClean="0"/>
              <a:t>i </a:t>
            </a:r>
            <a:r>
              <a:rPr lang="ru-RU" dirty="0"/>
              <a:t>= i 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ru-RU" dirty="0"/>
              <a:t>1</a:t>
            </a:r>
            <a:r>
              <a:rPr lang="ru-RU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ru-RU" dirty="0" smtClean="0"/>
              <a:t>Просеять(</a:t>
            </a:r>
            <a:r>
              <a:rPr lang="en-US" dirty="0" smtClean="0"/>
              <a:t>h, </a:t>
            </a:r>
            <a:r>
              <a:rPr lang="ru-RU" dirty="0" smtClean="0"/>
              <a:t>1</a:t>
            </a:r>
            <a:r>
              <a:rPr lang="ru-RU" dirty="0"/>
              <a:t>, i</a:t>
            </a:r>
            <a:r>
              <a:rPr lang="ru-RU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конец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Просеивание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pt-BR" sz="2400" dirty="0"/>
              <a:t>void Sift(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pt-BR" sz="2400" dirty="0"/>
              <a:t>KeyData а[], int i, int n)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{  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int l;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i++;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while ((l=2*i)&lt;= n) {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int r = (l+1 &lt;= n)? l+1 : i;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if (a[i-1].key&gt;=a[l-1] .key&amp;&amp;a[i-1] .key&gt;=a[r-1] .key)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	return;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int k = a[l-1] .key&gt;= a[r-</a:t>
            </a:r>
            <a:r>
              <a:rPr lang="ru-RU" sz="2400" dirty="0"/>
              <a:t>1</a:t>
            </a:r>
            <a:r>
              <a:rPr lang="pt-BR" sz="2400" dirty="0"/>
              <a:t>] .key ? </a:t>
            </a:r>
            <a:r>
              <a:rPr lang="en-US" sz="2400" dirty="0"/>
              <a:t>l</a:t>
            </a:r>
            <a:r>
              <a:rPr lang="pt-BR" sz="2400" dirty="0"/>
              <a:t> : r;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struct KeyData t  = a[i-</a:t>
            </a:r>
            <a:r>
              <a:rPr lang="ru-RU" sz="2400" dirty="0"/>
              <a:t>1</a:t>
            </a:r>
            <a:r>
              <a:rPr lang="pt-BR" sz="2400" dirty="0"/>
              <a:t>];  // C99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a[i-</a:t>
            </a:r>
            <a:r>
              <a:rPr lang="ru-RU" sz="2400" dirty="0"/>
              <a:t>1</a:t>
            </a:r>
            <a:r>
              <a:rPr lang="pt-BR" sz="2400" dirty="0"/>
              <a:t>] = a[k-</a:t>
            </a:r>
            <a:r>
              <a:rPr lang="ru-RU" sz="2400" dirty="0"/>
              <a:t>1</a:t>
            </a:r>
            <a:r>
              <a:rPr lang="pt-BR" sz="2400" dirty="0"/>
              <a:t>];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a[k-</a:t>
            </a:r>
            <a:r>
              <a:rPr lang="ru-RU" sz="2400" dirty="0"/>
              <a:t>1</a:t>
            </a:r>
            <a:r>
              <a:rPr lang="pt-BR" sz="2400" dirty="0"/>
              <a:t>] = t;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i = k;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}</a:t>
            </a:r>
          </a:p>
          <a:p>
            <a:pPr marL="68580" indent="0">
              <a:buNone/>
            </a:pPr>
            <a:r>
              <a:rPr lang="pt-BR" sz="2400" dirty="0"/>
              <a:t>}</a:t>
            </a:r>
          </a:p>
          <a:p>
            <a:pPr marL="68580" indent="0"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Пирамидальная сортировка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/>
              <a:t>void </a:t>
            </a:r>
            <a:r>
              <a:rPr lang="en-US" dirty="0" err="1" smtClean="0"/>
              <a:t>heap_sort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</a:t>
            </a:r>
            <a:r>
              <a:rPr lang="en-US" dirty="0"/>
              <a:t>a[],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 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ru-RU" dirty="0" smtClean="0"/>
              <a:t>	</a:t>
            </a:r>
            <a:r>
              <a:rPr lang="en-US" dirty="0" smtClean="0"/>
              <a:t>/*</a:t>
            </a:r>
            <a:r>
              <a:rPr lang="ru-RU" dirty="0" smtClean="0"/>
              <a:t> строим </a:t>
            </a:r>
            <a:r>
              <a:rPr lang="ru-RU" dirty="0"/>
              <a:t>полную пирамиду */</a:t>
            </a:r>
            <a:endParaRPr lang="en-US" dirty="0"/>
          </a:p>
          <a:p>
            <a:pPr marL="6858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for </a:t>
            </a:r>
            <a:r>
              <a:rPr lang="en-US" dirty="0"/>
              <a:t>(i = N/2; i &gt;= 0; i-</a:t>
            </a:r>
            <a:r>
              <a:rPr lang="en-US" dirty="0" smtClean="0"/>
              <a:t>-)</a:t>
            </a:r>
            <a:r>
              <a:rPr lang="ru-RU" dirty="0" smtClean="0"/>
              <a:t> </a:t>
            </a:r>
            <a:r>
              <a:rPr lang="en-US" dirty="0" smtClean="0"/>
              <a:t>Sift </a:t>
            </a:r>
            <a:r>
              <a:rPr lang="en-US" dirty="0"/>
              <a:t>(a, i, N</a:t>
            </a:r>
            <a:r>
              <a:rPr lang="en-US" dirty="0" smtClean="0"/>
              <a:t>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/*</a:t>
            </a:r>
            <a:r>
              <a:rPr lang="ru-RU" dirty="0" smtClean="0"/>
              <a:t> сортируем */ </a:t>
            </a:r>
            <a:endParaRPr lang="ru-RU" dirty="0"/>
          </a:p>
          <a:p>
            <a:pPr marL="6858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for </a:t>
            </a:r>
            <a:r>
              <a:rPr lang="en-US" dirty="0"/>
              <a:t>(i = </a:t>
            </a:r>
            <a:r>
              <a:rPr lang="en-US" dirty="0" smtClean="0"/>
              <a:t>N-</a:t>
            </a:r>
            <a:r>
              <a:rPr lang="ru-RU" dirty="0" smtClean="0"/>
              <a:t>1</a:t>
            </a:r>
            <a:r>
              <a:rPr lang="en-US" dirty="0" smtClean="0"/>
              <a:t>; </a:t>
            </a:r>
            <a:r>
              <a:rPr lang="en-US" dirty="0"/>
              <a:t>i &gt; 0; i--) </a:t>
            </a: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t </a:t>
            </a:r>
            <a:r>
              <a:rPr lang="en-US" dirty="0"/>
              <a:t>= a[0];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</a:t>
            </a:r>
            <a:r>
              <a:rPr lang="en-US" dirty="0" smtClean="0"/>
              <a:t>a[0</a:t>
            </a:r>
            <a:r>
              <a:rPr lang="en-US" dirty="0"/>
              <a:t>] = a[i];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</a:t>
            </a:r>
            <a:r>
              <a:rPr lang="en-US" dirty="0" smtClean="0"/>
              <a:t>a[i</a:t>
            </a:r>
            <a:r>
              <a:rPr lang="en-US" dirty="0"/>
              <a:t>] = t; </a:t>
            </a:r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smtClean="0"/>
              <a:t>Sift </a:t>
            </a:r>
            <a:r>
              <a:rPr lang="en-US" dirty="0"/>
              <a:t>(a, 0, i</a:t>
            </a:r>
            <a:r>
              <a:rPr lang="en-US" dirty="0" smtClean="0"/>
              <a:t>); /* </a:t>
            </a:r>
            <a:r>
              <a:rPr lang="ru-RU" dirty="0" smtClean="0"/>
              <a:t>восстанавливаем пирамиду */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>}</a:t>
            </a: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Анализ пирамидальной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Число итераций цикла в процедуре просеивания не превосходит высоты </a:t>
            </a:r>
            <a:r>
              <a:rPr lang="ru-RU" dirty="0" smtClean="0"/>
              <a:t>пирамиды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Высота полного бинарного дерева из N узлов, каковым является пирамида, равна [log2 N</a:t>
            </a:r>
            <a:r>
              <a:rPr lang="ru-RU" dirty="0" smtClean="0"/>
              <a:t>]</a:t>
            </a:r>
            <a:endParaRPr lang="ru-RU" dirty="0"/>
          </a:p>
          <a:p>
            <a:r>
              <a:rPr lang="ru-RU" dirty="0"/>
              <a:t>Просеивание имеет логарифмическую </a:t>
            </a:r>
            <a:r>
              <a:rPr lang="ru-RU" dirty="0" smtClean="0"/>
              <a:t>сложность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Итоговая сложность пирамидальной сортировки ~N </a:t>
            </a:r>
            <a:r>
              <a:rPr lang="ru-RU" dirty="0" smtClean="0"/>
              <a:t>* </a:t>
            </a:r>
            <a:r>
              <a:rPr lang="ru-RU" dirty="0"/>
              <a:t>log2 </a:t>
            </a:r>
            <a:r>
              <a:rPr lang="ru-RU" dirty="0" smtClean="0"/>
              <a:t>N</a:t>
            </a:r>
            <a:endParaRPr lang="ru-RU" dirty="0"/>
          </a:p>
          <a:p>
            <a:endParaRPr lang="ru-RU" dirty="0"/>
          </a:p>
          <a:p>
            <a:r>
              <a:rPr lang="ru-RU" dirty="0"/>
              <a:t>Наилучший случай – обратное упорядочение входной </a:t>
            </a:r>
            <a:r>
              <a:rPr lang="ru-RU" dirty="0" smtClean="0"/>
              <a:t>последовательности</a:t>
            </a:r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Понятие сортировки</a:t>
            </a:r>
          </a:p>
          <a:p>
            <a:pPr lvl="1"/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Внутренняя и внешняя сортировка</a:t>
            </a:r>
          </a:p>
          <a:p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Алгоритмы сортировки</a:t>
            </a:r>
          </a:p>
          <a:p>
            <a:pPr lvl="1"/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Простые</a:t>
            </a:r>
          </a:p>
          <a:p>
            <a:pPr lvl="2"/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Включением, выбором</a:t>
            </a:r>
            <a:r>
              <a:rPr lang="ru-RU" dirty="0" smtClean="0"/>
              <a:t>, пузырёк </a:t>
            </a:r>
          </a:p>
          <a:p>
            <a:pPr lvl="1"/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Улучшенные</a:t>
            </a:r>
          </a:p>
          <a:p>
            <a:pPr lvl="2"/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Пирамидальная</a:t>
            </a:r>
            <a:r>
              <a:rPr lang="ru-RU" dirty="0" smtClean="0"/>
              <a:t>, быстрая</a:t>
            </a:r>
          </a:p>
          <a:p>
            <a:pPr lvl="1"/>
            <a:r>
              <a:rPr lang="ru-RU" dirty="0" smtClean="0"/>
              <a:t>Анализ числа операций</a:t>
            </a:r>
          </a:p>
          <a:p>
            <a:r>
              <a:rPr lang="ru-RU" dirty="0" smtClean="0"/>
              <a:t>Нижняя оценка числа операций в алгоритмах сортировки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3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простым обменом </a:t>
            </a:r>
            <a:r>
              <a:rPr lang="ru-RU" dirty="0" smtClean="0"/>
              <a:t>(пузырёк)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На </a:t>
            </a:r>
            <a:r>
              <a:rPr lang="ru-RU" dirty="0"/>
              <a:t>первом шаге сравним последний и предпоследний элементы, если они не упорядочены, поменяем их местами. </a:t>
            </a:r>
          </a:p>
          <a:p>
            <a:r>
              <a:rPr lang="ru-RU" dirty="0"/>
              <a:t>Далее проделаем то же со вторым и третьим элементами от конца массива, третьим и четвертым и т. д. до первого и второго с начала массива. </a:t>
            </a:r>
          </a:p>
          <a:p>
            <a:r>
              <a:rPr lang="ru-RU" dirty="0"/>
              <a:t>При выполнении этой последовательности операций меньшие элементы в каждой паре продвинутся влево, наименьший займет первое место в массиве. </a:t>
            </a:r>
          </a:p>
          <a:p>
            <a:r>
              <a:rPr lang="ru-RU" dirty="0"/>
              <a:t>Повторим этот же процесс от N-го до 2-го элемента, потом от N-го до 3-го и т. д. </a:t>
            </a:r>
          </a:p>
          <a:p>
            <a:endParaRPr lang="ru-RU" dirty="0"/>
          </a:p>
          <a:p>
            <a:r>
              <a:rPr lang="ru-RU" dirty="0"/>
              <a:t>i-й проход по массиву приводит к «всплыванию» наименьшего элемента из входной последовательности на i-e место в готовую последовательность.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Значения элементов массива (списка) делятся на ключ и произвольные данные</a:t>
            </a:r>
            <a:br>
              <a:rPr lang="ru-RU" sz="2800" dirty="0"/>
            </a:br>
            <a:r>
              <a:rPr lang="en-US" sz="2800" dirty="0"/>
              <a:t>	</a:t>
            </a:r>
            <a:r>
              <a:rPr lang="en-US" sz="2800" dirty="0" err="1"/>
              <a:t>struct</a:t>
            </a:r>
            <a:r>
              <a:rPr lang="en-US" sz="2800" dirty="0"/>
              <a:t> </a:t>
            </a:r>
            <a:r>
              <a:rPr lang="en-US" sz="2800" dirty="0" err="1"/>
              <a:t>KeyData</a:t>
            </a:r>
            <a:r>
              <a:rPr lang="en-US" sz="2800" dirty="0"/>
              <a:t> { K key; T data; };</a:t>
            </a:r>
            <a:endParaRPr lang="ru-RU" sz="2800" dirty="0"/>
          </a:p>
          <a:p>
            <a:r>
              <a:rPr lang="ru-RU" sz="2800" dirty="0"/>
              <a:t>Ключ можно рассматривать как значение</a:t>
            </a:r>
            <a:r>
              <a:rPr lang="en-US" sz="2800" dirty="0"/>
              <a:t> </a:t>
            </a:r>
            <a:r>
              <a:rPr lang="ru-RU" sz="2800" dirty="0"/>
              <a:t>функции </a:t>
            </a:r>
            <a:r>
              <a:rPr lang="en-US" sz="2800" dirty="0"/>
              <a:t>T -&gt; K</a:t>
            </a:r>
            <a:r>
              <a:rPr lang="ru-RU" sz="2800" dirty="0"/>
              <a:t>, которая вычисляет ключ </a:t>
            </a:r>
            <a:r>
              <a:rPr lang="en-US" sz="2800" dirty="0"/>
              <a:t>key </a:t>
            </a:r>
            <a:r>
              <a:rPr lang="ru-RU" sz="2800" dirty="0"/>
              <a:t>на основании (сколь угодно сложного) анализа данных </a:t>
            </a:r>
            <a:r>
              <a:rPr lang="en-US" sz="2800" dirty="0"/>
              <a:t>data</a:t>
            </a:r>
            <a:r>
              <a:rPr lang="ru-RU" sz="2800" dirty="0"/>
              <a:t> </a:t>
            </a:r>
            <a:endParaRPr lang="en-US" sz="2800" dirty="0"/>
          </a:p>
          <a:p>
            <a:pPr lvl="2"/>
            <a:endParaRPr lang="ru-RU" sz="22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ru-RU" sz="2800" dirty="0"/>
              <a:t>Сортировкой N объектов a</a:t>
            </a:r>
            <a:r>
              <a:rPr lang="en-US" sz="2800" dirty="0"/>
              <a:t>[</a:t>
            </a:r>
            <a:r>
              <a:rPr lang="ru-RU" sz="2800" dirty="0"/>
              <a:t>1</a:t>
            </a:r>
            <a:r>
              <a:rPr lang="en-US" sz="2800" dirty="0"/>
              <a:t>]</a:t>
            </a:r>
            <a:r>
              <a:rPr lang="ru-RU" sz="2800" dirty="0"/>
              <a:t>, ..., а</a:t>
            </a:r>
            <a:r>
              <a:rPr lang="en-US" sz="2800" dirty="0"/>
              <a:t>[</a:t>
            </a:r>
            <a:r>
              <a:rPr lang="ru-RU" sz="2800" dirty="0"/>
              <a:t>N</a:t>
            </a:r>
            <a:r>
              <a:rPr lang="en-US" sz="2800" dirty="0"/>
              <a:t>]</a:t>
            </a:r>
            <a:r>
              <a:rPr lang="ru-RU" sz="2800" dirty="0"/>
              <a:t> называется нахождение перестановки </a:t>
            </a:r>
            <a:r>
              <a:rPr lang="en-US" sz="2800" dirty="0"/>
              <a:t>p1, p2, …, </a:t>
            </a:r>
            <a:r>
              <a:rPr lang="en-US" sz="2800" dirty="0" err="1"/>
              <a:t>pN</a:t>
            </a:r>
            <a:r>
              <a:rPr lang="ru-RU" sz="2800" dirty="0"/>
              <a:t>,</a:t>
            </a:r>
            <a:r>
              <a:rPr lang="en-US" sz="2800" dirty="0"/>
              <a:t> </a:t>
            </a:r>
            <a:r>
              <a:rPr lang="ru-RU" sz="2800" dirty="0"/>
              <a:t>удовлетворяющей условиям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ru-RU" sz="2800" dirty="0"/>
              <a:t>	</a:t>
            </a:r>
            <a:r>
              <a:rPr lang="en-US" sz="2800" dirty="0"/>
              <a:t>a[</a:t>
            </a:r>
            <a:r>
              <a:rPr lang="ru-RU" sz="2800" dirty="0"/>
              <a:t>p1</a:t>
            </a:r>
            <a:r>
              <a:rPr lang="en-US" sz="2800" dirty="0"/>
              <a:t>].key</a:t>
            </a:r>
            <a:r>
              <a:rPr lang="ru-RU" sz="2800" dirty="0"/>
              <a:t> &lt;</a:t>
            </a: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en-US" sz="2800" dirty="0"/>
              <a:t>a[</a:t>
            </a:r>
            <a:r>
              <a:rPr lang="ru-RU" sz="2800" dirty="0"/>
              <a:t>p2</a:t>
            </a:r>
            <a:r>
              <a:rPr lang="en-US" sz="2800" dirty="0"/>
              <a:t>].key</a:t>
            </a:r>
            <a:r>
              <a:rPr lang="ru-RU" sz="2800" dirty="0"/>
              <a:t> &lt;</a:t>
            </a:r>
            <a:r>
              <a:rPr lang="en-US" sz="2800" dirty="0"/>
              <a:t>=</a:t>
            </a:r>
            <a:r>
              <a:rPr lang="ru-RU" sz="2800" dirty="0"/>
              <a:t> ... &lt;</a:t>
            </a: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en-US" sz="2800" dirty="0"/>
              <a:t>a[</a:t>
            </a:r>
            <a:r>
              <a:rPr lang="ru-RU" sz="2800" dirty="0"/>
              <a:t>pN</a:t>
            </a:r>
            <a:r>
              <a:rPr lang="en-US" sz="2800" dirty="0"/>
              <a:t>].key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endParaRPr lang="ru-RU" dirty="0">
              <a:latin typeface="Calibri" pitchFamily="34" charset="0"/>
            </a:endParaRP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0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latin typeface="Calibri" pitchFamily="34" charset="0"/>
              </a:rPr>
              <a:t>40  51   8   38  90  14  2  63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1 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</a:t>
            </a:r>
            <a:r>
              <a:rPr lang="ru-RU" dirty="0">
                <a:latin typeface="Calibri" pitchFamily="34" charset="0"/>
              </a:rPr>
              <a:t>   40   51   8  38  90 14 63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2     8</a:t>
            </a:r>
            <a:r>
              <a:rPr lang="ru-RU" dirty="0">
                <a:latin typeface="Calibri" pitchFamily="34" charset="0"/>
              </a:rPr>
              <a:t>   40  51 14  38 90 63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2     8   14</a:t>
            </a:r>
            <a:r>
              <a:rPr lang="ru-RU" dirty="0">
                <a:latin typeface="Calibri" pitchFamily="34" charset="0"/>
              </a:rPr>
              <a:t>  40  51 38 63 90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4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2     8   14  38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 40 51 63 90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5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alibri" pitchFamily="34" charset="0"/>
              </a:rPr>
              <a:t>2     8   14  38  40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51 63 90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6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alibri" pitchFamily="34" charset="0"/>
              </a:rPr>
              <a:t>2     8   14  38  40 51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63 90</a:t>
            </a:r>
            <a:endParaRPr lang="en-US" dirty="0">
              <a:solidFill>
                <a:schemeClr val="accent2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7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alibri" pitchFamily="34" charset="0"/>
              </a:rPr>
              <a:t>2     8   14  38  40 51 63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endParaRPr lang="ru-RU" dirty="0">
              <a:latin typeface="Calibri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(метод пузырька)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/>
              <a:t>для </a:t>
            </a:r>
            <a:r>
              <a:rPr lang="ru-RU" dirty="0"/>
              <a:t>i от 2 до N с шагом </a:t>
            </a:r>
            <a:r>
              <a:rPr lang="ru-RU" dirty="0" smtClean="0"/>
              <a:t>1</a:t>
            </a:r>
            <a:endParaRPr lang="ru-RU" dirty="0"/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проход от конца массива к </a:t>
            </a:r>
            <a:r>
              <a:rPr lang="ru-RU" dirty="0" smtClean="0"/>
              <a:t>началу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для j </a:t>
            </a:r>
            <a:r>
              <a:rPr lang="ru-RU" dirty="0"/>
              <a:t>от N до i с шагом -</a:t>
            </a:r>
            <a:r>
              <a:rPr lang="ru-RU" dirty="0" smtClean="0"/>
              <a:t>1</a:t>
            </a:r>
            <a:endParaRPr lang="en-US" dirty="0" smtClean="0"/>
          </a:p>
          <a:p>
            <a:pPr marL="68580" indent="0">
              <a:buNone/>
            </a:pPr>
            <a:r>
              <a:rPr lang="ru-RU" dirty="0" smtClean="0"/>
              <a:t>		если </a:t>
            </a:r>
            <a:r>
              <a:rPr lang="en-US" dirty="0"/>
              <a:t>A[j–1] &gt; A[j]</a:t>
            </a:r>
            <a:endParaRPr lang="ru-RU" dirty="0"/>
          </a:p>
          <a:p>
            <a:pPr marL="68580" indent="0">
              <a:buNone/>
            </a:pPr>
            <a:r>
              <a:rPr lang="ru-RU" dirty="0" smtClean="0"/>
              <a:t>		то</a:t>
            </a:r>
            <a:r>
              <a:rPr lang="ru-RU" dirty="0"/>
              <a:t>	</a:t>
            </a:r>
            <a:r>
              <a:rPr lang="ru-RU" dirty="0" smtClean="0"/>
              <a:t>Обмен(</a:t>
            </a:r>
            <a:r>
              <a:rPr lang="en-US" dirty="0" smtClean="0"/>
              <a:t>A, </a:t>
            </a:r>
            <a:r>
              <a:rPr lang="ru-RU" dirty="0" smtClean="0"/>
              <a:t>j</a:t>
            </a:r>
            <a:r>
              <a:rPr lang="ru-RU" dirty="0"/>
              <a:t>, j–1</a:t>
            </a:r>
            <a:r>
              <a:rPr lang="ru-RU" dirty="0" smtClean="0"/>
              <a:t>)</a:t>
            </a:r>
            <a:endParaRPr lang="ru-RU" dirty="0"/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конец для</a:t>
            </a:r>
            <a:endParaRPr lang="ru-RU" dirty="0"/>
          </a:p>
          <a:p>
            <a:pPr marL="68580" indent="0">
              <a:buNone/>
            </a:pPr>
            <a:r>
              <a:rPr lang="ru-RU" dirty="0" smtClean="0"/>
              <a:t>конец для</a:t>
            </a: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Поскольку число сравнений </a:t>
            </a:r>
            <a:r>
              <a:rPr lang="ru-RU" dirty="0"/>
              <a:t>Сi на </a:t>
            </a:r>
            <a:r>
              <a:rPr lang="ru-RU" dirty="0" smtClean="0"/>
              <a:t>i</a:t>
            </a:r>
            <a:r>
              <a:rPr lang="en-US" dirty="0" smtClean="0"/>
              <a:t>-</a:t>
            </a:r>
            <a:r>
              <a:rPr lang="ru-RU" dirty="0" smtClean="0"/>
              <a:t>м шаге внешнего цикла равно N-i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Cmin</a:t>
            </a:r>
            <a:r>
              <a:rPr lang="en-US" dirty="0" smtClean="0"/>
              <a:t> = </a:t>
            </a:r>
            <a:r>
              <a:rPr lang="en-US" dirty="0" err="1" smtClean="0"/>
              <a:t>Cmax</a:t>
            </a:r>
            <a:r>
              <a:rPr lang="en-US" dirty="0" smtClean="0"/>
              <a:t> </a:t>
            </a:r>
            <a:r>
              <a:rPr lang="ru-RU" dirty="0" smtClean="0"/>
              <a:t>= </a:t>
            </a:r>
            <a:r>
              <a:rPr lang="en-US" dirty="0" smtClean="0"/>
              <a:t>C = </a:t>
            </a:r>
            <a:r>
              <a:rPr lang="ru-RU" dirty="0" smtClean="0"/>
              <a:t>(N </a:t>
            </a:r>
            <a:r>
              <a:rPr lang="ru-RU" dirty="0"/>
              <a:t>- 1) + (N - 2) +  ...  + 1 </a:t>
            </a:r>
            <a:r>
              <a:rPr lang="ru-RU" dirty="0" smtClean="0"/>
              <a:t>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= </a:t>
            </a:r>
            <a:r>
              <a:rPr lang="ru-RU" dirty="0" smtClean="0"/>
              <a:t>N</a:t>
            </a:r>
            <a:r>
              <a:rPr lang="ru-RU" dirty="0"/>
              <a:t>∙(N - 1)/</a:t>
            </a:r>
            <a:r>
              <a:rPr lang="ru-RU" dirty="0" smtClean="0"/>
              <a:t>2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Минимальное </a:t>
            </a:r>
            <a:r>
              <a:rPr lang="ru-RU" dirty="0" smtClean="0"/>
              <a:t>число пересылок Mmin = 0</a:t>
            </a:r>
          </a:p>
          <a:p>
            <a:r>
              <a:rPr lang="ru-RU" dirty="0" smtClean="0"/>
              <a:t>Максимальное М</a:t>
            </a:r>
            <a:r>
              <a:rPr lang="en-US" dirty="0" smtClean="0"/>
              <a:t>m</a:t>
            </a:r>
            <a:r>
              <a:rPr lang="ru-RU" dirty="0" smtClean="0"/>
              <a:t>ах </a:t>
            </a:r>
            <a:r>
              <a:rPr lang="ru-RU" dirty="0"/>
              <a:t>= </a:t>
            </a:r>
            <a:r>
              <a:rPr lang="ru-RU" dirty="0" smtClean="0"/>
              <a:t>С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В каких случаях достигаются </a:t>
            </a:r>
            <a:r>
              <a:rPr lang="en-US" dirty="0" err="1" smtClean="0"/>
              <a:t>Mmax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Mmin</a:t>
            </a:r>
            <a:r>
              <a:rPr lang="en-US" dirty="0" smtClean="0"/>
              <a:t>?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метода пузырька 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Последние </a:t>
            </a:r>
            <a:r>
              <a:rPr lang="ru-RU" dirty="0"/>
              <a:t>проходы сортировки </a:t>
            </a:r>
            <a:r>
              <a:rPr lang="ru-RU" dirty="0" smtClean="0"/>
              <a:t>простым </a:t>
            </a:r>
            <a:r>
              <a:rPr lang="ru-RU" dirty="0"/>
              <a:t>обменом работают «вхолостую», </a:t>
            </a:r>
            <a:r>
              <a:rPr lang="ru-RU" dirty="0" smtClean="0"/>
              <a:t>если элементы </a:t>
            </a:r>
            <a:r>
              <a:rPr lang="ru-RU" dirty="0"/>
              <a:t>уже </a:t>
            </a:r>
            <a:r>
              <a:rPr lang="ru-RU" dirty="0" smtClean="0"/>
              <a:t>упорядочены</a:t>
            </a:r>
            <a:endParaRPr lang="ru-RU" dirty="0"/>
          </a:p>
          <a:p>
            <a:pPr lvl="1"/>
            <a:r>
              <a:rPr lang="ru-RU" dirty="0" smtClean="0"/>
              <a:t>Запомним, </a:t>
            </a:r>
            <a:r>
              <a:rPr lang="ru-RU" dirty="0"/>
              <a:t>производился ли на очередном проходе </a:t>
            </a:r>
            <a:r>
              <a:rPr lang="ru-RU" dirty="0" smtClean="0"/>
              <a:t>обмен</a:t>
            </a:r>
            <a:r>
              <a:rPr lang="ru-RU" dirty="0"/>
              <a:t>. Если ни одного обмена не было, то алгоритм может закончить работу.</a:t>
            </a:r>
          </a:p>
          <a:p>
            <a:r>
              <a:rPr lang="ru-RU" dirty="0" smtClean="0"/>
              <a:t>Один </a:t>
            </a:r>
            <a:r>
              <a:rPr lang="ru-RU" dirty="0"/>
              <a:t>неправильно расположенный «пузырек» на «тяжелом» конце почти отсортированного массива «всплывет» на место за один </a:t>
            </a:r>
            <a:r>
              <a:rPr lang="ru-RU" dirty="0" smtClean="0"/>
              <a:t>проход</a:t>
            </a:r>
            <a:br>
              <a:rPr lang="ru-RU" dirty="0" smtClean="0"/>
            </a:br>
            <a:r>
              <a:rPr lang="ru-RU" dirty="0"/>
              <a:t>	8        14        38        40        51        63        90        2</a:t>
            </a:r>
          </a:p>
          <a:p>
            <a:endParaRPr lang="ru-RU" dirty="0"/>
          </a:p>
          <a:p>
            <a:r>
              <a:rPr lang="ru-RU" dirty="0"/>
              <a:t>Неправильно расположенный «камень» на «легком» конце </a:t>
            </a:r>
            <a:r>
              <a:rPr lang="ru-RU" dirty="0" smtClean="0"/>
              <a:t>«опустится</a:t>
            </a:r>
            <a:r>
              <a:rPr lang="ru-RU" dirty="0"/>
              <a:t>» на правильное место </a:t>
            </a:r>
            <a:r>
              <a:rPr lang="ru-RU" dirty="0" smtClean="0"/>
              <a:t>за </a:t>
            </a:r>
            <a:r>
              <a:rPr lang="en-US" dirty="0" smtClean="0"/>
              <a:t>N-1 </a:t>
            </a:r>
            <a:r>
              <a:rPr lang="ru-RU" dirty="0" smtClean="0"/>
              <a:t>проход</a:t>
            </a:r>
            <a:br>
              <a:rPr lang="ru-RU" dirty="0" smtClean="0"/>
            </a:br>
            <a:r>
              <a:rPr lang="ru-RU" dirty="0"/>
              <a:t>	90        2         8        14        40        51        63</a:t>
            </a:r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4" name="Группа 15"/>
          <p:cNvGrpSpPr>
            <a:grpSpLocks/>
          </p:cNvGrpSpPr>
          <p:nvPr/>
        </p:nvGrpSpPr>
        <p:grpSpPr bwMode="auto">
          <a:xfrm>
            <a:off x="3606801" y="4496135"/>
            <a:ext cx="5585543" cy="285750"/>
            <a:chOff x="784992" y="2072472"/>
            <a:chExt cx="6573884" cy="57229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rot="5400000">
              <a:off x="7106671" y="2392567"/>
              <a:ext cx="502350" cy="205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rot="10800000">
              <a:off x="787048" y="2641590"/>
              <a:ext cx="6569770" cy="318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rot="5400000" flipH="1" flipV="1">
              <a:off x="499872" y="2357592"/>
              <a:ext cx="572298" cy="2056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03712" y="5733256"/>
            <a:ext cx="4787900" cy="571500"/>
            <a:chOff x="1979712" y="6108550"/>
            <a:chExt cx="4787900" cy="5715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auto">
            <a:xfrm rot="5400000">
              <a:off x="1766987" y="6465738"/>
              <a:ext cx="427037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auto">
            <a:xfrm>
              <a:off x="1981299" y="6680050"/>
              <a:ext cx="4784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 bwMode="auto">
            <a:xfrm rot="5400000" flipH="1" flipV="1">
              <a:off x="6481861" y="6392713"/>
              <a:ext cx="569913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 bwMode="auto">
            <a:xfrm rot="5400000" flipH="1" flipV="1">
              <a:off x="5766693" y="6393506"/>
              <a:ext cx="571500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 bwMode="auto">
            <a:xfrm rot="5400000" flipH="1" flipV="1">
              <a:off x="4933528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 bwMode="auto">
            <a:xfrm rot="5400000" flipH="1" flipV="1">
              <a:off x="4058593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 bwMode="auto">
            <a:xfrm rot="5400000" flipH="1" flipV="1">
              <a:off x="3272210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 bwMode="auto">
            <a:xfrm rot="5400000" flipH="1" flipV="1">
              <a:off x="2557001" y="6393243"/>
              <a:ext cx="571500" cy="2113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Шейкер-сортировка (алгоритм)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dirty="0" smtClean="0"/>
              <a:t>left </a:t>
            </a:r>
            <a:r>
              <a:rPr lang="ru-RU" dirty="0"/>
              <a:t>= </a:t>
            </a:r>
            <a:r>
              <a:rPr lang="ru-RU" dirty="0" smtClean="0"/>
              <a:t>1 	</a:t>
            </a: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левая граница несортированной части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right </a:t>
            </a:r>
            <a:r>
              <a:rPr lang="ru-RU" dirty="0"/>
              <a:t>= </a:t>
            </a:r>
            <a:r>
              <a:rPr lang="ru-RU" dirty="0" smtClean="0"/>
              <a:t>N 	// </a:t>
            </a:r>
            <a:r>
              <a:rPr lang="ru-RU" dirty="0"/>
              <a:t>правая </a:t>
            </a:r>
            <a:r>
              <a:rPr lang="ru-RU" dirty="0" smtClean="0"/>
              <a:t>граница </a:t>
            </a:r>
            <a:r>
              <a:rPr lang="ru-RU" dirty="0"/>
              <a:t>несортированной части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упор </a:t>
            </a:r>
            <a:r>
              <a:rPr lang="ru-RU" dirty="0"/>
              <a:t>= </a:t>
            </a:r>
            <a:r>
              <a:rPr lang="ru-RU" dirty="0" smtClean="0"/>
              <a:t>ложь</a:t>
            </a:r>
            <a:r>
              <a:rPr lang="en-US" dirty="0" smtClean="0"/>
              <a:t>	</a:t>
            </a:r>
            <a:r>
              <a:rPr lang="ru-RU" dirty="0" smtClean="0"/>
              <a:t>// истинна, </a:t>
            </a:r>
            <a:r>
              <a:rPr lang="ru-RU" dirty="0"/>
              <a:t>если </a:t>
            </a:r>
            <a:r>
              <a:rPr lang="ru-RU" dirty="0" smtClean="0"/>
              <a:t>массив упорядочен</a:t>
            </a:r>
            <a:br>
              <a:rPr lang="ru-RU" dirty="0" smtClean="0"/>
            </a:br>
            <a:r>
              <a:rPr lang="ru-RU" dirty="0" smtClean="0"/>
              <a:t>пока не упор</a:t>
            </a:r>
            <a:br>
              <a:rPr lang="ru-RU" dirty="0" smtClean="0"/>
            </a:br>
            <a:r>
              <a:rPr lang="ru-RU" dirty="0" smtClean="0"/>
              <a:t>	упор </a:t>
            </a:r>
            <a:r>
              <a:rPr lang="ru-RU" dirty="0"/>
              <a:t>= </a:t>
            </a:r>
            <a:r>
              <a:rPr lang="ru-RU" dirty="0" smtClean="0"/>
              <a:t>истина</a:t>
            </a:r>
            <a:br>
              <a:rPr lang="ru-RU" dirty="0" smtClean="0"/>
            </a:br>
            <a:r>
              <a:rPr lang="ru-RU" dirty="0" smtClean="0"/>
              <a:t>	i </a:t>
            </a:r>
            <a:r>
              <a:rPr lang="ru-RU" dirty="0"/>
              <a:t>= </a:t>
            </a:r>
            <a:r>
              <a:rPr lang="ru-RU" dirty="0" smtClean="0"/>
              <a:t>left</a:t>
            </a:r>
            <a:br>
              <a:rPr lang="ru-RU" dirty="0" smtClean="0"/>
            </a:br>
            <a:r>
              <a:rPr lang="ru-RU" dirty="0" smtClean="0"/>
              <a:t>	//</a:t>
            </a:r>
            <a:r>
              <a:rPr lang="ru-RU" dirty="0"/>
              <a:t>Проход по массиву от начала к концу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	пока </a:t>
            </a:r>
            <a:r>
              <a:rPr lang="ru-RU" dirty="0"/>
              <a:t>i &lt; </a:t>
            </a:r>
            <a:r>
              <a:rPr lang="ru-RU" dirty="0" smtClean="0"/>
              <a:t>right</a:t>
            </a:r>
            <a:br>
              <a:rPr lang="ru-RU" dirty="0" smtClean="0"/>
            </a:br>
            <a:r>
              <a:rPr lang="ru-RU" dirty="0" smtClean="0"/>
              <a:t>		если </a:t>
            </a:r>
            <a:r>
              <a:rPr lang="ru-RU" dirty="0"/>
              <a:t>A[i] &gt; A[i + 1] то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		</a:t>
            </a:r>
            <a:r>
              <a:rPr lang="ru-RU" dirty="0" smtClean="0"/>
              <a:t>	Обмен (А, i</a:t>
            </a:r>
            <a:r>
              <a:rPr lang="ru-RU" dirty="0"/>
              <a:t>, i+1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ru-RU" dirty="0" smtClean="0"/>
              <a:t>      </a:t>
            </a:r>
            <a:r>
              <a:rPr lang="ru-RU" dirty="0"/>
              <a:t>	    	</a:t>
            </a:r>
            <a:r>
              <a:rPr lang="ru-RU" dirty="0" smtClean="0"/>
              <a:t>	упор </a:t>
            </a:r>
            <a:r>
              <a:rPr lang="ru-RU" dirty="0"/>
              <a:t>= </a:t>
            </a:r>
            <a:r>
              <a:rPr lang="ru-RU" dirty="0" smtClean="0"/>
              <a:t>ложь</a:t>
            </a:r>
            <a:br>
              <a:rPr lang="ru-RU" dirty="0" smtClean="0"/>
            </a:br>
            <a:r>
              <a:rPr lang="ru-RU" dirty="0" smtClean="0"/>
              <a:t>		конец если</a:t>
            </a:r>
            <a:br>
              <a:rPr lang="ru-RU" dirty="0" smtClean="0"/>
            </a:br>
            <a:r>
              <a:rPr lang="ru-RU" dirty="0" smtClean="0"/>
              <a:t>		i </a:t>
            </a:r>
            <a:r>
              <a:rPr lang="ru-RU" dirty="0"/>
              <a:t>= i +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	конец пока</a:t>
            </a:r>
            <a:br>
              <a:rPr lang="ru-RU" dirty="0" smtClean="0"/>
            </a:br>
            <a:r>
              <a:rPr lang="ru-RU" dirty="0" smtClean="0"/>
              <a:t>	// </a:t>
            </a:r>
            <a:r>
              <a:rPr lang="en-US" dirty="0" smtClean="0"/>
              <a:t>&gt;=1 </a:t>
            </a:r>
            <a:r>
              <a:rPr lang="ru-RU" dirty="0" smtClean="0"/>
              <a:t>элемент встал на своё место справа</a:t>
            </a:r>
            <a:br>
              <a:rPr lang="ru-RU" dirty="0" smtClean="0"/>
            </a:br>
            <a:r>
              <a:rPr lang="ru-RU" dirty="0" smtClean="0"/>
              <a:t>	right </a:t>
            </a:r>
            <a:r>
              <a:rPr lang="ru-RU" dirty="0"/>
              <a:t>= right –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// см. след. слайд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Шейкер-сортировка (</a:t>
            </a:r>
            <a:r>
              <a:rPr lang="ru-RU" dirty="0" smtClean="0"/>
              <a:t>продолжение)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dirty="0" smtClean="0"/>
              <a:t>	если не упор то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// TODO – rewrite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упор = истина</a:t>
            </a:r>
            <a:br>
              <a:rPr lang="ru-RU" dirty="0" smtClean="0"/>
            </a:br>
            <a:r>
              <a:rPr lang="ru-RU" dirty="0" smtClean="0"/>
              <a:t>		i </a:t>
            </a:r>
            <a:r>
              <a:rPr lang="ru-RU" dirty="0"/>
              <a:t>= </a:t>
            </a:r>
            <a:r>
              <a:rPr lang="ru-RU" dirty="0" smtClean="0"/>
              <a:t>right</a:t>
            </a:r>
            <a:br>
              <a:rPr lang="ru-RU" dirty="0" smtClean="0"/>
            </a:br>
            <a:r>
              <a:rPr lang="ru-RU" dirty="0" smtClean="0"/>
              <a:t>		пока </a:t>
            </a:r>
            <a:r>
              <a:rPr lang="ru-RU" dirty="0"/>
              <a:t>i &gt; </a:t>
            </a:r>
            <a:r>
              <a:rPr lang="ru-RU" dirty="0" smtClean="0"/>
              <a:t>left</a:t>
            </a:r>
            <a:br>
              <a:rPr lang="ru-RU" dirty="0" smtClean="0"/>
            </a:br>
            <a:r>
              <a:rPr lang="ru-RU" dirty="0" smtClean="0"/>
              <a:t>			если </a:t>
            </a:r>
            <a:r>
              <a:rPr lang="ru-RU" dirty="0"/>
              <a:t>A[i] &lt; A[i – 1] </a:t>
            </a:r>
            <a:r>
              <a:rPr lang="ru-RU" dirty="0" smtClean="0"/>
              <a:t>то </a:t>
            </a:r>
            <a:br>
              <a:rPr lang="ru-RU" dirty="0" smtClean="0"/>
            </a:br>
            <a:r>
              <a:rPr lang="ru-RU" dirty="0" smtClean="0"/>
              <a:t>				Обмен </a:t>
            </a:r>
            <a:r>
              <a:rPr lang="ru-RU" dirty="0"/>
              <a:t>(i, i–1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ru-RU" dirty="0" smtClean="0"/>
              <a:t>				упор </a:t>
            </a:r>
            <a:r>
              <a:rPr lang="ru-RU" dirty="0"/>
              <a:t>= </a:t>
            </a:r>
            <a:r>
              <a:rPr lang="ru-RU" dirty="0" smtClean="0"/>
              <a:t>ложь</a:t>
            </a:r>
            <a:br>
              <a:rPr lang="ru-RU" dirty="0" smtClean="0"/>
            </a:br>
            <a:r>
              <a:rPr lang="ru-RU" dirty="0" smtClean="0"/>
              <a:t>			конец если</a:t>
            </a:r>
            <a:br>
              <a:rPr lang="ru-RU" dirty="0" smtClean="0"/>
            </a:br>
            <a:r>
              <a:rPr lang="ru-RU" dirty="0" smtClean="0"/>
              <a:t>			i </a:t>
            </a:r>
            <a:r>
              <a:rPr lang="ru-RU" dirty="0"/>
              <a:t>= i –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		конец пока</a:t>
            </a:r>
            <a:br>
              <a:rPr lang="ru-RU" dirty="0" smtClean="0"/>
            </a:br>
            <a:r>
              <a:rPr lang="ru-RU" dirty="0" smtClean="0"/>
              <a:t>	конец если</a:t>
            </a:r>
            <a:br>
              <a:rPr lang="ru-RU" dirty="0" smtClean="0"/>
            </a:br>
            <a:r>
              <a:rPr lang="ru-RU" dirty="0" smtClean="0"/>
              <a:t>	// </a:t>
            </a:r>
            <a:r>
              <a:rPr lang="en-US" dirty="0" smtClean="0"/>
              <a:t>&gt;= 1 </a:t>
            </a:r>
            <a:r>
              <a:rPr lang="ru-RU" dirty="0" smtClean="0"/>
              <a:t>элемент встал на своё место слева</a:t>
            </a:r>
            <a:br>
              <a:rPr lang="ru-RU" dirty="0" smtClean="0"/>
            </a:br>
            <a:r>
              <a:rPr lang="ru-RU" dirty="0" smtClean="0"/>
              <a:t>	left </a:t>
            </a:r>
            <a:r>
              <a:rPr lang="ru-RU" dirty="0"/>
              <a:t>= left +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конец пока // не упор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 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US" dirty="0"/>
              <a:t>void </a:t>
            </a:r>
            <a:r>
              <a:rPr lang="en-US" dirty="0" err="1"/>
              <a:t>shaker_sort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A [],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left = 0, right = N-1;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 sorted = 0;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while (!sorted &amp;&amp; left &lt; right) 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i;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</a:t>
            </a:r>
            <a:r>
              <a:rPr lang="en-US" dirty="0" smtClean="0"/>
              <a:t>	sorted </a:t>
            </a:r>
            <a:r>
              <a:rPr lang="en-US" dirty="0"/>
              <a:t>= 1</a:t>
            </a:r>
            <a:r>
              <a:rPr lang="en-US" dirty="0" smtClean="0"/>
              <a:t>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for (i </a:t>
            </a:r>
            <a:r>
              <a:rPr lang="en-US" dirty="0"/>
              <a:t>= </a:t>
            </a:r>
            <a:r>
              <a:rPr lang="en-US" dirty="0" smtClean="0"/>
              <a:t>left;  i &lt; right; ++i) </a:t>
            </a:r>
            <a:r>
              <a:rPr lang="en-US" dirty="0"/>
              <a:t>{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	if (A[i+1</a:t>
            </a:r>
            <a:r>
              <a:rPr lang="en-US" dirty="0"/>
              <a:t>] </a:t>
            </a:r>
            <a:r>
              <a:rPr lang="en-US" dirty="0" smtClean="0"/>
              <a:t>&lt; A[i]) </a:t>
            </a:r>
            <a:r>
              <a:rPr lang="en-US" dirty="0"/>
              <a:t>{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KeyData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smtClean="0"/>
              <a:t>A[i+1];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</a:t>
            </a:r>
            <a:r>
              <a:rPr lang="en-US" dirty="0" smtClean="0"/>
              <a:t>	A[i+1] </a:t>
            </a:r>
            <a:r>
              <a:rPr lang="en-US" dirty="0"/>
              <a:t>= </a:t>
            </a:r>
            <a:r>
              <a:rPr lang="en-US" dirty="0" smtClean="0"/>
              <a:t>A[i];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</a:t>
            </a:r>
            <a:r>
              <a:rPr lang="en-US" dirty="0" smtClean="0"/>
              <a:t>	A[i] = </a:t>
            </a:r>
            <a:r>
              <a:rPr lang="en-US" dirty="0"/>
              <a:t>x;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	sorted = 0; 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		</a:t>
            </a:r>
            <a:r>
              <a:rPr lang="en-US" dirty="0" smtClean="0"/>
              <a:t>	} 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		right -</a:t>
            </a:r>
            <a:r>
              <a:rPr lang="en-US" dirty="0" smtClean="0"/>
              <a:t>= 1;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Продолжение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dirty="0" smtClean="0"/>
              <a:t>		if (!sorted) for (i </a:t>
            </a:r>
            <a:r>
              <a:rPr lang="en-US" dirty="0"/>
              <a:t>= </a:t>
            </a:r>
            <a:r>
              <a:rPr lang="en-US" dirty="0" smtClean="0"/>
              <a:t>left+1</a:t>
            </a:r>
            <a:r>
              <a:rPr lang="en-US" dirty="0"/>
              <a:t>; </a:t>
            </a:r>
            <a:r>
              <a:rPr lang="en-US" dirty="0" smtClean="0"/>
              <a:t>i&lt;=right; i++) </a:t>
            </a:r>
            <a:r>
              <a:rPr lang="en-US" dirty="0"/>
              <a:t>{ 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/>
              <a:t>		if </a:t>
            </a:r>
            <a:r>
              <a:rPr lang="en-US" dirty="0" smtClean="0"/>
              <a:t>(A[i-1] </a:t>
            </a:r>
            <a:r>
              <a:rPr lang="en-US" dirty="0"/>
              <a:t>&gt; </a:t>
            </a:r>
            <a:r>
              <a:rPr lang="en-US" dirty="0" smtClean="0"/>
              <a:t>A[i]) </a:t>
            </a:r>
            <a:r>
              <a:rPr lang="en-US" dirty="0"/>
              <a:t>{ 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/>
              <a:t>	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x </a:t>
            </a:r>
            <a:r>
              <a:rPr lang="en-US" dirty="0"/>
              <a:t>= </a:t>
            </a:r>
            <a:r>
              <a:rPr lang="en-US" dirty="0" smtClean="0"/>
              <a:t>A [i-1</a:t>
            </a:r>
            <a:r>
              <a:rPr lang="en-US" dirty="0"/>
              <a:t>];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	</a:t>
            </a:r>
            <a:r>
              <a:rPr lang="en-US" dirty="0" smtClean="0"/>
              <a:t>A[i-1] </a:t>
            </a:r>
            <a:r>
              <a:rPr lang="en-US" dirty="0"/>
              <a:t>= </a:t>
            </a:r>
            <a:r>
              <a:rPr lang="en-US" dirty="0" smtClean="0"/>
              <a:t>A[i];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A[i] </a:t>
            </a:r>
            <a:r>
              <a:rPr lang="en-US" dirty="0"/>
              <a:t>= x;</a:t>
            </a:r>
          </a:p>
          <a:p>
            <a:pPr marL="68580" indent="0">
              <a:buNone/>
            </a:pPr>
            <a:r>
              <a:rPr lang="ru-RU" dirty="0"/>
              <a:t>		</a:t>
            </a:r>
            <a:r>
              <a:rPr lang="en-US" dirty="0" smtClean="0"/>
              <a:t>	</a:t>
            </a:r>
            <a:r>
              <a:rPr lang="ru-RU" dirty="0" smtClean="0"/>
              <a:t>}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 smtClean="0"/>
              <a:t>	</a:t>
            </a:r>
            <a:r>
              <a:rPr lang="ru-RU" dirty="0" smtClean="0"/>
              <a:t>}</a:t>
            </a:r>
            <a:endParaRPr lang="ru-RU" dirty="0"/>
          </a:p>
          <a:p>
            <a:pPr marL="68580" indent="0">
              <a:buNone/>
            </a:pPr>
            <a:r>
              <a:rPr lang="en-US" dirty="0" smtClean="0"/>
              <a:t>		left += 1; 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	} // while</a:t>
            </a:r>
          </a:p>
          <a:p>
            <a:pPr marL="68580" indent="0">
              <a:buNone/>
            </a:pPr>
            <a:r>
              <a:rPr lang="en-US" dirty="0" smtClean="0"/>
              <a:t>} // shaker sort</a:t>
            </a: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С</a:t>
            </a:r>
            <a:r>
              <a:rPr lang="en-US" dirty="0" smtClean="0"/>
              <a:t>m</a:t>
            </a:r>
            <a:r>
              <a:rPr lang="ru-RU" dirty="0" smtClean="0"/>
              <a:t>in</a:t>
            </a:r>
            <a:r>
              <a:rPr lang="ru-RU" dirty="0"/>
              <a:t>= N –</a:t>
            </a:r>
            <a:r>
              <a:rPr lang="ru-RU" dirty="0" smtClean="0"/>
              <a:t>1, С</a:t>
            </a:r>
            <a:r>
              <a:rPr lang="en-US" dirty="0" smtClean="0"/>
              <a:t>max = O(N*N)</a:t>
            </a:r>
            <a:endParaRPr lang="ru-RU" dirty="0"/>
          </a:p>
          <a:p>
            <a:r>
              <a:rPr lang="ru-RU" dirty="0" smtClean="0"/>
              <a:t>Число пересылок такое же как для сортировки пузырьком</a:t>
            </a:r>
            <a:endParaRPr lang="ru-RU" dirty="0"/>
          </a:p>
          <a:p>
            <a:pPr lvl="1"/>
            <a:r>
              <a:rPr lang="ru-RU" dirty="0" smtClean="0"/>
              <a:t>Каждый </a:t>
            </a:r>
            <a:r>
              <a:rPr lang="ru-RU" dirty="0"/>
              <a:t>обмен соседних элементов </a:t>
            </a:r>
            <a:r>
              <a:rPr lang="ru-RU" dirty="0" smtClean="0"/>
              <a:t>уменьшает </a:t>
            </a:r>
            <a:r>
              <a:rPr lang="ru-RU" dirty="0"/>
              <a:t>число </a:t>
            </a:r>
            <a:r>
              <a:rPr lang="ru-RU" dirty="0" smtClean="0"/>
              <a:t>инверсий (пар элементов, нарушающих порядок) </a:t>
            </a:r>
            <a:r>
              <a:rPr lang="ru-RU" dirty="0"/>
              <a:t>в массиве на </a:t>
            </a:r>
            <a:r>
              <a:rPr lang="ru-RU" dirty="0" smtClean="0"/>
              <a:t>1</a:t>
            </a:r>
          </a:p>
          <a:p>
            <a:pPr lvl="1"/>
            <a:r>
              <a:rPr lang="ru-RU" dirty="0" smtClean="0"/>
              <a:t>Любой алгоритм, основанный </a:t>
            </a:r>
            <a:r>
              <a:rPr lang="ru-RU" dirty="0"/>
              <a:t>на обмене пар соседних </a:t>
            </a:r>
            <a:r>
              <a:rPr lang="ru-RU" dirty="0" smtClean="0"/>
              <a:t>элементов, делает столько пересылок, сколько в массиве инверсий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Сортировка обменом и ее улучшенная сортировка хуже, чем сортировка включениями и </a:t>
            </a:r>
            <a:r>
              <a:rPr lang="ru-RU" dirty="0" smtClean="0"/>
              <a:t>выбором</a:t>
            </a:r>
            <a:r>
              <a:rPr lang="ru-RU" dirty="0"/>
              <a:t> </a:t>
            </a:r>
            <a:r>
              <a:rPr lang="ru-RU" dirty="0" smtClean="0"/>
              <a:t>по числу пересылок</a:t>
            </a:r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endParaRPr lang="ru-RU" dirty="0"/>
          </a:p>
          <a:p>
            <a:r>
              <a:rPr lang="ru-RU" dirty="0"/>
              <a:t>Шейкер-сортировку выгодно использовать тогда, когда </a:t>
            </a:r>
            <a:r>
              <a:rPr lang="ru-RU" dirty="0" smtClean="0"/>
              <a:t>массив почти упорядочен</a:t>
            </a:r>
          </a:p>
          <a:p>
            <a:r>
              <a:rPr lang="ru-RU" dirty="0" smtClean="0"/>
              <a:t>Шейкер </a:t>
            </a:r>
            <a:r>
              <a:rPr lang="en-US" dirty="0"/>
              <a:t>(</a:t>
            </a:r>
            <a:r>
              <a:rPr lang="ru-RU" dirty="0" smtClean="0"/>
              <a:t>анг</a:t>
            </a:r>
            <a:r>
              <a:rPr lang="ru-RU" dirty="0"/>
              <a:t>л</a:t>
            </a:r>
            <a:r>
              <a:rPr lang="ru-RU" dirty="0" smtClean="0"/>
              <a:t>. "</a:t>
            </a:r>
            <a:r>
              <a:rPr lang="en-US" dirty="0" smtClean="0"/>
              <a:t>to shake</a:t>
            </a:r>
            <a:r>
              <a:rPr lang="ru-RU" dirty="0" smtClean="0"/>
              <a:t>" --</a:t>
            </a:r>
            <a:r>
              <a:rPr lang="en-US" dirty="0" smtClean="0"/>
              <a:t> </a:t>
            </a:r>
            <a:r>
              <a:rPr lang="ru-RU" dirty="0" smtClean="0"/>
              <a:t>трясти</a:t>
            </a:r>
            <a:r>
              <a:rPr lang="en-US" dirty="0" smtClean="0"/>
              <a:t>) </a:t>
            </a:r>
            <a:r>
              <a:rPr lang="ru-RU" dirty="0" smtClean="0"/>
              <a:t>– это устройство для приготовления жидких смесей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подсчётом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Для каждого элемента подсчитаем число элементов</a:t>
            </a:r>
            <a:r>
              <a:rPr lang="ru-RU" dirty="0"/>
              <a:t>, которые меньше </a:t>
            </a:r>
            <a:r>
              <a:rPr lang="ru-RU" dirty="0" smtClean="0"/>
              <a:t>его</a:t>
            </a:r>
          </a:p>
          <a:p>
            <a:endParaRPr lang="ru-RU" dirty="0" smtClean="0"/>
          </a:p>
          <a:p>
            <a:r>
              <a:rPr lang="ru-RU" dirty="0" smtClean="0"/>
              <a:t>Это </a:t>
            </a:r>
            <a:r>
              <a:rPr lang="ru-RU" dirty="0"/>
              <a:t>число (+1) </a:t>
            </a:r>
            <a:r>
              <a:rPr lang="ru-RU" dirty="0" smtClean="0"/>
              <a:t>есть его позиция </a:t>
            </a:r>
            <a:r>
              <a:rPr lang="ru-RU" dirty="0"/>
              <a:t>элемента в отсортированной </a:t>
            </a:r>
            <a:r>
              <a:rPr lang="ru-RU" dirty="0" smtClean="0"/>
              <a:t>последовательности</a:t>
            </a:r>
          </a:p>
          <a:p>
            <a:pPr lvl="1"/>
            <a:r>
              <a:rPr lang="ru-RU" dirty="0" smtClean="0"/>
              <a:t>При </a:t>
            </a:r>
            <a:r>
              <a:rPr lang="ru-RU" dirty="0"/>
              <a:t>условии, что все элементы </a:t>
            </a:r>
            <a:r>
              <a:rPr lang="ru-RU" dirty="0" smtClean="0"/>
              <a:t>различны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Наивная реализация записывает отсортированные элементы в новый массив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Устойчивая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называется </a:t>
            </a:r>
            <a:r>
              <a:rPr lang="ru-RU" dirty="0">
                <a:solidFill>
                  <a:srgbClr val="FFC000"/>
                </a:solidFill>
              </a:rPr>
              <a:t>устойчивой</a:t>
            </a:r>
            <a:r>
              <a:rPr lang="ru-RU" dirty="0"/>
              <a:t>, </a:t>
            </a:r>
            <a:r>
              <a:rPr lang="ru-RU" dirty="0" smtClean="0"/>
              <a:t>если </a:t>
            </a:r>
            <a:r>
              <a:rPr lang="ru-RU" dirty="0"/>
              <a:t>она </a:t>
            </a:r>
            <a:r>
              <a:rPr lang="ru-RU" dirty="0" smtClean="0"/>
              <a:t>не меняет порядок объектов с </a:t>
            </a:r>
            <a:r>
              <a:rPr lang="ru-RU" dirty="0"/>
              <a:t>одинаковыми </a:t>
            </a:r>
            <a:r>
              <a:rPr lang="ru-RU" dirty="0" smtClean="0"/>
              <a:t>ключами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a[</a:t>
            </a:r>
            <a:r>
              <a:rPr lang="ru-RU" dirty="0" smtClean="0"/>
              <a:t>i</a:t>
            </a:r>
            <a:r>
              <a:rPr lang="en-US" dirty="0" smtClean="0"/>
              <a:t>].key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en-US" dirty="0" smtClean="0"/>
              <a:t>a[</a:t>
            </a:r>
            <a:r>
              <a:rPr lang="ru-RU" dirty="0" smtClean="0"/>
              <a:t>j</a:t>
            </a:r>
            <a:r>
              <a:rPr lang="en-US" dirty="0" smtClean="0"/>
              <a:t>].key</a:t>
            </a:r>
            <a:r>
              <a:rPr lang="ru-RU" dirty="0" smtClean="0"/>
              <a:t> </a:t>
            </a:r>
            <a:r>
              <a:rPr lang="ru-RU" dirty="0"/>
              <a:t>и i &lt; </a:t>
            </a:r>
            <a:r>
              <a:rPr lang="ru-RU" dirty="0" smtClean="0"/>
              <a:t>j</a:t>
            </a:r>
            <a:r>
              <a:rPr lang="en-US" dirty="0" smtClean="0"/>
              <a:t> =&gt;</a:t>
            </a:r>
            <a:r>
              <a:rPr lang="ru-RU" dirty="0" smtClean="0"/>
              <a:t> </a:t>
            </a:r>
            <a:r>
              <a:rPr lang="ru-RU" dirty="0"/>
              <a:t>pi &lt; </a:t>
            </a:r>
            <a:r>
              <a:rPr lang="ru-RU" dirty="0" smtClean="0"/>
              <a:t>pj</a:t>
            </a:r>
            <a:br>
              <a:rPr lang="ru-RU" dirty="0" smtClean="0"/>
            </a:br>
            <a:r>
              <a:rPr lang="ru-RU" dirty="0" smtClean="0"/>
              <a:t>где </a:t>
            </a:r>
            <a:r>
              <a:rPr lang="en-US" dirty="0" smtClean="0"/>
              <a:t>pi </a:t>
            </a:r>
            <a:r>
              <a:rPr lang="ru-RU" dirty="0" smtClean="0"/>
              <a:t>и </a:t>
            </a:r>
            <a:r>
              <a:rPr lang="en-US" dirty="0" err="1" smtClean="0"/>
              <a:t>pj</a:t>
            </a:r>
            <a:r>
              <a:rPr lang="en-US" dirty="0" smtClean="0"/>
              <a:t> – </a:t>
            </a:r>
            <a:r>
              <a:rPr lang="ru-RU" dirty="0" smtClean="0"/>
              <a:t>позиции </a:t>
            </a:r>
            <a:r>
              <a:rPr lang="en-US" dirty="0"/>
              <a:t>a[</a:t>
            </a:r>
            <a:r>
              <a:rPr lang="ru-RU" dirty="0"/>
              <a:t>i</a:t>
            </a:r>
            <a:r>
              <a:rPr lang="en-US" dirty="0" smtClean="0"/>
              <a:t>]</a:t>
            </a:r>
            <a:r>
              <a:rPr lang="ru-RU" dirty="0" smtClean="0"/>
              <a:t> и </a:t>
            </a:r>
            <a:r>
              <a:rPr lang="en-US" dirty="0" smtClean="0"/>
              <a:t>a[j]</a:t>
            </a:r>
            <a:r>
              <a:rPr lang="ru-RU" dirty="0" smtClean="0"/>
              <a:t> после сортировки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(на одном массиве)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8580" indent="0">
              <a:buNone/>
            </a:pPr>
            <a:r>
              <a:rPr lang="ru-RU" dirty="0" smtClean="0"/>
              <a:t>i </a:t>
            </a:r>
            <a:r>
              <a:rPr lang="ru-RU" dirty="0"/>
              <a:t>= 1;  </a:t>
            </a:r>
            <a:r>
              <a:rPr lang="en-US" dirty="0" smtClean="0"/>
              <a:t>//</a:t>
            </a:r>
            <a:r>
              <a:rPr lang="ru-RU" dirty="0"/>
              <a:t> номер </a:t>
            </a:r>
            <a:r>
              <a:rPr lang="en-US" dirty="0" smtClean="0"/>
              <a:t>1-</a:t>
            </a:r>
            <a:r>
              <a:rPr lang="ru-RU" dirty="0" smtClean="0"/>
              <a:t>го </a:t>
            </a:r>
            <a:r>
              <a:rPr lang="ru-RU" dirty="0"/>
              <a:t>элемента в несортированной части </a:t>
            </a:r>
            <a:r>
              <a:rPr lang="ru-RU" dirty="0" smtClean="0"/>
              <a:t>массива</a:t>
            </a:r>
            <a:br>
              <a:rPr lang="ru-RU" dirty="0" smtClean="0"/>
            </a:br>
            <a:r>
              <a:rPr lang="ru-RU" dirty="0" smtClean="0"/>
              <a:t>пока </a:t>
            </a:r>
            <a:r>
              <a:rPr lang="ru-RU" dirty="0"/>
              <a:t>i &lt; </a:t>
            </a:r>
            <a:r>
              <a:rPr lang="ru-RU" dirty="0" smtClean="0"/>
              <a:t>N</a:t>
            </a:r>
            <a:br>
              <a:rPr lang="ru-RU" dirty="0" smtClean="0"/>
            </a:br>
            <a:r>
              <a:rPr lang="ru-RU" dirty="0" smtClean="0"/>
              <a:t>	r </a:t>
            </a:r>
            <a:r>
              <a:rPr lang="ru-RU" dirty="0"/>
              <a:t>= 1</a:t>
            </a:r>
            <a:r>
              <a:rPr lang="ru-RU" dirty="0" smtClean="0"/>
              <a:t>; // число </a:t>
            </a:r>
            <a:r>
              <a:rPr lang="ru-RU" dirty="0"/>
              <a:t>элементов в массиве, </a:t>
            </a:r>
            <a:r>
              <a:rPr lang="ru-RU" dirty="0" smtClean="0"/>
              <a:t>меньших </a:t>
            </a:r>
            <a:r>
              <a:rPr lang="en-US" dirty="0" smtClean="0"/>
              <a:t>A[i]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цикл </a:t>
            </a:r>
            <a:r>
              <a:rPr lang="ru-RU" dirty="0"/>
              <a:t>по j от 1 до N с шагом 1 </a:t>
            </a:r>
            <a:r>
              <a:rPr lang="ru-RU" dirty="0" smtClean="0"/>
              <a:t>выполнять</a:t>
            </a:r>
            <a:br>
              <a:rPr lang="ru-RU" dirty="0" smtClean="0"/>
            </a:br>
            <a:r>
              <a:rPr lang="ru-RU" dirty="0" smtClean="0"/>
              <a:t>		если </a:t>
            </a:r>
            <a:r>
              <a:rPr lang="ru-RU" dirty="0"/>
              <a:t>A[i] &gt; A[j</a:t>
            </a:r>
            <a:r>
              <a:rPr lang="ru-RU" dirty="0" smtClean="0"/>
              <a:t>]</a:t>
            </a:r>
            <a:br>
              <a:rPr lang="ru-RU" dirty="0" smtClean="0"/>
            </a:br>
            <a:r>
              <a:rPr lang="ru-RU" dirty="0" smtClean="0"/>
              <a:t>		то </a:t>
            </a:r>
            <a:r>
              <a:rPr lang="ru-RU" dirty="0"/>
              <a:t>r = r + 1</a:t>
            </a:r>
            <a:r>
              <a:rPr lang="ru-RU" dirty="0" smtClean="0"/>
              <a:t>;</a:t>
            </a:r>
            <a:br>
              <a:rPr lang="ru-RU" dirty="0" smtClean="0"/>
            </a:br>
            <a:r>
              <a:rPr lang="ru-RU" dirty="0" smtClean="0"/>
              <a:t>	конец цикла</a:t>
            </a:r>
            <a:br>
              <a:rPr lang="ru-RU" dirty="0" smtClean="0"/>
            </a:br>
            <a:r>
              <a:rPr lang="ru-RU" dirty="0" smtClean="0"/>
              <a:t>	если </a:t>
            </a:r>
            <a:r>
              <a:rPr lang="ru-RU" dirty="0"/>
              <a:t>r </a:t>
            </a:r>
            <a:r>
              <a:rPr lang="en-US" dirty="0" smtClean="0"/>
              <a:t>&gt;=</a:t>
            </a:r>
            <a:r>
              <a:rPr lang="ru-RU" dirty="0" smtClean="0"/>
              <a:t> i</a:t>
            </a: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i-й элемент стоит на своем месте,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то </a:t>
            </a:r>
            <a:r>
              <a:rPr lang="ru-RU" dirty="0"/>
              <a:t>i = i + </a:t>
            </a:r>
            <a:r>
              <a:rPr lang="ru-RU" dirty="0" smtClean="0"/>
              <a:t>1</a:t>
            </a:r>
            <a:r>
              <a:rPr lang="en-US" dirty="0" smtClean="0"/>
              <a:t>		</a:t>
            </a:r>
            <a:r>
              <a:rPr lang="ru-RU" dirty="0" smtClean="0"/>
              <a:t>// </a:t>
            </a:r>
            <a:r>
              <a:rPr lang="ru-RU" dirty="0"/>
              <a:t>увеличить сортированную часть на 1 </a:t>
            </a:r>
            <a:r>
              <a:rPr lang="ru-RU" dirty="0" smtClean="0"/>
              <a:t>элемент</a:t>
            </a:r>
            <a:br>
              <a:rPr lang="ru-RU" dirty="0" smtClean="0"/>
            </a:br>
            <a:r>
              <a:rPr lang="ru-RU" dirty="0" smtClean="0"/>
              <a:t>	иначе</a:t>
            </a:r>
            <a:br>
              <a:rPr lang="ru-RU" dirty="0" smtClean="0"/>
            </a:br>
            <a:r>
              <a:rPr lang="ru-RU" dirty="0" smtClean="0"/>
              <a:t>		// </a:t>
            </a:r>
            <a:r>
              <a:rPr lang="ru-RU" dirty="0"/>
              <a:t>вычислить позицию, куда нужно поставить i-й элемент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		пока </a:t>
            </a:r>
            <a:r>
              <a:rPr lang="ru-RU" dirty="0"/>
              <a:t>A[r] </a:t>
            </a:r>
            <a:r>
              <a:rPr lang="ru-RU" dirty="0" smtClean="0"/>
              <a:t>=</a:t>
            </a:r>
            <a:r>
              <a:rPr lang="en-US" dirty="0" smtClean="0"/>
              <a:t>=</a:t>
            </a:r>
            <a:r>
              <a:rPr lang="ru-RU" dirty="0" smtClean="0"/>
              <a:t> A[i]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ru-RU" dirty="0" smtClean="0"/>
              <a:t>r </a:t>
            </a:r>
            <a:r>
              <a:rPr lang="ru-RU" dirty="0"/>
              <a:t>= </a:t>
            </a:r>
            <a:r>
              <a:rPr lang="ru-RU" dirty="0" smtClean="0"/>
              <a:t>r+1</a:t>
            </a:r>
            <a:br>
              <a:rPr lang="ru-RU" dirty="0" smtClean="0"/>
            </a:br>
            <a:r>
              <a:rPr lang="ru-RU" dirty="0" smtClean="0"/>
              <a:t>		конец пока</a:t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ru-RU" dirty="0" smtClean="0"/>
              <a:t>   </a:t>
            </a:r>
            <a:r>
              <a:rPr lang="ru-RU" dirty="0"/>
              <a:t>	// поменять его местами с тем элементом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       </a:t>
            </a:r>
            <a:r>
              <a:rPr lang="ru-RU" dirty="0"/>
              <a:t>	</a:t>
            </a: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который находится </a:t>
            </a:r>
            <a:r>
              <a:rPr lang="ru-RU" dirty="0" smtClean="0"/>
              <a:t>в </a:t>
            </a:r>
            <a:r>
              <a:rPr lang="ru-RU" dirty="0"/>
              <a:t>этой </a:t>
            </a:r>
            <a:r>
              <a:rPr lang="ru-RU" dirty="0" smtClean="0"/>
              <a:t>позиции</a:t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ru-RU" dirty="0" smtClean="0"/>
              <a:t>	Обмен (</a:t>
            </a:r>
            <a:r>
              <a:rPr lang="en-US" dirty="0" smtClean="0"/>
              <a:t>A, </a:t>
            </a:r>
            <a:r>
              <a:rPr lang="ru-RU" dirty="0" smtClean="0"/>
              <a:t>r</a:t>
            </a:r>
            <a:r>
              <a:rPr lang="ru-RU" dirty="0"/>
              <a:t>, i)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конец</a:t>
            </a:r>
            <a:br>
              <a:rPr lang="ru-RU" dirty="0" smtClean="0"/>
            </a:br>
            <a:r>
              <a:rPr lang="ru-RU" dirty="0" smtClean="0"/>
              <a:t>конец пока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Сортировка с </a:t>
            </a:r>
            <a:r>
              <a:rPr lang="ru-RU" dirty="0" smtClean="0"/>
              <a:t>разделением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Быстрая сортировка Ч. Э. Р. </a:t>
            </a:r>
            <a:r>
              <a:rPr lang="ru-RU" dirty="0" smtClean="0"/>
              <a:t>Хоар</a:t>
            </a:r>
            <a:endParaRPr lang="en-US" dirty="0" smtClean="0"/>
          </a:p>
          <a:p>
            <a:pPr lvl="1"/>
            <a:r>
              <a:rPr lang="ru-RU" dirty="0" smtClean="0"/>
              <a:t>В время парктики Московском Государственном Университете им. Ломоносова</a:t>
            </a:r>
          </a:p>
          <a:p>
            <a:pPr lvl="1"/>
            <a:r>
              <a:rPr lang="en-US" dirty="0" smtClean="0"/>
              <a:t>Hoare</a:t>
            </a:r>
            <a:r>
              <a:rPr lang="en-US" dirty="0"/>
              <a:t>, C. A. R. (1961). "Algorithm 64: Quicksort". Comm. ACM 4 (7): 321</a:t>
            </a:r>
            <a:endParaRPr lang="en-US" dirty="0" smtClean="0"/>
          </a:p>
          <a:p>
            <a:r>
              <a:rPr lang="ru-RU" dirty="0" smtClean="0"/>
              <a:t>Рекурсивная сортировка</a:t>
            </a:r>
            <a:r>
              <a:rPr lang="en-US" dirty="0" smtClean="0"/>
              <a:t> </a:t>
            </a:r>
            <a:r>
              <a:rPr lang="ru-RU" dirty="0" smtClean="0"/>
              <a:t>обменом пар </a:t>
            </a:r>
            <a:r>
              <a:rPr lang="ru-RU" dirty="0"/>
              <a:t>несоседних </a:t>
            </a:r>
            <a:r>
              <a:rPr lang="ru-RU" dirty="0" smtClean="0"/>
              <a:t>элементов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разделением, идея алгоритма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a[m] </a:t>
            </a:r>
            <a:r>
              <a:rPr lang="ru-RU" dirty="0" smtClean="0"/>
              <a:t>произвольный </a:t>
            </a:r>
            <a:r>
              <a:rPr lang="ru-RU" dirty="0" smtClean="0">
                <a:solidFill>
                  <a:srgbClr val="FFC000"/>
                </a:solidFill>
              </a:rPr>
              <a:t>пилотируемый </a:t>
            </a:r>
            <a:r>
              <a:rPr lang="ru-RU" dirty="0" smtClean="0"/>
              <a:t>элемент</a:t>
            </a:r>
            <a:endParaRPr lang="en-US" dirty="0" smtClean="0"/>
          </a:p>
          <a:p>
            <a:r>
              <a:rPr lang="ru-RU" dirty="0" smtClean="0"/>
              <a:t>Разделим элементы массива относительно </a:t>
            </a:r>
            <a:r>
              <a:rPr lang="en-US" dirty="0" smtClean="0"/>
              <a:t>a[m] </a:t>
            </a:r>
            <a:r>
              <a:rPr lang="ru-RU" dirty="0" smtClean="0"/>
              <a:t>так, что все элементы слева от </a:t>
            </a:r>
            <a:r>
              <a:rPr lang="en-US" dirty="0" smtClean="0"/>
              <a:t>a[m] </a:t>
            </a:r>
            <a:r>
              <a:rPr lang="ru-RU" dirty="0" smtClean="0"/>
              <a:t>не </a:t>
            </a:r>
            <a:r>
              <a:rPr lang="ru-RU" dirty="0"/>
              <a:t>превосходят </a:t>
            </a:r>
            <a:r>
              <a:rPr lang="ru-RU" dirty="0" smtClean="0"/>
              <a:t>всех </a:t>
            </a:r>
            <a:r>
              <a:rPr lang="ru-RU" dirty="0"/>
              <a:t>элементов </a:t>
            </a:r>
            <a:r>
              <a:rPr lang="ru-RU" dirty="0" smtClean="0"/>
              <a:t>справа от </a:t>
            </a:r>
            <a:r>
              <a:rPr lang="en-US" dirty="0" smtClean="0"/>
              <a:t>a[m]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для  всех i, j</a:t>
            </a:r>
            <a:br>
              <a:rPr lang="ru-RU" dirty="0"/>
            </a:br>
            <a:r>
              <a:rPr lang="ru-RU" dirty="0"/>
              <a:t>		если 1 &lt;=  i &lt;=  m  и  m &lt;  j &lt;=  N</a:t>
            </a:r>
            <a:br>
              <a:rPr lang="ru-RU" dirty="0"/>
            </a:br>
            <a:r>
              <a:rPr lang="ru-RU" dirty="0"/>
              <a:t>		то а[i] &lt;= a[j]</a:t>
            </a:r>
          </a:p>
          <a:p>
            <a:pPr lvl="1"/>
            <a:r>
              <a:rPr lang="ru-RU" dirty="0" smtClean="0"/>
              <a:t>Как это сделать? </a:t>
            </a:r>
            <a:endParaRPr lang="ru-RU" dirty="0"/>
          </a:p>
          <a:p>
            <a:r>
              <a:rPr lang="ru-RU" dirty="0"/>
              <a:t>Отсортируем любым методом </a:t>
            </a:r>
            <a:r>
              <a:rPr lang="ru-RU" dirty="0" smtClean="0"/>
              <a:t>левую </a:t>
            </a:r>
            <a:r>
              <a:rPr lang="ru-RU" dirty="0"/>
              <a:t>часть, не затрагивая </a:t>
            </a:r>
            <a:r>
              <a:rPr lang="ru-RU" dirty="0" smtClean="0"/>
              <a:t>элементы </a:t>
            </a:r>
            <a:r>
              <a:rPr lang="ru-RU" dirty="0"/>
              <a:t>правой </a:t>
            </a:r>
            <a:r>
              <a:rPr lang="ru-RU" dirty="0" smtClean="0"/>
              <a:t>части</a:t>
            </a:r>
          </a:p>
          <a:p>
            <a:r>
              <a:rPr lang="ru-RU" dirty="0"/>
              <a:t>Отсортируем любым методом </a:t>
            </a:r>
            <a:r>
              <a:rPr lang="ru-RU" dirty="0" smtClean="0"/>
              <a:t>правую часть, </a:t>
            </a:r>
            <a:r>
              <a:rPr lang="ru-RU" dirty="0"/>
              <a:t>не </a:t>
            </a:r>
            <a:r>
              <a:rPr lang="ru-RU" dirty="0" smtClean="0"/>
              <a:t>затрагивая </a:t>
            </a:r>
            <a:r>
              <a:rPr lang="ru-RU" dirty="0"/>
              <a:t>элементы </a:t>
            </a:r>
            <a:r>
              <a:rPr lang="ru-RU" dirty="0" smtClean="0"/>
              <a:t>левой </a:t>
            </a:r>
            <a:r>
              <a:rPr lang="ru-RU" dirty="0"/>
              <a:t>части</a:t>
            </a:r>
          </a:p>
          <a:p>
            <a:r>
              <a:rPr lang="ru-RU" dirty="0" smtClean="0"/>
              <a:t>В результате упорядочится весь массив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разделением (макет)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СортировкаРазделением (</a:t>
            </a:r>
            <a:r>
              <a:rPr lang="en-US" sz="2400" dirty="0"/>
              <a:t>a, </a:t>
            </a:r>
            <a:r>
              <a:rPr lang="ru-RU" sz="2400" dirty="0"/>
              <a:t>l, r)</a:t>
            </a:r>
          </a:p>
          <a:p>
            <a:pPr marL="68580" indent="0">
              <a:buNone/>
            </a:pPr>
            <a:r>
              <a:rPr lang="ru-RU" sz="2400" dirty="0"/>
              <a:t>	выбрать пилотируемый элемент </a:t>
            </a:r>
            <a:r>
              <a:rPr lang="en-US" sz="2400" dirty="0"/>
              <a:t>m</a:t>
            </a: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	разделить а</a:t>
            </a:r>
            <a:r>
              <a:rPr lang="en-US" sz="2400" dirty="0"/>
              <a:t>[</a:t>
            </a:r>
            <a:r>
              <a:rPr lang="ru-RU" sz="2400" dirty="0"/>
              <a:t>l</a:t>
            </a:r>
            <a:r>
              <a:rPr lang="en-US" sz="2400" dirty="0"/>
              <a:t>]</a:t>
            </a:r>
            <a:r>
              <a:rPr lang="ru-RU" sz="2400" dirty="0"/>
              <a:t>,…, а</a:t>
            </a:r>
            <a:r>
              <a:rPr lang="en-US" sz="2400" dirty="0"/>
              <a:t>[</a:t>
            </a:r>
            <a:r>
              <a:rPr lang="ru-RU" sz="2400" dirty="0"/>
              <a:t>r</a:t>
            </a:r>
            <a:r>
              <a:rPr lang="en-US" sz="2400" dirty="0"/>
              <a:t>] </a:t>
            </a:r>
            <a:r>
              <a:rPr lang="ru-RU" sz="2400" dirty="0"/>
              <a:t>относительно </a:t>
            </a:r>
            <a:r>
              <a:rPr lang="en-US" sz="2400" dirty="0"/>
              <a:t>a[m]</a:t>
            </a:r>
          </a:p>
          <a:p>
            <a:pPr marL="68580" indent="0">
              <a:buNone/>
            </a:pPr>
            <a:r>
              <a:rPr lang="en-US" sz="2400" dirty="0"/>
              <a:t>	</a:t>
            </a:r>
            <a:r>
              <a:rPr lang="ru-RU" sz="2400" dirty="0"/>
              <a:t>// части длины 0 и 1 не сортируем</a:t>
            </a:r>
          </a:p>
          <a:p>
            <a:pPr marL="68580" indent="0">
              <a:buNone/>
            </a:pPr>
            <a:r>
              <a:rPr lang="ru-RU" sz="2400" dirty="0"/>
              <a:t>	если l &lt; m то</a:t>
            </a:r>
          </a:p>
          <a:p>
            <a:pPr marL="68580" indent="0">
              <a:buNone/>
            </a:pPr>
            <a:r>
              <a:rPr lang="ru-RU" sz="2400" dirty="0"/>
              <a:t>		СортировкаРазделением (</a:t>
            </a:r>
            <a:r>
              <a:rPr lang="en-US" sz="2400" dirty="0"/>
              <a:t>a, </a:t>
            </a:r>
            <a:r>
              <a:rPr lang="ru-RU" sz="2400" dirty="0"/>
              <a:t>l, </a:t>
            </a:r>
            <a:r>
              <a:rPr lang="ru-RU" sz="2400" dirty="0">
                <a:solidFill>
                  <a:srgbClr val="FF0000"/>
                </a:solidFill>
              </a:rPr>
              <a:t>m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// XXX</a:t>
            </a:r>
            <a:endParaRPr lang="ru-RU" sz="2400" dirty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ru-RU" sz="2400" dirty="0"/>
              <a:t>	иначе если m + 1 &lt; r   то</a:t>
            </a:r>
          </a:p>
          <a:p>
            <a:pPr marL="68580" indent="0">
              <a:buNone/>
            </a:pPr>
            <a:r>
              <a:rPr lang="ru-RU" sz="2400" dirty="0"/>
              <a:t>		СортировкаРазделением (</a:t>
            </a:r>
            <a:r>
              <a:rPr lang="en-US" sz="2400" dirty="0"/>
              <a:t>a, </a:t>
            </a:r>
            <a:r>
              <a:rPr lang="ru-RU" sz="2400" dirty="0">
                <a:solidFill>
                  <a:srgbClr val="FF0000"/>
                </a:solidFill>
              </a:rPr>
              <a:t>m + 1</a:t>
            </a:r>
            <a:r>
              <a:rPr lang="ru-RU" sz="2400" dirty="0"/>
              <a:t>, r)</a:t>
            </a:r>
          </a:p>
          <a:p>
            <a:pPr marL="68580" indent="0">
              <a:buNone/>
            </a:pPr>
            <a:r>
              <a:rPr lang="ru-RU" sz="2400" dirty="0"/>
              <a:t>	конец если</a:t>
            </a:r>
          </a:p>
          <a:p>
            <a:pPr marL="68580" indent="0">
              <a:buNone/>
            </a:pPr>
            <a:r>
              <a:rPr lang="ru-RU" sz="2400" dirty="0"/>
              <a:t>конец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135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макета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Массив </a:t>
            </a:r>
            <a:r>
              <a:rPr lang="ru-RU" dirty="0"/>
              <a:t>упорядочивается "сам собой" по мере упорядочения его </a:t>
            </a:r>
            <a:r>
              <a:rPr lang="ru-RU" dirty="0" smtClean="0"/>
              <a:t>частей?!</a:t>
            </a:r>
          </a:p>
          <a:p>
            <a:pPr lvl="1"/>
            <a:r>
              <a:rPr lang="ru-RU" dirty="0" smtClean="0"/>
              <a:t>Рекурсия приводит к сортировке массива длины 1, которая не требует ни сравнений, ни пересылок</a:t>
            </a:r>
          </a:p>
          <a:p>
            <a:pPr lvl="1"/>
            <a:r>
              <a:rPr lang="ru-RU" dirty="0" smtClean="0"/>
              <a:t>Объединение левой и правой части после их сортировки не требуется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Сортировка происходит на этапе разделения массива относительно пилотируемого элемента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классической версии алгоритма в качестве </a:t>
            </a:r>
            <a:r>
              <a:rPr lang="en-US" dirty="0"/>
              <a:t>m</a:t>
            </a:r>
            <a:r>
              <a:rPr lang="ru-RU" dirty="0" smtClean="0"/>
              <a:t> </a:t>
            </a:r>
            <a:r>
              <a:rPr lang="ru-RU" dirty="0"/>
              <a:t>выбирается произвольный элемент сортируемой </a:t>
            </a:r>
            <a:r>
              <a:rPr lang="ru-RU" dirty="0" smtClean="0"/>
              <a:t>последовательности</a:t>
            </a:r>
            <a:endParaRPr lang="en-US" dirty="0" smtClean="0"/>
          </a:p>
          <a:p>
            <a:pPr lvl="1"/>
            <a:r>
              <a:rPr lang="ru-RU" dirty="0"/>
              <a:t>П</a:t>
            </a:r>
            <a:r>
              <a:rPr lang="ru-RU" dirty="0" smtClean="0"/>
              <a:t>ервый</a:t>
            </a:r>
            <a:r>
              <a:rPr lang="ru-RU" dirty="0"/>
              <a:t>, последний, расположенный в середине или иначе. 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Выбор </a:t>
            </a:r>
            <a:r>
              <a:rPr lang="en-US" dirty="0" smtClean="0"/>
              <a:t>m </a:t>
            </a:r>
            <a:r>
              <a:rPr lang="ru-RU" dirty="0" smtClean="0"/>
              <a:t>существенно влияет на число сравнений и пересылок – обсудим далее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Разделение массива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x = a[m] – </a:t>
            </a:r>
            <a:r>
              <a:rPr lang="ru-RU" dirty="0" smtClean="0"/>
              <a:t>значение пилотируемого элемента</a:t>
            </a:r>
            <a:endParaRPr lang="en-US" dirty="0" smtClean="0"/>
          </a:p>
          <a:p>
            <a:r>
              <a:rPr lang="ru-RU" dirty="0" smtClean="0"/>
              <a:t>Сортируемую часть массива разделим на три участка</a:t>
            </a:r>
          </a:p>
          <a:p>
            <a:pPr lvl="1"/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l</a:t>
            </a:r>
            <a:r>
              <a:rPr lang="en-US" dirty="0" smtClean="0"/>
              <a:t>]</a:t>
            </a:r>
            <a:r>
              <a:rPr lang="ru-RU" dirty="0" smtClean="0"/>
              <a:t> ... a</a:t>
            </a:r>
            <a:r>
              <a:rPr lang="en-US" dirty="0" smtClean="0"/>
              <a:t>[</a:t>
            </a:r>
            <a:r>
              <a:rPr lang="ru-RU" dirty="0" smtClean="0"/>
              <a:t>i-1</a:t>
            </a:r>
            <a:r>
              <a:rPr lang="en-US" dirty="0" smtClean="0"/>
              <a:t>]</a:t>
            </a:r>
            <a:r>
              <a:rPr lang="ru-RU" dirty="0"/>
              <a:t>	</a:t>
            </a:r>
            <a:r>
              <a:rPr lang="ru-RU" dirty="0" smtClean="0"/>
              <a:t>	а</a:t>
            </a:r>
            <a:r>
              <a:rPr lang="en-US" dirty="0" smtClean="0"/>
              <a:t>[</a:t>
            </a:r>
            <a:r>
              <a:rPr lang="en-US" dirty="0"/>
              <a:t>k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&lt;=  </a:t>
            </a:r>
            <a:r>
              <a:rPr lang="en-US" dirty="0"/>
              <a:t>x</a:t>
            </a:r>
            <a:endParaRPr lang="ru-RU" dirty="0" smtClean="0"/>
          </a:p>
          <a:p>
            <a:pPr lvl="1"/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j+1</a:t>
            </a:r>
            <a:r>
              <a:rPr lang="en-US" dirty="0" smtClean="0"/>
              <a:t>]</a:t>
            </a:r>
            <a:r>
              <a:rPr lang="ru-RU" dirty="0" smtClean="0"/>
              <a:t> ... a</a:t>
            </a:r>
            <a:r>
              <a:rPr lang="en-US" dirty="0" smtClean="0"/>
              <a:t>[</a:t>
            </a:r>
            <a:r>
              <a:rPr lang="ru-RU" dirty="0" smtClean="0"/>
              <a:t>r</a:t>
            </a:r>
            <a:r>
              <a:rPr lang="en-US" dirty="0" smtClean="0"/>
              <a:t>]</a:t>
            </a:r>
            <a:r>
              <a:rPr lang="ru-RU" dirty="0" smtClean="0"/>
              <a:t>	</a:t>
            </a:r>
            <a:r>
              <a:rPr lang="ru-RU" dirty="0"/>
              <a:t>	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en-US" dirty="0"/>
              <a:t>k</a:t>
            </a:r>
            <a:r>
              <a:rPr lang="en-US" dirty="0" smtClean="0"/>
              <a:t>]</a:t>
            </a:r>
            <a:r>
              <a:rPr lang="ru-RU" dirty="0" smtClean="0"/>
              <a:t>  </a:t>
            </a:r>
            <a:r>
              <a:rPr lang="ru-RU" dirty="0"/>
              <a:t>&gt;=  x</a:t>
            </a:r>
            <a:endParaRPr lang="ru-RU" dirty="0" smtClean="0"/>
          </a:p>
          <a:p>
            <a:pPr lvl="1"/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... a</a:t>
            </a:r>
            <a:r>
              <a:rPr lang="en-US" dirty="0" smtClean="0"/>
              <a:t>[</a:t>
            </a:r>
            <a:r>
              <a:rPr lang="ru-RU" dirty="0" smtClean="0"/>
              <a:t>j</a:t>
            </a:r>
            <a:r>
              <a:rPr lang="en-US" dirty="0" smtClean="0"/>
              <a:t>]</a:t>
            </a:r>
            <a:r>
              <a:rPr lang="ru-RU" dirty="0"/>
              <a:t>	</a:t>
            </a:r>
            <a:r>
              <a:rPr lang="ru-RU" dirty="0" smtClean="0"/>
              <a:t>	неизвестно</a:t>
            </a:r>
          </a:p>
          <a:p>
            <a:r>
              <a:rPr lang="ru-RU" dirty="0" smtClean="0"/>
              <a:t>На кажом шаге умен</a:t>
            </a:r>
            <a:r>
              <a:rPr lang="ru-RU" dirty="0"/>
              <a:t>ь</a:t>
            </a:r>
            <a:r>
              <a:rPr lang="ru-RU" dirty="0" smtClean="0"/>
              <a:t>шаем часть, где неизвестно отношение между </a:t>
            </a:r>
            <a:r>
              <a:rPr lang="en-US" dirty="0" smtClean="0"/>
              <a:t>a[k] </a:t>
            </a:r>
            <a:r>
              <a:rPr lang="ru-RU" dirty="0" smtClean="0"/>
              <a:t>и </a:t>
            </a:r>
            <a:r>
              <a:rPr lang="en-US" dirty="0" smtClean="0"/>
              <a:t>x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разделения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dirty="0"/>
              <a:t>i = l;  j = </a:t>
            </a:r>
            <a:r>
              <a:rPr lang="ru-RU" dirty="0" smtClean="0"/>
              <a:t>r;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пока i &lt; </a:t>
            </a:r>
            <a:r>
              <a:rPr lang="ru-RU" dirty="0" smtClean="0"/>
              <a:t>j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пока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 </a:t>
            </a:r>
            <a:r>
              <a:rPr lang="ru-RU" dirty="0"/>
              <a:t>&lt; </a:t>
            </a:r>
            <a:r>
              <a:rPr lang="ru-RU" dirty="0" smtClean="0"/>
              <a:t>х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     </a:t>
            </a:r>
            <a:r>
              <a:rPr lang="ru-RU" dirty="0"/>
              <a:t>		i = i + 1; /*  в конце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&gt;=  х </a:t>
            </a:r>
            <a:r>
              <a:rPr lang="ru-RU" dirty="0" smtClean="0"/>
              <a:t>*/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</a:t>
            </a:r>
            <a:r>
              <a:rPr lang="ru-RU" dirty="0" smtClean="0"/>
              <a:t>конец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пока х &lt;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j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ru-RU" dirty="0"/>
              <a:t>		j = j – 1; /* в конце aj &lt;=  х </a:t>
            </a:r>
            <a:r>
              <a:rPr lang="ru-RU" dirty="0" smtClean="0"/>
              <a:t>*/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</a:t>
            </a:r>
            <a:r>
              <a:rPr lang="ru-RU" dirty="0"/>
              <a:t>	</a:t>
            </a:r>
            <a:r>
              <a:rPr lang="ru-RU" dirty="0" smtClean="0"/>
              <a:t>конец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если i  </a:t>
            </a:r>
            <a:r>
              <a:rPr lang="en-US" dirty="0" smtClean="0"/>
              <a:t>&gt;= </a:t>
            </a:r>
            <a:r>
              <a:rPr lang="ru-RU" dirty="0" smtClean="0"/>
              <a:t>j  то</a:t>
            </a:r>
          </a:p>
          <a:p>
            <a:pPr marL="68580" indent="0">
              <a:buNone/>
            </a:pPr>
            <a:r>
              <a:rPr lang="ru-RU" dirty="0" smtClean="0"/>
              <a:t>		выйти из цикла</a:t>
            </a:r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конец если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обмен( a, i, j )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i </a:t>
            </a:r>
            <a:r>
              <a:rPr lang="ru-RU" dirty="0"/>
              <a:t>= i + 1; </a:t>
            </a:r>
            <a:r>
              <a:rPr lang="ru-RU" dirty="0" smtClean="0"/>
              <a:t>/*</a:t>
            </a:r>
            <a:r>
              <a:rPr lang="en-US" dirty="0" smtClean="0"/>
              <a:t> </a:t>
            </a:r>
            <a:r>
              <a:rPr lang="ru-RU" dirty="0" smtClean="0"/>
              <a:t>расширить левую </a:t>
            </a:r>
            <a:r>
              <a:rPr lang="ru-RU" dirty="0"/>
              <a:t>часть */</a:t>
            </a:r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j </a:t>
            </a:r>
            <a:r>
              <a:rPr lang="ru-RU" dirty="0"/>
              <a:t>= j – 1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ru-RU" dirty="0" smtClean="0"/>
              <a:t>/* расширить правую </a:t>
            </a:r>
            <a:r>
              <a:rPr lang="ru-RU" dirty="0"/>
              <a:t>часть */ </a:t>
            </a:r>
          </a:p>
          <a:p>
            <a:pPr marL="68580" indent="0">
              <a:buNone/>
            </a:pPr>
            <a:r>
              <a:rPr lang="ru-RU" dirty="0" smtClean="0"/>
              <a:t>конец пока</a:t>
            </a:r>
            <a:endParaRPr lang="ru-RU" dirty="0"/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Циклы по встречным индексам переносят из средней части в левую или правую элементы, строго меньшие или большие х, которые могут быть добавлены в эти части без </a:t>
            </a:r>
            <a:r>
              <a:rPr lang="ru-RU" dirty="0" smtClean="0"/>
              <a:t>перестановки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После их выполнения процесс разделения либо заканчивается </a:t>
            </a:r>
            <a:r>
              <a:rPr lang="ru-RU" dirty="0" smtClean="0"/>
              <a:t>(</a:t>
            </a:r>
            <a:r>
              <a:rPr lang="ru-RU" dirty="0"/>
              <a:t>если i </a:t>
            </a:r>
            <a:r>
              <a:rPr lang="en-US" dirty="0" smtClean="0"/>
              <a:t>&gt;=</a:t>
            </a:r>
            <a:r>
              <a:rPr lang="ru-RU" dirty="0" smtClean="0"/>
              <a:t>  </a:t>
            </a:r>
            <a:r>
              <a:rPr lang="ru-RU" dirty="0"/>
              <a:t>j), либо пара ai  и  aj образует </a:t>
            </a:r>
            <a:r>
              <a:rPr lang="ru-RU" dirty="0" smtClean="0"/>
              <a:t>инверсию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последнем случае их следует обменять и включить в левую и правую </a:t>
            </a:r>
            <a:r>
              <a:rPr lang="ru-RU" dirty="0" smtClean="0"/>
              <a:t>части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Здесь происходят </a:t>
            </a:r>
            <a:r>
              <a:rPr lang="ru-RU" dirty="0"/>
              <a:t>упорядочивающие обмены с уменьшением числа инверсий в </a:t>
            </a:r>
            <a:r>
              <a:rPr lang="ru-RU" dirty="0" smtClean="0"/>
              <a:t>последовательности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Проверка того, что бегущие индексы не выходят за границы l...</a:t>
            </a:r>
            <a:r>
              <a:rPr lang="ru-RU" dirty="0" smtClean="0"/>
              <a:t>r не нужна</a:t>
            </a:r>
            <a:endParaRPr lang="ru-RU" dirty="0"/>
          </a:p>
          <a:p>
            <a:pPr lvl="1"/>
            <a:r>
              <a:rPr lang="ru-RU" dirty="0" smtClean="0"/>
              <a:t>На </a:t>
            </a:r>
            <a:r>
              <a:rPr lang="ru-RU" dirty="0"/>
              <a:t>первом проходе выход за границы </a:t>
            </a:r>
            <a:r>
              <a:rPr lang="ru-RU" dirty="0" smtClean="0"/>
              <a:t>невозможен</a:t>
            </a:r>
            <a:r>
              <a:rPr lang="ru-RU" dirty="0"/>
              <a:t>, так как в массиве есть сам элемент х и оба цикла остановятся на </a:t>
            </a:r>
            <a:r>
              <a:rPr lang="ru-RU" dirty="0" smtClean="0"/>
              <a:t>нем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конце же первого прохода происходит обмен элементов и обе части становятся не пусты, что гарантирует остановку циклов по встречным индексам в пределах интервала l...r и на следующих </a:t>
            </a:r>
            <a:r>
              <a:rPr lang="ru-RU" dirty="0" smtClean="0"/>
              <a:t>проходах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6861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Цикл оканчивается при </a:t>
            </a:r>
            <a:r>
              <a:rPr lang="en-US" sz="2400" dirty="0">
                <a:latin typeface="Calibri" pitchFamily="34" charset="0"/>
              </a:rPr>
              <a:t>i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</a:t>
            </a:r>
            <a:r>
              <a:rPr lang="ru-RU" sz="2400" dirty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Однако нам еще надо определить медиану. 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Определенные границы левой части – </a:t>
            </a:r>
            <a:r>
              <a:rPr lang="en-US" sz="2400" dirty="0">
                <a:latin typeface="Calibri" pitchFamily="34" charset="0"/>
              </a:rPr>
              <a:t>l</a:t>
            </a:r>
            <a:r>
              <a:rPr lang="ru-RU" sz="2400" dirty="0">
                <a:latin typeface="Calibri" pitchFamily="34" charset="0"/>
              </a:rPr>
              <a:t>...</a:t>
            </a:r>
            <a:r>
              <a:rPr lang="en-US" sz="2400" dirty="0">
                <a:latin typeface="Calibri" pitchFamily="34" charset="0"/>
              </a:rPr>
              <a:t>i</a:t>
            </a:r>
            <a:r>
              <a:rPr lang="ru-RU" sz="2400" dirty="0">
                <a:latin typeface="Calibri" pitchFamily="34" charset="0"/>
              </a:rPr>
              <a:t> – 1, </a:t>
            </a:r>
            <a:r>
              <a:rPr lang="ru-RU" sz="2400" dirty="0" smtClean="0">
                <a:latin typeface="Calibri" pitchFamily="34" charset="0"/>
              </a:rPr>
              <a:t>правой </a:t>
            </a:r>
            <a:r>
              <a:rPr lang="ru-RU" sz="2400" dirty="0">
                <a:latin typeface="Calibri" pitchFamily="34" charset="0"/>
              </a:rPr>
              <a:t>–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 + 1...</a:t>
            </a:r>
            <a:r>
              <a:rPr lang="en-US" sz="2400" dirty="0">
                <a:latin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</a:rPr>
              <a:t>,  однако интервал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 + 1...</a:t>
            </a:r>
            <a:r>
              <a:rPr lang="en-US" sz="2400" dirty="0">
                <a:latin typeface="Calibri" pitchFamily="34" charset="0"/>
              </a:rPr>
              <a:t>i </a:t>
            </a:r>
            <a:r>
              <a:rPr lang="ru-RU" sz="2400" dirty="0">
                <a:latin typeface="Calibri" pitchFamily="34" charset="0"/>
              </a:rPr>
              <a:t>– 1 может быть </a:t>
            </a:r>
            <a:r>
              <a:rPr lang="ru-RU" sz="2400" dirty="0" smtClean="0">
                <a:latin typeface="Calibri" pitchFamily="34" charset="0"/>
              </a:rPr>
              <a:t>не вырожден </a:t>
            </a:r>
            <a:r>
              <a:rPr lang="ru-RU" sz="2400" dirty="0">
                <a:latin typeface="Calibri" pitchFamily="34" charset="0"/>
              </a:rPr>
              <a:t>и заполнен элементами х (почему?). 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Эти элементы останутся на своих местах в </a:t>
            </a:r>
            <a:r>
              <a:rPr lang="ru-RU" sz="2400" dirty="0" smtClean="0">
                <a:latin typeface="Calibri" pitchFamily="34" charset="0"/>
              </a:rPr>
              <a:t>процессе сортировки </a:t>
            </a:r>
            <a:r>
              <a:rPr lang="ru-RU" sz="2400" dirty="0">
                <a:latin typeface="Calibri" pitchFamily="34" charset="0"/>
              </a:rPr>
              <a:t>(почему?), поэтому их можно </a:t>
            </a:r>
            <a:r>
              <a:rPr lang="ru-RU" sz="2400" dirty="0" smtClean="0">
                <a:latin typeface="Calibri" pitchFamily="34" charset="0"/>
              </a:rPr>
              <a:t>исключить из левой </a:t>
            </a:r>
            <a:r>
              <a:rPr lang="ru-RU" sz="2400" dirty="0">
                <a:latin typeface="Calibri" pitchFamily="34" charset="0"/>
              </a:rPr>
              <a:t>и правой частей.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Окончательно границами левой части можно считать </a:t>
            </a:r>
            <a:r>
              <a:rPr lang="en-US" sz="2400" dirty="0">
                <a:latin typeface="Calibri" pitchFamily="34" charset="0"/>
              </a:rPr>
              <a:t>l</a:t>
            </a:r>
            <a:r>
              <a:rPr lang="ru-RU" sz="2400" dirty="0">
                <a:latin typeface="Calibri" pitchFamily="34" charset="0"/>
              </a:rPr>
              <a:t>...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,  </a:t>
            </a:r>
            <a:r>
              <a:rPr lang="ru-RU" sz="2400" dirty="0" smtClean="0">
                <a:latin typeface="Calibri" pitchFamily="34" charset="0"/>
              </a:rPr>
              <a:t>а  </a:t>
            </a:r>
            <a:r>
              <a:rPr lang="ru-RU" sz="2400" dirty="0">
                <a:latin typeface="Calibri" pitchFamily="34" charset="0"/>
              </a:rPr>
              <a:t>правой –  </a:t>
            </a:r>
            <a:r>
              <a:rPr lang="en-US" sz="2400" dirty="0">
                <a:latin typeface="Calibri" pitchFamily="34" charset="0"/>
              </a:rPr>
              <a:t>i</a:t>
            </a:r>
            <a:r>
              <a:rPr lang="ru-RU" sz="2400" dirty="0">
                <a:latin typeface="Calibri" pitchFamily="34" charset="0"/>
              </a:rPr>
              <a:t>...</a:t>
            </a:r>
            <a:r>
              <a:rPr lang="en-US" sz="2400" dirty="0">
                <a:latin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алгоритмов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По объёму данных</a:t>
            </a:r>
          </a:p>
          <a:p>
            <a:pPr lvl="1"/>
            <a:r>
              <a:rPr lang="ru-RU" dirty="0" smtClean="0"/>
              <a:t>Внутренние </a:t>
            </a:r>
          </a:p>
          <a:p>
            <a:pPr lvl="2"/>
            <a:r>
              <a:rPr lang="ru-RU" dirty="0" smtClean="0"/>
              <a:t>Все данные в памяти</a:t>
            </a:r>
          </a:p>
          <a:p>
            <a:pPr lvl="1"/>
            <a:r>
              <a:rPr lang="ru-RU" dirty="0" smtClean="0"/>
              <a:t>Внешние</a:t>
            </a:r>
          </a:p>
          <a:p>
            <a:pPr lvl="2"/>
            <a:r>
              <a:rPr lang="ru-RU" dirty="0" smtClean="0"/>
              <a:t>Часть данных на диске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По алгоритмическому приёму</a:t>
            </a:r>
            <a:endParaRPr lang="ru-RU" dirty="0"/>
          </a:p>
          <a:p>
            <a:pPr lvl="1"/>
            <a:r>
              <a:rPr lang="ru-RU" dirty="0" smtClean="0"/>
              <a:t>Включение</a:t>
            </a:r>
            <a:endParaRPr lang="ru-RU" dirty="0"/>
          </a:p>
          <a:p>
            <a:pPr lvl="1"/>
            <a:r>
              <a:rPr lang="ru-RU" dirty="0" smtClean="0"/>
              <a:t>Выбор</a:t>
            </a:r>
            <a:endParaRPr lang="ru-RU" dirty="0"/>
          </a:p>
          <a:p>
            <a:pPr lvl="1"/>
            <a:r>
              <a:rPr lang="ru-RU" dirty="0" smtClean="0"/>
              <a:t>Обмен</a:t>
            </a:r>
            <a:endParaRPr lang="ru-RU" dirty="0"/>
          </a:p>
          <a:p>
            <a:pPr lvl="1"/>
            <a:r>
              <a:rPr lang="ru-RU" dirty="0" smtClean="0"/>
              <a:t>Подсчет</a:t>
            </a:r>
            <a:endParaRPr lang="ru-RU" dirty="0"/>
          </a:p>
          <a:p>
            <a:pPr lvl="1"/>
            <a:r>
              <a:rPr lang="ru-RU" dirty="0" smtClean="0"/>
              <a:t>Разделение</a:t>
            </a:r>
            <a:endParaRPr lang="ru-RU" dirty="0"/>
          </a:p>
          <a:p>
            <a:pPr lvl="1"/>
            <a:r>
              <a:rPr lang="ru-RU" dirty="0" smtClean="0"/>
              <a:t>Слияние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разделения, 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ru-RU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Разделение:  40    51 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89    1    15   63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Начало: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           x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j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Первый проход: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                            j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Сближение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                                                   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Обмен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       15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51    8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89    1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63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Второй проход: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                 j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Сближение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                                                       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Обмен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   j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15     1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63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Третий проход: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j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Сближение            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      Обмен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15    1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63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Четвертый проход: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	            Сближение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 bwMode="auto">
          <a:xfrm>
            <a:off x="6096000" y="5295901"/>
            <a:ext cx="1517650" cy="31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 bwMode="auto">
          <a:xfrm rot="10800000">
            <a:off x="6024563" y="5429251"/>
            <a:ext cx="1625600" cy="31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638" name="Группа 25"/>
          <p:cNvGrpSpPr>
            <a:grpSpLocks/>
          </p:cNvGrpSpPr>
          <p:nvPr/>
        </p:nvGrpSpPr>
        <p:grpSpPr bwMode="auto">
          <a:xfrm>
            <a:off x="4524376" y="2500313"/>
            <a:ext cx="4500563" cy="125412"/>
            <a:chOff x="5286380" y="1571612"/>
            <a:chExt cx="2571768" cy="73026"/>
          </a:xfrm>
        </p:grpSpPr>
        <p:cxnSp>
          <p:nvCxnSpPr>
            <p:cNvPr id="11" name="Прямая со стрелкой 10"/>
            <p:cNvCxnSpPr/>
            <p:nvPr/>
          </p:nvCxnSpPr>
          <p:spPr>
            <a:xfrm>
              <a:off x="5358045" y="1571612"/>
              <a:ext cx="2500103" cy="1849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rot="10800000">
              <a:off x="5286380" y="1642789"/>
              <a:ext cx="2571768" cy="1849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Группа 26"/>
          <p:cNvGrpSpPr>
            <a:grpSpLocks/>
          </p:cNvGrpSpPr>
          <p:nvPr/>
        </p:nvGrpSpPr>
        <p:grpSpPr bwMode="auto">
          <a:xfrm>
            <a:off x="5310188" y="4000501"/>
            <a:ext cx="3143250" cy="144463"/>
            <a:chOff x="5624383" y="1228403"/>
            <a:chExt cx="2586463" cy="86772"/>
          </a:xfrm>
        </p:grpSpPr>
        <p:cxnSp>
          <p:nvCxnSpPr>
            <p:cNvPr id="9" name="Прямая со стрелкой 8"/>
            <p:cNvCxnSpPr/>
            <p:nvPr/>
          </p:nvCxnSpPr>
          <p:spPr>
            <a:xfrm>
              <a:off x="5624383" y="1314221"/>
              <a:ext cx="2586463" cy="954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rot="10800000">
              <a:off x="5624383" y="1228403"/>
              <a:ext cx="2527679" cy="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640" name="Line 12"/>
          <p:cNvSpPr>
            <a:spLocks noChangeShapeType="1"/>
          </p:cNvSpPr>
          <p:nvPr/>
        </p:nvSpPr>
        <p:spPr bwMode="auto">
          <a:xfrm flipH="1">
            <a:off x="6383339" y="6021388"/>
            <a:ext cx="217487" cy="0"/>
          </a:xfrm>
          <a:prstGeom prst="line">
            <a:avLst/>
          </a:prstGeom>
          <a:noFill/>
          <a:ln w="9525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9641" name="Line 13"/>
          <p:cNvSpPr>
            <a:spLocks noChangeShapeType="1"/>
          </p:cNvSpPr>
          <p:nvPr/>
        </p:nvSpPr>
        <p:spPr bwMode="auto">
          <a:xfrm>
            <a:off x="7032625" y="6021388"/>
            <a:ext cx="215900" cy="0"/>
          </a:xfrm>
          <a:prstGeom prst="line">
            <a:avLst/>
          </a:prstGeom>
          <a:noFill/>
          <a:ln w="9525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быстрой сортировки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Group 3"/>
          <p:cNvGrpSpPr/>
          <p:nvPr/>
        </p:nvGrpSpPr>
        <p:grpSpPr>
          <a:xfrm>
            <a:off x="1944564" y="1543894"/>
            <a:ext cx="8543925" cy="5197475"/>
            <a:chOff x="0" y="357188"/>
            <a:chExt cx="8543925" cy="5197475"/>
          </a:xfrm>
        </p:grpSpPr>
        <p:sp>
          <p:nvSpPr>
            <p:cNvPr id="70661" name="TextBox 2"/>
            <p:cNvSpPr txBox="1">
              <a:spLocks noChangeArrowheads="1"/>
            </p:cNvSpPr>
            <p:nvPr/>
          </p:nvSpPr>
          <p:spPr bwMode="auto">
            <a:xfrm>
              <a:off x="1187624" y="357188"/>
              <a:ext cx="5592953" cy="5847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buFontTx/>
                <a:buAutoNum type="arabicPlain" startAt="15"/>
              </a:pPr>
              <a:r>
                <a:rPr lang="en-US" dirty="0">
                  <a:latin typeface="+mj-lt"/>
                  <a:cs typeface="Times New Roman" pitchFamily="18" charset="0"/>
                </a:rPr>
                <a:t>  </a:t>
              </a:r>
              <a:r>
                <a:rPr lang="ru-RU" dirty="0">
                  <a:latin typeface="+mj-lt"/>
                  <a:cs typeface="Times New Roman" pitchFamily="18" charset="0"/>
                </a:rPr>
                <a:t>1     8                                   38          89          51          40          63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</a:t>
              </a:r>
              <a:r>
                <a:rPr lang="ru-RU" i="1" dirty="0">
                  <a:latin typeface="+mj-lt"/>
                  <a:cs typeface="Times New Roman" pitchFamily="18" charset="0"/>
                </a:rPr>
                <a:t>    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  <a:endParaRPr lang="ru-RU" i="1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2" name="TextBox 3"/>
            <p:cNvSpPr txBox="1">
              <a:spLocks noChangeArrowheads="1"/>
            </p:cNvSpPr>
            <p:nvPr/>
          </p:nvSpPr>
          <p:spPr bwMode="auto">
            <a:xfrm>
              <a:off x="0" y="1286091"/>
              <a:ext cx="3500240" cy="83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lvl="1" eaLnBrk="1" hangingPunct="1"/>
              <a:r>
                <a:rPr lang="ru-RU" dirty="0">
                  <a:latin typeface="+mj-lt"/>
                  <a:cs typeface="Times New Roman" pitchFamily="18" charset="0"/>
                </a:rPr>
                <a:t>		     15     1     8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  <a:r>
                <a:rPr lang="en-US" dirty="0">
                  <a:latin typeface="+mj-lt"/>
                  <a:cs typeface="Times New Roman" pitchFamily="18" charset="0"/>
                </a:rPr>
                <a:t> 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</a:t>
              </a:r>
              <a:r>
                <a:rPr lang="en-US" dirty="0">
                  <a:latin typeface="+mj-lt"/>
                  <a:cs typeface="Times New Roman" pitchFamily="18" charset="0"/>
                </a:rPr>
                <a:t>                       1      15     8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3" name="TextBox 4"/>
            <p:cNvSpPr txBox="1">
              <a:spLocks noChangeArrowheads="1"/>
            </p:cNvSpPr>
            <p:nvPr/>
          </p:nvSpPr>
          <p:spPr bwMode="auto">
            <a:xfrm>
              <a:off x="4286032" y="1071729"/>
              <a:ext cx="3262252" cy="83099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r>
                <a:rPr lang="ru-RU" dirty="0">
                  <a:latin typeface="+mj-lt"/>
                  <a:cs typeface="Times New Roman" pitchFamily="18" charset="0"/>
                </a:rPr>
                <a:t>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51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40  </a:t>
              </a:r>
              <a:r>
                <a:rPr lang="ru-RU" dirty="0">
                  <a:latin typeface="+mj-lt"/>
                  <a:cs typeface="Times New Roman" pitchFamily="18" charset="0"/>
                </a:rPr>
                <a:t>      </a:t>
              </a:r>
              <a:r>
                <a:rPr lang="en-US" dirty="0">
                  <a:latin typeface="+mj-lt"/>
                  <a:cs typeface="Times New Roman" pitchFamily="18" charset="0"/>
                </a:rPr>
                <a:t>   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40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51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 </a:t>
              </a:r>
              <a:r>
                <a:rPr lang="en-US" dirty="0">
                  <a:latin typeface="+mj-lt"/>
                  <a:cs typeface="Times New Roman" pitchFamily="18" charset="0"/>
                </a:rPr>
                <a:t>89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63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4" name="TextBox 5"/>
            <p:cNvSpPr txBox="1">
              <a:spLocks noChangeArrowheads="1"/>
            </p:cNvSpPr>
            <p:nvPr/>
          </p:nvSpPr>
          <p:spPr bwMode="auto">
            <a:xfrm>
              <a:off x="142871" y="3286806"/>
              <a:ext cx="3786073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15     8     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 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                             8      15   </a:t>
              </a:r>
              <a:r>
                <a:rPr lang="en-US" dirty="0">
                  <a:latin typeface="+mj-lt"/>
                </a:rPr>
                <a:t>  </a:t>
              </a:r>
              <a:endParaRPr lang="ru-RU" dirty="0">
                <a:latin typeface="+mj-lt"/>
              </a:endParaRPr>
            </a:p>
          </p:txBody>
        </p:sp>
        <p:sp>
          <p:nvSpPr>
            <p:cNvPr id="70665" name="TextBox 7"/>
            <p:cNvSpPr txBox="1">
              <a:spLocks noChangeArrowheads="1"/>
            </p:cNvSpPr>
            <p:nvPr/>
          </p:nvSpPr>
          <p:spPr bwMode="auto">
            <a:xfrm>
              <a:off x="4286032" y="3215352"/>
              <a:ext cx="4257893" cy="83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 </a:t>
              </a:r>
              <a:r>
                <a:rPr lang="en-US" dirty="0">
                  <a:latin typeface="+mj-lt"/>
                  <a:cs typeface="Times New Roman" pitchFamily="18" charset="0"/>
                </a:rPr>
                <a:t>40</a:t>
              </a:r>
              <a:r>
                <a:rPr lang="en-US" dirty="0">
                  <a:latin typeface="+mj-lt"/>
                </a:rPr>
                <a:t>                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r>
                <a:rPr lang="ru-RU" dirty="0">
                  <a:latin typeface="+mj-lt"/>
                  <a:cs typeface="Times New Roman" pitchFamily="18" charset="0"/>
                </a:rPr>
                <a:t>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                               63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6" name="TextBox 8"/>
            <p:cNvSpPr txBox="1">
              <a:spLocks noChangeArrowheads="1"/>
            </p:cNvSpPr>
            <p:nvPr/>
          </p:nvSpPr>
          <p:spPr bwMode="auto">
            <a:xfrm>
              <a:off x="71435" y="5216067"/>
              <a:ext cx="8429195" cy="338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1      8        15                                   38         40         51           63           89    </a:t>
              </a:r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 bwMode="auto">
            <a:xfrm rot="16200000" flipH="1">
              <a:off x="1804194" y="3053557"/>
              <a:ext cx="4286250" cy="3651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auto">
            <a:xfrm rot="5400000">
              <a:off x="2071688" y="714375"/>
              <a:ext cx="571500" cy="5715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endCxn id="70663" idx="0"/>
            </p:cNvCxnSpPr>
            <p:nvPr/>
          </p:nvCxnSpPr>
          <p:spPr bwMode="auto">
            <a:xfrm>
              <a:off x="5508104" y="642938"/>
              <a:ext cx="409054" cy="42879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endCxn id="70664" idx="0"/>
            </p:cNvCxnSpPr>
            <p:nvPr/>
          </p:nvCxnSpPr>
          <p:spPr bwMode="auto">
            <a:xfrm>
              <a:off x="2035908" y="2117192"/>
              <a:ext cx="0" cy="116961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 bwMode="auto">
            <a:xfrm rot="16200000" flipH="1">
              <a:off x="642937" y="2786063"/>
              <a:ext cx="128587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 bwMode="auto">
            <a:xfrm rot="16200000" flipH="1">
              <a:off x="1922538" y="3767931"/>
              <a:ext cx="0" cy="8937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 bwMode="auto">
            <a:xfrm rot="5400000">
              <a:off x="500856" y="4287044"/>
              <a:ext cx="1571625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 bwMode="auto">
            <a:xfrm rot="5400000">
              <a:off x="1409129" y="47855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 bwMode="auto">
            <a:xfrm rot="5400000">
              <a:off x="1909192" y="4798640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 bwMode="auto">
            <a:xfrm>
              <a:off x="4570859" y="2000250"/>
              <a:ext cx="1" cy="121443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 bwMode="auto">
            <a:xfrm flipH="1">
              <a:off x="6213350" y="2063210"/>
              <a:ext cx="3" cy="107156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 bwMode="auto">
            <a:xfrm>
              <a:off x="4427984" y="3571875"/>
              <a:ext cx="28575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 bwMode="auto">
            <a:xfrm rot="16200000" flipH="1">
              <a:off x="6213350" y="3625056"/>
              <a:ext cx="0" cy="8937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 bwMode="auto">
            <a:xfrm rot="5400000">
              <a:off x="5586735" y="4798640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 bwMode="auto">
            <a:xfrm rot="5400000">
              <a:off x="6373688" y="4798640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Прямая соединительная линия 42"/>
          <p:cNvCxnSpPr/>
          <p:nvPr/>
        </p:nvCxnSpPr>
        <p:spPr bwMode="auto">
          <a:xfrm>
            <a:off x="7104112" y="3166642"/>
            <a:ext cx="0" cy="32146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dirty="0"/>
              <a:t>void </a:t>
            </a:r>
            <a:r>
              <a:rPr lang="en-US" dirty="0" smtClean="0"/>
              <a:t>quicksort(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</a:t>
            </a:r>
            <a:r>
              <a:rPr lang="en-US" dirty="0"/>
              <a:t>a[],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l, </a:t>
            </a:r>
            <a:r>
              <a:rPr lang="en-US" dirty="0" err="1"/>
              <a:t>int</a:t>
            </a:r>
            <a:r>
              <a:rPr lang="en-US" dirty="0"/>
              <a:t> r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    </a:t>
            </a:r>
            <a:r>
              <a:rPr lang="en-US" dirty="0"/>
              <a:t>	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 = l, j = r;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x </a:t>
            </a:r>
            <a:r>
              <a:rPr lang="en-US" dirty="0"/>
              <a:t>= a[(</a:t>
            </a:r>
            <a:r>
              <a:rPr lang="en-US" dirty="0" err="1"/>
              <a:t>l+r</a:t>
            </a:r>
            <a:r>
              <a:rPr lang="en-US" dirty="0"/>
              <a:t>)/2];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do </a:t>
            </a: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while </a:t>
            </a:r>
            <a:r>
              <a:rPr lang="en-US" dirty="0"/>
              <a:t>(a[i] &lt; x) </a:t>
            </a:r>
            <a:r>
              <a:rPr lang="en-US" dirty="0" smtClean="0"/>
              <a:t>++i;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while (x &lt; a[j]) </a:t>
            </a:r>
            <a:r>
              <a:rPr lang="en-US" dirty="0" smtClean="0"/>
              <a:t>--j;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</a:t>
            </a:r>
            <a:r>
              <a:rPr lang="en-US" dirty="0" smtClean="0"/>
              <a:t>if (</a:t>
            </a:r>
            <a:r>
              <a:rPr lang="en-US" dirty="0"/>
              <a:t>i &lt;= j) {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w </a:t>
            </a:r>
            <a:r>
              <a:rPr lang="en-US" dirty="0"/>
              <a:t>= a[i];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a[i] = a[j] 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a[j] = w</a:t>
            </a:r>
            <a:r>
              <a:rPr lang="en-US" dirty="0" smtClean="0"/>
              <a:t>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   </a:t>
            </a:r>
            <a:r>
              <a:rPr lang="en-US" dirty="0" smtClean="0"/>
              <a:t>	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} while (i&lt;j</a:t>
            </a:r>
            <a:r>
              <a:rPr lang="en-US" dirty="0" smtClean="0"/>
              <a:t>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if (l&lt;j) quicksort (a</a:t>
            </a:r>
            <a:r>
              <a:rPr lang="en-US" dirty="0" smtClean="0"/>
              <a:t>, l, j</a:t>
            </a:r>
            <a:r>
              <a:rPr lang="en-US" dirty="0"/>
              <a:t>);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if (i&lt;r) quicksort (a</a:t>
            </a:r>
            <a:r>
              <a:rPr lang="en-US" dirty="0" smtClean="0"/>
              <a:t>, i, r</a:t>
            </a:r>
            <a:r>
              <a:rPr lang="en-US" dirty="0"/>
              <a:t>);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}</a:t>
            </a: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Число сравнений и пересылок зависит от выбора пилотируемого элемента</a:t>
            </a:r>
          </a:p>
          <a:p>
            <a:r>
              <a:rPr lang="ru-RU" dirty="0" smtClean="0"/>
              <a:t>Если брать пилотируемый элемент равным медиане массива, то</a:t>
            </a:r>
          </a:p>
          <a:p>
            <a:pPr lvl="1"/>
            <a:r>
              <a:rPr lang="ru-RU" dirty="0" smtClean="0"/>
              <a:t>С</a:t>
            </a:r>
            <a:r>
              <a:rPr lang="en-US" dirty="0" smtClean="0"/>
              <a:t>min = O(N*log(N))</a:t>
            </a:r>
            <a:r>
              <a:rPr lang="ru-RU" dirty="0" smtClean="0"/>
              <a:t>, </a:t>
            </a:r>
            <a:r>
              <a:rPr lang="en-US" dirty="0" err="1"/>
              <a:t>Cmax</a:t>
            </a:r>
            <a:r>
              <a:rPr lang="en-US" dirty="0"/>
              <a:t> = O(N*log(N))</a:t>
            </a:r>
            <a:endParaRPr lang="en-US" dirty="0" smtClean="0"/>
          </a:p>
          <a:p>
            <a:pPr lvl="1"/>
            <a:r>
              <a:rPr lang="en-US" dirty="0" err="1" smtClean="0"/>
              <a:t>Mmin</a:t>
            </a:r>
            <a:r>
              <a:rPr lang="en-US" dirty="0" smtClean="0"/>
              <a:t> = 0, </a:t>
            </a:r>
            <a:r>
              <a:rPr lang="en-US" dirty="0" err="1" smtClean="0"/>
              <a:t>Mmax</a:t>
            </a:r>
            <a:r>
              <a:rPr lang="en-US" dirty="0" smtClean="0"/>
              <a:t> = O(N*log(N))</a:t>
            </a:r>
            <a:endParaRPr lang="ru-RU" dirty="0" smtClean="0"/>
          </a:p>
          <a:p>
            <a:r>
              <a:rPr lang="ru-RU" dirty="0" smtClean="0"/>
              <a:t>В худшем случае</a:t>
            </a:r>
            <a:endParaRPr lang="en-US" dirty="0" smtClean="0"/>
          </a:p>
          <a:p>
            <a:pPr lvl="1"/>
            <a:r>
              <a:rPr lang="ru-RU" dirty="0" smtClean="0"/>
              <a:t>С</a:t>
            </a:r>
            <a:r>
              <a:rPr lang="en-US" dirty="0"/>
              <a:t>min </a:t>
            </a:r>
            <a:r>
              <a:rPr lang="en-US"/>
              <a:t>= </a:t>
            </a:r>
            <a:r>
              <a:rPr lang="en-US" smtClean="0"/>
              <a:t>O(N*N) </a:t>
            </a:r>
            <a:r>
              <a:rPr lang="en-US" dirty="0" err="1"/>
              <a:t>Cmax</a:t>
            </a:r>
            <a:r>
              <a:rPr lang="en-US" dirty="0"/>
              <a:t> = </a:t>
            </a:r>
            <a:r>
              <a:rPr lang="en-US" dirty="0" smtClean="0"/>
              <a:t>O(N*N)</a:t>
            </a:r>
          </a:p>
          <a:p>
            <a:pPr lvl="1"/>
            <a:r>
              <a:rPr lang="en-US" dirty="0" err="1" smtClean="0"/>
              <a:t>Mmin</a:t>
            </a:r>
            <a:r>
              <a:rPr lang="en-US" dirty="0" smtClean="0"/>
              <a:t> = 0, </a:t>
            </a:r>
            <a:r>
              <a:rPr lang="en-US" dirty="0" err="1" smtClean="0"/>
              <a:t>Mmax</a:t>
            </a:r>
            <a:r>
              <a:rPr lang="en-US" dirty="0" smtClean="0"/>
              <a:t> = O(N*N)</a:t>
            </a:r>
            <a:endParaRPr lang="ru-RU" dirty="0" smtClean="0"/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Нижняя граница числа сравнений в сортировке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</a:t>
            </a:r>
            <a:r>
              <a:rPr lang="ru-RU" dirty="0"/>
              <a:t>сортировки массива из N элементов </a:t>
            </a:r>
            <a:r>
              <a:rPr lang="ru-RU" dirty="0" smtClean="0"/>
              <a:t>необходимо О( </a:t>
            </a:r>
            <a:r>
              <a:rPr lang="ru-RU" dirty="0"/>
              <a:t>N </a:t>
            </a:r>
            <a:r>
              <a:rPr lang="en-US" dirty="0"/>
              <a:t>*</a:t>
            </a:r>
            <a:r>
              <a:rPr lang="ru-RU" dirty="0"/>
              <a:t> log2 N </a:t>
            </a:r>
            <a:r>
              <a:rPr lang="ru-RU" dirty="0" smtClean="0"/>
              <a:t>) сравнений элементов N  </a:t>
            </a:r>
            <a:r>
              <a:rPr lang="en-US" dirty="0"/>
              <a:t>--&gt; </a:t>
            </a:r>
            <a:r>
              <a:rPr lang="en-US" dirty="0" err="1" smtClean="0"/>
              <a:t>oo</a:t>
            </a:r>
            <a:endParaRPr lang="en-US" dirty="0" smtClean="0"/>
          </a:p>
          <a:p>
            <a:r>
              <a:rPr lang="ru-RU" dirty="0" smtClean="0"/>
              <a:t>Обоснование</a:t>
            </a:r>
            <a:endParaRPr lang="en-US" dirty="0" smtClean="0"/>
          </a:p>
          <a:p>
            <a:pPr lvl="1"/>
            <a:r>
              <a:rPr lang="ru-RU" dirty="0" smtClean="0"/>
              <a:t>Для </a:t>
            </a:r>
            <a:r>
              <a:rPr lang="ru-RU" dirty="0"/>
              <a:t>заданной последовательности из N элементов </a:t>
            </a:r>
            <a:r>
              <a:rPr lang="ru-RU" dirty="0" smtClean="0"/>
              <a:t>может</a:t>
            </a:r>
            <a:r>
              <a:rPr lang="en-US" dirty="0" smtClean="0"/>
              <a:t> </a:t>
            </a:r>
            <a:r>
              <a:rPr lang="ru-RU" dirty="0" smtClean="0"/>
              <a:t>быть </a:t>
            </a:r>
            <a:r>
              <a:rPr lang="ru-RU" dirty="0"/>
              <a:t>построено N! </a:t>
            </a:r>
            <a:r>
              <a:rPr lang="ru-RU" dirty="0" smtClean="0"/>
              <a:t>перестановок</a:t>
            </a:r>
            <a:endParaRPr lang="en-US" dirty="0" smtClean="0"/>
          </a:p>
          <a:p>
            <a:pPr lvl="1"/>
            <a:r>
              <a:rPr lang="ru-RU" dirty="0" smtClean="0"/>
              <a:t>Для нахождения перестановки, сортирующей массив,</a:t>
            </a:r>
            <a:r>
              <a:rPr lang="en-US" dirty="0" smtClean="0"/>
              <a:t> </a:t>
            </a:r>
            <a:r>
              <a:rPr lang="ru-RU" dirty="0" smtClean="0"/>
              <a:t>требуется выполнить не менее </a:t>
            </a:r>
            <a:r>
              <a:rPr lang="en-US" dirty="0" smtClean="0"/>
              <a:t>log2(N!) </a:t>
            </a:r>
            <a:r>
              <a:rPr lang="ru-RU" dirty="0" smtClean="0"/>
              <a:t>условных операторов</a:t>
            </a:r>
          </a:p>
          <a:p>
            <a:pPr lvl="2"/>
            <a:r>
              <a:rPr lang="ru-RU" dirty="0" smtClean="0"/>
              <a:t>В противном случае</a:t>
            </a:r>
            <a:r>
              <a:rPr lang="ru-RU" dirty="0"/>
              <a:t> </a:t>
            </a:r>
            <a:r>
              <a:rPr lang="ru-RU" dirty="0" smtClean="0"/>
              <a:t>для разных массивов будет найдена одна и та же перестановка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746" y="1988841"/>
            <a:ext cx="6624638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Дерево решений для </a:t>
            </a:r>
            <a:r>
              <a:rPr lang="ru-RU" dirty="0" smtClean="0"/>
              <a:t>массива из 3 элементов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ru-RU" sz="2000" dirty="0">
                <a:latin typeface="+mj-lt"/>
                <a:cs typeface="Times New Roman" pitchFamily="18" charset="0"/>
              </a:rPr>
              <a:t>Для задачи сортировки в дереве решений </a:t>
            </a:r>
            <a:r>
              <a:rPr lang="en-US" sz="2000" dirty="0">
                <a:latin typeface="+mj-lt"/>
                <a:cs typeface="Times New Roman" pitchFamily="18" charset="0"/>
              </a:rPr>
              <a:t>N</a:t>
            </a:r>
            <a:r>
              <a:rPr lang="ru-RU" sz="2000" dirty="0">
                <a:latin typeface="+mj-lt"/>
                <a:cs typeface="Times New Roman" pitchFamily="18" charset="0"/>
              </a:rPr>
              <a:t>! листьев</a:t>
            </a: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+mj-lt"/>
                <a:cs typeface="Times New Roman" pitchFamily="18" charset="0"/>
              </a:rPr>
              <a:t>Значит, высота дерева решений  </a:t>
            </a:r>
            <a:r>
              <a:rPr lang="ru-RU" sz="2000" dirty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sz="2000" dirty="0">
                <a:latin typeface="+mj-lt"/>
                <a:cs typeface="Times New Roman" pitchFamily="18" charset="0"/>
              </a:rPr>
              <a:t> </a:t>
            </a:r>
            <a:r>
              <a:rPr lang="en-US" sz="2000" dirty="0">
                <a:latin typeface="+mj-lt"/>
                <a:cs typeface="Times New Roman" pitchFamily="18" charset="0"/>
              </a:rPr>
              <a:t>log</a:t>
            </a:r>
            <a:r>
              <a:rPr lang="ru-RU" sz="2000" dirty="0">
                <a:latin typeface="+mj-lt"/>
                <a:cs typeface="Times New Roman" pitchFamily="18" charset="0"/>
              </a:rPr>
              <a:t>2(</a:t>
            </a:r>
            <a:r>
              <a:rPr lang="en-US" sz="2000" dirty="0">
                <a:latin typeface="+mj-lt"/>
                <a:cs typeface="Times New Roman" pitchFamily="18" charset="0"/>
              </a:rPr>
              <a:t>N</a:t>
            </a:r>
            <a:r>
              <a:rPr lang="ru-RU" sz="2000" dirty="0">
                <a:latin typeface="+mj-lt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ru-RU" sz="2000" dirty="0">
                <a:latin typeface="+mj-lt"/>
                <a:cs typeface="Times New Roman" pitchFamily="18" charset="0"/>
              </a:rPr>
              <a:t>Из неравенства</a:t>
            </a:r>
          </a:p>
          <a:p>
            <a:pPr>
              <a:buNone/>
            </a:pPr>
            <a:endParaRPr lang="ru-RU" sz="2000" dirty="0">
              <a:latin typeface="+mj-lt"/>
              <a:cs typeface="Times New Roman" pitchFamily="18" charset="0"/>
            </a:endParaRPr>
          </a:p>
          <a:p>
            <a:pPr>
              <a:buNone/>
            </a:pPr>
            <a:endParaRPr lang="ru-RU" sz="2000" dirty="0">
              <a:latin typeface="+mj-lt"/>
              <a:cs typeface="Times New Roman" pitchFamily="18" charset="0"/>
            </a:endParaRPr>
          </a:p>
          <a:p>
            <a:pPr marL="68580" indent="0">
              <a:buNone/>
            </a:pPr>
            <a:endParaRPr lang="ru-RU" sz="2000" dirty="0">
              <a:cs typeface="Times New Roman" pitchFamily="18" charset="0"/>
            </a:endParaRPr>
          </a:p>
          <a:p>
            <a:pPr marL="68580" indent="0">
              <a:buNone/>
            </a:pPr>
            <a:r>
              <a:rPr lang="ru-RU" sz="2000" dirty="0">
                <a:cs typeface="Times New Roman" pitchFamily="18" charset="0"/>
              </a:rPr>
              <a:t>следует заключение теоремы, так как</a:t>
            </a:r>
          </a:p>
          <a:p>
            <a:endParaRPr lang="ru-RU" sz="2000" dirty="0">
              <a:cs typeface="Times New Roman" pitchFamily="18" charset="0"/>
            </a:endParaRPr>
          </a:p>
          <a:p>
            <a:endParaRPr lang="ru-RU" sz="2000" dirty="0">
              <a:cs typeface="Times New Roman" pitchFamily="18" charset="0"/>
            </a:endParaRPr>
          </a:p>
          <a:p>
            <a:pPr marL="68580" indent="0">
              <a:buNone/>
            </a:pPr>
            <a:endParaRPr lang="ru-RU" sz="2000" dirty="0">
              <a:cs typeface="Times New Roman" pitchFamily="18" charset="0"/>
            </a:endParaRPr>
          </a:p>
          <a:p>
            <a:pPr marL="68580" indent="0">
              <a:buNone/>
            </a:pPr>
            <a:r>
              <a:rPr lang="ru-RU" sz="2000" dirty="0">
                <a:cs typeface="Times New Roman" pitchFamily="18" charset="0"/>
              </a:rPr>
              <a:t>Число сравнений, которые необходимо сделать, чтобы получить любую из перестановок примера, не меньше 2 (</a:t>
            </a:r>
            <a:r>
              <a:rPr lang="en-US" sz="2000" dirty="0">
                <a:cs typeface="Times New Roman" pitchFamily="18" charset="0"/>
              </a:rPr>
              <a:t>l</a:t>
            </a:r>
            <a:r>
              <a:rPr lang="ru-RU" sz="2000" dirty="0">
                <a:cs typeface="Times New Roman" pitchFamily="18" charset="0"/>
              </a:rPr>
              <a:t>о</a:t>
            </a:r>
            <a:r>
              <a:rPr lang="en-US" sz="2000" dirty="0">
                <a:cs typeface="Times New Roman" pitchFamily="18" charset="0"/>
              </a:rPr>
              <a:t>g</a:t>
            </a:r>
            <a:r>
              <a:rPr lang="ru-RU" sz="2000" dirty="0">
                <a:cs typeface="Times New Roman" pitchFamily="18" charset="0"/>
              </a:rPr>
              <a:t>2(6) ≈ 2.5).  </a:t>
            </a:r>
          </a:p>
          <a:p>
            <a:pPr>
              <a:buNone/>
            </a:pPr>
            <a:endParaRPr lang="ru-RU" sz="2000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7" y="3038154"/>
            <a:ext cx="46085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7" y="4437038"/>
            <a:ext cx="6480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Понятие сортировки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Внутренняя и внешняя сортировка</a:t>
            </a:r>
          </a:p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Алгоритмы сортировки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Простые</a:t>
            </a:r>
          </a:p>
          <a:p>
            <a:pPr lvl="2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Включением, выбором, пузырёк 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Улучшенные</a:t>
            </a:r>
          </a:p>
          <a:p>
            <a:pPr lvl="2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Пирамидальная, быстрая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Анализ числа операций</a:t>
            </a:r>
          </a:p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Нижняя оценка числа операций в алгоритмах сортировки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70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Анализ,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Просуммируем всевозможные варианты выбора медианы и разделим эту сумму на </a:t>
            </a:r>
            <a:r>
              <a:rPr lang="ru-RU" sz="2000" i="1" dirty="0">
                <a:latin typeface="Calibri" pitchFamily="34" charset="0"/>
              </a:rPr>
              <a:t>N, </a:t>
            </a:r>
            <a:r>
              <a:rPr lang="ru-RU" sz="2000" dirty="0">
                <a:latin typeface="Calibri" pitchFamily="34" charset="0"/>
              </a:rPr>
              <a:t>в результате получим ожидаемое число обменов:</a:t>
            </a:r>
          </a:p>
          <a:p>
            <a:pPr eaLnBrk="1" hangingPunct="1">
              <a:buFont typeface="Arial" pitchFamily="34" charset="0"/>
              <a:buNone/>
            </a:pP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>
                <a:latin typeface="Calibri" pitchFamily="34" charset="0"/>
              </a:rPr>
              <a:t>Ожидаемое число обменов равно приблизительно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dirty="0">
                <a:latin typeface="Calibri" pitchFamily="34" charset="0"/>
              </a:rPr>
              <a:t>/6.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>
                <a:latin typeface="Calibri" pitchFamily="34" charset="0"/>
              </a:rPr>
              <a:t>В лучшем случае к</a:t>
            </a:r>
            <a:r>
              <a:rPr lang="ru-RU" sz="2000" dirty="0">
                <a:latin typeface="Calibri" pitchFamily="34" charset="0"/>
                <a:cs typeface="Times New Roman" pitchFamily="18" charset="0"/>
              </a:rPr>
              <a:t>аждое разделение разбивает массив на две равные части, </a:t>
            </a:r>
            <a:r>
              <a:rPr lang="ru-RU" sz="2000" dirty="0">
                <a:cs typeface="Times New Roman" pitchFamily="18" charset="0"/>
              </a:rPr>
              <a:t>а число проходов, необходимых для сортировки, равно </a:t>
            </a:r>
            <a:r>
              <a:rPr lang="en-US" sz="2000" i="1" dirty="0">
                <a:cs typeface="Times New Roman" pitchFamily="18" charset="0"/>
              </a:rPr>
              <a:t>log</a:t>
            </a:r>
            <a:r>
              <a:rPr lang="ru-RU" sz="2000" baseline="-30000" dirty="0">
                <a:cs typeface="Times New Roman" pitchFamily="18" charset="0"/>
              </a:rPr>
              <a:t>2</a:t>
            </a:r>
            <a:r>
              <a:rPr lang="ru-RU" sz="2000" dirty="0">
                <a:cs typeface="Times New Roman" pitchFamily="18" charset="0"/>
              </a:rPr>
              <a:t> </a:t>
            </a:r>
            <a:r>
              <a:rPr lang="en-US" sz="2000" i="1" dirty="0">
                <a:cs typeface="Times New Roman" pitchFamily="18" charset="0"/>
              </a:rPr>
              <a:t>N</a:t>
            </a:r>
            <a:r>
              <a:rPr lang="ru-RU" sz="2000" dirty="0">
                <a:cs typeface="Times New Roman" pitchFamily="18" charset="0"/>
              </a:rPr>
              <a:t>.</a:t>
            </a:r>
            <a:r>
              <a:rPr lang="ru-RU" sz="2000" dirty="0"/>
              <a:t> </a:t>
            </a:r>
            <a:r>
              <a:rPr lang="ru-RU" sz="2000" dirty="0">
                <a:cs typeface="Times New Roman" pitchFamily="18" charset="0"/>
              </a:rPr>
              <a:t>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>
                <a:cs typeface="Times New Roman" pitchFamily="18" charset="0"/>
              </a:rPr>
              <a:t>Тогда общее число сравнений равно </a:t>
            </a:r>
            <a:r>
              <a:rPr lang="ru-RU" sz="2000" i="1" dirty="0">
                <a:cs typeface="Times New Roman" pitchFamily="18" charset="0"/>
              </a:rPr>
              <a:t>N </a:t>
            </a:r>
            <a:r>
              <a:rPr lang="en-US" sz="2000" dirty="0">
                <a:cs typeface="Times New Roman" pitchFamily="18" charset="0"/>
              </a:rPr>
              <a:t>log</a:t>
            </a:r>
            <a:r>
              <a:rPr lang="ru-RU" sz="2000" baseline="-30000" dirty="0">
                <a:cs typeface="Times New Roman" pitchFamily="18" charset="0"/>
              </a:rPr>
              <a:t>2</a:t>
            </a:r>
            <a:r>
              <a:rPr lang="ru-RU" sz="2000" dirty="0">
                <a:cs typeface="Times New Roman" pitchFamily="18" charset="0"/>
              </a:rPr>
              <a:t> </a:t>
            </a:r>
            <a:r>
              <a:rPr lang="en-US" sz="2000" i="1" dirty="0">
                <a:cs typeface="Times New Roman" pitchFamily="18" charset="0"/>
              </a:rPr>
              <a:t>N.</a:t>
            </a:r>
            <a:r>
              <a:rPr lang="ru-RU" sz="2000" dirty="0"/>
              <a:t>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/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424867"/>
              </p:ext>
            </p:extLst>
          </p:nvPr>
        </p:nvGraphicFramePr>
        <p:xfrm>
          <a:off x="3216275" y="2852937"/>
          <a:ext cx="57150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4" imgW="2755800" imgH="457200" progId="">
                  <p:embed/>
                </p:oleObj>
              </mc:Choice>
              <mc:Fallback>
                <p:oleObj name="Equation" r:id="rId4" imgW="2755800" imgH="457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2852937"/>
                        <a:ext cx="5715000" cy="9477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Однако в худшем случае сортировка становится  «медленной».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Например, когда в качестве пилотируемого элемента всегда выбирается наибольшее значение. Тогда в результате разбиения в левой части оказывается </a:t>
            </a:r>
            <a:r>
              <a:rPr lang="ru-RU" sz="2000" i="1" dirty="0">
                <a:latin typeface="Calibri" pitchFamily="34" charset="0"/>
              </a:rPr>
              <a:t>N - </a:t>
            </a:r>
            <a:r>
              <a:rPr lang="ru-RU" sz="2000" dirty="0">
                <a:latin typeface="Calibri" pitchFamily="34" charset="0"/>
              </a:rPr>
              <a:t>1 элемент,  т. е. массив разбивается на подмассивы из одного элемента и </a:t>
            </a:r>
            <a:endParaRPr lang="en-US" sz="20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>
                <a:latin typeface="Calibri" pitchFamily="34" charset="0"/>
              </a:rPr>
              <a:t>     </a:t>
            </a:r>
            <a:r>
              <a:rPr lang="ru-RU" sz="2000" dirty="0">
                <a:latin typeface="Calibri" pitchFamily="34" charset="0"/>
              </a:rPr>
              <a:t>из </a:t>
            </a:r>
            <a:r>
              <a:rPr lang="ru-RU" sz="2000" i="1" dirty="0">
                <a:latin typeface="Calibri" pitchFamily="34" charset="0"/>
              </a:rPr>
              <a:t>N - </a:t>
            </a:r>
            <a:r>
              <a:rPr lang="ru-RU" sz="2000" dirty="0">
                <a:latin typeface="Calibri" pitchFamily="34" charset="0"/>
              </a:rPr>
              <a:t>1 элемента.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В этом случае вместо </a:t>
            </a:r>
            <a:r>
              <a:rPr lang="en-US" sz="2000" dirty="0">
                <a:latin typeface="Calibri" pitchFamily="34" charset="0"/>
              </a:rPr>
              <a:t>log</a:t>
            </a:r>
            <a:r>
              <a:rPr lang="ru-RU" sz="2000" baseline="-25000" dirty="0">
                <a:latin typeface="Calibri" pitchFamily="34" charset="0"/>
              </a:rPr>
              <a:t>2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N </a:t>
            </a:r>
            <a:r>
              <a:rPr lang="ru-RU" sz="2000" dirty="0">
                <a:latin typeface="Calibri" pitchFamily="34" charset="0"/>
              </a:rPr>
              <a:t>разбиений необходимо сделать ~ </a:t>
            </a:r>
            <a:r>
              <a:rPr lang="ru-RU" sz="2000" i="1" dirty="0">
                <a:latin typeface="Calibri" pitchFamily="34" charset="0"/>
              </a:rPr>
              <a:t>N </a:t>
            </a:r>
            <a:r>
              <a:rPr lang="ru-RU" sz="2000" dirty="0">
                <a:latin typeface="Calibri" pitchFamily="34" charset="0"/>
              </a:rPr>
              <a:t>разбиений.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В результате в худшем случае оценка оказывается ~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baseline="30000" dirty="0">
                <a:latin typeface="Calibri" pitchFamily="34" charset="0"/>
              </a:rPr>
              <a:t>2</a:t>
            </a:r>
            <a:r>
              <a:rPr lang="ru-RU" sz="2000" i="1" dirty="0">
                <a:latin typeface="Calibri" pitchFamily="34" charset="0"/>
              </a:rPr>
              <a:t>,  </a:t>
            </a:r>
            <a:r>
              <a:rPr lang="ru-RU" sz="2000" dirty="0">
                <a:latin typeface="Calibri" pitchFamily="34" charset="0"/>
              </a:rPr>
              <a:t>что гораздо хуже пирамидальной сортировки.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включением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Разделим </a:t>
            </a:r>
            <a:r>
              <a:rPr lang="ru-RU" dirty="0" smtClean="0"/>
              <a:t>элементы </a:t>
            </a:r>
            <a:r>
              <a:rPr lang="ru-RU" dirty="0"/>
              <a:t>массива на </a:t>
            </a:r>
            <a:r>
              <a:rPr lang="ru-RU" dirty="0" smtClean="0"/>
              <a:t>неотсортированную часть 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... , </a:t>
            </a:r>
            <a:r>
              <a:rPr lang="ru-RU" dirty="0" smtClean="0"/>
              <a:t>а</a:t>
            </a:r>
            <a:r>
              <a:rPr lang="en-US" dirty="0" smtClean="0"/>
              <a:t>[</a:t>
            </a:r>
            <a:r>
              <a:rPr lang="ru-RU" dirty="0" smtClean="0"/>
              <a:t>N</a:t>
            </a:r>
            <a:r>
              <a:rPr lang="en-US" dirty="0" smtClean="0"/>
              <a:t>]</a:t>
            </a:r>
            <a:r>
              <a:rPr lang="ru-RU" dirty="0" smtClean="0"/>
              <a:t> и отсортированную часть a</a:t>
            </a:r>
            <a:r>
              <a:rPr lang="en-US" dirty="0" smtClean="0"/>
              <a:t>[</a:t>
            </a:r>
            <a:r>
              <a:rPr lang="ru-RU" dirty="0" smtClean="0"/>
              <a:t>1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... , </a:t>
            </a:r>
            <a:r>
              <a:rPr lang="ru-RU" dirty="0" smtClean="0"/>
              <a:t>а</a:t>
            </a:r>
            <a:r>
              <a:rPr lang="en-US" dirty="0" smtClean="0"/>
              <a:t>[</a:t>
            </a:r>
            <a:r>
              <a:rPr lang="ru-RU" dirty="0" smtClean="0"/>
              <a:t>i-1</a:t>
            </a:r>
            <a:r>
              <a:rPr lang="en-US" dirty="0" smtClean="0"/>
              <a:t>]</a:t>
            </a:r>
            <a:endParaRPr lang="ru-RU" dirty="0"/>
          </a:p>
          <a:p>
            <a:r>
              <a:rPr lang="ru-RU" dirty="0" smtClean="0"/>
              <a:t>На i-м шаге </a:t>
            </a:r>
            <a:r>
              <a:rPr lang="ru-RU" dirty="0"/>
              <a:t>i-й элемент </a:t>
            </a:r>
            <a:r>
              <a:rPr lang="ru-RU" dirty="0" smtClean="0"/>
              <a:t>неотсортированной части вставляется </a:t>
            </a:r>
            <a:r>
              <a:rPr lang="ru-RU" dirty="0"/>
              <a:t>в подходящее место отсортированн</a:t>
            </a:r>
            <a:r>
              <a:rPr lang="ru-RU" dirty="0" smtClean="0"/>
              <a:t>ой части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Пусть </a:t>
            </a:r>
            <a:r>
              <a:rPr lang="ru-RU" dirty="0"/>
              <a:t>2 </a:t>
            </a:r>
            <a:r>
              <a:rPr lang="ru-RU" dirty="0" smtClean="0"/>
              <a:t>&lt;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/>
              <a:t>i </a:t>
            </a:r>
            <a:r>
              <a:rPr lang="ru-RU" dirty="0" smtClean="0"/>
              <a:t>&lt;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/>
              <a:t>N,  </a:t>
            </a:r>
            <a:r>
              <a:rPr lang="ru-RU" dirty="0" smtClean="0"/>
              <a:t>a</a:t>
            </a:r>
            <a:r>
              <a:rPr lang="en-US" dirty="0" smtClean="0"/>
              <a:t>[1]</a:t>
            </a:r>
            <a:r>
              <a:rPr lang="ru-RU" dirty="0" smtClean="0"/>
              <a:t>, </a:t>
            </a:r>
            <a:r>
              <a:rPr lang="ru-RU" dirty="0"/>
              <a:t>... , </a:t>
            </a:r>
            <a:r>
              <a:rPr lang="ru-RU" dirty="0" smtClean="0"/>
              <a:t>а</a:t>
            </a:r>
            <a:r>
              <a:rPr lang="en-US" dirty="0" smtClean="0"/>
              <a:t>[</a:t>
            </a:r>
            <a:r>
              <a:rPr lang="ru-RU" dirty="0" smtClean="0"/>
              <a:t>i-1</a:t>
            </a:r>
            <a:r>
              <a:rPr lang="en-US" dirty="0" smtClean="0"/>
              <a:t>]</a:t>
            </a:r>
            <a:r>
              <a:rPr lang="ru-RU" dirty="0" smtClean="0"/>
              <a:t>  </a:t>
            </a:r>
            <a:r>
              <a:rPr lang="ru-RU" dirty="0"/>
              <a:t>уже </a:t>
            </a:r>
            <a:r>
              <a:rPr lang="ru-RU" dirty="0" smtClean="0"/>
              <a:t>отсортированы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	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1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 smtClean="0"/>
              <a:t>&lt;=</a:t>
            </a:r>
            <a:r>
              <a:rPr lang="ru-RU" dirty="0" smtClean="0"/>
              <a:t> а</a:t>
            </a:r>
            <a:r>
              <a:rPr lang="en-US" dirty="0" smtClean="0"/>
              <a:t>[</a:t>
            </a:r>
            <a:r>
              <a:rPr lang="ru-RU" dirty="0" smtClean="0"/>
              <a:t>2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en-US" dirty="0"/>
              <a:t>&lt;=</a:t>
            </a:r>
            <a:r>
              <a:rPr lang="ru-RU" dirty="0" smtClean="0"/>
              <a:t> </a:t>
            </a:r>
            <a:r>
              <a:rPr lang="ru-RU" dirty="0"/>
              <a:t>... </a:t>
            </a:r>
            <a:r>
              <a:rPr lang="en-US" dirty="0"/>
              <a:t>&lt;=</a:t>
            </a:r>
            <a:r>
              <a:rPr lang="ru-RU" dirty="0" smtClean="0"/>
              <a:t> a</a:t>
            </a:r>
            <a:r>
              <a:rPr lang="en-US" dirty="0" smtClean="0"/>
              <a:t>[</a:t>
            </a:r>
            <a:r>
              <a:rPr lang="ru-RU" dirty="0" smtClean="0"/>
              <a:t>i-1</a:t>
            </a:r>
            <a:r>
              <a:rPr lang="en-US" dirty="0" smtClean="0"/>
              <a:t>]</a:t>
            </a:r>
            <a:endParaRPr lang="ru-RU" dirty="0"/>
          </a:p>
          <a:p>
            <a:r>
              <a:rPr lang="ru-RU" dirty="0" smtClean="0"/>
              <a:t>Найдём </a:t>
            </a:r>
            <a:r>
              <a:rPr lang="en-US" dirty="0" smtClean="0"/>
              <a:t>max j </a:t>
            </a:r>
            <a:r>
              <a:rPr lang="ru-RU" dirty="0" smtClean="0"/>
              <a:t>от </a:t>
            </a:r>
            <a:r>
              <a:rPr lang="en-US" dirty="0" smtClean="0"/>
              <a:t>1</a:t>
            </a:r>
            <a:r>
              <a:rPr lang="ru-RU" dirty="0" smtClean="0"/>
              <a:t> до </a:t>
            </a:r>
            <a:r>
              <a:rPr lang="en-US" dirty="0"/>
              <a:t>i</a:t>
            </a:r>
            <a:r>
              <a:rPr lang="en-US" dirty="0" smtClean="0"/>
              <a:t>-1 </a:t>
            </a:r>
            <a:r>
              <a:rPr lang="ru-RU" dirty="0" smtClean="0"/>
              <a:t>такой, что </a:t>
            </a:r>
            <a:r>
              <a:rPr lang="en-US" dirty="0" smtClean="0"/>
              <a:t>a[j] &lt;= a[i]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 smtClean="0"/>
              <a:t>Сдвинем a</a:t>
            </a:r>
            <a:r>
              <a:rPr lang="en-US" dirty="0" smtClean="0"/>
              <a:t>[</a:t>
            </a:r>
            <a:r>
              <a:rPr lang="ru-RU" dirty="0" smtClean="0"/>
              <a:t>j+1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...,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i-1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на одно место вправо и переместим запись </a:t>
            </a:r>
            <a:r>
              <a:rPr lang="ru-RU" dirty="0" smtClean="0"/>
              <a:t>а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в позицию j + </a:t>
            </a:r>
            <a:r>
              <a:rPr lang="ru-RU" dirty="0" smtClean="0"/>
              <a:t>1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Условно разделить массив A на отсортированную и несортированную части. К сортированной части сначала относится только первый элемент.</a:t>
            </a:r>
          </a:p>
          <a:p>
            <a:r>
              <a:rPr lang="ru-RU" dirty="0"/>
              <a:t> цикл по i от 2 до N  с шагом 1 выполнять </a:t>
            </a:r>
          </a:p>
          <a:p>
            <a:r>
              <a:rPr lang="ru-RU" dirty="0"/>
              <a:t>  // i – номер первого элемента в несортированной части массива</a:t>
            </a:r>
          </a:p>
          <a:p>
            <a:r>
              <a:rPr lang="ru-RU" dirty="0"/>
              <a:t>    x = A[i]; 			    </a:t>
            </a:r>
          </a:p>
          <a:p>
            <a:r>
              <a:rPr lang="ru-RU" dirty="0"/>
              <a:t> j = i – 1;</a:t>
            </a:r>
          </a:p>
          <a:p>
            <a:r>
              <a:rPr lang="ru-RU" dirty="0"/>
              <a:t>  // Все элементы из отсортированной части, большие,</a:t>
            </a:r>
          </a:p>
          <a:p>
            <a:r>
              <a:rPr lang="ru-RU" dirty="0"/>
              <a:t>  // чем x, сдвинуть на одну позицию вправо:</a:t>
            </a:r>
          </a:p>
          <a:p>
            <a:r>
              <a:rPr lang="ru-RU" dirty="0"/>
              <a:t>   пока j&gt;0 и A[j]&gt;x выполнять </a:t>
            </a:r>
          </a:p>
          <a:p>
            <a:r>
              <a:rPr lang="ru-RU" dirty="0"/>
              <a:t>        A[j+1] := A[j];	   	    </a:t>
            </a:r>
          </a:p>
          <a:p>
            <a:r>
              <a:rPr lang="ru-RU" dirty="0"/>
              <a:t>	 j = j – 1; 		    </a:t>
            </a:r>
          </a:p>
          <a:p>
            <a:r>
              <a:rPr lang="ru-RU" dirty="0"/>
              <a:t>     конец пока 	 </a:t>
            </a:r>
          </a:p>
          <a:p>
            <a:r>
              <a:rPr lang="ru-RU" dirty="0"/>
              <a:t>   // Элемент x поставить на свое место по порядку:</a:t>
            </a:r>
          </a:p>
          <a:p>
            <a:r>
              <a:rPr lang="ru-RU" dirty="0"/>
              <a:t>	A[j+1] = x;		   	    </a:t>
            </a:r>
          </a:p>
          <a:p>
            <a:r>
              <a:rPr lang="ru-RU" dirty="0"/>
              <a:t> конец цикла	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188914"/>
            <a:ext cx="7499350" cy="72548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u-RU" sz="300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 включениями с убывающим шагом. Метод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3168650" y="1125538"/>
            <a:ext cx="749935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Хоар, Флойд, Шелл</a:t>
            </a:r>
            <a:r>
              <a:rPr lang="en-US" sz="2000" dirty="0">
                <a:latin typeface="Calibri" pitchFamily="34" charset="0"/>
              </a:rPr>
              <a:t>: </a:t>
            </a:r>
            <a:r>
              <a:rPr lang="ru-RU" sz="2000" dirty="0">
                <a:latin typeface="Calibri" pitchFamily="34" charset="0"/>
              </a:rPr>
              <a:t>для алгоритмов сортировки, перемещающих в последовательности запись вправо или влево только на одну позицию, среднее время работы будет в лучшем случае пропорционально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baseline="30000" dirty="0">
                <a:latin typeface="Calibri" pitchFamily="34" charset="0"/>
              </a:rPr>
              <a:t>2</a:t>
            </a:r>
            <a:r>
              <a:rPr lang="ru-RU" sz="2000" i="1" dirty="0">
                <a:latin typeface="Calibri" pitchFamily="34" charset="0"/>
              </a:rPr>
              <a:t>.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000" i="1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Хотелось бы, чтобы записи перемещались «большими скачками, а не  короткими шажками».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000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Д. Шелл предложил в 1959 г. метод, названный сортировкой </a:t>
            </a:r>
            <a:r>
              <a:rPr lang="ru-RU" sz="2000" i="1" dirty="0">
                <a:latin typeface="Calibri" pitchFamily="34" charset="0"/>
              </a:rPr>
              <a:t>с  убывающим шагом.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188913"/>
            <a:ext cx="7499350" cy="582612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Пример работы сортировки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3168650" y="1071564"/>
            <a:ext cx="7499350" cy="5176837"/>
          </a:xfrm>
        </p:spPr>
        <p:txBody>
          <a:bodyPr/>
          <a:lstStyle/>
          <a:p>
            <a:pPr indent="449263">
              <a:buNone/>
            </a:pPr>
            <a:r>
              <a:rPr lang="ru-RU" sz="2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На первом проходе выделим в подпоследовательности элементы, отстоящие друг от друга</a:t>
            </a:r>
            <a:r>
              <a:rPr lang="ru-RU" sz="200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ru-RU" sz="2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на четыре позиции:</a:t>
            </a: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r>
              <a:rPr lang="ru-RU" sz="2000">
                <a:latin typeface="Calibri" pitchFamily="34" charset="0"/>
              </a:rPr>
              <a:t>Полученные 4 последовательности отсортируем на месте независимо друг от друга методом простых включений. </a:t>
            </a:r>
          </a:p>
          <a:p>
            <a:pPr indent="449263">
              <a:buNone/>
            </a:pPr>
            <a:endParaRPr lang="ru-RU" sz="2000">
              <a:latin typeface="Calibri" pitchFamily="34" charset="0"/>
            </a:endParaRPr>
          </a:p>
          <a:p>
            <a:pPr indent="449263">
              <a:buNone/>
            </a:pPr>
            <a:r>
              <a:rPr lang="ru-RU" sz="2000">
                <a:latin typeface="Calibri" pitchFamily="34" charset="0"/>
              </a:rPr>
              <a:t>Этот процесс называется </a:t>
            </a:r>
            <a:r>
              <a:rPr lang="ru-RU" sz="2000" i="1">
                <a:solidFill>
                  <a:srgbClr val="0000FF"/>
                </a:solidFill>
                <a:latin typeface="Calibri" pitchFamily="34" charset="0"/>
              </a:rPr>
              <a:t>4-сортировкой.</a:t>
            </a:r>
            <a:r>
              <a:rPr lang="ru-RU" sz="2000">
                <a:solidFill>
                  <a:srgbClr val="0000FF"/>
                </a:solidFill>
                <a:latin typeface="Calibri" pitchFamily="34" charset="0"/>
              </a:rPr>
              <a:t> </a:t>
            </a:r>
          </a:p>
          <a:p>
            <a:pPr indent="449263">
              <a:buNone/>
            </a:pPr>
            <a:endParaRPr lang="ru-RU" sz="200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4" name="Группа 50"/>
          <p:cNvGrpSpPr>
            <a:grpSpLocks/>
          </p:cNvGrpSpPr>
          <p:nvPr/>
        </p:nvGrpSpPr>
        <p:grpSpPr bwMode="auto">
          <a:xfrm>
            <a:off x="3238501" y="2286001"/>
            <a:ext cx="5413661" cy="1071563"/>
            <a:chOff x="1142976" y="1643049"/>
            <a:chExt cx="5413478" cy="1071578"/>
          </a:xfrm>
        </p:grpSpPr>
        <p:sp>
          <p:nvSpPr>
            <p:cNvPr id="5" name="TextBox 4"/>
            <p:cNvSpPr txBox="1"/>
            <p:nvPr/>
          </p:nvSpPr>
          <p:spPr>
            <a:xfrm>
              <a:off x="1142976" y="2000242"/>
              <a:ext cx="5413478" cy="3385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</a:rPr>
                <a:t>40 </a:t>
              </a:r>
              <a:r>
                <a:rPr lang="ru-RU" dirty="0">
                  <a:latin typeface="Arial" charset="0"/>
                </a:rPr>
                <a:t>        </a:t>
              </a:r>
              <a:r>
                <a:rPr lang="ru-RU" dirty="0">
                  <a:solidFill>
                    <a:schemeClr val="accent2"/>
                  </a:solidFill>
                  <a:latin typeface="Arial" charset="0"/>
                </a:rPr>
                <a:t>51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</a:rPr>
                <a:t>8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75000"/>
                    </a:schemeClr>
                  </a:solidFill>
                  <a:latin typeface="Arial" charset="0"/>
                </a:rPr>
                <a:t>38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</a:rPr>
                <a:t>90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2"/>
                  </a:solidFill>
                  <a:latin typeface="Arial" charset="0"/>
                </a:rPr>
                <a:t>14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</a:rPr>
                <a:t>2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75000"/>
                    </a:schemeClr>
                  </a:solidFill>
                  <a:latin typeface="Arial" charset="0"/>
                </a:rPr>
                <a:t>63</a:t>
              </a:r>
            </a:p>
          </p:txBody>
        </p:sp>
        <p:grpSp>
          <p:nvGrpSpPr>
            <p:cNvPr id="20486" name="Группа 49"/>
            <p:cNvGrpSpPr>
              <a:grpSpLocks/>
            </p:cNvGrpSpPr>
            <p:nvPr/>
          </p:nvGrpSpPr>
          <p:grpSpPr bwMode="auto">
            <a:xfrm>
              <a:off x="1285845" y="1643049"/>
              <a:ext cx="5073517" cy="1071578"/>
              <a:chOff x="1285845" y="1643049"/>
              <a:chExt cx="5073517" cy="1071578"/>
            </a:xfrm>
          </p:grpSpPr>
          <p:cxnSp>
            <p:nvCxnSpPr>
              <p:cNvPr id="7" name="Прямая соединительная линия 6"/>
              <p:cNvCxnSpPr/>
              <p:nvPr/>
            </p:nvCxnSpPr>
            <p:spPr>
              <a:xfrm rot="5400000">
                <a:off x="1179482" y="2392360"/>
                <a:ext cx="214315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1287434" y="2500311"/>
                <a:ext cx="292725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 rot="5400000">
                <a:off x="4108322" y="2392360"/>
                <a:ext cx="214315" cy="15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 rot="5400000">
                <a:off x="1929545" y="2499518"/>
                <a:ext cx="428631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единительная линия 10"/>
              <p:cNvCxnSpPr/>
              <p:nvPr/>
            </p:nvCxnSpPr>
            <p:spPr>
              <a:xfrm>
                <a:off x="2144655" y="2714627"/>
                <a:ext cx="2855816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 rot="5400000">
                <a:off x="4786949" y="2499518"/>
                <a:ext cx="428631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 rot="5400000">
                <a:off x="2643900" y="1928009"/>
                <a:ext cx="285754" cy="1587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2785983" y="1785926"/>
                <a:ext cx="2785968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 rot="5400000">
                <a:off x="5429869" y="1928009"/>
                <a:ext cx="285754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 rot="5400000" flipH="1" flipV="1">
                <a:off x="3286812" y="1856571"/>
                <a:ext cx="428631" cy="15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>
                <a:off x="3500334" y="1643049"/>
                <a:ext cx="2857404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 rot="5400000" flipH="1" flipV="1">
                <a:off x="6144216" y="1856571"/>
                <a:ext cx="428631" cy="15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452688" y="1"/>
            <a:ext cx="8215312" cy="582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000" dirty="0"/>
              <a:t>Пример работы </a:t>
            </a:r>
            <a:r>
              <a:rPr lang="ru-RU" sz="3100" dirty="0"/>
              <a:t>сортировки</a:t>
            </a:r>
            <a:r>
              <a:rPr lang="ru-RU" sz="3000" dirty="0"/>
              <a:t> Шелла,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876550" y="642939"/>
            <a:ext cx="7791450" cy="58578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В результате 4-сортировки получим последовательность</a:t>
            </a:r>
            <a:r>
              <a:rPr lang="en-US" sz="2000">
                <a:latin typeface="Calibri" pitchFamily="34" charset="0"/>
              </a:rPr>
              <a:t>:</a:t>
            </a:r>
            <a:endParaRPr lang="ru-RU" sz="200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2000"/>
              <a:t>           </a:t>
            </a:r>
            <a:r>
              <a:rPr lang="en-US" sz="2000"/>
              <a:t> </a:t>
            </a:r>
            <a:r>
              <a:rPr lang="ru-RU" sz="2000" b="1"/>
              <a:t>_________________________________</a:t>
            </a:r>
            <a:endParaRPr lang="en-US" sz="2000" b="1"/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b="1"/>
              <a:t>          </a:t>
            </a:r>
            <a:r>
              <a:rPr lang="ru-RU" sz="2000" b="1"/>
              <a:t>|                       | </a:t>
            </a:r>
            <a:r>
              <a:rPr lang="en-US" sz="2000" b="1"/>
              <a:t>   </a:t>
            </a:r>
            <a:r>
              <a:rPr lang="ru-RU" sz="2000" b="1"/>
              <a:t>                    |                         |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40 </a:t>
            </a:r>
            <a:r>
              <a:rPr lang="ru-RU" sz="2000" b="1">
                <a:latin typeface="Calibri" pitchFamily="34" charset="0"/>
              </a:rPr>
              <a:t>      14        </a:t>
            </a: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 b="1">
                <a:latin typeface="Calibri" pitchFamily="34" charset="0"/>
              </a:rPr>
              <a:t>       38       </a:t>
            </a: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90</a:t>
            </a:r>
            <a:r>
              <a:rPr lang="ru-RU" sz="2000" b="1">
                <a:latin typeface="Calibri" pitchFamily="34" charset="0"/>
              </a:rPr>
              <a:t>     </a:t>
            </a:r>
            <a:r>
              <a:rPr lang="en-US" sz="2000" b="1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  51        </a:t>
            </a: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 b="1">
                <a:latin typeface="Calibri" pitchFamily="34" charset="0"/>
              </a:rPr>
              <a:t>        63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b="1"/>
              <a:t> </a:t>
            </a:r>
            <a:r>
              <a:rPr lang="ru-RU" sz="2000" b="1"/>
              <a:t>|__________|__________|__________|</a:t>
            </a:r>
            <a:endParaRPr lang="ru-RU" sz="200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На следующем шаге элементы, отстоящие друг от друга на две позиции, объединяются в подпоследовательности и сортируются  простыми вставками независимо друг от друга.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Этот процесс называется </a:t>
            </a:r>
            <a:r>
              <a:rPr lang="ru-RU" sz="2000" i="1">
                <a:solidFill>
                  <a:srgbClr val="0000FF"/>
                </a:solidFill>
                <a:latin typeface="Calibri" pitchFamily="34" charset="0"/>
              </a:rPr>
              <a:t>2-сортировкой.</a:t>
            </a:r>
            <a:endParaRPr lang="ru-RU" sz="2000">
              <a:solidFill>
                <a:srgbClr val="0000FF"/>
              </a:solidFill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После 2-сортировки получим последовательность: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2 </a:t>
            </a:r>
            <a:r>
              <a:rPr lang="ru-RU" sz="2000">
                <a:latin typeface="Calibri" pitchFamily="34" charset="0"/>
              </a:rPr>
              <a:t>       14       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       38      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40</a:t>
            </a:r>
            <a:r>
              <a:rPr lang="ru-RU" sz="2000">
                <a:latin typeface="Calibri" pitchFamily="34" charset="0"/>
              </a:rPr>
              <a:t>       51      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90 </a:t>
            </a:r>
            <a:r>
              <a:rPr lang="ru-RU" sz="2000">
                <a:latin typeface="Calibri" pitchFamily="34" charset="0"/>
              </a:rPr>
              <a:t>      63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Ее сортируют методом простых вставок.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К последнему шагу элементы довольно хорошо упорядочены,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поэтому требуется мало перемещений.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Данный процесс называется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ru-RU" sz="2000" i="1">
                <a:solidFill>
                  <a:srgbClr val="FF0000"/>
                </a:solidFill>
                <a:latin typeface="Calibri" pitchFamily="34" charset="0"/>
              </a:rPr>
              <a:t>-сортировкой.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0"/>
            <a:ext cx="7499350" cy="65405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Выбор шага в сортировке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279650" y="714376"/>
            <a:ext cx="8388350" cy="6143625"/>
          </a:xfrm>
        </p:spPr>
        <p:txBody>
          <a:bodyPr/>
          <a:lstStyle/>
          <a:p>
            <a:pPr indent="201613">
              <a:buNone/>
              <a:defRPr/>
            </a:pPr>
            <a:r>
              <a:rPr lang="ru-RU" sz="2000" dirty="0">
                <a:latin typeface="Calibri" pitchFamily="34" charset="0"/>
              </a:rPr>
              <a:t>В сортировке методом Шелла можно использовать любую убывающую последовательность шагов </a:t>
            </a:r>
          </a:p>
          <a:p>
            <a:pPr indent="201613">
              <a:buNone/>
              <a:defRPr/>
            </a:pPr>
            <a:r>
              <a:rPr lang="ru-RU" sz="2000" dirty="0">
                <a:latin typeface="Calibri" pitchFamily="34" charset="0"/>
              </a:rPr>
              <a:t>			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dirty="0">
                <a:latin typeface="Calibri" pitchFamily="34" charset="0"/>
              </a:rPr>
              <a:t>,</a:t>
            </a:r>
            <a:r>
              <a:rPr lang="ru-RU" sz="2000" i="1" dirty="0">
                <a:latin typeface="Calibri" pitchFamily="34" charset="0"/>
              </a:rPr>
              <a:t>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baseline="-25000" dirty="0">
                <a:latin typeface="Calibri" pitchFamily="34" charset="0"/>
              </a:rPr>
              <a:t>-1</a:t>
            </a:r>
            <a:r>
              <a:rPr lang="ru-RU" sz="2000" dirty="0">
                <a:latin typeface="Calibri" pitchFamily="34" charset="0"/>
              </a:rPr>
              <a:t>,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...,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Чтобы выбрать некоторую хорошую последовательность шагов сортировки, нужно проанализировать время работы как функцию от этих шагов.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До сих пор не удалось найти наилучшую возможную последовательность шагов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baseline="-25000" dirty="0">
                <a:latin typeface="Calibri" pitchFamily="34" charset="0"/>
              </a:rPr>
              <a:t>-1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...,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для больших </a:t>
            </a:r>
            <a:r>
              <a:rPr lang="ru-RU" sz="2000" i="1" dirty="0">
                <a:latin typeface="Calibri" pitchFamily="34" charset="0"/>
              </a:rPr>
              <a:t>N.</a:t>
            </a:r>
            <a:r>
              <a:rPr lang="ru-RU" sz="2000" dirty="0">
                <a:latin typeface="Calibri" pitchFamily="34" charset="0"/>
              </a:rPr>
              <a:t>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>
                <a:latin typeface="Calibri" pitchFamily="34" charset="0"/>
              </a:rPr>
              <a:t>Выявлен примечательный факт, что элементы последовательностей приращений не должны быть кратны друг другу.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>
                <a:latin typeface="Calibri" pitchFamily="34" charset="0"/>
              </a:rPr>
              <a:t>Это позволяет на каждом проходе сортировки перемешивать цепочки,  которые ранее никак не взаимодействовали.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>
                <a:latin typeface="Calibri" pitchFamily="34" charset="0"/>
              </a:rPr>
              <a:t>Желательно, чтобы взаимодействие между разными цепочками  происходило как можно чаще</a:t>
            </a:r>
            <a:r>
              <a:rPr lang="ru-RU" sz="2000" dirty="0">
                <a:latin typeface="Times New Roman" pitchFamily="18" charset="0"/>
              </a:rPr>
              <a:t>.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Кнут</a:t>
            </a:r>
            <a:r>
              <a:rPr lang="en-US" sz="2000" dirty="0">
                <a:latin typeface="Calibri" pitchFamily="34" charset="0"/>
              </a:rPr>
              <a:t>:</a:t>
            </a: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..., 121, 40, 13,  4, 1,  где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i="1" baseline="-25000" dirty="0">
                <a:latin typeface="Calibri" pitchFamily="34" charset="0"/>
              </a:rPr>
              <a:t>+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= 3 </a:t>
            </a:r>
            <a:r>
              <a:rPr lang="en-US" sz="2000" dirty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+ 1, 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i="1" dirty="0">
                <a:latin typeface="Calibri" pitchFamily="34" charset="0"/>
              </a:rPr>
              <a:t> = </a:t>
            </a:r>
            <a:r>
              <a:rPr lang="ru-RU" sz="2000" dirty="0">
                <a:latin typeface="Calibri" pitchFamily="34" charset="0"/>
              </a:rPr>
              <a:t>1 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..., 31, 15,  7,  3,  1,    где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i="1" baseline="-25000" dirty="0">
                <a:latin typeface="Calibri" pitchFamily="34" charset="0"/>
              </a:rPr>
              <a:t>+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 = 2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dirty="0">
                <a:latin typeface="Calibri" pitchFamily="34" charset="0"/>
              </a:rPr>
              <a:t> + 1,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 = 1 </a:t>
            </a:r>
          </a:p>
          <a:p>
            <a:pPr indent="201613">
              <a:buNone/>
              <a:defRPr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260351"/>
            <a:ext cx="7499350" cy="582613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Анализ эффективности метода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738438" y="981075"/>
            <a:ext cx="7929562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b="1" i="1">
                <a:solidFill>
                  <a:srgbClr val="0000FF"/>
                </a:solidFill>
                <a:latin typeface="Calibri" pitchFamily="34" charset="0"/>
              </a:rPr>
              <a:t>Утверждение</a:t>
            </a:r>
            <a:endParaRPr lang="ru-RU" sz="2000">
              <a:solidFill>
                <a:srgbClr val="0000FF"/>
              </a:solidFill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i="1">
                <a:latin typeface="Calibri" pitchFamily="34" charset="0"/>
              </a:rPr>
              <a:t>Если </a:t>
            </a:r>
            <a:r>
              <a:rPr lang="en-US" sz="2000" i="1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-отсортированная последовательность </a:t>
            </a:r>
            <a:r>
              <a:rPr lang="en-US" sz="2000" i="1">
                <a:latin typeface="Calibri" pitchFamily="34" charset="0"/>
              </a:rPr>
              <a:t>i</a:t>
            </a:r>
            <a:r>
              <a:rPr lang="ru-RU" sz="2000" i="1">
                <a:latin typeface="Calibri" pitchFamily="34" charset="0"/>
              </a:rPr>
              <a:t>-сортируется (</a:t>
            </a:r>
            <a:r>
              <a:rPr lang="en-US" sz="2000" i="1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 &gt; </a:t>
            </a:r>
            <a:r>
              <a:rPr lang="en-US" sz="2000" i="1">
                <a:latin typeface="Calibri" pitchFamily="34" charset="0"/>
              </a:rPr>
              <a:t>i</a:t>
            </a:r>
            <a:r>
              <a:rPr lang="ru-RU" sz="2000" i="1">
                <a:latin typeface="Calibri" pitchFamily="34" charset="0"/>
              </a:rPr>
              <a:t>), то она остается </a:t>
            </a:r>
            <a:r>
              <a:rPr lang="en-US" sz="2000" i="1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-отсортированной.</a:t>
            </a:r>
            <a:endParaRPr lang="en-US" sz="2000" i="1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b="1" i="1">
                <a:solidFill>
                  <a:srgbClr val="0000FF"/>
                </a:solidFill>
                <a:latin typeface="Calibri" pitchFamily="34" charset="0"/>
              </a:rPr>
              <a:t>→</a:t>
            </a:r>
            <a:r>
              <a:rPr lang="en-US" sz="2000" i="1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C</a:t>
            </a:r>
            <a:r>
              <a:rPr lang="ru-RU" sz="2000">
                <a:latin typeface="Calibri" pitchFamily="34" charset="0"/>
              </a:rPr>
              <a:t> каждым следующим шагом сортировки с убывающим приращением количество отсортированных элементов в последовательности возрастает</a:t>
            </a:r>
            <a:r>
              <a:rPr lang="ru-RU" sz="2000" i="1">
                <a:latin typeface="Calibri" pitchFamily="34" charset="0"/>
              </a:rPr>
              <a:t>.</a:t>
            </a:r>
            <a:endParaRPr lang="en-US" sz="2000" i="1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Для последовательности шагов 2</a:t>
            </a:r>
            <a:r>
              <a:rPr lang="en-US" sz="2000" i="1" baseline="30000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+ 1, ..., 9, 5, 3, 1 </a:t>
            </a: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количество пересылок пропорционально	    </a:t>
            </a:r>
            <a:r>
              <a:rPr lang="en-US" sz="2000" i="1">
                <a:latin typeface="Calibri" pitchFamily="34" charset="0"/>
              </a:rPr>
              <a:t>N</a:t>
            </a:r>
            <a:r>
              <a:rPr lang="ru-RU" sz="2000" baseline="30000">
                <a:latin typeface="Calibri" pitchFamily="34" charset="0"/>
              </a:rPr>
              <a:t>1.27</a:t>
            </a:r>
            <a:r>
              <a:rPr lang="ru-RU" sz="2000">
                <a:latin typeface="Calibri" pitchFamily="34" charset="0"/>
              </a:rPr>
              <a:t>, </a:t>
            </a: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для последовательности 2</a:t>
            </a:r>
            <a:r>
              <a:rPr lang="en-US" sz="2000" i="1" baseline="30000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– 1, ..., 15, 7, 3, 1 — 	    </a:t>
            </a:r>
            <a:r>
              <a:rPr lang="en-US" sz="2000" i="1">
                <a:latin typeface="Calibri" pitchFamily="34" charset="0"/>
              </a:rPr>
              <a:t>N</a:t>
            </a:r>
            <a:r>
              <a:rPr lang="ru-RU" sz="2000" baseline="30000">
                <a:latin typeface="Calibri" pitchFamily="34" charset="0"/>
              </a:rPr>
              <a:t>1.26</a:t>
            </a:r>
            <a:r>
              <a:rPr lang="ru-RU" sz="2000">
                <a:latin typeface="Calibri" pitchFamily="34" charset="0"/>
              </a:rPr>
              <a:t>, </a:t>
            </a: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для последовательности (3</a:t>
            </a:r>
            <a:r>
              <a:rPr lang="en-US" sz="2000" i="1" baseline="30000">
                <a:latin typeface="Calibri" pitchFamily="34" charset="0"/>
              </a:rPr>
              <a:t>k</a:t>
            </a:r>
            <a:r>
              <a:rPr lang="ru-RU" sz="2000">
                <a:latin typeface="Calibri" pitchFamily="34" charset="0"/>
              </a:rPr>
              <a:t> – 1)/2, ..., 40, 13, 4, 1 — </a:t>
            </a:r>
            <a:r>
              <a:rPr lang="en-US" sz="2000" i="1">
                <a:latin typeface="Calibri" pitchFamily="34" charset="0"/>
              </a:rPr>
              <a:t>N</a:t>
            </a:r>
            <a:r>
              <a:rPr lang="ru-RU" sz="2000" baseline="30000">
                <a:latin typeface="Calibri" pitchFamily="34" charset="0"/>
              </a:rPr>
              <a:t>1.25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000" baseline="30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000">
                <a:latin typeface="Calibri" pitchFamily="34" charset="0"/>
              </a:rPr>
              <a:t>		</a:t>
            </a:r>
            <a:r>
              <a:rPr lang="ru-RU" sz="2000">
                <a:latin typeface="Calibri" pitchFamily="34" charset="0"/>
              </a:rPr>
              <a:t>Общая оценка: величина порядка  </a:t>
            </a:r>
            <a:r>
              <a:rPr lang="en-US" sz="2000" b="1" i="1">
                <a:solidFill>
                  <a:srgbClr val="0000FF"/>
                </a:solidFill>
                <a:latin typeface="Calibri" pitchFamily="34" charset="0"/>
              </a:rPr>
              <a:t>N</a:t>
            </a:r>
            <a:r>
              <a:rPr lang="en-US" sz="2000" b="1" baseline="30000">
                <a:solidFill>
                  <a:srgbClr val="0000FF"/>
                </a:solidFill>
                <a:latin typeface="Calibri" pitchFamily="34" charset="0"/>
              </a:rPr>
              <a:t>3/2</a:t>
            </a:r>
            <a:endParaRPr lang="ru-RU" sz="2000">
              <a:solidFill>
                <a:srgbClr val="0000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115889"/>
            <a:ext cx="7499350" cy="51117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</a:t>
            </a:r>
            <a:r>
              <a:rPr lang="ru-RU" sz="39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595564" y="714376"/>
            <a:ext cx="8072437" cy="592931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процедура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Вставка(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 </a:t>
            </a:r>
            <a:r>
              <a:rPr lang="en-US" sz="1800">
                <a:latin typeface="Calibri" pitchFamily="34" charset="0"/>
                <a:cs typeface="Courier New" pitchFamily="49" charset="0"/>
              </a:rPr>
              <a:t>b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— номер первого элемента последовательности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alibri" pitchFamily="34" charset="0"/>
                <a:cs typeface="Courier New" pitchFamily="49" charset="0"/>
              </a:rPr>
              <a:t> 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</a:t>
            </a:r>
            <a:r>
              <a:rPr lang="ru-RU" sz="1800">
                <a:latin typeface="Calibri" pitchFamily="34" charset="0"/>
                <a:cs typeface="Courier New" pitchFamily="49" charset="0"/>
              </a:rPr>
              <a:t>  </a:t>
            </a:r>
            <a:r>
              <a:rPr lang="en-US" sz="1800">
                <a:latin typeface="Calibri" pitchFamily="34" charset="0"/>
                <a:cs typeface="Courier New" pitchFamily="49" charset="0"/>
              </a:rPr>
              <a:t>h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–</a:t>
            </a:r>
            <a:r>
              <a:rPr lang="ru-RU" sz="180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величина шага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начало процедуры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             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i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Пусть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i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 – номер первого элемента в несортированной части массива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   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= b + h;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i </a:t>
            </a:r>
            <a:r>
              <a:rPr lang="ru-RU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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N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     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x= A[i]; 		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j = i – h;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j </a:t>
            </a:r>
            <a:r>
              <a:rPr lang="ru-RU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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b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и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]&gt;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x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Все элементы из отсортированной части, большие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             //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x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, сдвинуть на величину шага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h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 вправо,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A[j+h] = A[j];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	 j = j – h; 	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     конец пока	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Элемент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x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 поставить на свое место по порядку: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;		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= i + h;		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  конец пока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процедуры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260350"/>
            <a:ext cx="7499350" cy="3683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876550" y="785814"/>
            <a:ext cx="7791450" cy="5462587"/>
          </a:xfrm>
        </p:spPr>
        <p:txBody>
          <a:bodyPr/>
          <a:lstStyle/>
          <a:p>
            <a:pPr eaLnBrk="1">
              <a:buFont typeface="Wingdings 2" pitchFamily="18" charset="2"/>
              <a:buNone/>
            </a:pPr>
            <a:r>
              <a:rPr lang="ru-RU" sz="1800" u="sng">
                <a:latin typeface="Courier New" pitchFamily="49" charset="0"/>
                <a:cs typeface="Courier New" pitchFamily="49" charset="0"/>
              </a:rPr>
              <a:t>Основная программа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>
              <a:buFont typeface="Wingdings 2" pitchFamily="18" charset="2"/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// Выбор начального шага:</a:t>
            </a:r>
          </a:p>
          <a:p>
            <a:pPr eaLnBrk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= 1; 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/3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 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= 3*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пока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// Сортировка: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 </a:t>
            </a:r>
            <a:r>
              <a:rPr lang="en-US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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цикл по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от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до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с шагом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 Вставка (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цикла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   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– 1) / 3;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пока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1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4113" y="188913"/>
            <a:ext cx="7499350" cy="65405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 простым выбором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40013" y="836614"/>
            <a:ext cx="7499350" cy="5500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Методы сортировки посредством выбора основаны на идее многократного выбора.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ru-RU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На </a:t>
            </a:r>
            <a:r>
              <a:rPr lang="en-US" sz="2200" i="1">
                <a:latin typeface="Calibri" pitchFamily="34" charset="0"/>
              </a:rPr>
              <a:t>i</a:t>
            </a:r>
            <a:r>
              <a:rPr lang="ru-RU" sz="2200" i="1">
                <a:latin typeface="Calibri" pitchFamily="34" charset="0"/>
              </a:rPr>
              <a:t>-</a:t>
            </a:r>
            <a:r>
              <a:rPr lang="ru-RU" sz="2200">
                <a:latin typeface="Calibri" pitchFamily="34" charset="0"/>
              </a:rPr>
              <a:t>м шаге выбирается наименьший элемент из</a:t>
            </a: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 входной последовательности </a:t>
            </a:r>
            <a:r>
              <a:rPr lang="en-US" sz="2200" i="1">
                <a:latin typeface="Calibri" pitchFamily="34" charset="0"/>
              </a:rPr>
              <a:t>a</a:t>
            </a:r>
            <a:r>
              <a:rPr lang="en-US" sz="2200" i="1" baseline="-25000">
                <a:latin typeface="Calibri" pitchFamily="34" charset="0"/>
              </a:rPr>
              <a:t>i</a:t>
            </a:r>
            <a:r>
              <a:rPr lang="ru-RU" sz="2200">
                <a:latin typeface="Calibri" pitchFamily="34" charset="0"/>
              </a:rPr>
              <a:t>, ..., </a:t>
            </a:r>
            <a:r>
              <a:rPr lang="en-US" sz="2200" i="1">
                <a:latin typeface="Calibri" pitchFamily="34" charset="0"/>
              </a:rPr>
              <a:t>a</a:t>
            </a:r>
            <a:r>
              <a:rPr lang="en-US" sz="2200" i="1" baseline="-25000">
                <a:latin typeface="Calibri" pitchFamily="34" charset="0"/>
              </a:rPr>
              <a:t>n</a:t>
            </a:r>
            <a:r>
              <a:rPr lang="ru-RU" sz="2200">
                <a:latin typeface="Calibri" pitchFamily="34" charset="0"/>
              </a:rPr>
              <a:t> и меняется местами с </a:t>
            </a:r>
            <a:r>
              <a:rPr lang="en-US" sz="2200" i="1">
                <a:latin typeface="Calibri" pitchFamily="34" charset="0"/>
              </a:rPr>
              <a:t>a</a:t>
            </a:r>
            <a:r>
              <a:rPr lang="en-US" sz="2200" i="1" baseline="-25000">
                <a:latin typeface="Calibri" pitchFamily="34" charset="0"/>
              </a:rPr>
              <a:t>i</a:t>
            </a:r>
            <a:r>
              <a:rPr lang="ru-RU" sz="2200">
                <a:latin typeface="Calibri" pitchFamily="34" charset="0"/>
              </a:rPr>
              <a:t>-м.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Таким образом, после шага </a:t>
            </a:r>
            <a:r>
              <a:rPr lang="en-US" sz="2200" i="1">
                <a:latin typeface="Calibri" pitchFamily="34" charset="0"/>
              </a:rPr>
              <a:t>i </a:t>
            </a:r>
            <a:r>
              <a:rPr lang="ru-RU" sz="2200">
                <a:latin typeface="Calibri" pitchFamily="34" charset="0"/>
              </a:rPr>
              <a:t>на первом месте во входной последовательности будет находиться наименьший элемент.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Затем этот элемент перемещается из входной в готовую последовательность.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Процесс выбора наименьшего элемента из входной последовательности</a:t>
            </a: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повторяется до тех пор, пока в ней останется только один элемент.</a:t>
            </a:r>
          </a:p>
          <a:p>
            <a:pPr eaLnBrk="1" hangingPunct="1">
              <a:buFont typeface="Wingdings 2" pitchFamily="18" charset="2"/>
              <a:buNone/>
            </a:pPr>
            <a:endParaRPr lang="ru-RU" sz="2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550" y="188913"/>
            <a:ext cx="7499350" cy="65405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59100" y="928688"/>
            <a:ext cx="7499350" cy="5319712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Проиллюстрируем этот метод на той же последовательности 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		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40</a:t>
            </a:r>
            <a:r>
              <a:rPr lang="ru-RU" sz="2000">
                <a:latin typeface="Calibri" pitchFamily="34" charset="0"/>
              </a:rPr>
              <a:t>  51  8  38  90  14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>
                <a:latin typeface="Calibri" pitchFamily="34" charset="0"/>
              </a:rPr>
              <a:t>  63.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На первом шаге находим наименьший элемент 2, обмениваем его с первым элементом 40 и перемещаем в готовую последовательность: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	  2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51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8 </a:t>
            </a:r>
            <a:r>
              <a:rPr lang="ru-RU" sz="2000">
                <a:latin typeface="Calibri" pitchFamily="34" charset="0"/>
              </a:rPr>
              <a:t> 38  90  14  40  63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	  2  8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51</a:t>
            </a:r>
            <a:r>
              <a:rPr lang="ru-RU" sz="2000">
                <a:latin typeface="Calibri" pitchFamily="34" charset="0"/>
              </a:rPr>
              <a:t>  38  90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14</a:t>
            </a:r>
            <a:r>
              <a:rPr lang="ru-RU" sz="2000">
                <a:latin typeface="Calibri" pitchFamily="34" charset="0"/>
              </a:rPr>
              <a:t>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 </a:t>
            </a:r>
            <a:r>
              <a:rPr lang="ru-RU" sz="2000">
                <a:latin typeface="Calibri" pitchFamily="34" charset="0"/>
              </a:rPr>
              <a:t>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38</a:t>
            </a:r>
            <a:r>
              <a:rPr lang="ru-RU" sz="2000">
                <a:latin typeface="Calibri" pitchFamily="34" charset="0"/>
              </a:rPr>
              <a:t>  90  51  40  63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2  8  14  38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90</a:t>
            </a:r>
            <a:r>
              <a:rPr lang="ru-RU" sz="2000">
                <a:latin typeface="Calibri" pitchFamily="34" charset="0"/>
              </a:rPr>
              <a:t>  51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40</a:t>
            </a:r>
            <a:r>
              <a:rPr lang="ru-RU" sz="2000">
                <a:latin typeface="Calibri" pitchFamily="34" charset="0"/>
              </a:rPr>
              <a:t>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2  8  14  38   40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51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 90  63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	  2  8  14  38   40  51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90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2  8  14  38   40  51  63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 </a:t>
            </a:r>
            <a:r>
              <a:rPr lang="ru-RU" sz="2000">
                <a:latin typeface="Calibri" pitchFamily="34" charset="0"/>
              </a:rPr>
              <a:t>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90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Clr>
                <a:srgbClr val="D6ECFF"/>
              </a:buClr>
              <a:buNone/>
            </a:pP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Процесс сортировки включениями покажем на примере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последовательности, состоящей из восьми ключей:</a:t>
            </a:r>
          </a:p>
          <a:p>
            <a:pPr lvl="0">
              <a:buClr>
                <a:srgbClr val="D6ECFF"/>
              </a:buClr>
              <a:buNone/>
            </a:pP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i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= 1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		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40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| </a:t>
            </a:r>
            <a:r>
              <a:rPr lang="ru-RU" sz="2000" dirty="0">
                <a:solidFill>
                  <a:srgbClr val="EA157A"/>
                </a:solidFill>
                <a:latin typeface="Calibri" pitchFamily="34" charset="0"/>
              </a:rPr>
              <a:t>51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  8   38  90  14  2  63</a:t>
            </a:r>
            <a:endParaRPr lang="en-US" sz="2000" dirty="0">
              <a:solidFill>
                <a:prstClr val="white"/>
              </a:solidFill>
              <a:latin typeface="Calibri" pitchFamily="34" charset="0"/>
            </a:endParaRPr>
          </a:p>
          <a:p>
            <a:pPr lvl="0">
              <a:buClr>
                <a:srgbClr val="D6ECFF"/>
              </a:buClr>
              <a:buNone/>
            </a:pP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i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= 2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		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40  51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| </a:t>
            </a:r>
            <a:r>
              <a:rPr lang="ru-RU" sz="2000" dirty="0">
                <a:solidFill>
                  <a:srgbClr val="EA157A"/>
                </a:solidFill>
                <a:latin typeface="Calibri" pitchFamily="34" charset="0"/>
              </a:rPr>
              <a:t>8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  38 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90  14  2  63</a:t>
            </a:r>
            <a:endParaRPr lang="en-US" sz="2000" dirty="0">
              <a:solidFill>
                <a:prstClr val="white"/>
              </a:solidFill>
              <a:latin typeface="Calibri" pitchFamily="34" charset="0"/>
            </a:endParaRPr>
          </a:p>
          <a:p>
            <a:pPr lvl="0">
              <a:buClr>
                <a:srgbClr val="D6ECFF"/>
              </a:buClr>
              <a:buNone/>
            </a:pP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i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=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3		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8  40  51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|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srgbClr val="EA157A"/>
                </a:solidFill>
                <a:latin typeface="Calibri" pitchFamily="34" charset="0"/>
              </a:rPr>
              <a:t>38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90  14  2  63 </a:t>
            </a:r>
            <a:endParaRPr lang="en-US" sz="2000" dirty="0">
              <a:solidFill>
                <a:prstClr val="white"/>
              </a:solidFill>
              <a:latin typeface="Calibri" pitchFamily="34" charset="0"/>
            </a:endParaRPr>
          </a:p>
          <a:p>
            <a:pPr lvl="0">
              <a:buClr>
                <a:srgbClr val="D6ECFF"/>
              </a:buClr>
              <a:buNone/>
            </a:pP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i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=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4		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8  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38  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40  51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|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  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srgbClr val="EA157A"/>
                </a:solidFill>
                <a:latin typeface="Calibri" pitchFamily="34" charset="0"/>
              </a:rPr>
              <a:t>90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 14  2  63 </a:t>
            </a:r>
            <a:endParaRPr lang="en-US" sz="2000" dirty="0">
              <a:solidFill>
                <a:prstClr val="white"/>
              </a:solidFill>
              <a:latin typeface="Calibri" pitchFamily="34" charset="0"/>
            </a:endParaRPr>
          </a:p>
          <a:p>
            <a:pPr lvl="0">
              <a:buClr>
                <a:srgbClr val="D6ECFF"/>
              </a:buClr>
              <a:buNone/>
            </a:pP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i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=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5		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8  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38  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40  51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   90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|  </a:t>
            </a:r>
            <a:r>
              <a:rPr lang="ru-RU" sz="2000" dirty="0">
                <a:solidFill>
                  <a:srgbClr val="EA157A"/>
                </a:solidFill>
                <a:latin typeface="Calibri" pitchFamily="34" charset="0"/>
              </a:rPr>
              <a:t>14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 2  63</a:t>
            </a:r>
            <a:endParaRPr lang="en-US" sz="2000" dirty="0">
              <a:solidFill>
                <a:prstClr val="white"/>
              </a:solidFill>
              <a:latin typeface="Calibri" pitchFamily="34" charset="0"/>
            </a:endParaRPr>
          </a:p>
          <a:p>
            <a:pPr lvl="0">
              <a:buClr>
                <a:srgbClr val="D6ECFF"/>
              </a:buClr>
              <a:buNone/>
            </a:pP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i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=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6		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8  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14  38 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40  51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   90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|   </a:t>
            </a:r>
            <a:r>
              <a:rPr lang="ru-RU" sz="2000" dirty="0">
                <a:solidFill>
                  <a:srgbClr val="EA157A"/>
                </a:solidFill>
                <a:latin typeface="Calibri" pitchFamily="34" charset="0"/>
              </a:rPr>
              <a:t>2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 63</a:t>
            </a:r>
            <a:endParaRPr lang="en-US" sz="2000" dirty="0">
              <a:solidFill>
                <a:prstClr val="white"/>
              </a:solidFill>
              <a:latin typeface="Calibri" pitchFamily="34" charset="0"/>
            </a:endParaRPr>
          </a:p>
          <a:p>
            <a:pPr lvl="0">
              <a:buClr>
                <a:srgbClr val="D6ECFF"/>
              </a:buClr>
              <a:buNone/>
            </a:pP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i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=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7		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2  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8  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14  38  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40  51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   90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|  </a:t>
            </a:r>
            <a:r>
              <a:rPr lang="ru-RU" sz="2000" dirty="0">
                <a:solidFill>
                  <a:srgbClr val="EA157A"/>
                </a:solidFill>
                <a:latin typeface="Calibri" pitchFamily="34" charset="0"/>
              </a:rPr>
              <a:t>63</a:t>
            </a:r>
            <a:endParaRPr lang="en-US" sz="2000" dirty="0">
              <a:solidFill>
                <a:srgbClr val="EA157A"/>
              </a:solidFill>
              <a:latin typeface="Calibri" pitchFamily="34" charset="0"/>
            </a:endParaRPr>
          </a:p>
          <a:p>
            <a:pPr lvl="0">
              <a:buClr>
                <a:srgbClr val="D6ECFF"/>
              </a:buClr>
              <a:buNone/>
            </a:pP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i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 = 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8		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2  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8  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14  38  </a:t>
            </a:r>
            <a:r>
              <a:rPr lang="ru-RU" sz="2000" dirty="0">
                <a:solidFill>
                  <a:srgbClr val="7FD13B"/>
                </a:solidFill>
                <a:latin typeface="Calibri" pitchFamily="34" charset="0"/>
              </a:rPr>
              <a:t>40  51</a:t>
            </a:r>
            <a:r>
              <a:rPr lang="en-US" sz="2000" dirty="0">
                <a:solidFill>
                  <a:srgbClr val="7FD13B"/>
                </a:solidFill>
                <a:latin typeface="Calibri" pitchFamily="34" charset="0"/>
              </a:rPr>
              <a:t>   63  90</a:t>
            </a:r>
            <a:r>
              <a:rPr lang="en-US" sz="2000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ru-RU" sz="2000" dirty="0">
                <a:solidFill>
                  <a:prstClr val="white"/>
                </a:solidFill>
                <a:latin typeface="Calibri" pitchFamily="34" charset="0"/>
              </a:rPr>
              <a:t>|</a:t>
            </a:r>
            <a:endParaRPr lang="en-US" sz="2000" dirty="0">
              <a:solidFill>
                <a:prstClr val="white"/>
              </a:solidFill>
              <a:latin typeface="Calibri" pitchFamily="34" charset="0"/>
            </a:endParaRPr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550" y="188913"/>
            <a:ext cx="7499350" cy="582612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Обсуждение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40013" y="836614"/>
            <a:ext cx="7499350" cy="52482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Данный метод в некотором смысле противоположен сортировке</a:t>
            </a: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простыми включениями.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При сортировке простым выбором рассматриваются все элементы входной последовательности и для фиксированного места из нее выбирается наименьший элемент.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При этом не возникает необходимости "сдвига" участка массива, поскольку выбранный элемент вставляется всегда в конец готовой последовательности. Вытесняемый же элемент достаточно переставить на освободившееся место в несортированной входной части.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6988" y="188913"/>
            <a:ext cx="7499350" cy="582612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95550" y="765175"/>
            <a:ext cx="8001000" cy="5715000"/>
          </a:xfrm>
        </p:spPr>
        <p:txBody>
          <a:bodyPr>
            <a:normAutofit/>
          </a:bodyPr>
          <a:lstStyle/>
          <a:p>
            <a:pPr eaLnBrk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Условно разделить массив А на отсортированную и несортированную части. Сначала весь массив — это несортированная часть. </a:t>
            </a: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цикл по</a:t>
            </a:r>
            <a:r>
              <a:rPr lang="ru-RU" sz="2000">
                <a:latin typeface="Calibri" pitchFamily="34" charset="0"/>
              </a:rPr>
              <a:t> i </a:t>
            </a:r>
            <a:r>
              <a:rPr lang="ru-RU" sz="2000" b="1">
                <a:latin typeface="Calibri" pitchFamily="34" charset="0"/>
              </a:rPr>
              <a:t>от</a:t>
            </a:r>
            <a:r>
              <a:rPr lang="ru-RU" sz="2000">
                <a:latin typeface="Calibri" pitchFamily="34" charset="0"/>
              </a:rPr>
              <a:t> 1 </a:t>
            </a:r>
            <a:r>
              <a:rPr lang="ru-RU" sz="2000" b="1">
                <a:latin typeface="Calibri" pitchFamily="34" charset="0"/>
              </a:rPr>
              <a:t>до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N</a:t>
            </a:r>
            <a:r>
              <a:rPr lang="ru-RU" sz="2000">
                <a:latin typeface="Calibri" pitchFamily="34" charset="0"/>
              </a:rPr>
              <a:t>–1 </a:t>
            </a:r>
            <a:r>
              <a:rPr lang="ru-RU" sz="2000" b="1">
                <a:latin typeface="Calibri" pitchFamily="34" charset="0"/>
              </a:rPr>
              <a:t>с шагом</a:t>
            </a:r>
            <a:r>
              <a:rPr lang="ru-RU" sz="2000">
                <a:latin typeface="Calibri" pitchFamily="34" charset="0"/>
              </a:rPr>
              <a:t> 1 </a:t>
            </a:r>
            <a:r>
              <a:rPr lang="ru-RU" sz="2000" b="1">
                <a:latin typeface="Calibri" pitchFamily="34" charset="0"/>
              </a:rPr>
              <a:t>выполнять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 // </a:t>
            </a:r>
            <a:r>
              <a:rPr lang="en-US" sz="2000" i="1">
                <a:latin typeface="Calibri" pitchFamily="34" charset="0"/>
              </a:rPr>
              <a:t>i</a:t>
            </a:r>
            <a:r>
              <a:rPr lang="ru-RU" sz="2000" i="1">
                <a:latin typeface="Calibri" pitchFamily="34" charset="0"/>
              </a:rPr>
              <a:t> – номер первого элемента в несортированной части массива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000">
                <a:latin typeface="Calibri" pitchFamily="34" charset="0"/>
              </a:rPr>
              <a:t>					   </a:t>
            </a: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Найти минимальный элемент в несортированной части массива: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   	 цикл по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j </a:t>
            </a:r>
            <a:r>
              <a:rPr lang="ru-RU" sz="2000" b="1">
                <a:latin typeface="Calibri" pitchFamily="34" charset="0"/>
              </a:rPr>
              <a:t>от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+1 </a:t>
            </a:r>
            <a:r>
              <a:rPr lang="ru-RU" sz="2000" b="1">
                <a:latin typeface="Calibri" pitchFamily="34" charset="0"/>
              </a:rPr>
              <a:t>до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N </a:t>
            </a:r>
            <a:r>
              <a:rPr lang="ru-RU" sz="2000" b="1">
                <a:latin typeface="Calibri" pitchFamily="34" charset="0"/>
              </a:rPr>
              <a:t>с шагом</a:t>
            </a:r>
            <a:r>
              <a:rPr lang="ru-RU" sz="2000">
                <a:latin typeface="Calibri" pitchFamily="34" charset="0"/>
              </a:rPr>
              <a:t> 1 </a:t>
            </a:r>
            <a:r>
              <a:rPr lang="ru-RU" sz="2000" b="1">
                <a:latin typeface="Calibri" pitchFamily="34" charset="0"/>
              </a:rPr>
              <a:t>выполнять 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    		если</a:t>
            </a: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А[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] </a:t>
            </a:r>
            <a:r>
              <a:rPr lang="ru-RU" sz="2000" b="1">
                <a:latin typeface="Calibri" pitchFamily="34" charset="0"/>
              </a:rPr>
              <a:t>то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000">
                <a:latin typeface="Calibri" pitchFamily="34" charset="0"/>
              </a:rPr>
              <a:t>		</a:t>
            </a: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 	конец цикла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Найденный минимальный элемент поменять местами с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первым элементом несортированной части: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   </a:t>
            </a:r>
            <a:r>
              <a:rPr lang="ru-RU" sz="2000" b="1">
                <a:latin typeface="Calibri" pitchFamily="34" charset="0"/>
              </a:rPr>
              <a:t>если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i </a:t>
            </a:r>
            <a:r>
              <a:rPr lang="en-US" sz="2000">
                <a:latin typeface="Calibri" pitchFamily="34" charset="0"/>
                <a:sym typeface="Symbol" pitchFamily="18" charset="2"/>
              </a:rPr>
              <a:t></a:t>
            </a:r>
            <a:r>
              <a:rPr lang="en-US" sz="2000">
                <a:latin typeface="Calibri" pitchFamily="34" charset="0"/>
              </a:rPr>
              <a:t> r </a:t>
            </a:r>
            <a:r>
              <a:rPr lang="ru-RU" sz="2000">
                <a:latin typeface="Calibri" pitchFamily="34" charset="0"/>
              </a:rPr>
              <a:t>   </a:t>
            </a:r>
            <a:r>
              <a:rPr lang="ru-RU" sz="2000" b="1">
                <a:latin typeface="Calibri" pitchFamily="34" charset="0"/>
              </a:rPr>
              <a:t>то</a:t>
            </a:r>
            <a:r>
              <a:rPr lang="ru-RU" sz="2000">
                <a:latin typeface="Calibri" pitchFamily="34" charset="0"/>
              </a:rPr>
              <a:t> Обмен (</a:t>
            </a:r>
            <a:r>
              <a:rPr lang="en-US" sz="2000">
                <a:latin typeface="Calibri" pitchFamily="34" charset="0"/>
              </a:rPr>
              <a:t>i</a:t>
            </a:r>
            <a:r>
              <a:rPr lang="ru-RU" sz="2000">
                <a:latin typeface="Calibri" pitchFamily="34" charset="0"/>
              </a:rPr>
              <a:t>, </a:t>
            </a:r>
            <a:r>
              <a:rPr lang="en-US" sz="2000">
                <a:latin typeface="Calibri" pitchFamily="34" charset="0"/>
              </a:rPr>
              <a:t>r</a:t>
            </a:r>
            <a:r>
              <a:rPr lang="ru-RU" sz="2000">
                <a:latin typeface="Calibri" pitchFamily="34" charset="0"/>
              </a:rPr>
              <a:t>);			   </a:t>
            </a: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Он будет последним элементом новой сортированной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части массива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ru-RU" sz="2000" i="1">
                <a:latin typeface="Calibri" pitchFamily="34" charset="0"/>
              </a:rPr>
              <a:t>.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конец цикла</a:t>
            </a: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Пирамидальная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 каждом шаге сортировки первый элемент массива, </a:t>
            </a:r>
            <a:r>
              <a:rPr lang="ru-RU" dirty="0" smtClean="0"/>
              <a:t>минимальный </a:t>
            </a:r>
            <a:r>
              <a:rPr lang="ru-RU" dirty="0"/>
              <a:t>элемент пирамиды, переносится в начало готовой последовательности путем обмена с последним элементом пирамиды, занимающим его место. </a:t>
            </a:r>
          </a:p>
          <a:p>
            <a:r>
              <a:rPr lang="ru-RU" dirty="0"/>
              <a:t>Затем остаток входной последовательности вновь перестраивается в пирамиду, обеспечивая корректность следующего шага. </a:t>
            </a:r>
          </a:p>
          <a:p>
            <a:r>
              <a:rPr lang="ru-RU" dirty="0"/>
              <a:t>В начале i-го шага элементы </a:t>
            </a:r>
            <a:r>
              <a:rPr lang="en-US" dirty="0" smtClean="0"/>
              <a:t>h[</a:t>
            </a:r>
            <a:r>
              <a:rPr lang="ru-RU" dirty="0" smtClean="0"/>
              <a:t>1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.., ai, по предположению, хранят входную последовательность как пирамиду, а ai+1, .., aN  – упорядоченную по возрастанию готовую последовательность (изначально пустую).</a:t>
            </a:r>
          </a:p>
          <a:p>
            <a:r>
              <a:rPr lang="ru-RU" dirty="0"/>
              <a:t>На i-м шаге текущий максимальный элемент пирамиды а1 обменивается  с аi, становясь началом новой готовой последовательности, где он будет новым минимальным элементом.  Входная последовательность (пирамида) при этом претерпевает два изменения:</a:t>
            </a:r>
          </a:p>
          <a:p>
            <a:r>
              <a:rPr lang="ru-RU" dirty="0"/>
              <a:t>— она теряет последний элемент, что не нарушает условий пирамиды ни в одном узле;</a:t>
            </a:r>
          </a:p>
          <a:p>
            <a:r>
              <a:rPr lang="ru-RU" dirty="0"/>
              <a:t>— ее первый элемент становится произвольным, что может нарушать условие пирамиды только в первом узле.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Таким образом, для новой входной последовательности </a:t>
            </a: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2000" i="1">
                <a:latin typeface="Calibri" pitchFamily="34" charset="0"/>
              </a:rPr>
              <a:t>			a</a:t>
            </a:r>
            <a:r>
              <a:rPr lang="ru-RU" sz="2000" baseline="-25000">
                <a:latin typeface="Calibri" pitchFamily="34" charset="0"/>
              </a:rPr>
              <a:t>1</a:t>
            </a:r>
            <a:r>
              <a:rPr lang="ru-RU" sz="2000">
                <a:latin typeface="Calibri" pitchFamily="34" charset="0"/>
              </a:rPr>
              <a:t>, ...,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en-US" sz="2000" i="1" baseline="-25000">
                <a:latin typeface="Calibri" pitchFamily="34" charset="0"/>
              </a:rPr>
              <a:t>i</a:t>
            </a:r>
            <a:r>
              <a:rPr lang="ru-RU" sz="2000" baseline="-25000">
                <a:latin typeface="Calibri" pitchFamily="34" charset="0"/>
              </a:rPr>
              <a:t>-1</a:t>
            </a:r>
            <a:r>
              <a:rPr lang="ru-RU" sz="2000">
                <a:latin typeface="Calibri" pitchFamily="34" charset="0"/>
              </a:rPr>
              <a:t> </a:t>
            </a: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условия пирамиды выполнены для всех элементов, кроме первого. </a:t>
            </a: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Применение процедуры просеивания к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ru-RU" sz="2000" baseline="-25000">
                <a:latin typeface="Calibri" pitchFamily="34" charset="0"/>
              </a:rPr>
              <a:t>1</a:t>
            </a:r>
            <a:r>
              <a:rPr lang="ru-RU" sz="2000" i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восстанавливает полную пирамиду в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ru-RU" sz="2000" baseline="-25000">
                <a:latin typeface="Calibri" pitchFamily="34" charset="0"/>
              </a:rPr>
              <a:t>1</a:t>
            </a:r>
            <a:r>
              <a:rPr lang="ru-RU" sz="2000">
                <a:latin typeface="Calibri" pitchFamily="34" charset="0"/>
              </a:rPr>
              <a:t>, ...,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en-US" sz="2000" i="1" baseline="-25000">
                <a:latin typeface="Calibri" pitchFamily="34" charset="0"/>
              </a:rPr>
              <a:t>i</a:t>
            </a:r>
            <a:r>
              <a:rPr lang="ru-RU" sz="2000" baseline="-25000">
                <a:latin typeface="Calibri" pitchFamily="34" charset="0"/>
              </a:rPr>
              <a:t>-1</a:t>
            </a:r>
            <a:r>
              <a:rPr lang="ru-RU" sz="2000">
                <a:latin typeface="Calibri" pitchFamily="34" charset="0"/>
              </a:rPr>
              <a:t>, что обеспечивает условия осуществимости следующего шага.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 smtClean="0"/>
              <a:t>void </a:t>
            </a:r>
            <a:r>
              <a:rPr lang="en-US" dirty="0" err="1"/>
              <a:t>sort_by_insertion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KeyData</a:t>
            </a:r>
            <a:r>
              <a:rPr lang="en-US" dirty="0"/>
              <a:t> a[],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i;</a:t>
            </a:r>
            <a:br>
              <a:rPr lang="en-US" dirty="0" smtClean="0"/>
            </a:br>
            <a:r>
              <a:rPr lang="en-US" dirty="0" smtClean="0"/>
              <a:t>	for </a:t>
            </a:r>
            <a:r>
              <a:rPr lang="en-US" dirty="0"/>
              <a:t>(</a:t>
            </a:r>
            <a:r>
              <a:rPr lang="en-US" dirty="0" smtClean="0"/>
              <a:t>i=1; </a:t>
            </a:r>
            <a:r>
              <a:rPr lang="en-US" dirty="0"/>
              <a:t>i &lt; N; i++)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/>
              <a:t>	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KeyData</a:t>
            </a:r>
            <a:r>
              <a:rPr lang="en-US" dirty="0"/>
              <a:t> x = a[i];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j;</a:t>
            </a:r>
            <a:br>
              <a:rPr lang="en-US" dirty="0" smtClean="0"/>
            </a:br>
            <a:r>
              <a:rPr lang="en-US" dirty="0" smtClean="0"/>
              <a:t>		for </a:t>
            </a:r>
            <a:r>
              <a:rPr lang="en-US" dirty="0"/>
              <a:t>(</a:t>
            </a:r>
            <a:r>
              <a:rPr lang="en-US" dirty="0" smtClean="0"/>
              <a:t>j=i-1;j</a:t>
            </a:r>
            <a:r>
              <a:rPr lang="en-US" dirty="0"/>
              <a:t>&gt;=</a:t>
            </a:r>
            <a:r>
              <a:rPr lang="en-US" dirty="0" smtClean="0"/>
              <a:t>0 </a:t>
            </a:r>
            <a:r>
              <a:rPr lang="en-US" dirty="0"/>
              <a:t>&amp;&amp; </a:t>
            </a:r>
            <a:r>
              <a:rPr lang="en-US" dirty="0" err="1" smtClean="0"/>
              <a:t>x.key</a:t>
            </a:r>
            <a:r>
              <a:rPr lang="en-US" dirty="0" smtClean="0"/>
              <a:t>&lt;a[j].key; </a:t>
            </a:r>
            <a:r>
              <a:rPr lang="en-US" dirty="0"/>
              <a:t>j-</a:t>
            </a:r>
            <a:r>
              <a:rPr lang="en-US" dirty="0" smtClean="0"/>
              <a:t>-)</a:t>
            </a:r>
            <a:br>
              <a:rPr lang="en-US" dirty="0" smtClean="0"/>
            </a:br>
            <a:r>
              <a:rPr lang="en-US" dirty="0" smtClean="0"/>
              <a:t>			a[j+1</a:t>
            </a:r>
            <a:r>
              <a:rPr lang="en-US" dirty="0"/>
              <a:t>]= a[j];</a:t>
            </a:r>
          </a:p>
          <a:p>
            <a:pPr marL="68580" indent="0">
              <a:buNone/>
            </a:pPr>
            <a:r>
              <a:rPr lang="en-US" dirty="0" smtClean="0"/>
              <a:t>		a[j+1</a:t>
            </a:r>
            <a:r>
              <a:rPr lang="en-US" dirty="0"/>
              <a:t>]=x;</a:t>
            </a:r>
          </a:p>
          <a:p>
            <a:pPr marL="68580" indent="0">
              <a:buNone/>
            </a:pP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274671"/>
              </p:ext>
            </p:extLst>
          </p:nvPr>
        </p:nvGraphicFramePr>
        <p:xfrm>
          <a:off x="5663952" y="4894289"/>
          <a:ext cx="400050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" name="Equation" r:id="rId4" imgW="2247840" imgH="393480" progId="">
                  <p:embed/>
                </p:oleObj>
              </mc:Choice>
              <mc:Fallback>
                <p:oleObj name="Equation" r:id="rId4" imgW="2247840" imgH="393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2" y="4894289"/>
                        <a:ext cx="4000500" cy="7000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893373"/>
              </p:ext>
            </p:extLst>
          </p:nvPr>
        </p:nvGraphicFramePr>
        <p:xfrm>
          <a:off x="3095626" y="4936035"/>
          <a:ext cx="15716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" name="Equation" r:id="rId6" imgW="799920" imgH="228600" progId="">
                  <p:embed/>
                </p:oleObj>
              </mc:Choice>
              <mc:Fallback>
                <p:oleObj name="Equation" r:id="rId6" imgW="799920" imgH="2286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6" y="4936035"/>
                        <a:ext cx="1571625" cy="4492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15508"/>
              </p:ext>
            </p:extLst>
          </p:nvPr>
        </p:nvGraphicFramePr>
        <p:xfrm>
          <a:off x="3071665" y="5810400"/>
          <a:ext cx="21431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" name="Equation" r:id="rId8" imgW="1104840" imgH="228600" progId="">
                  <p:embed/>
                </p:oleObj>
              </mc:Choice>
              <mc:Fallback>
                <p:oleObj name="Equation" r:id="rId8" imgW="1104840" imgH="2286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5" y="5810400"/>
                        <a:ext cx="2143125" cy="442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526240"/>
              </p:ext>
            </p:extLst>
          </p:nvPr>
        </p:nvGraphicFramePr>
        <p:xfrm>
          <a:off x="5663953" y="5805265"/>
          <a:ext cx="441801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" name="Equation" r:id="rId10" imgW="2705040" imgH="393480" progId="">
                  <p:embed/>
                </p:oleObj>
              </mc:Choice>
              <mc:Fallback>
                <p:oleObj name="Equation" r:id="rId10" imgW="2705040" imgH="3934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3" y="5805265"/>
                        <a:ext cx="4418013" cy="6429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</a:t>
            </a:r>
            <a:r>
              <a:rPr lang="ru-RU" dirty="0" smtClean="0"/>
              <a:t>сортировки включением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438400" y="1783560"/>
            <a:ext cx="7772400" cy="2941584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Для числа </a:t>
            </a:r>
            <a:r>
              <a:rPr lang="ru-RU" dirty="0"/>
              <a:t>сравнений Сi </a:t>
            </a:r>
            <a:r>
              <a:rPr lang="ru-RU" dirty="0" smtClean="0"/>
              <a:t>во </a:t>
            </a:r>
            <a:r>
              <a:rPr lang="ru-RU" dirty="0"/>
              <a:t>внутреннем цикле </a:t>
            </a:r>
            <a:r>
              <a:rPr lang="ru-RU" dirty="0" smtClean="0"/>
              <a:t>на </a:t>
            </a:r>
            <a:r>
              <a:rPr lang="ru-RU" dirty="0"/>
              <a:t>i-м шаге </a:t>
            </a:r>
            <a:r>
              <a:rPr lang="ru-RU" dirty="0" smtClean="0"/>
              <a:t>внешнего цикла справедливо </a:t>
            </a:r>
            <a:r>
              <a:rPr lang="en-US" dirty="0" smtClean="0"/>
              <a:t>1 &lt;= </a:t>
            </a:r>
            <a:r>
              <a:rPr lang="en-US" dirty="0" err="1" smtClean="0"/>
              <a:t>Ci</a:t>
            </a:r>
            <a:r>
              <a:rPr lang="en-US" dirty="0" smtClean="0"/>
              <a:t> &lt;= </a:t>
            </a:r>
            <a:r>
              <a:rPr lang="ru-RU" dirty="0" smtClean="0"/>
              <a:t>i – 1</a:t>
            </a:r>
            <a:endParaRPr lang="ru-RU" dirty="0"/>
          </a:p>
          <a:p>
            <a:r>
              <a:rPr lang="ru-RU" dirty="0" smtClean="0"/>
              <a:t>Для </a:t>
            </a:r>
            <a:r>
              <a:rPr lang="ru-RU" dirty="0"/>
              <a:t>числа пересылок </a:t>
            </a:r>
            <a:r>
              <a:rPr lang="ru-RU" dirty="0" smtClean="0"/>
              <a:t>Mi во </a:t>
            </a:r>
            <a:r>
              <a:rPr lang="ru-RU" dirty="0"/>
              <a:t>внутреннем цикле на i-м шаге внешнего цикла </a:t>
            </a:r>
            <a:r>
              <a:rPr lang="ru-RU" dirty="0" smtClean="0"/>
              <a:t>справедливо Мi </a:t>
            </a:r>
            <a:r>
              <a:rPr lang="ru-RU" dirty="0"/>
              <a:t>= Сi + </a:t>
            </a:r>
            <a:r>
              <a:rPr lang="ru-RU" dirty="0" smtClean="0"/>
              <a:t>2</a:t>
            </a:r>
            <a:endParaRPr lang="ru-RU" dirty="0"/>
          </a:p>
          <a:p>
            <a:r>
              <a:rPr lang="ru-RU" dirty="0"/>
              <a:t>Всего шагов </a:t>
            </a:r>
            <a:r>
              <a:rPr lang="ru-RU" dirty="0" smtClean="0"/>
              <a:t>внешнего цикла N </a:t>
            </a:r>
            <a:r>
              <a:rPr lang="ru-RU" dirty="0"/>
              <a:t>- </a:t>
            </a:r>
            <a:r>
              <a:rPr lang="ru-RU" dirty="0" smtClean="0"/>
              <a:t>1</a:t>
            </a:r>
            <a:endParaRPr lang="ru-RU" dirty="0"/>
          </a:p>
          <a:p>
            <a:r>
              <a:rPr lang="en-US" dirty="0" smtClean="0"/>
              <a:t>Min </a:t>
            </a:r>
            <a:r>
              <a:rPr lang="ru-RU" dirty="0" smtClean="0"/>
              <a:t>и </a:t>
            </a:r>
            <a:r>
              <a:rPr lang="en-US" dirty="0" smtClean="0"/>
              <a:t>max </a:t>
            </a:r>
            <a:r>
              <a:rPr lang="ru-RU" dirty="0" smtClean="0"/>
              <a:t>число сравнений </a:t>
            </a:r>
            <a:r>
              <a:rPr lang="ru-RU" dirty="0"/>
              <a:t>и пересылок в худшем и лучшем </a:t>
            </a:r>
            <a:r>
              <a:rPr lang="ru-RU" dirty="0" smtClean="0"/>
              <a:t>случаях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23365</TotalTime>
  <Words>3320</Words>
  <Application>Microsoft Office PowerPoint</Application>
  <PresentationFormat>Широкоэкранный</PresentationFormat>
  <Paragraphs>808</Paragraphs>
  <Slides>73</Slides>
  <Notes>70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73</vt:i4>
      </vt:variant>
    </vt:vector>
  </HeadingPairs>
  <TitlesOfParts>
    <vt:vector size="81" baseType="lpstr">
      <vt:lpstr>Arial</vt:lpstr>
      <vt:lpstr>Calibri</vt:lpstr>
      <vt:lpstr>Courier New</vt:lpstr>
      <vt:lpstr>Symbol</vt:lpstr>
      <vt:lpstr>Times New Roman</vt:lpstr>
      <vt:lpstr>Wingdings 2</vt:lpstr>
      <vt:lpstr>Office Theme</vt:lpstr>
      <vt:lpstr>Equation</vt:lpstr>
      <vt:lpstr>Алгоритмы сортировки</vt:lpstr>
      <vt:lpstr>План лекции</vt:lpstr>
      <vt:lpstr>Задача сортировки</vt:lpstr>
      <vt:lpstr>Устойчивая сортировка</vt:lpstr>
      <vt:lpstr>Классификация алгоритмов сортировки</vt:lpstr>
      <vt:lpstr>Сортировка включением</vt:lpstr>
      <vt:lpstr>Пример</vt:lpstr>
      <vt:lpstr>Программа</vt:lpstr>
      <vt:lpstr>Анализ сортировки включением</vt:lpstr>
      <vt:lpstr>Сортировка бинарными включениями</vt:lpstr>
      <vt:lpstr>Сортировка выбором</vt:lpstr>
      <vt:lpstr>Программа </vt:lpstr>
      <vt:lpstr>Анализ сортировки выбором</vt:lpstr>
      <vt:lpstr>Анализ сортировки выбором</vt:lpstr>
      <vt:lpstr>Пирамидальная сортировка</vt:lpstr>
      <vt:lpstr>Определение пирамиды</vt:lpstr>
      <vt:lpstr>Полная пирамида при n = 15</vt:lpstr>
      <vt:lpstr>Пример полной пирамиды при n = 12</vt:lpstr>
      <vt:lpstr>Макет пирамидальной сортировки</vt:lpstr>
      <vt:lpstr>Макет пирамидальной сортировки</vt:lpstr>
      <vt:lpstr>Просеивание</vt:lpstr>
      <vt:lpstr>Построение пирамиды</vt:lpstr>
      <vt:lpstr>Презентация PowerPoint</vt:lpstr>
      <vt:lpstr>Алгоритм пирамидальной сортировки</vt:lpstr>
      <vt:lpstr>Просеивание</vt:lpstr>
      <vt:lpstr>Пирамидальная сортировка</vt:lpstr>
      <vt:lpstr>Анализ пирамидальной сортировки</vt:lpstr>
      <vt:lpstr>Презентация PowerPoint</vt:lpstr>
      <vt:lpstr>Сортировка простым обменом (пузырёк)</vt:lpstr>
      <vt:lpstr>Пример</vt:lpstr>
      <vt:lpstr>Алгоритм (метод пузырька)</vt:lpstr>
      <vt:lpstr>Анализ</vt:lpstr>
      <vt:lpstr>Улучшение метода пузырька </vt:lpstr>
      <vt:lpstr>Шейкер-сортировка (алгоритм)</vt:lpstr>
      <vt:lpstr>Шейкер-сортировка (продолжение)</vt:lpstr>
      <vt:lpstr>Программа</vt:lpstr>
      <vt:lpstr>Продолжение программы</vt:lpstr>
      <vt:lpstr>Анализ</vt:lpstr>
      <vt:lpstr>Сортировка подсчётом</vt:lpstr>
      <vt:lpstr>Алгоритм (на одном массиве)</vt:lpstr>
      <vt:lpstr>Сортировка с разделением </vt:lpstr>
      <vt:lpstr>Сортировка разделением, идея алгоритма</vt:lpstr>
      <vt:lpstr>Сортировка разделением (макет)</vt:lpstr>
      <vt:lpstr>Анализ макета</vt:lpstr>
      <vt:lpstr>Разделение массива</vt:lpstr>
      <vt:lpstr>Процесс разделения</vt:lpstr>
      <vt:lpstr>Комментарии</vt:lpstr>
      <vt:lpstr>Комментарии</vt:lpstr>
      <vt:lpstr>Комментарии</vt:lpstr>
      <vt:lpstr>Процесс разделения, пример</vt:lpstr>
      <vt:lpstr>Пример быстрой сортировки</vt:lpstr>
      <vt:lpstr>Программа</vt:lpstr>
      <vt:lpstr>Анализ</vt:lpstr>
      <vt:lpstr>Нижняя граница числа сравнений в сортировке</vt:lpstr>
      <vt:lpstr>Дерево решений для массива из 3 элементов</vt:lpstr>
      <vt:lpstr>Презентация PowerPoint</vt:lpstr>
      <vt:lpstr>Заключение</vt:lpstr>
      <vt:lpstr>Анализ, продолжение</vt:lpstr>
      <vt:lpstr>Анализ, продолжение</vt:lpstr>
      <vt:lpstr>Алгоритм</vt:lpstr>
      <vt:lpstr>Сортировка включениями с убывающим шагом. Метод Шелла</vt:lpstr>
      <vt:lpstr>Пример работы сортировки Шелла</vt:lpstr>
      <vt:lpstr>Пример работы сортировки Шелла, продолжение</vt:lpstr>
      <vt:lpstr>Выбор шага в сортировке Шелла</vt:lpstr>
      <vt:lpstr>Анализ эффективности метода</vt:lpstr>
      <vt:lpstr>Алгоритм </vt:lpstr>
      <vt:lpstr>Алгоритм, продолжение</vt:lpstr>
      <vt:lpstr>Сортировка простым выбором</vt:lpstr>
      <vt:lpstr>Пример</vt:lpstr>
      <vt:lpstr>Обсуждение</vt:lpstr>
      <vt:lpstr>Алгоритм</vt:lpstr>
      <vt:lpstr>Пирамидальная сортировка</vt:lpstr>
      <vt:lpstr>Сортировка, продолжение</vt:lpstr>
    </vt:vector>
  </TitlesOfParts>
  <Company>IIS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Открытая всесибирская олимпиада по программированию  им. И.В. Поттосина</dc:title>
  <dc:creator>Lena</dc:creator>
  <cp:keywords>CTPClassification=CTP_PUBLIC:VisualMarkings=</cp:keywords>
  <cp:lastModifiedBy>Лектор</cp:lastModifiedBy>
  <cp:revision>309</cp:revision>
  <dcterms:created xsi:type="dcterms:W3CDTF">2006-06-15T11:25:02Z</dcterms:created>
  <dcterms:modified xsi:type="dcterms:W3CDTF">2017-11-03T03:33:39Z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68c1e709-42ea-44db-8a99-e1b95065b59c</vt:lpwstr>
  </property>
  <property fmtid="{D5CDD505-2E9C-101B-9397-08002B2CF9AE}" pid="3" name="CTP_TimeStamp">
    <vt:lpwstr>2016-03-08 15:08:46Z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