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305" r:id="rId2"/>
    <p:sldId id="315" r:id="rId3"/>
    <p:sldId id="280" r:id="rId4"/>
    <p:sldId id="316" r:id="rId5"/>
    <p:sldId id="317" r:id="rId6"/>
    <p:sldId id="318" r:id="rId7"/>
    <p:sldId id="281" r:id="rId8"/>
    <p:sldId id="308" r:id="rId9"/>
    <p:sldId id="319" r:id="rId10"/>
    <p:sldId id="309" r:id="rId11"/>
    <p:sldId id="282" r:id="rId12"/>
    <p:sldId id="320" r:id="rId13"/>
    <p:sldId id="321" r:id="rId14"/>
    <p:sldId id="307" r:id="rId15"/>
    <p:sldId id="283" r:id="rId16"/>
    <p:sldId id="306" r:id="rId17"/>
    <p:sldId id="310" r:id="rId18"/>
    <p:sldId id="322" r:id="rId19"/>
    <p:sldId id="312" r:id="rId20"/>
    <p:sldId id="323" r:id="rId21"/>
    <p:sldId id="313" r:id="rId22"/>
    <p:sldId id="288" r:id="rId23"/>
    <p:sldId id="290" r:id="rId24"/>
    <p:sldId id="291" r:id="rId25"/>
    <p:sldId id="292" r:id="rId26"/>
    <p:sldId id="293" r:id="rId27"/>
    <p:sldId id="294" r:id="rId28"/>
    <p:sldId id="296" r:id="rId29"/>
    <p:sldId id="324" r:id="rId30"/>
    <p:sldId id="297" r:id="rId31"/>
    <p:sldId id="326" r:id="rId32"/>
    <p:sldId id="327" r:id="rId33"/>
    <p:sldId id="299" r:id="rId34"/>
    <p:sldId id="300" r:id="rId35"/>
    <p:sldId id="329" r:id="rId36"/>
    <p:sldId id="301" r:id="rId37"/>
    <p:sldId id="328" r:id="rId38"/>
    <p:sldId id="330" r:id="rId39"/>
    <p:sldId id="332" r:id="rId4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89" autoAdjust="0"/>
  </p:normalViewPr>
  <p:slideViewPr>
    <p:cSldViewPr>
      <p:cViewPr varScale="1">
        <p:scale>
          <a:sx n="104" d="100"/>
          <a:sy n="104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98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999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262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821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32662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27230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1667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38577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10418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8520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715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47474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99565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35919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52629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5455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422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883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7353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351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673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181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807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3176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Кодирование</a:t>
            </a:r>
            <a:br>
              <a:rPr lang="ru-RU" dirty="0" smtClean="0"/>
            </a:br>
            <a:r>
              <a:rPr lang="ru-RU" dirty="0"/>
              <a:t>О</a:t>
            </a:r>
            <a:r>
              <a:rPr lang="ru-RU" dirty="0" smtClean="0"/>
              <a:t>птимальный код Хаффмана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кодового дерева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dirty="0"/>
              <a:t>Алф1 </a:t>
            </a:r>
            <a:r>
              <a:rPr lang="ru-RU" dirty="0"/>
              <a:t>= {</a:t>
            </a:r>
            <a:r>
              <a:rPr lang="en-US" dirty="0"/>
              <a:t>a</a:t>
            </a:r>
            <a:r>
              <a:rPr lang="ru-RU" dirty="0"/>
              <a:t>,</a:t>
            </a:r>
            <a:r>
              <a:rPr lang="en-US" dirty="0"/>
              <a:t>b</a:t>
            </a:r>
            <a:r>
              <a:rPr lang="ru-RU" dirty="0"/>
              <a:t>,</a:t>
            </a:r>
            <a:r>
              <a:rPr lang="en-US" dirty="0"/>
              <a:t>c</a:t>
            </a:r>
            <a:r>
              <a:rPr lang="ru-RU" dirty="0"/>
              <a:t>,</a:t>
            </a:r>
            <a:r>
              <a:rPr lang="en-US" dirty="0"/>
              <a:t>d</a:t>
            </a:r>
            <a:r>
              <a:rPr lang="ru-RU" dirty="0"/>
              <a:t>}</a:t>
            </a:r>
            <a:endParaRPr lang="en-US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dirty="0"/>
              <a:t>Алф2 </a:t>
            </a:r>
            <a:r>
              <a:rPr lang="ru-RU" dirty="0"/>
              <a:t>= {0,1}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dirty="0"/>
              <a:t>К(а) =  0,</a:t>
            </a:r>
            <a:r>
              <a:rPr lang="en-US" dirty="0"/>
              <a:t> </a:t>
            </a:r>
            <a:r>
              <a:rPr lang="ru-RU" dirty="0"/>
              <a:t> К(</a:t>
            </a:r>
            <a:r>
              <a:rPr lang="en-US" dirty="0"/>
              <a:t>b</a:t>
            </a:r>
            <a:r>
              <a:rPr lang="ru-RU" dirty="0"/>
              <a:t>) = 10</a:t>
            </a:r>
            <a:r>
              <a:rPr lang="ru-RU" dirty="0"/>
              <a:t>,</a:t>
            </a:r>
            <a:endParaRPr lang="en-US" dirty="0"/>
          </a:p>
          <a:p>
            <a:pPr marL="68580" indent="0">
              <a:lnSpc>
                <a:spcPct val="80000"/>
              </a:lnSpc>
              <a:buNone/>
            </a:pPr>
            <a:r>
              <a:rPr lang="ru-RU" dirty="0"/>
              <a:t>К(с</a:t>
            </a:r>
            <a:r>
              <a:rPr lang="ru-RU" dirty="0"/>
              <a:t>) = 110, К(</a:t>
            </a:r>
            <a:r>
              <a:rPr lang="en-US" dirty="0"/>
              <a:t>d</a:t>
            </a:r>
            <a:r>
              <a:rPr lang="ru-RU" dirty="0"/>
              <a:t>) = </a:t>
            </a:r>
            <a:r>
              <a:rPr lang="ru-RU" dirty="0"/>
              <a:t>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dirty="0"/>
          </a:p>
          <a:p>
            <a:pPr marL="68580" indent="0">
              <a:lnSpc>
                <a:spcPct val="80000"/>
              </a:lnSpc>
              <a:buNone/>
            </a:pPr>
            <a:endParaRPr lang="ru-RU" dirty="0"/>
          </a:p>
          <a:p>
            <a:pPr marL="68580" indent="0">
              <a:lnSpc>
                <a:spcPct val="80000"/>
              </a:lnSpc>
              <a:buNone/>
            </a:pPr>
            <a:r>
              <a:rPr lang="ru-RU" dirty="0"/>
              <a:t>Почему у </a:t>
            </a:r>
            <a:r>
              <a:rPr lang="ru-RU" i="1" dirty="0"/>
              <a:t>любого </a:t>
            </a:r>
            <a:r>
              <a:rPr lang="ru-RU" dirty="0"/>
              <a:t>сообщения один прообраз?</a:t>
            </a:r>
            <a:endParaRPr lang="ru-RU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dirty="0"/>
          </a:p>
        </p:txBody>
      </p:sp>
      <p:sp>
        <p:nvSpPr>
          <p:cNvPr id="52" name="Oval 51"/>
          <p:cNvSpPr/>
          <p:nvPr/>
        </p:nvSpPr>
        <p:spPr>
          <a:xfrm>
            <a:off x="7707796" y="17008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Oval 52"/>
          <p:cNvSpPr/>
          <p:nvPr/>
        </p:nvSpPr>
        <p:spPr>
          <a:xfrm>
            <a:off x="8174287" y="2420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Oval 53"/>
          <p:cNvSpPr/>
          <p:nvPr/>
        </p:nvSpPr>
        <p:spPr>
          <a:xfrm>
            <a:off x="7815808" y="31693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55" name="Oval 54"/>
          <p:cNvSpPr/>
          <p:nvPr/>
        </p:nvSpPr>
        <p:spPr>
          <a:xfrm>
            <a:off x="8534327" y="31693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Oval 55"/>
          <p:cNvSpPr/>
          <p:nvPr/>
        </p:nvSpPr>
        <p:spPr>
          <a:xfrm>
            <a:off x="7320136" y="24208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7372863" y="2060848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58" name="Rectangle 57"/>
          <p:cNvSpPr/>
          <p:nvPr/>
        </p:nvSpPr>
        <p:spPr>
          <a:xfrm>
            <a:off x="8246295" y="208889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9" name="Rectangle 58"/>
          <p:cNvSpPr/>
          <p:nvPr/>
        </p:nvSpPr>
        <p:spPr>
          <a:xfrm>
            <a:off x="8165635" y="357301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0" name="Rectangle 59"/>
          <p:cNvSpPr/>
          <p:nvPr/>
        </p:nvSpPr>
        <p:spPr>
          <a:xfrm>
            <a:off x="7805595" y="284913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61" name="Elbow Connector 32"/>
          <p:cNvCxnSpPr>
            <a:stCxn id="53" idx="4"/>
            <a:endCxn id="54" idx="0"/>
          </p:cNvCxnSpPr>
          <p:nvPr/>
        </p:nvCxnSpPr>
        <p:spPr>
          <a:xfrm flipH="1">
            <a:off x="7995829" y="2780928"/>
            <a:ext cx="358479" cy="3884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32"/>
          <p:cNvCxnSpPr>
            <a:stCxn id="52" idx="4"/>
            <a:endCxn id="53" idx="1"/>
          </p:cNvCxnSpPr>
          <p:nvPr/>
        </p:nvCxnSpPr>
        <p:spPr>
          <a:xfrm>
            <a:off x="7887816" y="2060849"/>
            <a:ext cx="339198" cy="4127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32"/>
          <p:cNvCxnSpPr>
            <a:stCxn id="53" idx="4"/>
            <a:endCxn id="55" idx="0"/>
          </p:cNvCxnSpPr>
          <p:nvPr/>
        </p:nvCxnSpPr>
        <p:spPr>
          <a:xfrm>
            <a:off x="8354307" y="2780928"/>
            <a:ext cx="360040" cy="3884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32"/>
          <p:cNvCxnSpPr>
            <a:stCxn id="52" idx="4"/>
            <a:endCxn id="56" idx="0"/>
          </p:cNvCxnSpPr>
          <p:nvPr/>
        </p:nvCxnSpPr>
        <p:spPr>
          <a:xfrm flipH="1">
            <a:off x="7500156" y="2060848"/>
            <a:ext cx="387660" cy="3600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805249" y="39330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68" name="Oval 67"/>
          <p:cNvSpPr/>
          <p:nvPr/>
        </p:nvSpPr>
        <p:spPr>
          <a:xfrm>
            <a:off x="8159912" y="39318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69" name="Elbow Connector 32"/>
          <p:cNvCxnSpPr>
            <a:stCxn id="55" idx="4"/>
            <a:endCxn id="68" idx="0"/>
          </p:cNvCxnSpPr>
          <p:nvPr/>
        </p:nvCxnSpPr>
        <p:spPr>
          <a:xfrm flipH="1">
            <a:off x="8339933" y="3529412"/>
            <a:ext cx="374415" cy="4023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32"/>
          <p:cNvCxnSpPr>
            <a:stCxn id="55" idx="4"/>
            <a:endCxn id="67" idx="0"/>
          </p:cNvCxnSpPr>
          <p:nvPr/>
        </p:nvCxnSpPr>
        <p:spPr>
          <a:xfrm>
            <a:off x="8714347" y="3529412"/>
            <a:ext cx="270922" cy="4036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678343" y="285293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78" name="Rectangle 77"/>
          <p:cNvSpPr/>
          <p:nvPr/>
        </p:nvSpPr>
        <p:spPr>
          <a:xfrm>
            <a:off x="8985682" y="3574273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4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Префиксный код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/>
              <a:t>Код К называется </a:t>
            </a:r>
            <a:r>
              <a:rPr lang="ru-RU" sz="2400" dirty="0">
                <a:solidFill>
                  <a:schemeClr val="hlink"/>
                </a:solidFill>
              </a:rPr>
              <a:t>префиксным</a:t>
            </a:r>
            <a:r>
              <a:rPr lang="ru-RU" sz="2400" dirty="0"/>
              <a:t>, если для любых двух символов </a:t>
            </a:r>
            <a:r>
              <a:rPr lang="en-US" sz="2400" dirty="0"/>
              <a:t>U </a:t>
            </a:r>
            <a:r>
              <a:rPr lang="ru-RU" sz="2400" dirty="0"/>
              <a:t>и </a:t>
            </a:r>
            <a:r>
              <a:rPr lang="en-US" sz="2400" dirty="0"/>
              <a:t>V </a:t>
            </a:r>
            <a:r>
              <a:rPr lang="ru-RU" sz="2400" dirty="0"/>
              <a:t>код К(</a:t>
            </a:r>
            <a:r>
              <a:rPr lang="en-US" sz="2400" dirty="0"/>
              <a:t>U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не является началом (префиксом) кода К(</a:t>
            </a:r>
            <a:r>
              <a:rPr lang="en-US" sz="2400" dirty="0"/>
              <a:t>V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и наоборот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В дереве префиксного кода коды всех символов заканчиваются в листьях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Префиксный код позволяет выделять коды символов без использования разделителей</a:t>
            </a: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Пример 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Алф1 = </a:t>
            </a:r>
            <a:r>
              <a:rPr lang="en-US" sz="2400" dirty="0"/>
              <a:t>{</a:t>
            </a:r>
            <a:r>
              <a:rPr lang="en-US" sz="2400" dirty="0" err="1"/>
              <a:t>a</a:t>
            </a:r>
            <a:r>
              <a:rPr lang="en-US" sz="2400" dirty="0" err="1"/>
              <a:t>,b,c,d</a:t>
            </a:r>
            <a:r>
              <a:rPr lang="en-US" sz="2400" dirty="0"/>
              <a:t>}</a:t>
            </a: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Алф2 = </a:t>
            </a:r>
            <a:r>
              <a:rPr lang="en-US" sz="2400" dirty="0"/>
              <a:t>{0,1}</a:t>
            </a: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К(</a:t>
            </a:r>
            <a:r>
              <a:rPr lang="en-US" sz="2400" dirty="0"/>
              <a:t>a) = 00, K(b) = 01, K(c) = 10, K(d) = 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Как выглядит кодовое дерево этого кода?</a:t>
            </a:r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префиксных кодов</a:t>
            </a:r>
            <a:endParaRPr lang="ru-RU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Пример 2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Алф1 = {</a:t>
            </a:r>
            <a:r>
              <a:rPr lang="en-US" sz="2400" dirty="0"/>
              <a:t>a</a:t>
            </a:r>
            <a:r>
              <a:rPr lang="ru-RU" sz="2400" dirty="0"/>
              <a:t>,</a:t>
            </a:r>
            <a:r>
              <a:rPr lang="en-US" sz="2400" dirty="0"/>
              <a:t>b</a:t>
            </a:r>
            <a:r>
              <a:rPr lang="ru-RU" sz="2400" dirty="0"/>
              <a:t>,</a:t>
            </a:r>
            <a:r>
              <a:rPr lang="en-US" sz="2400" dirty="0"/>
              <a:t>c</a:t>
            </a:r>
            <a:r>
              <a:rPr lang="ru-RU" sz="2400" dirty="0"/>
              <a:t>,</a:t>
            </a:r>
            <a:r>
              <a:rPr lang="en-US" sz="2400" dirty="0"/>
              <a:t>d</a:t>
            </a:r>
            <a:r>
              <a:rPr lang="ru-RU" sz="24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Алф2 </a:t>
            </a:r>
            <a:r>
              <a:rPr lang="ru-RU" sz="2400" dirty="0"/>
              <a:t>= {0,1}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К(а</a:t>
            </a:r>
            <a:r>
              <a:rPr lang="ru-RU" sz="2400" dirty="0"/>
              <a:t>) =  0,</a:t>
            </a:r>
            <a:r>
              <a:rPr lang="en-US" sz="2400" dirty="0"/>
              <a:t> </a:t>
            </a:r>
            <a:r>
              <a:rPr lang="ru-RU" sz="2400" dirty="0"/>
              <a:t> К(</a:t>
            </a:r>
            <a:r>
              <a:rPr lang="en-US" sz="2400" dirty="0"/>
              <a:t>b</a:t>
            </a:r>
            <a:r>
              <a:rPr lang="ru-RU" sz="2400" dirty="0"/>
              <a:t>) = 10,</a:t>
            </a:r>
            <a:r>
              <a:rPr lang="en-US" sz="2400" dirty="0"/>
              <a:t> </a:t>
            </a:r>
            <a:r>
              <a:rPr lang="ru-RU" sz="2400" dirty="0"/>
              <a:t> К(с) = 110, К(</a:t>
            </a:r>
            <a:r>
              <a:rPr lang="en-US" sz="2400" dirty="0"/>
              <a:t>d</a:t>
            </a:r>
            <a:r>
              <a:rPr lang="ru-RU" sz="2400" dirty="0"/>
              <a:t>) = </a:t>
            </a:r>
            <a:r>
              <a:rPr lang="ru-RU" sz="2400" dirty="0"/>
              <a:t>111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Как выглядит кодовое дерево этого кода?</a:t>
            </a:r>
          </a:p>
        </p:txBody>
      </p:sp>
    </p:spTree>
    <p:extLst>
      <p:ext uri="{BB962C8B-B14F-4D97-AF65-F5344CB8AC3E}">
        <p14:creationId xmlns:p14="http://schemas.microsoft.com/office/powerpoint/2010/main" val="2839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Однозначная декодируемость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/>
              <a:t>Теорема</a:t>
            </a:r>
            <a:r>
              <a:rPr lang="ru-RU" sz="2000" b="1" dirty="0"/>
              <a:t> </a:t>
            </a:r>
            <a:r>
              <a:rPr lang="ru-RU" sz="2000" dirty="0"/>
              <a:t>Любой префиксный код однозначно </a:t>
            </a:r>
            <a:r>
              <a:rPr lang="ru-RU" sz="2000" dirty="0"/>
              <a:t>декодируем</a:t>
            </a:r>
            <a:endParaRPr lang="ru-RU" sz="20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000" dirty="0"/>
              <a:t>Доказательство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Пусть К – </a:t>
            </a:r>
            <a:r>
              <a:rPr lang="ru-RU" sz="2000" dirty="0"/>
              <a:t>префиксный код. Докажем, что </a:t>
            </a:r>
            <a:r>
              <a:rPr lang="ru-RU" sz="2000" dirty="0"/>
              <a:t>у кода </a:t>
            </a:r>
            <a:r>
              <a:rPr lang="en-US" sz="2000" dirty="0"/>
              <a:t>S</a:t>
            </a:r>
            <a:r>
              <a:rPr lang="ru-RU" sz="2000" dirty="0"/>
              <a:t>=К(</a:t>
            </a:r>
            <a:r>
              <a:rPr lang="en-US" sz="2000" dirty="0"/>
              <a:t>R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любого сообщения </a:t>
            </a:r>
            <a:r>
              <a:rPr lang="en-US" sz="2000" dirty="0"/>
              <a:t>R </a:t>
            </a:r>
            <a:r>
              <a:rPr lang="ru-RU" sz="2000" dirty="0"/>
              <a:t>ровно один прообраз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Индукция по длине </a:t>
            </a:r>
            <a:r>
              <a:rPr lang="en-US" sz="2000" dirty="0"/>
              <a:t>L</a:t>
            </a:r>
            <a:r>
              <a:rPr lang="ru-RU" sz="2000" dirty="0"/>
              <a:t> сообщений </a:t>
            </a:r>
            <a:r>
              <a:rPr lang="en-US" sz="2000" dirty="0"/>
              <a:t>R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База </a:t>
            </a:r>
            <a:r>
              <a:rPr lang="en-US" sz="2000" dirty="0"/>
              <a:t>L = 1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R </a:t>
            </a:r>
            <a:r>
              <a:rPr lang="ru-RU" sz="1600" dirty="0"/>
              <a:t>восстанавливается однозначно в силу префиксности К</a:t>
            </a:r>
          </a:p>
          <a:p>
            <a:pPr lvl="2">
              <a:lnSpc>
                <a:spcPct val="90000"/>
              </a:lnSpc>
            </a:pPr>
            <a:r>
              <a:rPr lang="ru-RU" sz="1400" dirty="0"/>
              <a:t>Что было бы, если бы</a:t>
            </a:r>
            <a:r>
              <a:rPr lang="en-US" sz="1400" dirty="0"/>
              <a:t> </a:t>
            </a:r>
            <a:r>
              <a:rPr lang="ru-RU" sz="1400" dirty="0"/>
              <a:t>коды </a:t>
            </a:r>
            <a:r>
              <a:rPr lang="ru-RU" sz="1400" i="1" dirty="0"/>
              <a:t>двух разных </a:t>
            </a:r>
            <a:r>
              <a:rPr lang="ru-RU" sz="1400" dirty="0"/>
              <a:t>символов являлись бы префиксом </a:t>
            </a:r>
            <a:r>
              <a:rPr lang="en-US" sz="1400" dirty="0"/>
              <a:t>S</a:t>
            </a: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2000" dirty="0"/>
              <a:t>Шаг </a:t>
            </a:r>
            <a:r>
              <a:rPr lang="en-US" sz="2000" dirty="0"/>
              <a:t>L &gt; 1</a:t>
            </a:r>
            <a:endParaRPr lang="ru-RU" sz="2000" dirty="0"/>
          </a:p>
          <a:p>
            <a:pPr lvl="1">
              <a:lnSpc>
                <a:spcPct val="90000"/>
              </a:lnSpc>
            </a:pPr>
            <a:r>
              <a:rPr lang="ru-RU" sz="1600" dirty="0"/>
              <a:t>К согласован с конкатенацией </a:t>
            </a:r>
            <a:r>
              <a:rPr lang="ru-RU" sz="1600" dirty="0"/>
              <a:t>==</a:t>
            </a:r>
            <a:r>
              <a:rPr lang="en-US" sz="1600" dirty="0"/>
              <a:t>&gt; </a:t>
            </a:r>
            <a:r>
              <a:rPr lang="ru-RU" sz="1600" dirty="0"/>
              <a:t>найдётся символ с</a:t>
            </a:r>
            <a:r>
              <a:rPr lang="ru-RU" sz="1600" dirty="0"/>
              <a:t> такой</a:t>
            </a:r>
            <a:r>
              <a:rPr lang="ru-RU" sz="1600" dirty="0"/>
              <a:t>, что </a:t>
            </a:r>
            <a:r>
              <a:rPr lang="en-US" sz="1600" dirty="0"/>
              <a:t>S </a:t>
            </a:r>
            <a:r>
              <a:rPr lang="en-US" sz="1600" dirty="0"/>
              <a:t>= </a:t>
            </a:r>
            <a:r>
              <a:rPr lang="ru-RU" sz="1600" dirty="0"/>
              <a:t>К(с)</a:t>
            </a:r>
            <a:r>
              <a:rPr lang="en-US" sz="1600" dirty="0"/>
              <a:t> S</a:t>
            </a:r>
            <a:r>
              <a:rPr lang="en-US" sz="1600" dirty="0"/>
              <a:t>'</a:t>
            </a:r>
            <a:endParaRPr lang="ru-RU" sz="1600" dirty="0"/>
          </a:p>
          <a:p>
            <a:pPr lvl="2">
              <a:lnSpc>
                <a:spcPct val="90000"/>
              </a:lnSpc>
            </a:pPr>
            <a:r>
              <a:rPr lang="ru-RU" sz="1400" dirty="0"/>
              <a:t>Что бы было бы, если бы такого символа не было бы или бы он был бы не один бы?</a:t>
            </a:r>
          </a:p>
          <a:p>
            <a:pPr lvl="1">
              <a:lnSpc>
                <a:spcPct val="90000"/>
              </a:lnSpc>
            </a:pPr>
            <a:r>
              <a:rPr lang="ru-RU" sz="1600" dirty="0"/>
              <a:t>К </a:t>
            </a:r>
            <a:r>
              <a:rPr lang="ru-RU" sz="1600" dirty="0"/>
              <a:t>префиксный ==</a:t>
            </a:r>
            <a:r>
              <a:rPr lang="en-US" sz="1600" dirty="0"/>
              <a:t>&gt; </a:t>
            </a:r>
            <a:r>
              <a:rPr lang="ru-RU" sz="1600" dirty="0"/>
              <a:t>символ с единственный</a:t>
            </a:r>
          </a:p>
          <a:p>
            <a:pPr lvl="1">
              <a:lnSpc>
                <a:spcPct val="90000"/>
              </a:lnSpc>
            </a:pPr>
            <a:r>
              <a:rPr lang="ru-RU" sz="1600" dirty="0"/>
              <a:t>Длина прообраза </a:t>
            </a:r>
            <a:r>
              <a:rPr lang="en-US" sz="1600" dirty="0"/>
              <a:t>S</a:t>
            </a:r>
            <a:r>
              <a:rPr lang="en-US" sz="1600" dirty="0"/>
              <a:t>' </a:t>
            </a:r>
            <a:r>
              <a:rPr lang="ru-RU" sz="1600" dirty="0"/>
              <a:t>строго меньше длины прообраза </a:t>
            </a:r>
            <a:r>
              <a:rPr lang="en-US" sz="1600" dirty="0"/>
              <a:t>S</a:t>
            </a:r>
            <a:endParaRPr lang="ru-RU" sz="1600" dirty="0"/>
          </a:p>
          <a:p>
            <a:pPr lvl="1">
              <a:lnSpc>
                <a:spcPct val="90000"/>
              </a:lnSpc>
            </a:pPr>
            <a:r>
              <a:rPr lang="ru-RU" sz="1600" dirty="0"/>
              <a:t>По предположению индукции </a:t>
            </a:r>
            <a:r>
              <a:rPr lang="en-US" sz="1600" dirty="0"/>
              <a:t>S' </a:t>
            </a:r>
            <a:r>
              <a:rPr lang="ru-RU" sz="1600" dirty="0"/>
              <a:t>декодируется однозначно</a:t>
            </a:r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Алф1 = {</a:t>
            </a:r>
            <a:r>
              <a:rPr lang="en-US" sz="2400" dirty="0"/>
              <a:t>a</a:t>
            </a:r>
            <a:r>
              <a:rPr lang="ru-RU" sz="2400" dirty="0"/>
              <a:t>,</a:t>
            </a:r>
            <a:r>
              <a:rPr lang="en-US" sz="2400" dirty="0"/>
              <a:t>b</a:t>
            </a:r>
            <a:r>
              <a:rPr lang="ru-RU" sz="2400" dirty="0"/>
              <a:t>,</a:t>
            </a:r>
            <a:r>
              <a:rPr lang="en-US" sz="2400" dirty="0"/>
              <a:t>c</a:t>
            </a:r>
            <a:r>
              <a:rPr lang="ru-RU" sz="2400" dirty="0"/>
              <a:t>,</a:t>
            </a:r>
            <a:r>
              <a:rPr lang="en-US" sz="2400" dirty="0"/>
              <a:t>d</a:t>
            </a:r>
            <a:r>
              <a:rPr lang="ru-RU" sz="2400" dirty="0"/>
              <a:t>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Алф2 = {0,1}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К(</a:t>
            </a:r>
            <a:r>
              <a:rPr lang="en-US" sz="2400" dirty="0"/>
              <a:t>a</a:t>
            </a:r>
            <a:r>
              <a:rPr lang="ru-RU" sz="2400" dirty="0"/>
              <a:t>) = 0, К(</a:t>
            </a:r>
            <a:r>
              <a:rPr lang="en-US" sz="2400" dirty="0"/>
              <a:t>b</a:t>
            </a:r>
            <a:r>
              <a:rPr lang="ru-RU" sz="2400" dirty="0"/>
              <a:t>) = 101, К(</a:t>
            </a:r>
            <a:r>
              <a:rPr lang="en-US" sz="2400" dirty="0"/>
              <a:t>c</a:t>
            </a:r>
            <a:r>
              <a:rPr lang="ru-RU" sz="2400" dirty="0"/>
              <a:t>) = 110, К(</a:t>
            </a:r>
            <a:r>
              <a:rPr lang="en-US" sz="2400" dirty="0"/>
              <a:t>d</a:t>
            </a:r>
            <a:r>
              <a:rPr lang="ru-RU" sz="2400" dirty="0"/>
              <a:t>) = 1110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Рассмотрим сообщение 01101010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0</a:t>
            </a:r>
            <a:r>
              <a:rPr lang="en-US" sz="2400" dirty="0"/>
              <a:t>1101010 = K(a) 1101010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1101010 = K(c) 1010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1010 = K(b) 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0 = K(a)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/>
              <a:t>K(</a:t>
            </a:r>
            <a:r>
              <a:rPr lang="en-US" sz="2400" dirty="0" err="1"/>
              <a:t>acba</a:t>
            </a:r>
            <a:r>
              <a:rPr lang="en-US" sz="2400" dirty="0"/>
              <a:t>) = </a:t>
            </a:r>
            <a:r>
              <a:rPr lang="ru-RU" sz="2400" dirty="0"/>
              <a:t>01101010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азбука Морзе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07748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1840 Alfred Vail </a:t>
            </a:r>
            <a:r>
              <a:rPr lang="ru-RU" dirty="0" smtClean="0"/>
              <a:t>по заказу телеграфной компании </a:t>
            </a:r>
            <a:r>
              <a:rPr lang="en-US" dirty="0" smtClean="0"/>
              <a:t>Samuel F.B. Morse</a:t>
            </a:r>
            <a:endParaRPr lang="ru-RU" dirty="0" smtClean="0"/>
          </a:p>
          <a:p>
            <a:r>
              <a:rPr lang="ru-RU" dirty="0" smtClean="0"/>
              <a:t>Двоичный (точка, тире) непрефиксный код – почему?</a:t>
            </a:r>
          </a:p>
          <a:p>
            <a:r>
              <a:rPr lang="ru-RU" dirty="0" smtClean="0"/>
              <a:t>Троичный (точка, тире, пауза) префиксный код – почему?</a:t>
            </a:r>
          </a:p>
          <a:p>
            <a:r>
              <a:rPr lang="ru-RU" dirty="0" smtClean="0"/>
              <a:t>Кодовое дерево азбуки Морзе как двоичного кода для латиницы </a:t>
            </a:r>
            <a:endParaRPr lang="ru-RU" dirty="0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762978"/>
            <a:ext cx="8820472" cy="30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оптимального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Алф1* -</a:t>
            </a:r>
            <a:r>
              <a:rPr lang="en-US" sz="2400" dirty="0"/>
              <a:t>&gt;</a:t>
            </a:r>
            <a:r>
              <a:rPr lang="ru-RU" sz="2400" dirty="0"/>
              <a:t> Алф2*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Алф1*</a:t>
            </a:r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  <a:p>
            <a:pPr lvl="2"/>
            <a:r>
              <a:rPr lang="ru-RU" dirty="0" smtClean="0"/>
              <a:t>заодно мы пронумеровали символы из </a:t>
            </a:r>
            <a:r>
              <a:rPr lang="ru-RU" sz="2000" dirty="0"/>
              <a:t>Алф1, х – номер символа с</a:t>
            </a:r>
            <a:r>
              <a:rPr lang="ru-RU" sz="2000" baseline="-25000" dirty="0"/>
              <a:t>х</a:t>
            </a:r>
            <a:endParaRPr lang="en-US" baseline="-25000" dirty="0" smtClean="0"/>
          </a:p>
          <a:p>
            <a:r>
              <a:rPr lang="ru-RU" sz="2400" dirty="0"/>
              <a:t>Длина кода сообщения </a:t>
            </a:r>
            <a:r>
              <a:rPr lang="en-US" sz="2400" dirty="0"/>
              <a:t>R</a:t>
            </a:r>
            <a:r>
              <a:rPr lang="ru-RU" sz="2400" dirty="0"/>
              <a:t> есть </a:t>
            </a:r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r>
              <a:rPr lang="ru-RU" sz="2400" dirty="0"/>
              <a:t>Код К* называется </a:t>
            </a:r>
            <a:r>
              <a:rPr lang="ru-RU" sz="2400" dirty="0">
                <a:solidFill>
                  <a:schemeClr val="hlink"/>
                </a:solidFill>
              </a:rPr>
              <a:t>оптимальным</a:t>
            </a:r>
            <a:r>
              <a:rPr lang="ru-RU" sz="2400" dirty="0"/>
              <a:t> для сообщения </a:t>
            </a:r>
            <a:r>
              <a:rPr lang="en-US" sz="2400" dirty="0"/>
              <a:t>R </a:t>
            </a:r>
            <a:r>
              <a:rPr lang="ru-RU" sz="2400" dirty="0"/>
              <a:t>в множестве кодов </a:t>
            </a:r>
            <a:r>
              <a:rPr lang="el-GR" sz="2400" dirty="0"/>
              <a:t>Δ</a:t>
            </a:r>
            <a:r>
              <a:rPr lang="ru-RU" sz="2400" dirty="0"/>
              <a:t>, если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</a:t>
            </a:r>
            <a:r>
              <a:rPr lang="ru-RU" sz="2400" dirty="0"/>
              <a:t>длина(К,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</a:t>
            </a:r>
            <a:r>
              <a:rPr lang="el-GR" sz="2400" dirty="0"/>
              <a:t>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двочиный префиксный код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Как </a:t>
            </a:r>
            <a:r>
              <a:rPr lang="ru-RU" sz="2800" i="1" dirty="0"/>
              <a:t>быстро</a:t>
            </a:r>
            <a:r>
              <a:rPr lang="ru-RU" sz="2800" dirty="0"/>
              <a:t> построить оптимальный</a:t>
            </a:r>
            <a:br>
              <a:rPr lang="ru-RU" sz="2800" dirty="0"/>
            </a:br>
            <a:r>
              <a:rPr lang="ru-RU" sz="2800" dirty="0"/>
              <a:t>двоичный префиксный </a:t>
            </a:r>
            <a:r>
              <a:rPr lang="ru-RU" sz="2800"/>
              <a:t>код для</a:t>
            </a:r>
            <a:br>
              <a:rPr lang="ru-RU" sz="2800"/>
            </a:br>
            <a:r>
              <a:rPr lang="ru-RU" sz="2800"/>
              <a:t>данного сообщения</a:t>
            </a:r>
            <a:r>
              <a:rPr lang="ru-RU" sz="2800" dirty="0"/>
              <a:t>?</a:t>
            </a:r>
          </a:p>
          <a:p>
            <a:endParaRPr lang="ru-RU" sz="2800" dirty="0"/>
          </a:p>
          <a:p>
            <a:r>
              <a:rPr lang="ru-RU" sz="2800" dirty="0"/>
              <a:t>Сжатие данных при хранении и передаче</a:t>
            </a:r>
          </a:p>
          <a:p>
            <a:r>
              <a:rPr lang="ru-RU" sz="2800" dirty="0"/>
              <a:t>Устранение избыточности при шифровании данных</a:t>
            </a:r>
          </a:p>
          <a:p>
            <a:pPr lvl="1"/>
            <a:endParaRPr lang="ru-RU" sz="2400" dirty="0"/>
          </a:p>
          <a:p>
            <a:r>
              <a:rPr lang="en-US" sz="2800" dirty="0"/>
              <a:t>David A. </a:t>
            </a:r>
            <a:r>
              <a:rPr lang="en-US" sz="2800" dirty="0"/>
              <a:t>Huffman</a:t>
            </a:r>
            <a:r>
              <a:rPr lang="ru-RU" sz="2800" dirty="0"/>
              <a:t> 1925-1999 </a:t>
            </a:r>
            <a:r>
              <a:rPr lang="en-US" sz="2800" dirty="0"/>
              <a:t> "A Method for the Construction of Minimum-Redundancy Codes", Proceedings of the I.R.E., September 1952, pp 1098–1102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060" y="16397"/>
            <a:ext cx="2230941" cy="29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оптимального двоичного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R</a:t>
            </a:r>
            <a:r>
              <a:rPr lang="ru-RU" sz="2800" dirty="0"/>
              <a:t> -- </a:t>
            </a:r>
            <a:r>
              <a:rPr lang="ru-RU" sz="2800" dirty="0"/>
              <a:t>сообщение </a:t>
            </a:r>
            <a:r>
              <a:rPr lang="ru-RU" sz="2800" dirty="0"/>
              <a:t>в алфавите Алф1=</a:t>
            </a:r>
            <a:r>
              <a:rPr lang="en-US" sz="2800" dirty="0"/>
              <a:t>{c1,…,</a:t>
            </a:r>
            <a:r>
              <a:rPr lang="en-US" sz="2800" dirty="0" err="1"/>
              <a:t>cn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входит в </a:t>
            </a:r>
            <a:r>
              <a:rPr lang="en-US" sz="2800" dirty="0"/>
              <a:t>R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раз (х=1</a:t>
            </a:r>
            <a:r>
              <a:rPr lang="en-US" sz="2800" dirty="0"/>
              <a:t>,</a:t>
            </a:r>
            <a:r>
              <a:rPr lang="ru-RU" sz="2800" dirty="0"/>
              <a:t>...,</a:t>
            </a:r>
            <a:r>
              <a:rPr lang="en-US" sz="2800" dirty="0"/>
              <a:t>n</a:t>
            </a:r>
            <a:r>
              <a:rPr lang="ru-RU" sz="2800" dirty="0"/>
              <a:t>)</a:t>
            </a:r>
            <a:endParaRPr lang="en-US" sz="2800" dirty="0"/>
          </a:p>
          <a:p>
            <a:pPr marL="68580" indent="0">
              <a:buNone/>
            </a:pPr>
            <a:r>
              <a:rPr lang="ru-RU" sz="2800" dirty="0"/>
              <a:t>К* -- оптимальный двоичный префиксный код для </a:t>
            </a:r>
            <a:r>
              <a:rPr lang="en-US" sz="2800" dirty="0"/>
              <a:t>R </a:t>
            </a:r>
            <a:endParaRPr lang="ru-RU" sz="2800" dirty="0"/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en-US" sz="2800" baseline="-25000" dirty="0"/>
              <a:t>x</a:t>
            </a:r>
            <a:r>
              <a:rPr lang="ru-RU" sz="2800" dirty="0"/>
              <a:t>(К*)</a:t>
            </a:r>
            <a:r>
              <a:rPr lang="en-US" sz="2800" dirty="0"/>
              <a:t> &gt;= L</a:t>
            </a:r>
            <a:r>
              <a:rPr lang="en-US" sz="2800" baseline="-25000" dirty="0"/>
              <a:t>y </a:t>
            </a:r>
            <a:r>
              <a:rPr lang="ru-RU" sz="2800" dirty="0"/>
              <a:t>(К*)</a:t>
            </a:r>
          </a:p>
          <a:p>
            <a:pPr lvl="1"/>
            <a:r>
              <a:rPr lang="ru-RU" sz="2400" dirty="0"/>
              <a:t>Иначе </a:t>
            </a:r>
            <a:r>
              <a:rPr lang="ru-RU" sz="2400" dirty="0"/>
              <a:t>для </a:t>
            </a:r>
            <a:r>
              <a:rPr lang="ru-RU" sz="2400" dirty="0"/>
              <a:t>кода К(с</a:t>
            </a:r>
            <a:r>
              <a:rPr lang="en-US" sz="2400" baseline="-25000" dirty="0"/>
              <a:t>x</a:t>
            </a:r>
            <a:r>
              <a:rPr lang="ru-RU" sz="2400" dirty="0"/>
              <a:t>) = К*(с</a:t>
            </a:r>
            <a:r>
              <a:rPr lang="en-US" sz="2400" baseline="-25000" dirty="0"/>
              <a:t>y</a:t>
            </a:r>
            <a:r>
              <a:rPr lang="ru-RU" sz="2400" dirty="0"/>
              <a:t>), К(с</a:t>
            </a:r>
            <a:r>
              <a:rPr lang="en-US" sz="2400" baseline="-25000" dirty="0"/>
              <a:t>y</a:t>
            </a:r>
            <a:r>
              <a:rPr lang="ru-RU" sz="2400" dirty="0"/>
              <a:t>) = К*(с</a:t>
            </a:r>
            <a:r>
              <a:rPr lang="en-US" sz="2400" baseline="-25000" dirty="0"/>
              <a:t>x</a:t>
            </a:r>
            <a:r>
              <a:rPr lang="ru-RU" sz="2400" dirty="0"/>
              <a:t>) и К(с) = К*(с) </a:t>
            </a:r>
            <a:r>
              <a:rPr lang="en-US" sz="2400" dirty="0"/>
              <a:t>L(K,R) &lt; L(K*,R)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Можно занумеровать символы Алф1 так, чтобы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&gt;=p</a:t>
            </a:r>
            <a:r>
              <a:rPr lang="en-US" sz="2800" baseline="-25000" dirty="0"/>
              <a:t>2</a:t>
            </a:r>
            <a:r>
              <a:rPr lang="en-US" sz="2800" dirty="0"/>
              <a:t>&gt;=…&gt;=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L(K*</a:t>
            </a:r>
            <a:r>
              <a:rPr lang="ru-RU" sz="2800" dirty="0"/>
              <a:t>,с</a:t>
            </a:r>
            <a:r>
              <a:rPr lang="en-US" sz="2800" baseline="-25000" dirty="0"/>
              <a:t>1</a:t>
            </a:r>
            <a:r>
              <a:rPr lang="en-US" sz="2800" dirty="0"/>
              <a:t>)&lt;=L(K*</a:t>
            </a:r>
            <a:r>
              <a:rPr lang="ru-RU" sz="2800" dirty="0"/>
              <a:t>,с</a:t>
            </a:r>
            <a:r>
              <a:rPr lang="en-US" sz="2800" baseline="-25000" dirty="0"/>
              <a:t>2</a:t>
            </a:r>
            <a:r>
              <a:rPr lang="en-US" sz="2800" dirty="0"/>
              <a:t>)&lt;=…&lt;=L(K*</a:t>
            </a:r>
            <a:r>
              <a:rPr lang="ru-RU" sz="2800" dirty="0"/>
              <a:t>,с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Метод кодирования Хафмана</a:t>
            </a:r>
          </a:p>
          <a:p>
            <a:r>
              <a:rPr lang="ru-RU" dirty="0" smtClean="0"/>
              <a:t>Методы кодирования </a:t>
            </a:r>
            <a:r>
              <a:rPr lang="ru-RU" dirty="0" err="1" smtClean="0"/>
              <a:t>Фано</a:t>
            </a:r>
            <a:r>
              <a:rPr lang="ru-RU" dirty="0" smtClean="0"/>
              <a:t> и Шеннона</a:t>
            </a:r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Свойства оптимального двоичного префиксного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 startAt="3"/>
            </a:pPr>
            <a:r>
              <a:rPr lang="ru-RU" sz="2800" dirty="0"/>
              <a:t>Символов с кодом длины </a:t>
            </a:r>
            <a:r>
              <a:rPr lang="en-US" sz="2800" dirty="0"/>
              <a:t>L(K*</a:t>
            </a:r>
            <a:r>
              <a:rPr lang="ru-RU" sz="2800" dirty="0"/>
              <a:t>,с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r>
              <a:rPr lang="ru-RU" sz="2800" dirty="0"/>
              <a:t> (с самым длинным кодом) не менее двух</a:t>
            </a:r>
          </a:p>
          <a:p>
            <a:pPr lvl="1"/>
            <a:r>
              <a:rPr lang="ru-RU" sz="2400" dirty="0"/>
              <a:t>Иначе удалим последний символ в коде с</a:t>
            </a:r>
            <a:r>
              <a:rPr lang="en-US" sz="2400" baseline="-25000" dirty="0"/>
              <a:t>n</a:t>
            </a:r>
            <a:r>
              <a:rPr lang="ru-RU" sz="2400" dirty="0"/>
              <a:t> </a:t>
            </a:r>
            <a:r>
              <a:rPr lang="ru-RU" sz="2400" dirty="0"/>
              <a:t>-- длина </a:t>
            </a:r>
            <a:r>
              <a:rPr lang="en-US" sz="2400" dirty="0"/>
              <a:t>L(K*, </a:t>
            </a:r>
            <a:r>
              <a:rPr lang="en-US" sz="2400" dirty="0"/>
              <a:t>R) </a:t>
            </a:r>
            <a:r>
              <a:rPr lang="ru-RU" sz="2400" dirty="0"/>
              <a:t>сократится, префиксность </a:t>
            </a:r>
            <a:r>
              <a:rPr lang="en-US" sz="2400" dirty="0"/>
              <a:t>K</a:t>
            </a:r>
            <a:r>
              <a:rPr lang="en-US" sz="2400" dirty="0"/>
              <a:t>*</a:t>
            </a:r>
            <a:r>
              <a:rPr lang="ru-RU" sz="2400" dirty="0"/>
              <a:t> сохранится</a:t>
            </a:r>
          </a:p>
          <a:p>
            <a:pPr marL="582930" indent="-514350">
              <a:buFont typeface="+mj-lt"/>
              <a:buAutoNum type="arabicPeriod" startAt="3"/>
            </a:pPr>
            <a:endParaRPr lang="ru-RU" sz="2800" dirty="0"/>
          </a:p>
          <a:p>
            <a:pPr marL="582930" indent="-514350">
              <a:buFont typeface="+mj-lt"/>
              <a:buAutoNum type="arabicPeriod" startAt="3"/>
            </a:pPr>
            <a:r>
              <a:rPr lang="ru-RU" sz="2800" dirty="0"/>
              <a:t>Можно перенумеровать символы так, что</a:t>
            </a:r>
            <a:br>
              <a:rPr lang="ru-RU" sz="2800" dirty="0"/>
            </a:br>
            <a:r>
              <a:rPr lang="ru-RU" sz="2800" dirty="0"/>
              <a:t>К</a:t>
            </a:r>
            <a:r>
              <a:rPr lang="ru-RU" sz="2800" dirty="0"/>
              <a:t>*(с</a:t>
            </a:r>
            <a:r>
              <a:rPr lang="en-US" sz="2800" baseline="-25000" dirty="0"/>
              <a:t>n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= </a:t>
            </a:r>
            <a:r>
              <a:rPr lang="en-US" sz="2800" dirty="0"/>
              <a:t>P 0 </a:t>
            </a:r>
            <a:r>
              <a:rPr lang="ru-RU" sz="2800" dirty="0"/>
              <a:t>и К</a:t>
            </a:r>
            <a:r>
              <a:rPr lang="ru-RU" sz="2800" dirty="0"/>
              <a:t>*(с</a:t>
            </a:r>
            <a:r>
              <a:rPr lang="en-US" sz="2800" baseline="-25000" dirty="0"/>
              <a:t>n</a:t>
            </a:r>
            <a:r>
              <a:rPr lang="ru-RU" sz="2800" baseline="-25000" dirty="0"/>
              <a:t>-1</a:t>
            </a:r>
            <a:r>
              <a:rPr lang="ru-RU" sz="2800" dirty="0"/>
              <a:t>)</a:t>
            </a:r>
            <a:r>
              <a:rPr lang="en-US" sz="2800" dirty="0"/>
              <a:t> = P 1 </a:t>
            </a:r>
            <a:r>
              <a:rPr lang="ru-RU" sz="2800" dirty="0"/>
              <a:t>и сохранив условие 2</a:t>
            </a:r>
          </a:p>
          <a:p>
            <a:pPr lvl="1"/>
            <a:r>
              <a:rPr lang="ru-RU" sz="2400" dirty="0"/>
              <a:t>Следует из свойства 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оптимального двоичного префиксного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 startAt="5"/>
            </a:pPr>
            <a:r>
              <a:rPr lang="ru-RU" sz="2800" dirty="0"/>
              <a:t>Оптимальный двоичный префиксный </a:t>
            </a:r>
            <a:r>
              <a:rPr lang="ru-RU" sz="2800" dirty="0"/>
              <a:t>код к* для </a:t>
            </a:r>
            <a:r>
              <a:rPr lang="ru-RU" sz="2800" dirty="0"/>
              <a:t>сообщения </a:t>
            </a:r>
            <a:r>
              <a:rPr lang="en-US" sz="2800" dirty="0"/>
              <a:t>r</a:t>
            </a:r>
            <a:r>
              <a:rPr lang="ru-RU" sz="2800" dirty="0"/>
              <a:t>, полученного из сообщения </a:t>
            </a:r>
            <a:r>
              <a:rPr lang="en-US" sz="2800" dirty="0"/>
              <a:t>R </a:t>
            </a:r>
            <a:r>
              <a:rPr lang="ru-RU" sz="2800" dirty="0"/>
              <a:t>заменой самого редкого символа с</a:t>
            </a:r>
            <a:r>
              <a:rPr lang="en-US" sz="2800" baseline="-25000" dirty="0"/>
              <a:t>n</a:t>
            </a:r>
            <a:r>
              <a:rPr lang="ru-RU" sz="2800" dirty="0"/>
              <a:t> на с</a:t>
            </a:r>
            <a:r>
              <a:rPr lang="en-US" sz="2800" baseline="-25000" dirty="0"/>
              <a:t>n</a:t>
            </a:r>
            <a:r>
              <a:rPr lang="ru-RU" sz="2800" baseline="-25000" dirty="0"/>
              <a:t>-1</a:t>
            </a:r>
            <a:r>
              <a:rPr lang="ru-RU" sz="2800" dirty="0"/>
              <a:t> </a:t>
            </a:r>
            <a:r>
              <a:rPr lang="ru-RU" sz="2800" dirty="0"/>
              <a:t>, и К* связаны соотношениями</a:t>
            </a:r>
          </a:p>
          <a:p>
            <a:pPr lvl="1"/>
            <a:r>
              <a:rPr lang="ru-RU" dirty="0" smtClean="0"/>
              <a:t>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000" baseline="-25000" dirty="0"/>
              <a:t>-1</a:t>
            </a:r>
            <a:r>
              <a:rPr lang="ru-RU" dirty="0" smtClean="0"/>
              <a:t>) = удалить из 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000" baseline="-25000" dirty="0"/>
              <a:t>-1</a:t>
            </a:r>
            <a:r>
              <a:rPr lang="ru-RU" dirty="0" smtClean="0"/>
              <a:t>)  последний символ</a:t>
            </a:r>
          </a:p>
          <a:p>
            <a:pPr lvl="1"/>
            <a:r>
              <a:rPr lang="ru-RU" sz="2400" dirty="0"/>
              <a:t>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400" dirty="0"/>
              <a:t>) = 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000" baseline="-25000" dirty="0"/>
              <a:t>-1</a:t>
            </a:r>
            <a:r>
              <a:rPr lang="ru-RU" sz="2400" dirty="0"/>
              <a:t>) 0</a:t>
            </a:r>
          </a:p>
          <a:p>
            <a:pPr lvl="1"/>
            <a:r>
              <a:rPr lang="ru-RU" sz="2400" dirty="0"/>
              <a:t>К</a:t>
            </a:r>
            <a:r>
              <a:rPr lang="ru-RU" sz="2400" dirty="0"/>
              <a:t>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000" baseline="-25000" dirty="0"/>
              <a:t>-1</a:t>
            </a:r>
            <a:r>
              <a:rPr lang="ru-RU" sz="2400" dirty="0"/>
              <a:t>) </a:t>
            </a:r>
            <a:r>
              <a:rPr lang="ru-RU" sz="2400" dirty="0"/>
              <a:t>= к*(</a:t>
            </a:r>
            <a:r>
              <a:rPr lang="ru-RU" sz="2000" dirty="0"/>
              <a:t>с</a:t>
            </a:r>
            <a:r>
              <a:rPr lang="en-US" sz="2000" baseline="-25000" dirty="0"/>
              <a:t>n</a:t>
            </a:r>
            <a:r>
              <a:rPr lang="ru-RU" sz="2000" baseline="-25000" dirty="0"/>
              <a:t>-1</a:t>
            </a:r>
            <a:r>
              <a:rPr lang="ru-RU" sz="2400" dirty="0"/>
              <a:t>) 1</a:t>
            </a:r>
          </a:p>
          <a:p>
            <a:pPr lvl="1"/>
            <a:r>
              <a:rPr lang="ru-RU" sz="2400" dirty="0"/>
              <a:t>К</a:t>
            </a:r>
            <a:r>
              <a:rPr lang="ru-RU" sz="2400" dirty="0"/>
              <a:t>*(</a:t>
            </a:r>
            <a:r>
              <a:rPr lang="ru-RU" sz="2000" dirty="0"/>
              <a:t>с</a:t>
            </a:r>
            <a:r>
              <a:rPr lang="ru-RU" sz="2400" dirty="0"/>
              <a:t>) </a:t>
            </a:r>
            <a:r>
              <a:rPr lang="ru-RU" sz="2400" dirty="0"/>
              <a:t>= к*(</a:t>
            </a:r>
            <a:r>
              <a:rPr lang="ru-RU" sz="2000" dirty="0"/>
              <a:t>с</a:t>
            </a:r>
            <a:r>
              <a:rPr lang="ru-RU" sz="2400" dirty="0"/>
              <a:t>) для остальных символов с</a:t>
            </a:r>
          </a:p>
          <a:p>
            <a:pPr lvl="1"/>
            <a:r>
              <a:rPr lang="en-US" sz="2400" dirty="0"/>
              <a:t>L(K*,R) = L(k*,r) +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ru-RU" sz="2400" baseline="-25000" dirty="0"/>
              <a:t> </a:t>
            </a:r>
            <a:r>
              <a:rPr lang="en-US" sz="2400" dirty="0"/>
              <a:t>+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ru-RU" sz="2400" baseline="-25000" dirty="0"/>
              <a:t>-1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98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дерева оптимального префиксного двоичного кода</a:t>
            </a:r>
            <a:endParaRPr lang="ru-RU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Вход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	Кратности </a:t>
            </a:r>
            <a:r>
              <a:rPr lang="en-US" sz="2200" dirty="0"/>
              <a:t>p1</a:t>
            </a:r>
            <a:r>
              <a:rPr lang="en-US" sz="2200" dirty="0"/>
              <a:t>, …, </a:t>
            </a:r>
            <a:r>
              <a:rPr lang="en-US" sz="2200" dirty="0" err="1"/>
              <a:t>pn</a:t>
            </a:r>
            <a:r>
              <a:rPr lang="ru-RU" sz="2200" dirty="0"/>
              <a:t> вхождений симолов с1, ..., с</a:t>
            </a:r>
            <a:r>
              <a:rPr lang="en-US" sz="2200" dirty="0"/>
              <a:t>n </a:t>
            </a:r>
            <a:r>
              <a:rPr lang="ru-RU" sz="2200" dirty="0"/>
              <a:t>в сообщение</a:t>
            </a: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Выход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	Дерево оптимального двоичного префиксного кода для сообщения</a:t>
            </a:r>
            <a:endParaRPr lang="en-US" sz="22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200" dirty="0"/>
              <a:t>Алгоритм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 </a:t>
            </a:r>
            <a:r>
              <a:rPr lang="en-US" sz="1800" dirty="0"/>
              <a:t>= </a:t>
            </a:r>
            <a:r>
              <a:rPr lang="en-US" sz="1800" dirty="0"/>
              <a:t>{p1(c1), </a:t>
            </a:r>
            <a:r>
              <a:rPr lang="en-US" sz="1800" dirty="0"/>
              <a:t>…, </a:t>
            </a:r>
            <a:r>
              <a:rPr lang="en-US" sz="1800" dirty="0" err="1"/>
              <a:t>pn</a:t>
            </a:r>
            <a:r>
              <a:rPr lang="en-US" sz="1800" dirty="0"/>
              <a:t>(</a:t>
            </a:r>
            <a:r>
              <a:rPr lang="en-US" sz="1800" dirty="0" err="1"/>
              <a:t>cn</a:t>
            </a:r>
            <a:r>
              <a:rPr lang="en-US" sz="1800" dirty="0"/>
              <a:t>)}</a:t>
            </a:r>
            <a:r>
              <a:rPr lang="ru-RU" sz="1800" dirty="0"/>
              <a:t> – множество деревьев</a:t>
            </a:r>
          </a:p>
          <a:p>
            <a:pPr marL="1110996" lvl="2" indent="-457200">
              <a:lnSpc>
                <a:spcPct val="90000"/>
              </a:lnSpc>
            </a:pPr>
            <a:r>
              <a:rPr lang="ru-RU" sz="1600" dirty="0"/>
              <a:t>Левая скобочная запись, кратности </a:t>
            </a:r>
            <a:r>
              <a:rPr lang="ru-RU" sz="1600" dirty="0"/>
              <a:t>в качестве меток </a:t>
            </a:r>
            <a:r>
              <a:rPr lang="ru-RU" sz="1600" dirty="0"/>
              <a:t>вершин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пока в </a:t>
            </a:r>
            <a:r>
              <a:rPr lang="en-US" sz="1800" dirty="0"/>
              <a:t>W </a:t>
            </a:r>
            <a:r>
              <a:rPr lang="ru-RU" sz="1800" dirty="0"/>
              <a:t>два или более поддеревьев</a:t>
            </a:r>
          </a:p>
          <a:p>
            <a:pPr marL="1110996" lvl="2" indent="-457200">
              <a:lnSpc>
                <a:spcPct val="90000"/>
              </a:lnSpc>
            </a:pPr>
            <a:r>
              <a:rPr lang="ru-RU" sz="1600" dirty="0"/>
              <a:t>Найти в W деревья </a:t>
            </a:r>
            <a:r>
              <a:rPr lang="en-US" sz="1600" dirty="0"/>
              <a:t>T </a:t>
            </a:r>
            <a:r>
              <a:rPr lang="ru-RU" sz="1600" dirty="0"/>
              <a:t>= </a:t>
            </a:r>
            <a:r>
              <a:rPr lang="en-US" sz="1600" dirty="0"/>
              <a:t>x</a:t>
            </a:r>
            <a:r>
              <a:rPr lang="ru-RU" sz="1600" dirty="0"/>
              <a:t>(...)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/>
              <a:t>U = y(</a:t>
            </a:r>
            <a:r>
              <a:rPr lang="ru-RU" sz="1600" dirty="0"/>
              <a:t>...</a:t>
            </a:r>
            <a:r>
              <a:rPr lang="en-US" sz="1600" dirty="0"/>
              <a:t>) </a:t>
            </a:r>
            <a:r>
              <a:rPr lang="ru-RU" sz="1600" dirty="0"/>
              <a:t>с минимальными метками </a:t>
            </a:r>
            <a:r>
              <a:rPr lang="en-US" sz="1600" dirty="0"/>
              <a:t>x </a:t>
            </a:r>
            <a:r>
              <a:rPr lang="ru-RU" sz="1600" dirty="0"/>
              <a:t>и </a:t>
            </a:r>
            <a:r>
              <a:rPr lang="en-US" sz="1600" dirty="0"/>
              <a:t>y</a:t>
            </a:r>
          </a:p>
          <a:p>
            <a:pPr marL="1110996" lvl="2" indent="-457200">
              <a:lnSpc>
                <a:spcPct val="90000"/>
              </a:lnSpc>
            </a:pPr>
            <a:r>
              <a:rPr lang="en-US" sz="1600" dirty="0"/>
              <a:t>W = ( W \ {T, U} ) </a:t>
            </a:r>
            <a:r>
              <a:rPr lang="ru-RU" sz="1600" dirty="0"/>
              <a:t>U </a:t>
            </a:r>
            <a:r>
              <a:rPr lang="en-US" sz="1600" dirty="0"/>
              <a:t> { (</a:t>
            </a:r>
            <a:r>
              <a:rPr lang="en-US" sz="1600" dirty="0" err="1"/>
              <a:t>x+y</a:t>
            </a:r>
            <a:r>
              <a:rPr lang="en-US" sz="1600" dirty="0"/>
              <a:t>)(T, U) }</a:t>
            </a:r>
            <a:endParaRPr lang="ru-RU" sz="16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400" dirty="0"/>
              <a:t>кол около колокола </a:t>
            </a:r>
          </a:p>
          <a:p>
            <a:pPr>
              <a:buFont typeface="Arial" charset="0"/>
              <a:buNone/>
            </a:pPr>
            <a:r>
              <a:rPr lang="en-US" sz="2400" dirty="0"/>
              <a:t>o –  7; </a:t>
            </a:r>
            <a:r>
              <a:rPr lang="ru-RU" sz="2400" dirty="0"/>
              <a:t>к</a:t>
            </a:r>
            <a:r>
              <a:rPr lang="en-US" sz="2400" dirty="0"/>
              <a:t> – 4;  </a:t>
            </a:r>
            <a:r>
              <a:rPr lang="ru-RU" sz="2400" dirty="0"/>
              <a:t>л</a:t>
            </a:r>
            <a:r>
              <a:rPr lang="en-US" sz="2400" dirty="0"/>
              <a:t> –  4; </a:t>
            </a:r>
            <a:r>
              <a:rPr lang="ru-RU" sz="2400" dirty="0"/>
              <a:t>пробел </a:t>
            </a:r>
            <a:r>
              <a:rPr lang="en-US" sz="2400" dirty="0"/>
              <a:t>–  </a:t>
            </a:r>
            <a:r>
              <a:rPr lang="ru-RU" sz="2400" dirty="0"/>
              <a:t>2</a:t>
            </a:r>
            <a:r>
              <a:rPr lang="en-US" sz="2400" dirty="0"/>
              <a:t>;  a –  1.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Множество </a:t>
            </a:r>
            <a:r>
              <a:rPr lang="en-US" sz="2400" dirty="0"/>
              <a:t>W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</a:t>
            </a:r>
            <a:r>
              <a:rPr lang="ru-RU" sz="2400" dirty="0"/>
              <a:t>7(о), </a:t>
            </a:r>
            <a:r>
              <a:rPr lang="en-US" sz="2400" dirty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</a:t>
            </a:r>
            <a:r>
              <a:rPr lang="ru-RU" sz="2400" dirty="0"/>
              <a:t>2(пробел</a:t>
            </a:r>
            <a:r>
              <a:rPr lang="ru-RU" sz="2400" dirty="0"/>
              <a:t>), </a:t>
            </a:r>
            <a:r>
              <a:rPr lang="ru-RU" sz="2400" dirty="0"/>
              <a:t>1(а)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</a:t>
            </a:r>
            <a:r>
              <a:rPr lang="ru-RU" sz="2400" dirty="0"/>
              <a:t>7(о), </a:t>
            </a:r>
            <a:r>
              <a:rPr lang="en-US" sz="2400" dirty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</a:t>
            </a:r>
            <a:r>
              <a:rPr lang="en-US" sz="2400" dirty="0"/>
              <a:t>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</a:t>
            </a:r>
            <a:r>
              <a:rPr lang="ru-RU" sz="2400" dirty="0"/>
              <a:t>), 1(а</a:t>
            </a:r>
            <a:r>
              <a:rPr lang="ru-RU" sz="2400" dirty="0"/>
              <a:t>)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</a:t>
            </a:r>
            <a:r>
              <a:rPr lang="ru-RU" sz="2400" dirty="0"/>
              <a:t>2</a:t>
            </a:r>
            <a:r>
              <a:rPr lang="ru-RU" sz="2400" dirty="0"/>
              <a:t>	</a:t>
            </a:r>
            <a:r>
              <a:rPr lang="en-US" sz="2400" dirty="0"/>
              <a:t>{</a:t>
            </a:r>
            <a:r>
              <a:rPr lang="ru-RU" sz="2400" dirty="0"/>
              <a:t>7(о), </a:t>
            </a:r>
            <a:r>
              <a:rPr lang="en-US" sz="2400" dirty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7</a:t>
            </a:r>
            <a:r>
              <a:rPr lang="en-US" sz="2400" dirty="0">
                <a:solidFill>
                  <a:srgbClr val="92D05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r>
              <a:rPr lang="en-US" sz="2400" dirty="0">
                <a:solidFill>
                  <a:srgbClr val="92D050"/>
                </a:solidFill>
              </a:rPr>
              <a:t>)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</a:t>
            </a:r>
            <a:r>
              <a:rPr lang="ru-RU" sz="2400" dirty="0"/>
              <a:t>шага </a:t>
            </a:r>
            <a:r>
              <a:rPr lang="ru-RU" sz="2400" dirty="0"/>
              <a:t>3</a:t>
            </a:r>
            <a:r>
              <a:rPr lang="ru-RU" sz="2400" dirty="0"/>
              <a:t>	</a:t>
            </a:r>
            <a:r>
              <a:rPr lang="en-US" sz="2400" dirty="0"/>
              <a:t>{</a:t>
            </a:r>
            <a:r>
              <a:rPr lang="ru-RU" sz="2400" dirty="0"/>
              <a:t>7(о), </a:t>
            </a:r>
            <a:r>
              <a:rPr lang="ru-RU" sz="2400" dirty="0"/>
              <a:t>11</a:t>
            </a:r>
            <a:r>
              <a:rPr lang="ru-RU" sz="2400" dirty="0">
                <a:solidFill>
                  <a:srgbClr val="00B0F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7</a:t>
            </a:r>
            <a:r>
              <a:rPr lang="en-US" sz="2400" dirty="0">
                <a:solidFill>
                  <a:srgbClr val="92D05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r>
              <a:rPr lang="en-US" sz="2400" dirty="0">
                <a:solidFill>
                  <a:srgbClr val="92D050"/>
                </a:solidFill>
              </a:rPr>
              <a:t>)</a:t>
            </a:r>
            <a:r>
              <a:rPr lang="ru-RU" sz="2400" dirty="0">
                <a:solidFill>
                  <a:srgbClr val="00B0F0"/>
                </a:solidFill>
              </a:rPr>
              <a:t>)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</a:t>
            </a:r>
            <a:r>
              <a:rPr lang="ru-RU" sz="2400" dirty="0"/>
              <a:t>шага </a:t>
            </a:r>
            <a:r>
              <a:rPr lang="ru-RU" sz="2400" dirty="0"/>
              <a:t>4	</a:t>
            </a:r>
            <a:r>
              <a:rPr lang="en-US" sz="2400" dirty="0"/>
              <a:t>{</a:t>
            </a:r>
            <a:r>
              <a:rPr lang="ru-RU" sz="2400" dirty="0"/>
              <a:t>18</a:t>
            </a:r>
            <a:r>
              <a:rPr lang="ru-RU" sz="2400" dirty="0">
                <a:solidFill>
                  <a:srgbClr val="FF0000"/>
                </a:solidFill>
              </a:rPr>
              <a:t>(</a:t>
            </a:r>
            <a:r>
              <a:rPr lang="ru-RU" sz="2400" dirty="0"/>
              <a:t>7(о</a:t>
            </a:r>
            <a:r>
              <a:rPr lang="ru-RU" sz="2400" dirty="0"/>
              <a:t>), </a:t>
            </a:r>
            <a:r>
              <a:rPr lang="ru-RU" sz="2400" dirty="0"/>
              <a:t>11</a:t>
            </a:r>
            <a:r>
              <a:rPr lang="ru-RU" sz="2400" dirty="0">
                <a:solidFill>
                  <a:srgbClr val="00B0F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к</a:t>
            </a:r>
            <a:r>
              <a:rPr lang="en-US" sz="2400" dirty="0"/>
              <a:t>),</a:t>
            </a:r>
            <a:r>
              <a:rPr lang="ru-RU" sz="2400" dirty="0"/>
              <a:t> </a:t>
            </a:r>
            <a:r>
              <a:rPr lang="en-US" sz="2400" dirty="0"/>
              <a:t>7</a:t>
            </a:r>
            <a:r>
              <a:rPr lang="en-US" sz="2400" dirty="0">
                <a:solidFill>
                  <a:srgbClr val="92D050"/>
                </a:solidFill>
              </a:rPr>
              <a:t>(</a:t>
            </a:r>
            <a:r>
              <a:rPr lang="en-US" sz="2400" dirty="0"/>
              <a:t>4(</a:t>
            </a:r>
            <a:r>
              <a:rPr lang="ru-RU" sz="2400" dirty="0"/>
              <a:t>л</a:t>
            </a:r>
            <a:r>
              <a:rPr lang="en-US" sz="2400" dirty="0"/>
              <a:t>), 3</a:t>
            </a:r>
            <a:r>
              <a:rPr lang="en-US" sz="2400" dirty="0">
                <a:solidFill>
                  <a:srgbClr val="FFC000"/>
                </a:solidFill>
              </a:rPr>
              <a:t>(</a:t>
            </a:r>
            <a:r>
              <a:rPr lang="ru-RU" sz="2400" dirty="0"/>
              <a:t>2(пробел), 1(а)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r>
              <a:rPr lang="en-US" sz="2400" dirty="0">
                <a:solidFill>
                  <a:srgbClr val="92D050"/>
                </a:solidFill>
              </a:rPr>
              <a:t>)</a:t>
            </a:r>
            <a:r>
              <a:rPr lang="ru-RU" sz="2400" dirty="0">
                <a:solidFill>
                  <a:srgbClr val="00B0F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TextBox 62"/>
          <p:cNvSpPr txBox="1">
            <a:spLocks noChangeArrowheads="1"/>
          </p:cNvSpPr>
          <p:nvPr/>
        </p:nvSpPr>
        <p:spPr bwMode="auto">
          <a:xfrm>
            <a:off x="5003801" y="2995613"/>
            <a:ext cx="928688" cy="3385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16428" name="TextBox 15"/>
          <p:cNvSpPr txBox="1">
            <a:spLocks noChangeArrowheads="1"/>
          </p:cNvSpPr>
          <p:nvPr/>
        </p:nvSpPr>
        <p:spPr bwMode="auto">
          <a:xfrm>
            <a:off x="6024563" y="642938"/>
            <a:ext cx="928688" cy="3385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23" name="Овал 5"/>
          <p:cNvSpPr/>
          <p:nvPr/>
        </p:nvSpPr>
        <p:spPr bwMode="auto">
          <a:xfrm>
            <a:off x="3167064" y="71437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4" name="TextBox 24"/>
          <p:cNvSpPr txBox="1">
            <a:spLocks noChangeArrowheads="1"/>
          </p:cNvSpPr>
          <p:nvPr/>
        </p:nvSpPr>
        <p:spPr bwMode="auto">
          <a:xfrm>
            <a:off x="2809875" y="571501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о</a:t>
            </a:r>
          </a:p>
        </p:txBody>
      </p:sp>
      <p:sp>
        <p:nvSpPr>
          <p:cNvPr id="20" name="Овал 19"/>
          <p:cNvSpPr/>
          <p:nvPr/>
        </p:nvSpPr>
        <p:spPr bwMode="auto">
          <a:xfrm>
            <a:off x="4238626" y="71437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2" name="TextBox 21"/>
          <p:cNvSpPr txBox="1">
            <a:spLocks noChangeArrowheads="1"/>
          </p:cNvSpPr>
          <p:nvPr/>
        </p:nvSpPr>
        <p:spPr bwMode="auto">
          <a:xfrm>
            <a:off x="3881438" y="571501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к</a:t>
            </a:r>
          </a:p>
        </p:txBody>
      </p:sp>
      <p:sp>
        <p:nvSpPr>
          <p:cNvPr id="17" name="Овал 16"/>
          <p:cNvSpPr/>
          <p:nvPr/>
        </p:nvSpPr>
        <p:spPr bwMode="auto">
          <a:xfrm>
            <a:off x="5310189" y="71437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30" name="TextBox 18"/>
          <p:cNvSpPr txBox="1">
            <a:spLocks noChangeArrowheads="1"/>
          </p:cNvSpPr>
          <p:nvPr/>
        </p:nvSpPr>
        <p:spPr bwMode="auto">
          <a:xfrm>
            <a:off x="4953000" y="571501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14" name="Овал 13"/>
          <p:cNvSpPr/>
          <p:nvPr/>
        </p:nvSpPr>
        <p:spPr bwMode="auto">
          <a:xfrm>
            <a:off x="6953251" y="71437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/>
          <p:cNvSpPr/>
          <p:nvPr/>
        </p:nvSpPr>
        <p:spPr bwMode="auto">
          <a:xfrm>
            <a:off x="8096251" y="71437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26" name="TextBox 12"/>
          <p:cNvSpPr txBox="1">
            <a:spLocks noChangeArrowheads="1"/>
          </p:cNvSpPr>
          <p:nvPr/>
        </p:nvSpPr>
        <p:spPr bwMode="auto">
          <a:xfrm>
            <a:off x="7739063" y="571501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33" name="Овал 32"/>
          <p:cNvSpPr/>
          <p:nvPr/>
        </p:nvSpPr>
        <p:spPr bwMode="auto">
          <a:xfrm>
            <a:off x="7524751" y="1714501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16393" name="Object 10"/>
          <p:cNvGraphicFramePr>
            <a:graphicFrameLocks noChangeAspect="1"/>
          </p:cNvGraphicFramePr>
          <p:nvPr/>
        </p:nvGraphicFramePr>
        <p:xfrm>
          <a:off x="7739064" y="1571626"/>
          <a:ext cx="3587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6" name="Equation" r:id="rId4" imgW="203040" imgH="393480" progId="">
                  <p:embed/>
                </p:oleObj>
              </mc:Choice>
              <mc:Fallback>
                <p:oleObj name="Equation" r:id="rId4" imgW="203040" imgH="3934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4" y="1571626"/>
                        <a:ext cx="3587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1"/>
          <p:cNvGraphicFramePr>
            <a:graphicFrameLocks noChangeAspect="1"/>
          </p:cNvGraphicFramePr>
          <p:nvPr/>
        </p:nvGraphicFramePr>
        <p:xfrm>
          <a:off x="7167564" y="1643063"/>
          <a:ext cx="3206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7" name="Equation" r:id="rId6" imgW="139680" imgH="228600" progId="">
                  <p:embed/>
                </p:oleObj>
              </mc:Choice>
              <mc:Fallback>
                <p:oleObj name="Equation" r:id="rId6" imgW="13968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4" y="1643063"/>
                        <a:ext cx="3206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Прямая соединительная линия 37"/>
          <p:cNvCxnSpPr>
            <a:stCxn id="14" idx="4"/>
            <a:endCxn id="33" idx="0"/>
          </p:cNvCxnSpPr>
          <p:nvPr/>
        </p:nvCxnSpPr>
        <p:spPr bwMode="auto">
          <a:xfrm rot="16200000" flipH="1">
            <a:off x="6881813" y="1000125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1" idx="4"/>
          </p:cNvCxnSpPr>
          <p:nvPr/>
        </p:nvCxnSpPr>
        <p:spPr bwMode="auto">
          <a:xfrm rot="5400000">
            <a:off x="7453313" y="1000125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41" name="TextBox 25"/>
          <p:cNvSpPr txBox="1">
            <a:spLocks noChangeArrowheads="1"/>
          </p:cNvSpPr>
          <p:nvPr/>
        </p:nvSpPr>
        <p:spPr bwMode="auto">
          <a:xfrm>
            <a:off x="3381375" y="2214564"/>
            <a:ext cx="2909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>
                <a:latin typeface="Calibri" pitchFamily="34" charset="0"/>
              </a:rPr>
              <a:t>Дерево после шага 1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16403" name="TextBox 44"/>
          <p:cNvSpPr txBox="1">
            <a:spLocks noChangeArrowheads="1"/>
          </p:cNvSpPr>
          <p:nvPr/>
        </p:nvSpPr>
        <p:spPr bwMode="auto">
          <a:xfrm>
            <a:off x="3432175" y="5781676"/>
            <a:ext cx="2909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>
                <a:latin typeface="Calibri" pitchFamily="34" charset="0"/>
              </a:rPr>
              <a:t>Дерево после шага 2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64" name="Овал 63"/>
          <p:cNvSpPr/>
          <p:nvPr/>
        </p:nvSpPr>
        <p:spPr bwMode="auto">
          <a:xfrm>
            <a:off x="4289426" y="3067051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06" name="TextBox 65"/>
          <p:cNvSpPr txBox="1">
            <a:spLocks noChangeArrowheads="1"/>
          </p:cNvSpPr>
          <p:nvPr/>
        </p:nvSpPr>
        <p:spPr bwMode="auto">
          <a:xfrm>
            <a:off x="3932238" y="2924176"/>
            <a:ext cx="312738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61" name="Овал 60"/>
          <p:cNvSpPr/>
          <p:nvPr/>
        </p:nvSpPr>
        <p:spPr bwMode="auto">
          <a:xfrm>
            <a:off x="5932489" y="3067051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Овал 10"/>
          <p:cNvSpPr/>
          <p:nvPr/>
        </p:nvSpPr>
        <p:spPr bwMode="auto">
          <a:xfrm>
            <a:off x="7075489" y="3067051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410" name="TextBox 12"/>
          <p:cNvSpPr txBox="1">
            <a:spLocks noChangeArrowheads="1"/>
          </p:cNvSpPr>
          <p:nvPr/>
        </p:nvSpPr>
        <p:spPr bwMode="auto">
          <a:xfrm>
            <a:off x="6718301" y="2924176"/>
            <a:ext cx="312738" cy="396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48" name="Овал 47"/>
          <p:cNvSpPr/>
          <p:nvPr/>
        </p:nvSpPr>
        <p:spPr bwMode="auto">
          <a:xfrm>
            <a:off x="6503989" y="406717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16390" name="Object 18"/>
          <p:cNvGraphicFramePr>
            <a:graphicFrameLocks noChangeAspect="1"/>
          </p:cNvGraphicFramePr>
          <p:nvPr/>
        </p:nvGraphicFramePr>
        <p:xfrm>
          <a:off x="6146802" y="3995736"/>
          <a:ext cx="320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8" name="Equation" r:id="rId8" imgW="139680" imgH="228600" progId="">
                  <p:embed/>
                </p:oleObj>
              </mc:Choice>
              <mc:Fallback>
                <p:oleObj name="Equation" r:id="rId8" imgW="13968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2" y="3995736"/>
                        <a:ext cx="3202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Прямая соединительная линия 50"/>
          <p:cNvCxnSpPr>
            <a:stCxn id="61" idx="4"/>
            <a:endCxn id="48" idx="0"/>
          </p:cNvCxnSpPr>
          <p:nvPr/>
        </p:nvCxnSpPr>
        <p:spPr bwMode="auto">
          <a:xfrm rot="16200000" flipH="1">
            <a:off x="5861050" y="3352800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 bwMode="auto">
          <a:xfrm rot="5400000">
            <a:off x="6432550" y="3352800"/>
            <a:ext cx="85725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 bwMode="auto">
          <a:xfrm>
            <a:off x="5375276" y="5138739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7" name="Прямая соединительная линия 76"/>
          <p:cNvCxnSpPr>
            <a:stCxn id="48" idx="3"/>
            <a:endCxn id="73" idx="0"/>
          </p:cNvCxnSpPr>
          <p:nvPr/>
        </p:nvCxnSpPr>
        <p:spPr bwMode="auto">
          <a:xfrm rot="5400000">
            <a:off x="5511007" y="4125120"/>
            <a:ext cx="949325" cy="1077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73" idx="0"/>
            <a:endCxn id="64" idx="4"/>
          </p:cNvCxnSpPr>
          <p:nvPr/>
        </p:nvCxnSpPr>
        <p:spPr bwMode="auto">
          <a:xfrm rot="16200000" flipV="1">
            <a:off x="3939382" y="3631407"/>
            <a:ext cx="1928813" cy="1085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8" name="TextBox 60"/>
          <p:cNvSpPr txBox="1">
            <a:spLocks noChangeArrowheads="1"/>
          </p:cNvSpPr>
          <p:nvPr/>
        </p:nvSpPr>
        <p:spPr bwMode="auto">
          <a:xfrm>
            <a:off x="4238625" y="500064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/>
              <a:t>к</a:t>
            </a:r>
          </a:p>
        </p:txBody>
      </p:sp>
      <p:sp>
        <p:nvSpPr>
          <p:cNvPr id="17454" name="TextBox 54"/>
          <p:cNvSpPr txBox="1">
            <a:spLocks noChangeArrowheads="1"/>
          </p:cNvSpPr>
          <p:nvPr/>
        </p:nvSpPr>
        <p:spPr bwMode="auto">
          <a:xfrm>
            <a:off x="6381750" y="571501"/>
            <a:ext cx="928688" cy="3385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пробел</a:t>
            </a:r>
          </a:p>
        </p:txBody>
      </p:sp>
      <p:sp>
        <p:nvSpPr>
          <p:cNvPr id="17440" name="TextBox 93"/>
          <p:cNvSpPr txBox="1">
            <a:spLocks noChangeArrowheads="1"/>
          </p:cNvSpPr>
          <p:nvPr/>
        </p:nvSpPr>
        <p:spPr bwMode="auto">
          <a:xfrm>
            <a:off x="4381532" y="2214563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41" name="TextBox 94"/>
          <p:cNvSpPr txBox="1">
            <a:spLocks noChangeArrowheads="1"/>
          </p:cNvSpPr>
          <p:nvPr/>
        </p:nvSpPr>
        <p:spPr bwMode="auto">
          <a:xfrm>
            <a:off x="5238782" y="1785938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42" name="TextBox 95"/>
          <p:cNvSpPr txBox="1">
            <a:spLocks noChangeArrowheads="1"/>
          </p:cNvSpPr>
          <p:nvPr/>
        </p:nvSpPr>
        <p:spPr bwMode="auto">
          <a:xfrm>
            <a:off x="6238907" y="1500188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0</a:t>
            </a:r>
          </a:p>
        </p:txBody>
      </p:sp>
      <p:sp>
        <p:nvSpPr>
          <p:cNvPr id="17436" name="TextBox 89"/>
          <p:cNvSpPr txBox="1">
            <a:spLocks noChangeArrowheads="1"/>
          </p:cNvSpPr>
          <p:nvPr/>
        </p:nvSpPr>
        <p:spPr bwMode="auto">
          <a:xfrm>
            <a:off x="6167470" y="2708920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17437" name="TextBox 90"/>
          <p:cNvSpPr txBox="1">
            <a:spLocks noChangeArrowheads="1"/>
          </p:cNvSpPr>
          <p:nvPr/>
        </p:nvSpPr>
        <p:spPr bwMode="auto">
          <a:xfrm>
            <a:off x="8024845" y="1000126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/>
              <a:t>1</a:t>
            </a:r>
          </a:p>
        </p:txBody>
      </p:sp>
      <p:sp>
        <p:nvSpPr>
          <p:cNvPr id="17438" name="TextBox 91"/>
          <p:cNvSpPr txBox="1">
            <a:spLocks noChangeArrowheads="1"/>
          </p:cNvSpPr>
          <p:nvPr/>
        </p:nvSpPr>
        <p:spPr bwMode="auto">
          <a:xfrm>
            <a:off x="5310220" y="3357564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17439" name="TextBox 92"/>
          <p:cNvSpPr txBox="1">
            <a:spLocks noChangeArrowheads="1"/>
          </p:cNvSpPr>
          <p:nvPr/>
        </p:nvSpPr>
        <p:spPr bwMode="auto">
          <a:xfrm>
            <a:off x="7096157" y="1916832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1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999656" y="4933307"/>
            <a:ext cx="7200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2400" dirty="0"/>
              <a:t>Дерево после шага 4</a:t>
            </a:r>
          </a:p>
        </p:txBody>
      </p:sp>
      <p:sp>
        <p:nvSpPr>
          <p:cNvPr id="17435" name="TextBox 88"/>
          <p:cNvSpPr txBox="1">
            <a:spLocks noChangeArrowheads="1"/>
          </p:cNvSpPr>
          <p:nvPr/>
        </p:nvSpPr>
        <p:spPr bwMode="auto">
          <a:xfrm>
            <a:off x="7596220" y="1000126"/>
            <a:ext cx="312904" cy="369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/>
              <a:t>0</a:t>
            </a:r>
          </a:p>
        </p:txBody>
      </p:sp>
      <p:sp>
        <p:nvSpPr>
          <p:cNvPr id="62" name="Овал 5"/>
          <p:cNvSpPr/>
          <p:nvPr/>
        </p:nvSpPr>
        <p:spPr bwMode="auto">
          <a:xfrm>
            <a:off x="3524251" y="642939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60" name="TextBox 63"/>
          <p:cNvSpPr txBox="1">
            <a:spLocks noChangeArrowheads="1"/>
          </p:cNvSpPr>
          <p:nvPr/>
        </p:nvSpPr>
        <p:spPr bwMode="auto">
          <a:xfrm>
            <a:off x="3167063" y="500064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о</a:t>
            </a:r>
          </a:p>
        </p:txBody>
      </p:sp>
      <p:sp>
        <p:nvSpPr>
          <p:cNvPr id="59" name="Овал 58"/>
          <p:cNvSpPr/>
          <p:nvPr/>
        </p:nvSpPr>
        <p:spPr bwMode="auto">
          <a:xfrm>
            <a:off x="4511825" y="642939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Овал 55"/>
          <p:cNvSpPr/>
          <p:nvPr/>
        </p:nvSpPr>
        <p:spPr bwMode="auto">
          <a:xfrm>
            <a:off x="5735961" y="642939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56" name="TextBox 57"/>
          <p:cNvSpPr txBox="1">
            <a:spLocks noChangeArrowheads="1"/>
          </p:cNvSpPr>
          <p:nvPr/>
        </p:nvSpPr>
        <p:spPr bwMode="auto">
          <a:xfrm>
            <a:off x="5310188" y="500064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л</a:t>
            </a:r>
          </a:p>
        </p:txBody>
      </p:sp>
      <p:sp>
        <p:nvSpPr>
          <p:cNvPr id="53" name="Овал 52"/>
          <p:cNvSpPr/>
          <p:nvPr/>
        </p:nvSpPr>
        <p:spPr bwMode="auto">
          <a:xfrm>
            <a:off x="7310439" y="642939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0" name="Овал 49"/>
          <p:cNvSpPr/>
          <p:nvPr/>
        </p:nvSpPr>
        <p:spPr bwMode="auto">
          <a:xfrm>
            <a:off x="8617422" y="692697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452" name="TextBox 51"/>
          <p:cNvSpPr txBox="1">
            <a:spLocks noChangeArrowheads="1"/>
          </p:cNvSpPr>
          <p:nvPr/>
        </p:nvSpPr>
        <p:spPr bwMode="auto">
          <a:xfrm>
            <a:off x="8096250" y="500064"/>
            <a:ext cx="312904" cy="400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/>
              <a:t>а</a:t>
            </a:r>
          </a:p>
        </p:txBody>
      </p:sp>
      <p:sp>
        <p:nvSpPr>
          <p:cNvPr id="45" name="Овал 44"/>
          <p:cNvSpPr/>
          <p:nvPr/>
        </p:nvSpPr>
        <p:spPr bwMode="auto">
          <a:xfrm>
            <a:off x="7824193" y="1629942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8" name="Прямая соединительная линия 47"/>
          <p:cNvCxnSpPr>
            <a:stCxn id="53" idx="4"/>
            <a:endCxn id="45" idx="1"/>
          </p:cNvCxnSpPr>
          <p:nvPr/>
        </p:nvCxnSpPr>
        <p:spPr bwMode="auto">
          <a:xfrm>
            <a:off x="7381876" y="785813"/>
            <a:ext cx="463240" cy="86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50" idx="4"/>
            <a:endCxn id="45" idx="7"/>
          </p:cNvCxnSpPr>
          <p:nvPr/>
        </p:nvCxnSpPr>
        <p:spPr bwMode="auto">
          <a:xfrm flipH="1">
            <a:off x="7946143" y="835571"/>
            <a:ext cx="742716" cy="81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 bwMode="auto">
          <a:xfrm>
            <a:off x="6810376" y="2564905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>
            <a:stCxn id="45" idx="3"/>
            <a:endCxn id="65" idx="7"/>
          </p:cNvCxnSpPr>
          <p:nvPr/>
        </p:nvCxnSpPr>
        <p:spPr bwMode="auto">
          <a:xfrm flipH="1">
            <a:off x="6932326" y="1751892"/>
            <a:ext cx="912790" cy="83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5" idx="1"/>
            <a:endCxn id="56" idx="4"/>
          </p:cNvCxnSpPr>
          <p:nvPr/>
        </p:nvCxnSpPr>
        <p:spPr bwMode="auto">
          <a:xfrm flipH="1" flipV="1">
            <a:off x="5807399" y="785814"/>
            <a:ext cx="1023901" cy="180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65" idx="3"/>
            <a:endCxn id="77" idx="7"/>
          </p:cNvCxnSpPr>
          <p:nvPr/>
        </p:nvCxnSpPr>
        <p:spPr bwMode="auto">
          <a:xfrm flipH="1">
            <a:off x="6075077" y="2686855"/>
            <a:ext cx="756223" cy="62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 bwMode="auto">
          <a:xfrm>
            <a:off x="5953126" y="328612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1" name="Прямая соединительная линия 80"/>
          <p:cNvCxnSpPr>
            <a:stCxn id="77" idx="3"/>
            <a:endCxn id="82" idx="7"/>
          </p:cNvCxnSpPr>
          <p:nvPr/>
        </p:nvCxnSpPr>
        <p:spPr bwMode="auto">
          <a:xfrm flipH="1">
            <a:off x="5289265" y="3408077"/>
            <a:ext cx="684785" cy="52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 bwMode="auto">
          <a:xfrm>
            <a:off x="5167314" y="3908426"/>
            <a:ext cx="14287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6" name="Прямая соединительная линия 85"/>
          <p:cNvCxnSpPr>
            <a:stCxn id="62" idx="4"/>
            <a:endCxn id="82" idx="0"/>
          </p:cNvCxnSpPr>
          <p:nvPr/>
        </p:nvCxnSpPr>
        <p:spPr bwMode="auto">
          <a:xfrm rot="16200000" flipH="1">
            <a:off x="2855913" y="1525588"/>
            <a:ext cx="3122612" cy="164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59" idx="4"/>
            <a:endCxn id="77" idx="1"/>
          </p:cNvCxnSpPr>
          <p:nvPr/>
        </p:nvCxnSpPr>
        <p:spPr bwMode="auto">
          <a:xfrm>
            <a:off x="4583263" y="785813"/>
            <a:ext cx="1390787" cy="252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построения кода по кодовому дереву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Пометим дуги, исходящие из каждой вершины </a:t>
            </a:r>
            <a:r>
              <a:rPr lang="ru-RU" sz="2400" dirty="0"/>
              <a:t>дерева, </a:t>
            </a:r>
            <a:r>
              <a:rPr lang="ru-RU" sz="2400" dirty="0"/>
              <a:t>единицей и </a:t>
            </a:r>
            <a:r>
              <a:rPr lang="ru-RU" sz="2400" dirty="0"/>
              <a:t>нулем</a:t>
            </a:r>
          </a:p>
          <a:p>
            <a:r>
              <a:rPr lang="ru-RU" sz="2400" dirty="0"/>
              <a:t>Проходя путь из корня дерева до символа и выписывая все пометки дуг на этом пути, получим код для этого символа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В нашем примере коды будут такими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о            		0,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к            		10	пробел		1110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л            		110	а		1111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Закодированное сообщение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		10011011100100110011101001001001101111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400" dirty="0"/>
              <a:t>Длина закодированного сообщения </a:t>
            </a:r>
            <a:r>
              <a:rPr lang="en-US" sz="2400" dirty="0"/>
              <a:t>L</a:t>
            </a:r>
            <a:r>
              <a:rPr lang="ru-RU" sz="2400" dirty="0"/>
              <a:t> = 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Для разобранного примера можно построить</a:t>
            </a:r>
            <a:r>
              <a:rPr lang="en-US" sz="2400" dirty="0"/>
              <a:t> </a:t>
            </a:r>
            <a:r>
              <a:rPr lang="ru-RU" sz="2400" dirty="0"/>
              <a:t>другое дерево</a:t>
            </a:r>
            <a:endParaRPr lang="en-US" sz="2400" dirty="0"/>
          </a:p>
          <a:p>
            <a:pPr>
              <a:buNone/>
            </a:pPr>
            <a:r>
              <a:rPr lang="ru-RU" sz="2400" dirty="0"/>
              <a:t>Закодированное сообщение длины </a:t>
            </a:r>
            <a:r>
              <a:rPr lang="en-US" sz="2400" dirty="0"/>
              <a:t>L </a:t>
            </a:r>
            <a:r>
              <a:rPr lang="ru-RU" sz="2400" dirty="0"/>
              <a:t>= </a:t>
            </a:r>
            <a:r>
              <a:rPr lang="ru-RU" sz="2400" dirty="0"/>
              <a:t>39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010010110000100100011001001000010010111</a:t>
            </a:r>
            <a:endParaRPr lang="en-US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22678" y="3429000"/>
            <a:ext cx="5786439" cy="3013076"/>
            <a:chOff x="1125" y="810"/>
            <a:chExt cx="3645" cy="1898"/>
          </a:xfrm>
        </p:grpSpPr>
        <p:sp>
          <p:nvSpPr>
            <p:cNvPr id="56" name="Овал 55"/>
            <p:cNvSpPr/>
            <p:nvPr/>
          </p:nvSpPr>
          <p:spPr>
            <a:xfrm>
              <a:off x="1640" y="1608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Овал 5"/>
            <p:cNvSpPr/>
            <p:nvPr/>
          </p:nvSpPr>
          <p:spPr>
            <a:xfrm>
              <a:off x="1350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0" name="TextBox 52"/>
            <p:cNvSpPr txBox="1">
              <a:spLocks noChangeArrowheads="1"/>
            </p:cNvSpPr>
            <p:nvPr/>
          </p:nvSpPr>
          <p:spPr bwMode="auto">
            <a:xfrm>
              <a:off x="1125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 dirty="0"/>
                <a:t>о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025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2" name="TextBox 49"/>
            <p:cNvSpPr txBox="1">
              <a:spLocks noChangeArrowheads="1"/>
            </p:cNvSpPr>
            <p:nvPr/>
          </p:nvSpPr>
          <p:spPr bwMode="auto">
            <a:xfrm>
              <a:off x="1800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к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700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4" name="TextBox 46"/>
            <p:cNvSpPr txBox="1">
              <a:spLocks noChangeArrowheads="1"/>
            </p:cNvSpPr>
            <p:nvPr/>
          </p:nvSpPr>
          <p:spPr bwMode="auto">
            <a:xfrm>
              <a:off x="2475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л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735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56" name="TextBox 43"/>
            <p:cNvSpPr txBox="1">
              <a:spLocks noChangeArrowheads="1"/>
            </p:cNvSpPr>
            <p:nvPr/>
          </p:nvSpPr>
          <p:spPr bwMode="auto">
            <a:xfrm>
              <a:off x="3150" y="1063"/>
              <a:ext cx="58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1600"/>
                <a:t>пробел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16" y="111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8438" name="Object 8"/>
            <p:cNvGraphicFramePr>
              <a:graphicFrameLocks noChangeAspect="1"/>
            </p:cNvGraphicFramePr>
            <p:nvPr/>
          </p:nvGraphicFramePr>
          <p:xfrm>
            <a:off x="4545" y="810"/>
            <a:ext cx="22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20" name="Equation" r:id="rId4" imgW="203040" imgH="393480" progId="">
                    <p:embed/>
                  </p:oleObj>
                </mc:Choice>
                <mc:Fallback>
                  <p:oleObj name="Equation" r:id="rId4" imgW="203040" imgH="39348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810"/>
                          <a:ext cx="225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8" name="TextBox 40"/>
            <p:cNvSpPr txBox="1">
              <a:spLocks noChangeArrowheads="1"/>
            </p:cNvSpPr>
            <p:nvPr/>
          </p:nvSpPr>
          <p:spPr bwMode="auto">
            <a:xfrm>
              <a:off x="4134" y="101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sz="2000"/>
                <a:t>а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998" y="1530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8439" name="Object 9"/>
            <p:cNvGraphicFramePr>
              <a:graphicFrameLocks noChangeAspect="1"/>
            </p:cNvGraphicFramePr>
            <p:nvPr/>
          </p:nvGraphicFramePr>
          <p:xfrm>
            <a:off x="4230" y="1440"/>
            <a:ext cx="22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21" name="Equation" r:id="rId6" imgW="203040" imgH="393480" progId="">
                    <p:embed/>
                  </p:oleObj>
                </mc:Choice>
                <mc:Fallback>
                  <p:oleObj name="Equation" r:id="rId6" imgW="203040" imgH="3934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0" y="1440"/>
                          <a:ext cx="22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>
              <a:stCxn id="42" idx="4"/>
              <a:endCxn id="34" idx="1"/>
            </p:cNvCxnSpPr>
            <p:nvPr/>
          </p:nvCxnSpPr>
          <p:spPr>
            <a:xfrm>
              <a:off x="3780" y="1200"/>
              <a:ext cx="231" cy="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9" idx="3"/>
              <a:endCxn id="34" idx="7"/>
            </p:cNvCxnSpPr>
            <p:nvPr/>
          </p:nvCxnSpPr>
          <p:spPr>
            <a:xfrm flipH="1">
              <a:off x="4075" y="1187"/>
              <a:ext cx="254" cy="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9" name="Прямая соединительная линия 8"/>
            <p:cNvCxnSpPr>
              <a:stCxn id="34" idx="3"/>
              <a:endCxn id="6" idx="7"/>
            </p:cNvCxnSpPr>
            <p:nvPr/>
          </p:nvCxnSpPr>
          <p:spPr>
            <a:xfrm flipH="1">
              <a:off x="3497" y="1607"/>
              <a:ext cx="514" cy="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2422" y="2618"/>
              <a:ext cx="90" cy="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465" name="TextBox 20"/>
            <p:cNvSpPr txBox="1">
              <a:spLocks noChangeArrowheads="1"/>
            </p:cNvSpPr>
            <p:nvPr/>
          </p:nvSpPr>
          <p:spPr bwMode="auto">
            <a:xfrm>
              <a:off x="3711" y="124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66" name="TextBox 22"/>
            <p:cNvSpPr txBox="1">
              <a:spLocks noChangeArrowheads="1"/>
            </p:cNvSpPr>
            <p:nvPr/>
          </p:nvSpPr>
          <p:spPr bwMode="auto">
            <a:xfrm>
              <a:off x="4089" y="119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1</a:t>
              </a:r>
            </a:p>
          </p:txBody>
        </p:sp>
        <p:sp>
          <p:nvSpPr>
            <p:cNvPr id="18467" name="TextBox 23"/>
            <p:cNvSpPr txBox="1">
              <a:spLocks noChangeArrowheads="1"/>
            </p:cNvSpPr>
            <p:nvPr/>
          </p:nvSpPr>
          <p:spPr bwMode="auto">
            <a:xfrm>
              <a:off x="2880" y="23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1</a:t>
              </a:r>
            </a:p>
          </p:txBody>
        </p:sp>
        <p:sp>
          <p:nvSpPr>
            <p:cNvPr id="18468" name="TextBox 24"/>
            <p:cNvSpPr txBox="1">
              <a:spLocks noChangeArrowheads="1"/>
            </p:cNvSpPr>
            <p:nvPr/>
          </p:nvSpPr>
          <p:spPr bwMode="auto">
            <a:xfrm>
              <a:off x="3665" y="182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1</a:t>
              </a:r>
            </a:p>
          </p:txBody>
        </p:sp>
        <p:sp>
          <p:nvSpPr>
            <p:cNvPr id="18469" name="TextBox 26"/>
            <p:cNvSpPr txBox="1">
              <a:spLocks noChangeArrowheads="1"/>
            </p:cNvSpPr>
            <p:nvPr/>
          </p:nvSpPr>
          <p:spPr bwMode="auto">
            <a:xfrm>
              <a:off x="2070" y="23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0</a:t>
              </a:r>
            </a:p>
          </p:txBody>
        </p:sp>
        <p:sp>
          <p:nvSpPr>
            <p:cNvPr id="18470" name="TextBox 27"/>
            <p:cNvSpPr txBox="1">
              <a:spLocks noChangeArrowheads="1"/>
            </p:cNvSpPr>
            <p:nvPr/>
          </p:nvSpPr>
          <p:spPr bwMode="auto">
            <a:xfrm>
              <a:off x="3060" y="144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71" name="TextBox 60"/>
            <p:cNvSpPr txBox="1">
              <a:spLocks noChangeArrowheads="1"/>
            </p:cNvSpPr>
            <p:nvPr/>
          </p:nvSpPr>
          <p:spPr bwMode="auto">
            <a:xfrm>
              <a:off x="1490" y="121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/>
                <a:t>0</a:t>
              </a:r>
            </a:p>
          </p:txBody>
        </p:sp>
        <p:sp>
          <p:nvSpPr>
            <p:cNvPr id="18472" name="TextBox 61"/>
            <p:cNvSpPr txBox="1">
              <a:spLocks noChangeArrowheads="1"/>
            </p:cNvSpPr>
            <p:nvPr/>
          </p:nvSpPr>
          <p:spPr bwMode="auto">
            <a:xfrm>
              <a:off x="1715" y="121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/>
                <a:t>1</a:t>
              </a:r>
            </a:p>
          </p:txBody>
        </p:sp>
        <p:cxnSp>
          <p:nvCxnSpPr>
            <p:cNvPr id="64" name="Прямая соединительная линия 63"/>
            <p:cNvCxnSpPr>
              <a:stCxn id="51" idx="4"/>
              <a:endCxn id="56" idx="1"/>
            </p:cNvCxnSpPr>
            <p:nvPr/>
          </p:nvCxnSpPr>
          <p:spPr>
            <a:xfrm>
              <a:off x="1395" y="1200"/>
              <a:ext cx="258" cy="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3"/>
              <a:endCxn id="56" idx="7"/>
            </p:cNvCxnSpPr>
            <p:nvPr/>
          </p:nvCxnSpPr>
          <p:spPr>
            <a:xfrm flipH="1">
              <a:off x="1717" y="1187"/>
              <a:ext cx="321" cy="4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45" idx="4"/>
              <a:endCxn id="6" idx="1"/>
            </p:cNvCxnSpPr>
            <p:nvPr/>
          </p:nvCxnSpPr>
          <p:spPr>
            <a:xfrm>
              <a:off x="2745" y="1200"/>
              <a:ext cx="688" cy="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16" idx="7"/>
              <a:endCxn id="6" idx="2"/>
            </p:cNvCxnSpPr>
            <p:nvPr/>
          </p:nvCxnSpPr>
          <p:spPr>
            <a:xfrm flipV="1">
              <a:off x="2499" y="2016"/>
              <a:ext cx="921" cy="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16" idx="0"/>
              <a:endCxn id="56" idx="4"/>
            </p:cNvCxnSpPr>
            <p:nvPr/>
          </p:nvCxnSpPr>
          <p:spPr>
            <a:xfrm flipH="1" flipV="1">
              <a:off x="1685" y="1698"/>
              <a:ext cx="782" cy="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ru-RU" sz="2400" dirty="0"/>
              <a:t>Теорема</a:t>
            </a:r>
          </a:p>
          <a:p>
            <a:pPr marL="68580" indent="0">
              <a:buNone/>
            </a:pPr>
            <a:r>
              <a:rPr lang="ru-RU" sz="2400" dirty="0"/>
              <a:t>Длина кодового слова в оптимальном префиксном двоичном коде ограничена порядковым номером минимального числа Фибоначчи, превосходящего длину входного текста.</a:t>
            </a: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Доказательство – в качестве упражнения</a:t>
            </a: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Следствие</a:t>
            </a:r>
          </a:p>
          <a:p>
            <a:pPr marL="68580" indent="0">
              <a:buNone/>
            </a:pPr>
            <a:r>
              <a:rPr lang="ru-RU" sz="2400" dirty="0"/>
              <a:t>При </a:t>
            </a:r>
            <a:r>
              <a:rPr lang="ru-RU" sz="2400" dirty="0"/>
              <a:t>кодировании по алгоритму Хаффмана </a:t>
            </a:r>
            <a:r>
              <a:rPr lang="ru-RU" sz="2400" dirty="0"/>
              <a:t>текстов </a:t>
            </a:r>
            <a:r>
              <a:rPr lang="en-US" sz="2400" dirty="0"/>
              <a:t>ASCII </a:t>
            </a:r>
            <a:r>
              <a:rPr lang="ru-RU" sz="2400" dirty="0"/>
              <a:t>размером </a:t>
            </a:r>
            <a:r>
              <a:rPr lang="ru-RU" sz="2400" dirty="0"/>
              <a:t>до 11</a:t>
            </a:r>
            <a:r>
              <a:rPr lang="en-US" sz="2400" dirty="0"/>
              <a:t>T</a:t>
            </a:r>
            <a:r>
              <a:rPr lang="ru-RU" sz="2400" dirty="0"/>
              <a:t>б</a:t>
            </a:r>
            <a:r>
              <a:rPr lang="en-US" sz="2400"/>
              <a:t> (???)</a:t>
            </a:r>
            <a:r>
              <a:rPr lang="ru-RU" sz="2400"/>
              <a:t> </a:t>
            </a:r>
            <a:r>
              <a:rPr lang="ru-RU" sz="2400" dirty="0"/>
              <a:t>код любого символа короче 64 битов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Алфавит, кодирование, код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Типы кодирования, однозначное декодирование</a:t>
            </a: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Метод кодирования Хафмана</a:t>
            </a:r>
          </a:p>
          <a:p>
            <a:r>
              <a:rPr lang="ru-RU" dirty="0" smtClean="0"/>
              <a:t>Метод кодирования Фано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3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Алфавит, сообщение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hlink"/>
                </a:solidFill>
              </a:rPr>
              <a:t>Алфавитом </a:t>
            </a:r>
            <a:r>
              <a:rPr lang="ru-RU" sz="2400" dirty="0"/>
              <a:t>называется </a:t>
            </a:r>
            <a:r>
              <a:rPr lang="ru-RU" sz="2400" dirty="0"/>
              <a:t>конечное множество символов</a:t>
            </a:r>
          </a:p>
          <a:p>
            <a:endParaRPr lang="ru-RU" sz="2400" dirty="0">
              <a:solidFill>
                <a:schemeClr val="hlink"/>
              </a:solidFill>
            </a:endParaRPr>
          </a:p>
          <a:p>
            <a:r>
              <a:rPr lang="ru-RU" sz="2400" dirty="0">
                <a:solidFill>
                  <a:schemeClr val="hlink"/>
                </a:solidFill>
              </a:rPr>
              <a:t>Сообщением алфавита А </a:t>
            </a:r>
            <a:r>
              <a:rPr lang="ru-RU" sz="2400" dirty="0"/>
              <a:t>называется конечная последовательность символов алфавита А</a:t>
            </a:r>
          </a:p>
          <a:p>
            <a:endParaRPr lang="ru-RU" sz="2400" dirty="0"/>
          </a:p>
          <a:p>
            <a:r>
              <a:rPr lang="ru-RU" sz="2400" dirty="0"/>
              <a:t>Множество всех сообщений алфавита А обозначается А*</a:t>
            </a:r>
            <a:endParaRPr lang="ru-RU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endParaRPr lang="ru-RU" sz="2800" dirty="0"/>
          </a:p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алгоритмов сжатия на основе префиксного кода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-1513"/>
            <a:ext cx="20955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ru-RU" sz="2800" dirty="0"/>
              <a:t>Упорядочим входной алфавит по возрастанию </a:t>
            </a:r>
            <a:r>
              <a:rPr lang="ru-RU" sz="2800" i="1" dirty="0"/>
              <a:t>частот</a:t>
            </a:r>
            <a:r>
              <a:rPr lang="ru-RU" sz="2800" dirty="0"/>
              <a:t> </a:t>
            </a:r>
            <a:r>
              <a:rPr lang="en-US" sz="2800" dirty="0"/>
              <a:t>p1 &lt;= p2 &lt;= … &lt;= </a:t>
            </a:r>
            <a:r>
              <a:rPr lang="en-US" sz="2800" dirty="0" err="1"/>
              <a:t>p</a:t>
            </a:r>
            <a:r>
              <a:rPr lang="en-US" sz="2800" dirty="0" err="1"/>
              <a:t>n</a:t>
            </a:r>
            <a:r>
              <a:rPr lang="ru-RU" sz="2800" dirty="0"/>
              <a:t> вхождения символов в сообщение </a:t>
            </a:r>
          </a:p>
          <a:p>
            <a:pPr marL="609600" indent="-609600"/>
            <a:r>
              <a:rPr lang="ru-RU" sz="2800" dirty="0"/>
              <a:t>О</a:t>
            </a:r>
            <a:r>
              <a:rPr lang="ru-RU" sz="2800" dirty="0"/>
              <a:t>бозначим </a:t>
            </a:r>
            <a:r>
              <a:rPr lang="en-US" sz="2800" dirty="0" err="1"/>
              <a:t>Sk</a:t>
            </a:r>
            <a:r>
              <a:rPr lang="en-US" sz="2800" dirty="0"/>
              <a:t> = p1+p2+…+</a:t>
            </a:r>
            <a:r>
              <a:rPr lang="en-US" sz="2800" dirty="0" err="1"/>
              <a:t>pk</a:t>
            </a:r>
            <a:r>
              <a:rPr lang="en-US" sz="2800" dirty="0"/>
              <a:t>, S0 = 0</a:t>
            </a:r>
            <a:endParaRPr lang="ru-RU" sz="2800" dirty="0"/>
          </a:p>
          <a:p>
            <a:pPr marL="609600" indent="-609600"/>
            <a:r>
              <a:rPr lang="ru-RU" sz="2800" dirty="0"/>
              <a:t>Строим таблицу К с двоичными кодами символов входного алфавита</a:t>
            </a:r>
          </a:p>
          <a:p>
            <a:pPr marL="609600" indent="-609600"/>
            <a:r>
              <a:rPr lang="en-US" sz="2800" dirty="0"/>
              <a:t>K[i][1] = i-</a:t>
            </a:r>
            <a:r>
              <a:rPr lang="ru-RU" sz="2800" dirty="0"/>
              <a:t>й символ (по возрастанию частот)</a:t>
            </a:r>
          </a:p>
          <a:p>
            <a:pPr marL="609600" indent="-609600"/>
            <a:r>
              <a:rPr lang="en-US" sz="2800" dirty="0"/>
              <a:t>K[i][</a:t>
            </a:r>
            <a:r>
              <a:rPr lang="ru-RU" sz="2800" dirty="0"/>
              <a:t>2</a:t>
            </a:r>
            <a:r>
              <a:rPr lang="en-US" sz="2800" dirty="0"/>
              <a:t>] </a:t>
            </a:r>
            <a:r>
              <a:rPr lang="en-US" sz="2800" dirty="0"/>
              <a:t>= </a:t>
            </a:r>
            <a:r>
              <a:rPr lang="en-US" sz="2800" dirty="0" err="1"/>
              <a:t>Sk</a:t>
            </a:r>
            <a:endParaRPr lang="ru-RU" sz="2800" dirty="0"/>
          </a:p>
          <a:p>
            <a:pPr marL="609600" indent="-609600"/>
            <a:r>
              <a:rPr lang="ru-RU" sz="2800" dirty="0"/>
              <a:t>Остальные клетки – на след. слайде</a:t>
            </a: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800" dirty="0"/>
              <a:t>K[i][j] </a:t>
            </a:r>
            <a:r>
              <a:rPr lang="ru-RU" sz="2800" dirty="0"/>
              <a:t>заполняем 0 и 1 по след. правилу</a:t>
            </a:r>
          </a:p>
          <a:p>
            <a:pPr marL="609600" indent="-609600"/>
            <a:r>
              <a:rPr lang="ru-RU" sz="2800" dirty="0"/>
              <a:t>Для каждого </a:t>
            </a:r>
            <a:r>
              <a:rPr lang="ru-RU" sz="2800" i="1" dirty="0"/>
              <a:t>максимального</a:t>
            </a:r>
            <a:r>
              <a:rPr lang="ru-RU" sz="2800" dirty="0"/>
              <a:t> интервала строк </a:t>
            </a:r>
            <a:r>
              <a:rPr lang="en-US" sz="2800" dirty="0"/>
              <a:t>[a, b]</a:t>
            </a:r>
            <a:r>
              <a:rPr lang="ru-RU" sz="2800" dirty="0"/>
              <a:t>, у которых в столбце </a:t>
            </a:r>
            <a:r>
              <a:rPr lang="en-US" sz="2800" dirty="0"/>
              <a:t>j-1 </a:t>
            </a:r>
            <a:r>
              <a:rPr lang="ru-RU" sz="2800" dirty="0"/>
              <a:t>находятся одинаковые цифры</a:t>
            </a:r>
          </a:p>
          <a:p>
            <a:pPr marL="938784" lvl="1" indent="-609600"/>
            <a:r>
              <a:rPr lang="ru-RU" sz="2400" dirty="0"/>
              <a:t>Находим с </a:t>
            </a:r>
            <a:r>
              <a:rPr lang="ru-RU" sz="2400" dirty="0">
                <a:sym typeface="Symbol"/>
              </a:rPr>
              <a:t> </a:t>
            </a:r>
            <a:r>
              <a:rPr lang="en-US" sz="2400" dirty="0"/>
              <a:t>[a, b</a:t>
            </a:r>
            <a:r>
              <a:rPr lang="en-US" sz="2400" dirty="0"/>
              <a:t>]</a:t>
            </a:r>
            <a:r>
              <a:rPr lang="ru-RU" sz="2400" dirty="0"/>
              <a:t> такое, что </a:t>
            </a:r>
            <a:r>
              <a:rPr lang="en-US" sz="2400" dirty="0" err="1"/>
              <a:t>Sc</a:t>
            </a:r>
            <a:r>
              <a:rPr lang="en-US" sz="2400" dirty="0"/>
              <a:t> </a:t>
            </a:r>
            <a:r>
              <a:rPr lang="ru-RU" sz="2400" dirty="0"/>
              <a:t>ближе всего к </a:t>
            </a:r>
            <a:r>
              <a:rPr lang="en-US" sz="2400" dirty="0"/>
              <a:t>(</a:t>
            </a:r>
            <a:r>
              <a:rPr lang="en-US" sz="2400" dirty="0" err="1"/>
              <a:t>Sa+Sb</a:t>
            </a:r>
            <a:r>
              <a:rPr lang="en-US" sz="2400" dirty="0"/>
              <a:t>)/2</a:t>
            </a:r>
            <a:endParaRPr lang="ru-RU" sz="2400" dirty="0"/>
          </a:p>
          <a:p>
            <a:pPr marL="938784" lvl="1" indent="-609600"/>
            <a:r>
              <a:rPr lang="en-US" sz="2400" dirty="0"/>
              <a:t>K[i][j] = </a:t>
            </a:r>
            <a:r>
              <a:rPr lang="ru-RU" sz="2400" dirty="0"/>
              <a:t>1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i</a:t>
            </a:r>
            <a:r>
              <a:rPr lang="ru-RU" sz="2400" dirty="0">
                <a:sym typeface="Symbol"/>
              </a:rPr>
              <a:t>  </a:t>
            </a:r>
            <a:r>
              <a:rPr lang="en-US" sz="2400" dirty="0"/>
              <a:t>[a, </a:t>
            </a:r>
            <a:r>
              <a:rPr lang="en-US" sz="2400" dirty="0"/>
              <a:t>c], </a:t>
            </a:r>
            <a:r>
              <a:rPr lang="en-US" sz="2400" dirty="0"/>
              <a:t>K[i][j] = </a:t>
            </a:r>
            <a:r>
              <a:rPr lang="ru-RU" sz="2400" dirty="0"/>
              <a:t>0</a:t>
            </a:r>
            <a:r>
              <a:rPr lang="en-US" sz="2400" dirty="0"/>
              <a:t> </a:t>
            </a:r>
            <a:r>
              <a:rPr lang="ru-RU" sz="2400" dirty="0"/>
              <a:t>для </a:t>
            </a:r>
            <a:r>
              <a:rPr lang="en-US" sz="2400" dirty="0"/>
              <a:t>i</a:t>
            </a:r>
            <a:r>
              <a:rPr lang="ru-RU" sz="2400" dirty="0">
                <a:sym typeface="Symbol"/>
              </a:rPr>
              <a:t>  </a:t>
            </a:r>
            <a:r>
              <a:rPr lang="en-US" sz="2400" dirty="0"/>
              <a:t>[c+1, b]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3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200" dirty="0"/>
              <a:t>А =</a:t>
            </a:r>
            <a:r>
              <a:rPr lang="en-US" sz="2200" dirty="0"/>
              <a:t> {a, b, c, d, e}</a:t>
            </a:r>
          </a:p>
          <a:p>
            <a:pPr marL="609600" indent="-609600">
              <a:buNone/>
            </a:pPr>
            <a:r>
              <a:rPr lang="ru-RU" sz="2200" dirty="0"/>
              <a:t>Частоты </a:t>
            </a:r>
            <a:r>
              <a:rPr lang="en-US" sz="2200" dirty="0"/>
              <a:t>p</a:t>
            </a:r>
            <a:r>
              <a:rPr lang="en-US" sz="2200" baseline="-25000" dirty="0"/>
              <a:t>a</a:t>
            </a:r>
            <a:r>
              <a:rPr lang="ru-RU" sz="2200" dirty="0"/>
              <a:t> </a:t>
            </a:r>
            <a:r>
              <a:rPr lang="en-US" sz="2200" dirty="0"/>
              <a:t>= 0.11, </a:t>
            </a:r>
            <a:r>
              <a:rPr lang="en-US" sz="2200" dirty="0" err="1"/>
              <a:t>p</a:t>
            </a:r>
            <a:r>
              <a:rPr lang="en-US" sz="2200" baseline="-25000" dirty="0" err="1"/>
              <a:t>b</a:t>
            </a:r>
            <a:r>
              <a:rPr lang="ru-RU" sz="2200" dirty="0"/>
              <a:t> </a:t>
            </a:r>
            <a:r>
              <a:rPr lang="en-US" sz="2200" dirty="0"/>
              <a:t>= 0.15, p</a:t>
            </a:r>
            <a:r>
              <a:rPr lang="en-US" sz="2200" baseline="-25000" dirty="0"/>
              <a:t>c</a:t>
            </a:r>
            <a:r>
              <a:rPr lang="ru-RU" sz="2200" dirty="0"/>
              <a:t> </a:t>
            </a:r>
            <a:r>
              <a:rPr lang="en-US" sz="2200" dirty="0"/>
              <a:t>= 0.20, </a:t>
            </a:r>
            <a:r>
              <a:rPr lang="en-US" sz="2200" dirty="0" err="1"/>
              <a:t>p</a:t>
            </a:r>
            <a:r>
              <a:rPr lang="en-US" sz="2200" baseline="-25000" dirty="0" err="1"/>
              <a:t>d</a:t>
            </a:r>
            <a:r>
              <a:rPr lang="ru-RU" sz="2200" dirty="0"/>
              <a:t> </a:t>
            </a:r>
            <a:r>
              <a:rPr lang="en-US" sz="2200" dirty="0"/>
              <a:t>= 0.24, </a:t>
            </a:r>
            <a:r>
              <a:rPr lang="en-US" sz="2200" dirty="0" err="1"/>
              <a:t>p</a:t>
            </a:r>
            <a:r>
              <a:rPr lang="en-US" sz="2200" baseline="-25000" dirty="0" err="1"/>
              <a:t>e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r>
              <a:rPr lang="en-US" sz="2200" dirty="0"/>
              <a:t>0.46 </a:t>
            </a:r>
            <a:r>
              <a:rPr lang="ru-RU" sz="2200" dirty="0"/>
              <a:t>ближе к 0.5</a:t>
            </a:r>
          </a:p>
          <a:p>
            <a:pPr marL="609600" indent="-609600">
              <a:buNone/>
            </a:pPr>
            <a:r>
              <a:rPr lang="ru-RU" sz="2200" dirty="0"/>
              <a:t>0.26 ближе всех к (0.00+0.46)</a:t>
            </a:r>
            <a:r>
              <a:rPr lang="en-US" sz="2200" dirty="0"/>
              <a:t>/2=0.23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0.70 ближе всех к (0.46+1.00)</a:t>
            </a:r>
            <a:r>
              <a:rPr lang="en-US" sz="2200" dirty="0"/>
              <a:t>/</a:t>
            </a:r>
            <a:r>
              <a:rPr lang="ru-RU" sz="2200" dirty="0"/>
              <a:t>2=0.73</a:t>
            </a:r>
          </a:p>
          <a:p>
            <a:pPr marL="609600" indent="-609600">
              <a:buNone/>
            </a:pPr>
            <a:r>
              <a:rPr lang="ru-RU" sz="2200" dirty="0"/>
              <a:t>0.11 ближе всех к (0.00+0.26)</a:t>
            </a:r>
            <a:r>
              <a:rPr lang="en-US" sz="2200" dirty="0"/>
              <a:t>/2=</a:t>
            </a:r>
            <a:r>
              <a:rPr lang="ru-RU" sz="2200" dirty="0"/>
              <a:t>0.13</a:t>
            </a:r>
          </a:p>
          <a:p>
            <a:pPr marL="609600" indent="-609600">
              <a:buNone/>
            </a:pPr>
            <a:r>
              <a:rPr lang="en-US" sz="2200" dirty="0"/>
              <a:t> </a:t>
            </a:r>
            <a:endParaRPr lang="ru-RU" sz="2200" dirty="0"/>
          </a:p>
          <a:p>
            <a:pPr marL="609600" indent="-609600">
              <a:buFont typeface="Calibri" pitchFamily="34" charset="0"/>
              <a:buChar char="•"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155"/>
              </p:ext>
            </p:extLst>
          </p:nvPr>
        </p:nvGraphicFramePr>
        <p:xfrm>
          <a:off x="7032104" y="2780929"/>
          <a:ext cx="3168352" cy="3320411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ru-RU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0.15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0.46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0.24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0.70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0.30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Фано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Кодовое дерево для кода Фано обладает следующим свойством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/>
              <a:t>Ребра, исходящие из корня, соответствуют разбиению алфавита на две</a:t>
            </a:r>
            <a:r>
              <a:rPr lang="en-US" dirty="0"/>
              <a:t> </a:t>
            </a:r>
            <a:r>
              <a:rPr lang="ru-RU" dirty="0"/>
              <a:t>группы символов, близкие по частоте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/>
              <a:t>Ребра, исходящие из вершины следующего «этажа», соответствуют</a:t>
            </a:r>
            <a:r>
              <a:rPr lang="en-US" dirty="0"/>
              <a:t> </a:t>
            </a:r>
            <a:r>
              <a:rPr lang="ru-RU" dirty="0"/>
              <a:t>разбиению соответствующей группы </a:t>
            </a:r>
            <a:r>
              <a:rPr lang="ru-RU" dirty="0"/>
              <a:t>на близкие по частоте подгруппы </a:t>
            </a:r>
            <a:r>
              <a:rPr lang="ru-RU" dirty="0"/>
              <a:t>и т. д.</a:t>
            </a:r>
          </a:p>
          <a:p>
            <a:pPr>
              <a:lnSpc>
                <a:spcPct val="80000"/>
              </a:lnSpc>
            </a:pPr>
            <a:r>
              <a:rPr lang="ru-RU" dirty="0"/>
              <a:t>Код Фано – префиксный код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Почему?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Фано</a:t>
            </a:r>
            <a:endParaRPr lang="ru-RU" dirty="0"/>
          </a:p>
        </p:txBody>
      </p:sp>
      <p:sp>
        <p:nvSpPr>
          <p:cNvPr id="189441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Код Фано неоптимальный</a:t>
            </a:r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dirty="0"/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Частоты </a:t>
            </a:r>
            <a:r>
              <a:rPr lang="en-US" dirty="0"/>
              <a:t>p1=0.4, p2=p3=p4=p5=0.15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Фано</a:t>
            </a:r>
            <a:r>
              <a:rPr lang="en-US" dirty="0"/>
              <a:t>:</a:t>
            </a:r>
            <a:r>
              <a:rPr lang="ru-RU" dirty="0"/>
              <a:t> 00 01 10 110 111</a:t>
            </a:r>
          </a:p>
          <a:p>
            <a:pPr lvl="2">
              <a:lnSpc>
                <a:spcPct val="80000"/>
              </a:lnSpc>
            </a:pPr>
            <a:r>
              <a:rPr lang="ru-RU" dirty="0" smtClean="0"/>
              <a:t>средняя длина кодового слова </a:t>
            </a:r>
            <a:r>
              <a:rPr lang="en-US" dirty="0" smtClean="0"/>
              <a:t>2*0.4+(2+2)*0.15+(3+3)*0.15 = 2.3</a:t>
            </a:r>
            <a:endParaRPr lang="ru-RU" dirty="0" smtClean="0"/>
          </a:p>
          <a:p>
            <a:pPr lvl="1">
              <a:lnSpc>
                <a:spcPct val="80000"/>
              </a:lnSpc>
            </a:pPr>
            <a:r>
              <a:rPr lang="ru-RU" dirty="0"/>
              <a:t>Хаффман: 0 010 011 000 001</a:t>
            </a:r>
          </a:p>
          <a:p>
            <a:pPr lvl="2">
              <a:lnSpc>
                <a:spcPct val="80000"/>
              </a:lnSpc>
            </a:pPr>
            <a:r>
              <a:rPr lang="ru-RU" dirty="0"/>
              <a:t>средняя длина кодового </a:t>
            </a:r>
            <a:r>
              <a:rPr lang="ru-RU" dirty="0" smtClean="0"/>
              <a:t>слова 1</a:t>
            </a:r>
            <a:r>
              <a:rPr lang="en-US" dirty="0" smtClean="0"/>
              <a:t>*0.4+ (</a:t>
            </a:r>
            <a:r>
              <a:rPr lang="ru-RU" dirty="0" smtClean="0"/>
              <a:t>3+3+</a:t>
            </a:r>
            <a:r>
              <a:rPr lang="en-US" dirty="0" smtClean="0"/>
              <a:t>3+3</a:t>
            </a:r>
            <a:r>
              <a:rPr lang="en-US" dirty="0"/>
              <a:t>)*0.15 = </a:t>
            </a:r>
            <a:r>
              <a:rPr lang="en-US" dirty="0" smtClean="0"/>
              <a:t>2.</a:t>
            </a:r>
            <a:r>
              <a:rPr lang="ru-RU" dirty="0" smtClean="0"/>
              <a:t>2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ru-RU" dirty="0" smtClean="0"/>
              <a:t>Как выглядят кодовые деревья кода Хаффмана и Фано?</a:t>
            </a:r>
            <a:endParaRPr lang="ru-RU" dirty="0"/>
          </a:p>
          <a:p>
            <a:pPr lvl="1">
              <a:lnSpc>
                <a:spcPct val="8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ru-RU" sz="2400" dirty="0"/>
              <a:t>Клод Шеннон 1916 – 2001, основоположник теории информации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входные символы по возрастанию частот и</a:t>
            </a:r>
            <a:r>
              <a:rPr lang="en-US" sz="2400" dirty="0"/>
              <a:t> </a:t>
            </a: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r>
              <a:rPr lang="ru-RU" sz="2400" dirty="0"/>
              <a:t> </a:t>
            </a:r>
            <a:r>
              <a:rPr lang="en-US" sz="2400" dirty="0" err="1"/>
              <a:t>Sk</a:t>
            </a:r>
            <a:r>
              <a:rPr lang="en-US" sz="2400" dirty="0"/>
              <a:t> </a:t>
            </a:r>
            <a:r>
              <a:rPr lang="ru-RU" sz="2400" dirty="0"/>
              <a:t>как в методе Фано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Для каждой частоты </a:t>
            </a:r>
            <a:r>
              <a:rPr lang="en-US" sz="2400" dirty="0" err="1"/>
              <a:t>S</a:t>
            </a:r>
            <a:r>
              <a:rPr lang="en-US" sz="2400" dirty="0" err="1"/>
              <a:t>k</a:t>
            </a:r>
            <a:r>
              <a:rPr lang="en-US" sz="2400" baseline="-25000" dirty="0"/>
              <a:t>  </a:t>
            </a:r>
            <a:r>
              <a:rPr lang="ru-RU" sz="2400" dirty="0"/>
              <a:t>находим </a:t>
            </a:r>
            <a:r>
              <a:rPr lang="en-US" sz="2400" dirty="0" err="1"/>
              <a:t>nk</a:t>
            </a:r>
            <a:r>
              <a:rPr lang="ru-RU" sz="2400" baseline="-25000" dirty="0"/>
              <a:t> </a:t>
            </a:r>
            <a:r>
              <a:rPr lang="ru-RU" sz="2400" dirty="0"/>
              <a:t>т.ч. </a:t>
            </a:r>
            <a:r>
              <a:rPr lang="en-US" sz="2400" dirty="0"/>
              <a:t>1/2^nk</a:t>
            </a:r>
            <a:r>
              <a:rPr lang="en-US" sz="2400" baseline="30000" dirty="0"/>
              <a:t> </a:t>
            </a:r>
            <a:r>
              <a:rPr lang="en-US" sz="2400" dirty="0"/>
              <a:t>≤ </a:t>
            </a:r>
            <a:r>
              <a:rPr lang="en-US" sz="2400" dirty="0" err="1"/>
              <a:t>Sk</a:t>
            </a:r>
            <a:r>
              <a:rPr lang="en-US" sz="2400" dirty="0"/>
              <a:t> ≤ 2/2^nk --- </a:t>
            </a:r>
            <a:r>
              <a:rPr lang="ru-RU" sz="2400" dirty="0"/>
              <a:t>нужно отделить одну </a:t>
            </a:r>
            <a:r>
              <a:rPr lang="en-US" sz="2400" dirty="0" err="1"/>
              <a:t>Sk</a:t>
            </a:r>
            <a:r>
              <a:rPr lang="en-US" sz="2400" dirty="0"/>
              <a:t> </a:t>
            </a:r>
            <a:r>
              <a:rPr lang="ru-RU" sz="2400" dirty="0"/>
              <a:t>от</a:t>
            </a:r>
            <a:r>
              <a:rPr lang="en-US" sz="2400" dirty="0"/>
              <a:t> </a:t>
            </a:r>
            <a:r>
              <a:rPr lang="ru-RU" sz="2400" dirty="0"/>
              <a:t>другой</a:t>
            </a: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err="1"/>
              <a:t>Sk</a:t>
            </a:r>
            <a:r>
              <a:rPr lang="en-US" sz="2400" dirty="0"/>
              <a:t> </a:t>
            </a:r>
            <a:r>
              <a:rPr lang="ru-RU" sz="2400" dirty="0"/>
              <a:t>разлагаем в двочную дробь 0.</a:t>
            </a:r>
            <a:r>
              <a:rPr lang="en-US" sz="2400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d</a:t>
            </a:r>
            <a:r>
              <a:rPr lang="en-US" sz="2400" baseline="-25000" dirty="0"/>
              <a:t>3</a:t>
            </a:r>
            <a:r>
              <a:rPr lang="en-US" sz="2400" dirty="0"/>
              <a:t>….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П</a:t>
            </a:r>
            <a:r>
              <a:rPr lang="ru-RU" sz="2400" dirty="0"/>
              <a:t>ервые </a:t>
            </a:r>
            <a:r>
              <a:rPr lang="en-US" sz="2400" dirty="0" err="1"/>
              <a:t>nk</a:t>
            </a:r>
            <a:r>
              <a:rPr lang="en-US" sz="2400" baseline="-25000" dirty="0"/>
              <a:t> </a:t>
            </a:r>
            <a:r>
              <a:rPr lang="ru-RU" sz="2400" dirty="0"/>
              <a:t>цифр этой</a:t>
            </a:r>
            <a:r>
              <a:rPr lang="en-US" sz="2400" dirty="0"/>
              <a:t> </a:t>
            </a:r>
            <a:r>
              <a:rPr lang="ru-RU" sz="2400" dirty="0"/>
              <a:t>дроби  задают код для </a:t>
            </a:r>
            <a:r>
              <a:rPr lang="en-US" sz="2400" dirty="0"/>
              <a:t>k-</a:t>
            </a:r>
            <a:r>
              <a:rPr lang="ru-RU" sz="2400" dirty="0"/>
              <a:t>го символа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построения кода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ru-RU" sz="2400" dirty="0"/>
              <a:t>				</a:t>
            </a:r>
            <a:r>
              <a:rPr lang="en-US" sz="2400" dirty="0" err="1"/>
              <a:t>nk</a:t>
            </a:r>
            <a:r>
              <a:rPr lang="en-US" sz="2400" baseline="-25000" dirty="0"/>
              <a:t>    </a:t>
            </a:r>
            <a:r>
              <a:rPr lang="ru-RU" sz="2400" baseline="-25000" dirty="0"/>
              <a:t>	</a:t>
            </a:r>
            <a:r>
              <a:rPr lang="ru-RU" sz="2400" dirty="0"/>
              <a:t>разложение </a:t>
            </a:r>
            <a:r>
              <a:rPr lang="en-US" sz="2400" dirty="0" err="1"/>
              <a:t>Sk</a:t>
            </a:r>
            <a:r>
              <a:rPr lang="ru-RU" sz="2400" baseline="-25000" dirty="0"/>
              <a:t>	</a:t>
            </a:r>
            <a:r>
              <a:rPr lang="ru-RU" sz="2400" dirty="0"/>
              <a:t>код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p(a) = 0.08  S</a:t>
            </a:r>
            <a:r>
              <a:rPr lang="en-US" sz="2400" baseline="-25000" dirty="0"/>
              <a:t>a</a:t>
            </a:r>
            <a:r>
              <a:rPr lang="en-US" sz="2400" dirty="0"/>
              <a:t> = 0.08</a:t>
            </a:r>
            <a:r>
              <a:rPr lang="ru-RU" sz="2400" dirty="0"/>
              <a:t>	</a:t>
            </a:r>
            <a:r>
              <a:rPr lang="en-US" sz="2400" dirty="0"/>
              <a:t>4</a:t>
            </a:r>
            <a:r>
              <a:rPr lang="ru-RU" sz="2400" dirty="0"/>
              <a:t>	</a:t>
            </a:r>
            <a:r>
              <a:rPr lang="en-US" sz="2400" dirty="0"/>
              <a:t>0.0001</a:t>
            </a:r>
            <a:r>
              <a:rPr lang="ru-RU" sz="2400" dirty="0"/>
              <a:t>                  	</a:t>
            </a:r>
            <a:r>
              <a:rPr lang="en-US" sz="2400" dirty="0"/>
              <a:t>0001</a:t>
            </a:r>
            <a:r>
              <a:rPr lang="ru-RU" sz="2400" dirty="0"/>
              <a:t>         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p(b) = 0.12  </a:t>
            </a:r>
            <a:r>
              <a:rPr lang="en-US" sz="2400" dirty="0" err="1"/>
              <a:t>S</a:t>
            </a:r>
            <a:r>
              <a:rPr lang="en-US" sz="2400" baseline="-25000" dirty="0" err="1"/>
              <a:t>b</a:t>
            </a:r>
            <a:r>
              <a:rPr lang="en-US" sz="2400" dirty="0"/>
              <a:t> = 0.20</a:t>
            </a:r>
            <a:r>
              <a:rPr lang="ru-RU" sz="2400" dirty="0"/>
              <a:t>	</a:t>
            </a:r>
            <a:r>
              <a:rPr lang="en-US" sz="2400" dirty="0"/>
              <a:t>4</a:t>
            </a:r>
            <a:r>
              <a:rPr lang="ru-RU" sz="2400" dirty="0"/>
              <a:t>	</a:t>
            </a:r>
            <a:r>
              <a:rPr lang="en-US" sz="2400" dirty="0"/>
              <a:t>0.0011</a:t>
            </a:r>
            <a:r>
              <a:rPr lang="ru-RU" sz="2400" dirty="0"/>
              <a:t>                  	</a:t>
            </a:r>
            <a:r>
              <a:rPr lang="en-US" sz="2400" dirty="0"/>
              <a:t>0011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p(c) = 0.15  </a:t>
            </a:r>
            <a:r>
              <a:rPr lang="en-US" sz="2400" dirty="0" err="1"/>
              <a:t>S</a:t>
            </a:r>
            <a:r>
              <a:rPr lang="en-US" sz="2400" baseline="-25000" dirty="0" err="1"/>
              <a:t>c</a:t>
            </a:r>
            <a:r>
              <a:rPr lang="en-US" sz="2400" dirty="0"/>
              <a:t> = 0.35</a:t>
            </a:r>
            <a:r>
              <a:rPr lang="ru-RU" sz="2400" dirty="0"/>
              <a:t>	</a:t>
            </a:r>
            <a:r>
              <a:rPr lang="en-US" sz="2400" dirty="0"/>
              <a:t>3    </a:t>
            </a:r>
            <a:r>
              <a:rPr lang="ru-RU" sz="2400" dirty="0"/>
              <a:t>	</a:t>
            </a:r>
            <a:r>
              <a:rPr lang="en-US" sz="2400" dirty="0"/>
              <a:t>0.010</a:t>
            </a:r>
            <a:r>
              <a:rPr lang="ru-RU" sz="2400" dirty="0"/>
              <a:t>                    	</a:t>
            </a:r>
            <a:r>
              <a:rPr lang="en-US" sz="2400" dirty="0"/>
              <a:t>010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p(d) = 0.28  </a:t>
            </a:r>
            <a:r>
              <a:rPr lang="en-US" sz="2400" dirty="0" err="1"/>
              <a:t>S</a:t>
            </a:r>
            <a:r>
              <a:rPr lang="en-US" sz="2400" baseline="-25000" dirty="0" err="1"/>
              <a:t>d</a:t>
            </a:r>
            <a:r>
              <a:rPr lang="en-US" sz="2400" dirty="0"/>
              <a:t> = 0.63</a:t>
            </a:r>
            <a:r>
              <a:rPr lang="ru-RU" sz="2400" dirty="0"/>
              <a:t>	</a:t>
            </a:r>
            <a:r>
              <a:rPr lang="en-US" sz="2400" dirty="0"/>
              <a:t>2</a:t>
            </a:r>
            <a:r>
              <a:rPr lang="ru-RU" sz="2400" dirty="0"/>
              <a:t>	</a:t>
            </a:r>
            <a:r>
              <a:rPr lang="en-US" sz="2400" dirty="0"/>
              <a:t>0.10</a:t>
            </a:r>
            <a:r>
              <a:rPr lang="ru-RU" sz="2400" dirty="0"/>
              <a:t>			1</a:t>
            </a:r>
            <a:r>
              <a:rPr lang="en-US" sz="2400" dirty="0"/>
              <a:t>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p(e) = 0.37  </a:t>
            </a:r>
            <a:r>
              <a:rPr lang="en-US" sz="2400" dirty="0" err="1"/>
              <a:t>S</a:t>
            </a:r>
            <a:r>
              <a:rPr lang="en-US" sz="2400" baseline="-25000" dirty="0" err="1"/>
              <a:t>d</a:t>
            </a:r>
            <a:r>
              <a:rPr lang="en-US" sz="2400" dirty="0"/>
              <a:t> = 1.00</a:t>
            </a:r>
            <a:r>
              <a:rPr lang="ru-RU" sz="2400" dirty="0"/>
              <a:t>	</a:t>
            </a:r>
            <a:r>
              <a:rPr lang="en-US" sz="2400" dirty="0"/>
              <a:t>2</a:t>
            </a:r>
            <a:r>
              <a:rPr lang="ru-RU" sz="2400" dirty="0"/>
              <a:t>	</a:t>
            </a:r>
            <a:r>
              <a:rPr lang="en-US" sz="2400" dirty="0"/>
              <a:t>0.11</a:t>
            </a:r>
            <a:r>
              <a:rPr lang="ru-RU" sz="2400" dirty="0"/>
              <a:t>			</a:t>
            </a:r>
            <a:r>
              <a:rPr lang="en-US" sz="2400" dirty="0"/>
              <a:t>11</a:t>
            </a:r>
          </a:p>
          <a:p>
            <a:pPr marL="609600" indent="-609600">
              <a:lnSpc>
                <a:spcPct val="90000"/>
              </a:lnSpc>
              <a:buNone/>
            </a:pPr>
            <a:endParaRPr lang="ru-RU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ru-RU" sz="2000" dirty="0"/>
              <a:t>Пример вычисления </a:t>
            </a:r>
            <a:r>
              <a:rPr lang="en-US" sz="2000" dirty="0" err="1"/>
              <a:t>na</a:t>
            </a:r>
            <a:r>
              <a:rPr lang="en-US" sz="2000" dirty="0"/>
              <a:t>: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ru-RU" sz="2000" dirty="0"/>
              <a:t>0.08 </a:t>
            </a:r>
            <a:r>
              <a:rPr lang="en-US" sz="2000" dirty="0"/>
              <a:t>~=</a:t>
            </a:r>
            <a:r>
              <a:rPr lang="ru-RU" sz="2000" dirty="0"/>
              <a:t> 1</a:t>
            </a:r>
            <a:r>
              <a:rPr lang="en-US" sz="2000" dirty="0"/>
              <a:t>/</a:t>
            </a:r>
            <a:r>
              <a:rPr lang="ru-RU" sz="2000" dirty="0"/>
              <a:t>12</a:t>
            </a:r>
            <a:r>
              <a:rPr lang="en-US" sz="2000" dirty="0"/>
              <a:t>;     1/2^4 ≤ 1/12 ≤ 2/2^4 </a:t>
            </a:r>
            <a:endParaRPr lang="en-US" sz="2000" dirty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ru-RU" sz="2000" dirty="0">
                <a:solidFill>
                  <a:srgbClr val="FF0000"/>
                </a:solidFill>
              </a:rPr>
              <a:t>НАПИШИ НОРМАЛЬНО ПОЧЕМУ ЭТО РАБОТАЕТ!!!!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кода Шеннона</a:t>
            </a:r>
            <a:endParaRPr lang="ru-RU" dirty="0"/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Код Шеннона -- префиксный код</a:t>
            </a:r>
          </a:p>
          <a:p>
            <a:pPr marL="672084" lvl="1">
              <a:lnSpc>
                <a:spcPct val="90000"/>
              </a:lnSpc>
            </a:pPr>
            <a:r>
              <a:rPr lang="ru-RU" sz="2400" dirty="0"/>
              <a:t>Почему?</a:t>
            </a:r>
          </a:p>
          <a:p>
            <a:pPr>
              <a:lnSpc>
                <a:spcPct val="90000"/>
              </a:lnSpc>
            </a:pPr>
            <a:endParaRPr lang="ru-RU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Пусть </a:t>
            </a:r>
            <a:r>
              <a:rPr lang="en-US" sz="2800" dirty="0" err="1"/>
              <a:t>pk</a:t>
            </a:r>
            <a:r>
              <a:rPr lang="en-US" sz="2800" dirty="0"/>
              <a:t> – </a:t>
            </a:r>
            <a:r>
              <a:rPr lang="ru-RU" sz="2800" dirty="0"/>
              <a:t>частота вхождения </a:t>
            </a:r>
            <a:r>
              <a:rPr lang="en-US" sz="2800" dirty="0"/>
              <a:t>k-</a:t>
            </a:r>
            <a:r>
              <a:rPr lang="ru-RU" sz="2800" dirty="0"/>
              <a:t>го символа в кодируемое </a:t>
            </a:r>
            <a:r>
              <a:rPr lang="ru-RU" sz="2800" dirty="0"/>
              <a:t>сообщение </a:t>
            </a:r>
            <a:r>
              <a:rPr lang="ru-RU" sz="2800" dirty="0"/>
              <a:t>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r>
              <a:rPr lang="ru-RU" sz="2800" dirty="0"/>
              <a:t>Кодирование такого сообщения кодом Шеннона дает сообщение длины не более </a:t>
            </a:r>
            <a:r>
              <a:rPr lang="en-US" sz="2800" dirty="0"/>
              <a:t>N*(p1*log2(p1) + p2*log2(p2) + … + </a:t>
            </a:r>
            <a:r>
              <a:rPr lang="en-US" sz="2800" dirty="0" err="1"/>
              <a:t>pn</a:t>
            </a:r>
            <a:r>
              <a:rPr lang="en-US" sz="2800" dirty="0"/>
              <a:t>*log2(</a:t>
            </a:r>
            <a:r>
              <a:rPr lang="en-US" sz="2800" dirty="0" err="1"/>
              <a:t>pn</a:t>
            </a:r>
            <a:r>
              <a:rPr lang="en-US" sz="2800" dirty="0"/>
              <a:t>))</a:t>
            </a:r>
            <a:endParaRPr lang="ru-RU" sz="2800" dirty="0"/>
          </a:p>
          <a:p>
            <a:pPr marL="672084" lvl="1">
              <a:lnSpc>
                <a:spcPct val="90000"/>
              </a:lnSpc>
            </a:pPr>
            <a:endParaRPr lang="ru-RU" sz="2400" dirty="0"/>
          </a:p>
          <a:p>
            <a:pPr marL="672084" lvl="1">
              <a:lnSpc>
                <a:spcPct val="90000"/>
              </a:lnSpc>
            </a:pPr>
            <a:r>
              <a:rPr lang="ru-RU" sz="2400" dirty="0"/>
              <a:t>Почему?</a:t>
            </a:r>
            <a:r>
              <a:rPr lang="en-US" sz="2400" dirty="0"/>
              <a:t> </a:t>
            </a:r>
            <a:r>
              <a:rPr lang="ru-RU" sz="2400" dirty="0"/>
              <a:t>Как Шеннон выбрал длины кодовых слов?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Алфавит, кодирование, код</a:t>
            </a:r>
          </a:p>
          <a:p>
            <a:r>
              <a:rPr lang="ru-RU" dirty="0" smtClean="0"/>
              <a:t>Типы кодирования, однозначное декодирование</a:t>
            </a:r>
          </a:p>
          <a:p>
            <a:r>
              <a:rPr lang="ru-RU" dirty="0" smtClean="0"/>
              <a:t>Метод кодирования Хафмана</a:t>
            </a:r>
          </a:p>
          <a:p>
            <a:r>
              <a:rPr lang="ru-RU" dirty="0" smtClean="0"/>
              <a:t>Метод кодирования Фано</a:t>
            </a:r>
          </a:p>
        </p:txBody>
      </p:sp>
    </p:spTree>
    <p:extLst>
      <p:ext uri="{BB962C8B-B14F-4D97-AF65-F5344CB8AC3E}">
        <p14:creationId xmlns:p14="http://schemas.microsoft.com/office/powerpoint/2010/main" val="12105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hlink"/>
                </a:solidFill>
              </a:rPr>
              <a:t>Кодом</a:t>
            </a:r>
            <a:r>
              <a:rPr lang="ru-RU" sz="2400" dirty="0"/>
              <a:t> называется отображение К : Алф1* —&gt; Алф2*,  согласованное с конкатенацией, т.е. удовлетворяющее равенству К(с1с2...с</a:t>
            </a:r>
            <a:r>
              <a:rPr lang="en-US" sz="2400" dirty="0"/>
              <a:t>N) = </a:t>
            </a:r>
            <a:r>
              <a:rPr lang="ru-RU" sz="2400" dirty="0"/>
              <a:t>К(с1)</a:t>
            </a:r>
            <a:r>
              <a:rPr lang="ru-RU" sz="2400" dirty="0"/>
              <a:t> </a:t>
            </a:r>
            <a:r>
              <a:rPr lang="ru-RU" sz="2400" dirty="0"/>
              <a:t>К(с2)...</a:t>
            </a:r>
            <a:r>
              <a:rPr lang="ru-RU" sz="2400" dirty="0"/>
              <a:t> К(</a:t>
            </a:r>
            <a:r>
              <a:rPr lang="ru-RU" sz="2400" dirty="0"/>
              <a:t>с</a:t>
            </a:r>
            <a:r>
              <a:rPr lang="en-US" sz="2400" dirty="0"/>
              <a:t>N) </a:t>
            </a:r>
            <a:r>
              <a:rPr lang="ru-RU" sz="2400" dirty="0"/>
              <a:t>для </a:t>
            </a:r>
            <a:r>
              <a:rPr lang="ru-RU" sz="2400" dirty="0"/>
              <a:t>любого сообщения с1с2</a:t>
            </a:r>
            <a:r>
              <a:rPr lang="ru-RU" sz="2400" dirty="0"/>
              <a:t>...с</a:t>
            </a:r>
            <a:r>
              <a:rPr lang="en-US" sz="2400" dirty="0"/>
              <a:t>N</a:t>
            </a:r>
            <a:r>
              <a:rPr lang="ru-RU" sz="2400" dirty="0"/>
              <a:t> из </a:t>
            </a:r>
            <a:r>
              <a:rPr lang="ru-RU" sz="2400" dirty="0"/>
              <a:t>Алф1*</a:t>
            </a:r>
          </a:p>
          <a:p>
            <a:endParaRPr lang="ru-RU" sz="2400" dirty="0"/>
          </a:p>
          <a:p>
            <a:r>
              <a:rPr lang="ru-RU" sz="2400" dirty="0"/>
              <a:t>Значение </a:t>
            </a:r>
            <a:r>
              <a:rPr lang="ru-RU" sz="2400" dirty="0"/>
              <a:t>К(с1с2...с</a:t>
            </a:r>
            <a:r>
              <a:rPr lang="en-US" sz="2400" dirty="0"/>
              <a:t>N) </a:t>
            </a:r>
            <a:r>
              <a:rPr lang="ru-RU" sz="2400" dirty="0"/>
              <a:t> называется </a:t>
            </a:r>
            <a:r>
              <a:rPr lang="ru-RU" sz="2400" dirty="0">
                <a:solidFill>
                  <a:schemeClr val="hlink"/>
                </a:solidFill>
              </a:rPr>
              <a:t>кодом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hlink"/>
                </a:solidFill>
              </a:rPr>
              <a:t>сообщения </a:t>
            </a:r>
            <a:r>
              <a:rPr lang="ru-RU" sz="2400" dirty="0"/>
              <a:t>с1с2...с</a:t>
            </a:r>
            <a:r>
              <a:rPr lang="en-US" sz="2400" dirty="0"/>
              <a:t>N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Код  </a:t>
            </a:r>
            <a:r>
              <a:rPr lang="ru-RU" sz="2400" dirty="0"/>
              <a:t>К : Алф1* —&gt; </a:t>
            </a:r>
            <a:r>
              <a:rPr lang="en-US" sz="2400" dirty="0"/>
              <a:t>{0,1}</a:t>
            </a:r>
            <a:r>
              <a:rPr lang="ru-RU" sz="2400" dirty="0"/>
              <a:t>* называется </a:t>
            </a:r>
            <a:r>
              <a:rPr lang="ru-RU" sz="2400" dirty="0">
                <a:solidFill>
                  <a:schemeClr val="hlink"/>
                </a:solidFill>
              </a:rPr>
              <a:t>двоичным </a:t>
            </a:r>
            <a:r>
              <a:rPr lang="ru-RU" sz="2400" dirty="0">
                <a:solidFill>
                  <a:schemeClr val="hlink"/>
                </a:solidFill>
              </a:rPr>
              <a:t>кодом</a:t>
            </a:r>
            <a:endParaRPr lang="ru-RU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hlink"/>
                </a:solidFill>
              </a:rPr>
              <a:t>Кодированием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hlink"/>
                </a:solidFill>
              </a:rPr>
              <a:t>сообщения </a:t>
            </a:r>
            <a:r>
              <a:rPr lang="ru-RU" sz="2400" dirty="0"/>
              <a:t>называется вычисление кода сообщения</a:t>
            </a:r>
          </a:p>
          <a:p>
            <a:r>
              <a:rPr lang="ru-RU" sz="2400" dirty="0">
                <a:solidFill>
                  <a:schemeClr val="hlink"/>
                </a:solidFill>
              </a:rPr>
              <a:t>Декодированием (дешифровкой) сообщения </a:t>
            </a:r>
            <a:r>
              <a:rPr lang="ru-RU" sz="2400" dirty="0"/>
              <a:t>называется вычисление его прообраза под действием кода</a:t>
            </a:r>
          </a:p>
          <a:p>
            <a:r>
              <a:rPr lang="ru-RU" sz="2400" dirty="0"/>
              <a:t>Код К называется </a:t>
            </a:r>
            <a:r>
              <a:rPr lang="ru-RU" sz="2400" dirty="0">
                <a:solidFill>
                  <a:schemeClr val="hlink"/>
                </a:solidFill>
              </a:rPr>
              <a:t>однозначно декодируемым</a:t>
            </a:r>
            <a:r>
              <a:rPr lang="ru-RU" sz="2400" dirty="0"/>
              <a:t>, если существует обратная функция </a:t>
            </a:r>
            <a:r>
              <a:rPr lang="ru-RU" sz="2400" dirty="0"/>
              <a:t>К</a:t>
            </a:r>
            <a:r>
              <a:rPr lang="ru-RU" sz="2400" baseline="30000" dirty="0"/>
              <a:t>-1</a:t>
            </a:r>
            <a:endParaRPr lang="ru-RU" sz="2000" dirty="0"/>
          </a:p>
          <a:p>
            <a:r>
              <a:rPr lang="ru-RU" sz="2400" dirty="0"/>
              <a:t>Если вычисление </a:t>
            </a:r>
            <a:r>
              <a:rPr lang="ru-RU" sz="2400" dirty="0"/>
              <a:t>К</a:t>
            </a:r>
            <a:r>
              <a:rPr lang="ru-RU" sz="2400" baseline="30000" dirty="0"/>
              <a:t>-1 </a:t>
            </a:r>
            <a:r>
              <a:rPr lang="ru-RU" sz="2400" dirty="0"/>
              <a:t>требует большого количества времени, то говорят не о кодировании, а о шифровании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Алф1 = {</a:t>
            </a:r>
            <a:r>
              <a:rPr lang="en-US" sz="2800" dirty="0"/>
              <a:t>a</a:t>
            </a:r>
            <a:r>
              <a:rPr lang="ru-RU" sz="2800" dirty="0"/>
              <a:t>,</a:t>
            </a:r>
            <a:r>
              <a:rPr lang="en-US" sz="2800" dirty="0"/>
              <a:t>b</a:t>
            </a:r>
            <a:r>
              <a:rPr lang="ru-RU" sz="2800" dirty="0"/>
              <a:t>,</a:t>
            </a:r>
            <a:r>
              <a:rPr lang="en-US" sz="2800" dirty="0"/>
              <a:t>c</a:t>
            </a:r>
            <a:r>
              <a:rPr lang="ru-RU" sz="2800" dirty="0"/>
              <a:t>,</a:t>
            </a:r>
            <a:r>
              <a:rPr lang="en-US" sz="2800" dirty="0"/>
              <a:t>d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Алф2 = {0,1}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0,</a:t>
            </a:r>
            <a:r>
              <a:rPr lang="en-US" sz="2800" dirty="0"/>
              <a:t> </a:t>
            </a:r>
            <a:r>
              <a:rPr lang="ru-RU" sz="2800" dirty="0"/>
              <a:t> К(</a:t>
            </a:r>
            <a:r>
              <a:rPr lang="en-US" sz="2800" dirty="0"/>
              <a:t>b</a:t>
            </a:r>
            <a:r>
              <a:rPr lang="ru-RU" sz="2800" dirty="0"/>
              <a:t>) = 01,</a:t>
            </a:r>
            <a:r>
              <a:rPr lang="en-US" sz="2800" dirty="0"/>
              <a:t> </a:t>
            </a:r>
            <a:r>
              <a:rPr lang="ru-RU" sz="2800" dirty="0"/>
              <a:t> К(с) = 10, </a:t>
            </a:r>
            <a:r>
              <a:rPr lang="ru-RU" sz="2800" dirty="0"/>
              <a:t>К</a:t>
            </a:r>
            <a:r>
              <a:rPr lang="ru-RU" sz="2800" dirty="0"/>
              <a:t>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>
                <a:solidFill>
                  <a:schemeClr val="accent2"/>
                </a:solidFill>
              </a:rPr>
              <a:t>addbba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b</a:t>
            </a:r>
            <a:r>
              <a:rPr lang="ru-RU" sz="2800" dirty="0">
                <a:solidFill>
                  <a:schemeClr val="accent2"/>
                </a:solidFill>
              </a:rPr>
              <a:t>ссс</a:t>
            </a:r>
            <a:r>
              <a:rPr lang="en-US" sz="2800" dirty="0">
                <a:solidFill>
                  <a:schemeClr val="accent2"/>
                </a:solidFill>
              </a:rPr>
              <a:t>, …</a:t>
            </a:r>
            <a:r>
              <a:rPr lang="en-US" sz="2800" dirty="0"/>
              <a:t>}</a:t>
            </a:r>
            <a:r>
              <a:rPr lang="ru-RU" sz="2800" dirty="0"/>
              <a:t> – прообраз 01101010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Данный код не является однозначно декодируемым</a:t>
            </a:r>
          </a:p>
        </p:txBody>
      </p: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Алф1 </a:t>
            </a:r>
            <a:r>
              <a:rPr lang="ru-RU" sz="2800" dirty="0"/>
              <a:t>= {</a:t>
            </a:r>
            <a:r>
              <a:rPr lang="en-US" sz="2800" dirty="0"/>
              <a:t>a</a:t>
            </a:r>
            <a:r>
              <a:rPr lang="ru-RU" sz="2800" dirty="0"/>
              <a:t>,</a:t>
            </a:r>
            <a:r>
              <a:rPr lang="en-US" sz="2800" dirty="0"/>
              <a:t>b</a:t>
            </a:r>
            <a:r>
              <a:rPr lang="ru-RU" sz="2800" dirty="0"/>
              <a:t>,</a:t>
            </a:r>
            <a:r>
              <a:rPr lang="en-US" sz="2800" dirty="0"/>
              <a:t>c</a:t>
            </a:r>
            <a:r>
              <a:rPr lang="ru-RU" sz="2800" dirty="0"/>
              <a:t>,</a:t>
            </a:r>
            <a:r>
              <a:rPr lang="en-US" sz="2800" dirty="0"/>
              <a:t>d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Алф2 </a:t>
            </a:r>
            <a:r>
              <a:rPr lang="ru-RU" sz="2800" dirty="0"/>
              <a:t>= {0,1</a:t>
            </a:r>
            <a:r>
              <a:rPr lang="ru-RU" sz="2800" dirty="0"/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0,</a:t>
            </a:r>
            <a:r>
              <a:rPr lang="en-US" sz="2800" dirty="0"/>
              <a:t> </a:t>
            </a:r>
            <a:r>
              <a:rPr lang="ru-RU" sz="2800" dirty="0"/>
              <a:t> К(</a:t>
            </a:r>
            <a:r>
              <a:rPr lang="en-US" sz="2800" dirty="0"/>
              <a:t>b</a:t>
            </a:r>
            <a:r>
              <a:rPr lang="ru-RU" sz="2800" dirty="0"/>
              <a:t>) = </a:t>
            </a:r>
            <a:r>
              <a:rPr lang="ru-RU" sz="2800" dirty="0"/>
              <a:t>1</a:t>
            </a:r>
            <a:r>
              <a:rPr lang="ru-RU" sz="2800" dirty="0"/>
              <a:t>0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 </a:t>
            </a:r>
            <a:r>
              <a:rPr lang="ru-RU" sz="2800" dirty="0"/>
              <a:t>К(с) = </a:t>
            </a:r>
            <a:r>
              <a:rPr lang="ru-RU" sz="2800" dirty="0"/>
              <a:t>110, </a:t>
            </a: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</a:t>
            </a:r>
            <a:r>
              <a:rPr lang="ru-RU" sz="2800" dirty="0"/>
              <a:t>111</a:t>
            </a: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</a:t>
            </a:r>
            <a:r>
              <a:rPr lang="ru-RU" sz="2800" dirty="0"/>
              <a:t>однозначно </a:t>
            </a:r>
            <a:r>
              <a:rPr lang="ru-RU" sz="2800" dirty="0"/>
              <a:t>декодируемым?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Кодовое 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solidFill>
                  <a:schemeClr val="hlink"/>
                </a:solidFill>
              </a:rPr>
              <a:t>Кодовым деревом </a:t>
            </a:r>
            <a:r>
              <a:rPr lang="ru-RU" sz="2400" dirty="0"/>
              <a:t>кода К:Алф1 -</a:t>
            </a:r>
            <a:r>
              <a:rPr lang="en-US" sz="2400" dirty="0"/>
              <a:t>&gt;</a:t>
            </a:r>
            <a:r>
              <a:rPr lang="ru-RU" sz="2400" dirty="0"/>
              <a:t>Алф2 называется такое дерево Т, </a:t>
            </a:r>
            <a:r>
              <a:rPr lang="ru-RU" sz="2400" dirty="0"/>
              <a:t>с </a:t>
            </a:r>
            <a:r>
              <a:rPr lang="ru-RU" sz="2400" dirty="0"/>
              <a:t>дугами помеченными </a:t>
            </a:r>
            <a:r>
              <a:rPr lang="ru-RU" sz="2400" dirty="0"/>
              <a:t>символами из </a:t>
            </a:r>
            <a:r>
              <a:rPr lang="ru-RU" sz="2400" dirty="0"/>
              <a:t>Алф2, что</a:t>
            </a:r>
          </a:p>
          <a:p>
            <a:r>
              <a:rPr lang="ru-RU" sz="2400" dirty="0"/>
              <a:t>Любой путь из корня Т совпадает с началом кода какого-то символа из Алф1</a:t>
            </a:r>
          </a:p>
          <a:p>
            <a:r>
              <a:rPr lang="ru-RU" sz="2400" dirty="0"/>
              <a:t>Код любого символа </a:t>
            </a:r>
            <a:r>
              <a:rPr lang="ru-RU" sz="2400" dirty="0"/>
              <a:t>из Алф1 </a:t>
            </a:r>
            <a:r>
              <a:rPr lang="ru-RU" sz="2400" dirty="0"/>
              <a:t>соответствует какому-то пути из корня Т</a:t>
            </a:r>
          </a:p>
          <a:p>
            <a:pPr lvl="1"/>
            <a:r>
              <a:rPr lang="ru-RU" sz="2000" dirty="0"/>
              <a:t>Почему не всегда до листа?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кодового дерева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dirty="0"/>
              <a:t>Алф1 = {</a:t>
            </a:r>
            <a:r>
              <a:rPr lang="en-US" dirty="0"/>
              <a:t>a</a:t>
            </a:r>
            <a:r>
              <a:rPr lang="ru-RU" dirty="0"/>
              <a:t>,</a:t>
            </a:r>
            <a:r>
              <a:rPr lang="en-US" dirty="0"/>
              <a:t>b</a:t>
            </a:r>
            <a:r>
              <a:rPr lang="ru-RU" dirty="0"/>
              <a:t>,</a:t>
            </a:r>
            <a:r>
              <a:rPr lang="en-US" dirty="0"/>
              <a:t>c</a:t>
            </a:r>
            <a:r>
              <a:rPr lang="ru-RU" dirty="0"/>
              <a:t>,</a:t>
            </a:r>
            <a:r>
              <a:rPr lang="en-US" dirty="0"/>
              <a:t>d</a:t>
            </a:r>
            <a:r>
              <a:rPr lang="ru-RU" dirty="0"/>
              <a:t>}</a:t>
            </a:r>
            <a:endParaRPr lang="en-US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dirty="0"/>
              <a:t>Алф2 </a:t>
            </a:r>
            <a:r>
              <a:rPr lang="ru-RU" dirty="0"/>
              <a:t>= {0,1}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dirty="0"/>
              <a:t>К(а) =  0,</a:t>
            </a:r>
            <a:r>
              <a:rPr lang="en-US" dirty="0"/>
              <a:t> </a:t>
            </a:r>
            <a:r>
              <a:rPr lang="ru-RU" dirty="0"/>
              <a:t> К(</a:t>
            </a:r>
            <a:r>
              <a:rPr lang="en-US" dirty="0"/>
              <a:t>b</a:t>
            </a:r>
            <a:r>
              <a:rPr lang="ru-RU" dirty="0"/>
              <a:t>) = 01</a:t>
            </a:r>
            <a:r>
              <a:rPr lang="ru-RU" dirty="0"/>
              <a:t>,</a:t>
            </a:r>
            <a:endParaRPr lang="en-US" dirty="0"/>
          </a:p>
          <a:p>
            <a:pPr marL="68580" indent="0">
              <a:lnSpc>
                <a:spcPct val="80000"/>
              </a:lnSpc>
              <a:buNone/>
            </a:pPr>
            <a:r>
              <a:rPr lang="ru-RU" dirty="0"/>
              <a:t>К(с</a:t>
            </a:r>
            <a:r>
              <a:rPr lang="ru-RU" dirty="0"/>
              <a:t>) = 10, К(</a:t>
            </a:r>
            <a:r>
              <a:rPr lang="en-US" dirty="0"/>
              <a:t>d</a:t>
            </a:r>
            <a:r>
              <a:rPr lang="ru-RU" dirty="0"/>
              <a:t>) = </a:t>
            </a:r>
            <a:r>
              <a:rPr lang="ru-RU" dirty="0"/>
              <a:t>1</a:t>
            </a:r>
          </a:p>
          <a:p>
            <a:pPr marL="68580" indent="0">
              <a:lnSpc>
                <a:spcPct val="80000"/>
              </a:lnSpc>
              <a:buNone/>
            </a:pPr>
            <a:endParaRPr lang="ru-RU" dirty="0"/>
          </a:p>
          <a:p>
            <a:pPr marL="68580" indent="0">
              <a:lnSpc>
                <a:spcPct val="80000"/>
              </a:lnSpc>
              <a:buNone/>
            </a:pPr>
            <a:r>
              <a:rPr lang="ru-RU" dirty="0"/>
              <a:t>Почему </a:t>
            </a:r>
            <a:r>
              <a:rPr lang="ru-RU" dirty="0"/>
              <a:t>у сообщения </a:t>
            </a:r>
            <a:r>
              <a:rPr lang="ru-RU"/>
              <a:t>01101010 как минимум два </a:t>
            </a:r>
            <a:r>
              <a:rPr lang="ru-RU" dirty="0"/>
              <a:t>прообраза?</a:t>
            </a:r>
            <a:endParaRPr lang="ru-RU" dirty="0"/>
          </a:p>
          <a:p>
            <a:pPr marL="6858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47552" y="180236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8472264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9" name="Oval 8"/>
          <p:cNvSpPr/>
          <p:nvPr/>
        </p:nvSpPr>
        <p:spPr>
          <a:xfrm>
            <a:off x="7896200" y="306896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0" name="Oval 9"/>
          <p:cNvSpPr/>
          <p:nvPr/>
        </p:nvSpPr>
        <p:spPr>
          <a:xfrm>
            <a:off x="7392144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1" name="Oval 10"/>
          <p:cNvSpPr/>
          <p:nvPr/>
        </p:nvSpPr>
        <p:spPr>
          <a:xfrm>
            <a:off x="6888088" y="25649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34" name="Elbow Connector 32"/>
          <p:cNvCxnSpPr>
            <a:stCxn id="8" idx="3"/>
            <a:endCxn id="9" idx="7"/>
          </p:cNvCxnSpPr>
          <p:nvPr/>
        </p:nvCxnSpPr>
        <p:spPr>
          <a:xfrm flipH="1">
            <a:off x="8203513" y="2872217"/>
            <a:ext cx="321478" cy="24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2"/>
          <p:cNvCxnSpPr>
            <a:stCxn id="7" idx="5"/>
            <a:endCxn id="8" idx="1"/>
          </p:cNvCxnSpPr>
          <p:nvPr/>
        </p:nvCxnSpPr>
        <p:spPr>
          <a:xfrm>
            <a:off x="8054865" y="2109679"/>
            <a:ext cx="470126" cy="5079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2"/>
          <p:cNvCxnSpPr>
            <a:stCxn id="11" idx="5"/>
            <a:endCxn id="10" idx="1"/>
          </p:cNvCxnSpPr>
          <p:nvPr/>
        </p:nvCxnSpPr>
        <p:spPr>
          <a:xfrm>
            <a:off x="7195401" y="2872217"/>
            <a:ext cx="249470" cy="3214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2"/>
          <p:cNvCxnSpPr>
            <a:stCxn id="7" idx="3"/>
            <a:endCxn id="11" idx="7"/>
          </p:cNvCxnSpPr>
          <p:nvPr/>
        </p:nvCxnSpPr>
        <p:spPr>
          <a:xfrm flipH="1">
            <a:off x="7195401" y="2109679"/>
            <a:ext cx="604878" cy="5079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286051" y="219045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7" name="Rectangle 26"/>
          <p:cNvSpPr/>
          <p:nvPr/>
        </p:nvSpPr>
        <p:spPr>
          <a:xfrm>
            <a:off x="7197279" y="292494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Rectangle 27"/>
          <p:cNvSpPr/>
          <p:nvPr/>
        </p:nvSpPr>
        <p:spPr>
          <a:xfrm>
            <a:off x="8287612" y="3010184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7412619" y="2162406"/>
            <a:ext cx="216024" cy="24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1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79665</TotalTime>
  <Words>1895</Words>
  <Application>Microsoft Office PowerPoint</Application>
  <PresentationFormat>Широкоэкранный</PresentationFormat>
  <Paragraphs>358</Paragraphs>
  <Slides>39</Slides>
  <Notes>24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Calibri</vt:lpstr>
      <vt:lpstr>Symbol</vt:lpstr>
      <vt:lpstr>Office Theme</vt:lpstr>
      <vt:lpstr>Equation</vt:lpstr>
      <vt:lpstr>Кодирование Оптимальный код Хаффмана</vt:lpstr>
      <vt:lpstr>План лекции</vt:lpstr>
      <vt:lpstr>Алфавит, сообщение</vt:lpstr>
      <vt:lpstr>Код</vt:lpstr>
      <vt:lpstr>Кодирование и декодирование</vt:lpstr>
      <vt:lpstr>Пример 1</vt:lpstr>
      <vt:lpstr>Пример 2</vt:lpstr>
      <vt:lpstr>Кодовое дерево</vt:lpstr>
      <vt:lpstr>Пример кодового дерева</vt:lpstr>
      <vt:lpstr>Пример кодового дерева</vt:lpstr>
      <vt:lpstr>Префиксный код</vt:lpstr>
      <vt:lpstr>Примеры префиксных кодов</vt:lpstr>
      <vt:lpstr>Примеры префиксных кодов</vt:lpstr>
      <vt:lpstr>Однозначная декодируемость префиксного кода</vt:lpstr>
      <vt:lpstr>Пример</vt:lpstr>
      <vt:lpstr>Пример азбука Морзе</vt:lpstr>
      <vt:lpstr>Понятие оптимального кода</vt:lpstr>
      <vt:lpstr>Оптимальный двочиный префиксный код</vt:lpstr>
      <vt:lpstr>Свойства оптимального двоичного префиксного кода</vt:lpstr>
      <vt:lpstr>Свойства оптимального двоичного префиксного кода</vt:lpstr>
      <vt:lpstr>Свойства оптимального двоичного префиксного кода</vt:lpstr>
      <vt:lpstr>Построение дерева оптимального префиксного двоичного кода</vt:lpstr>
      <vt:lpstr>Пример</vt:lpstr>
      <vt:lpstr>Презентация PowerPoint</vt:lpstr>
      <vt:lpstr>Презентация PowerPoint</vt:lpstr>
      <vt:lpstr>Пример построения кода по кодовому дереву</vt:lpstr>
      <vt:lpstr>Презентация PowerPoint</vt:lpstr>
      <vt:lpstr>Презентация PowerPoint</vt:lpstr>
      <vt:lpstr>Презентация PowerPoint</vt:lpstr>
      <vt:lpstr>Метод Фано</vt:lpstr>
      <vt:lpstr>Метод Фано</vt:lpstr>
      <vt:lpstr>Метод Фано</vt:lpstr>
      <vt:lpstr>Пример</vt:lpstr>
      <vt:lpstr>Свойства кода Фано</vt:lpstr>
      <vt:lpstr>Свойства кода Фано</vt:lpstr>
      <vt:lpstr>Метод Шеннона</vt:lpstr>
      <vt:lpstr>Пример построения кода Шеннона</vt:lpstr>
      <vt:lpstr>Свойства кода Шеннона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Лектор</cp:lastModifiedBy>
  <cp:revision>443</cp:revision>
  <dcterms:created xsi:type="dcterms:W3CDTF">2009-12-06T06:01:18Z</dcterms:created>
  <dcterms:modified xsi:type="dcterms:W3CDTF">2018-02-22T06:30:36Z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1663f4cc-358d-4d42-a12f-68d1fd2f69c2</vt:lpwstr>
  </property>
  <property fmtid="{D5CDD505-2E9C-101B-9397-08002B2CF9AE}" pid="3" name="CTP_TimeStamp">
    <vt:lpwstr>2016-02-25 06:58:10Z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