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315" r:id="rId3"/>
    <p:sldId id="266" r:id="rId4"/>
    <p:sldId id="339" r:id="rId5"/>
    <p:sldId id="332" r:id="rId6"/>
    <p:sldId id="333" r:id="rId7"/>
    <p:sldId id="340" r:id="rId8"/>
    <p:sldId id="335" r:id="rId9"/>
    <p:sldId id="334" r:id="rId10"/>
    <p:sldId id="336" r:id="rId11"/>
    <p:sldId id="337" r:id="rId12"/>
    <p:sldId id="338" r:id="rId13"/>
    <p:sldId id="267" r:id="rId14"/>
    <p:sldId id="268" r:id="rId15"/>
    <p:sldId id="279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57" r:id="rId26"/>
    <p:sldId id="258" r:id="rId27"/>
    <p:sldId id="259" r:id="rId28"/>
    <p:sldId id="260" r:id="rId29"/>
    <p:sldId id="302" r:id="rId30"/>
    <p:sldId id="262" r:id="rId31"/>
    <p:sldId id="278" r:id="rId32"/>
    <p:sldId id="263" r:id="rId33"/>
    <p:sldId id="264" r:id="rId34"/>
    <p:sldId id="265" r:id="rId35"/>
    <p:sldId id="261" r:id="rId36"/>
    <p:sldId id="314" r:id="rId37"/>
    <p:sldId id="285" r:id="rId38"/>
    <p:sldId id="286" r:id="rId39"/>
    <p:sldId id="295" r:id="rId40"/>
    <p:sldId id="303" r:id="rId41"/>
    <p:sldId id="304" r:id="rId42"/>
    <p:sldId id="289" r:id="rId43"/>
    <p:sldId id="287" r:id="rId44"/>
    <p:sldId id="325" r:id="rId45"/>
    <p:sldId id="331" r:id="rId4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5" autoAdjust="0"/>
    <p:restoredTop sz="94689" autoAdjust="0"/>
  </p:normalViewPr>
  <p:slideViewPr>
    <p:cSldViewPr>
      <p:cViewPr varScale="1">
        <p:scale>
          <a:sx n="104" d="100"/>
          <a:sy n="104" d="100"/>
        </p:scale>
        <p:origin x="91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90689F9-10AE-4EF1-A957-D85F090EA006}" type="datetimeFigureOut">
              <a:rPr lang="ru-RU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190F37-7FF4-4439-8960-F18C4A75BB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1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80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6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38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55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73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66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33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86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38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99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7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Элементы теории информации</a:t>
            </a:r>
          </a:p>
        </p:txBody>
      </p:sp>
      <p:sp>
        <p:nvSpPr>
          <p:cNvPr id="21507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1</a:t>
            </a:r>
            <a:r>
              <a:rPr lang="en-US" dirty="0" smtClean="0">
                <a:solidFill>
                  <a:srgbClr val="898989"/>
                </a:solidFill>
              </a:rPr>
              <a:t>5</a:t>
            </a:r>
            <a:endParaRPr lang="ru-RU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H </a:t>
            </a:r>
            <a:r>
              <a:rPr lang="ru-RU" sz="2400" dirty="0"/>
              <a:t>должна быть непрерывна по </a:t>
            </a:r>
            <a:r>
              <a:rPr lang="en-US" sz="2400" dirty="0" err="1"/>
              <a:t>pk</a:t>
            </a:r>
            <a:endParaRPr lang="en-US" sz="2400" dirty="0"/>
          </a:p>
          <a:p>
            <a:pPr marL="525780" indent="-4572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52578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Значение </a:t>
            </a:r>
            <a:r>
              <a:rPr lang="en-US" sz="2400" dirty="0"/>
              <a:t>H(1/</a:t>
            </a:r>
            <a:r>
              <a:rPr lang="en-US" sz="2400" dirty="0"/>
              <a:t>N</a:t>
            </a:r>
            <a:r>
              <a:rPr lang="en-US" sz="2400" dirty="0"/>
              <a:t>, 1/N, …, 1/N) </a:t>
            </a:r>
            <a:r>
              <a:rPr lang="ru-RU" sz="2400" dirty="0"/>
              <a:t>должн</a:t>
            </a:r>
            <a:r>
              <a:rPr lang="ru-RU" sz="2400" dirty="0"/>
              <a:t>о</a:t>
            </a:r>
            <a:r>
              <a:rPr lang="ru-RU" sz="2400" dirty="0"/>
              <a:t> возрастать по</a:t>
            </a:r>
            <a:r>
              <a:rPr lang="en-US" sz="2400" dirty="0"/>
              <a:t> </a:t>
            </a:r>
            <a:r>
              <a:rPr lang="ru-RU" sz="2400" dirty="0"/>
              <a:t>числу символов </a:t>
            </a:r>
            <a:r>
              <a:rPr lang="en-US" sz="2400" dirty="0"/>
              <a:t>N</a:t>
            </a:r>
          </a:p>
          <a:p>
            <a:pPr marL="525780" indent="-4572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  <a:p>
            <a:pPr marL="52578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H(p1, p2, …, </a:t>
            </a:r>
            <a:r>
              <a:rPr lang="en-US" sz="2400" dirty="0" err="1"/>
              <a:t>pN</a:t>
            </a:r>
            <a:r>
              <a:rPr lang="en-US" sz="2400" dirty="0"/>
              <a:t>) = H(p1, ..., p</a:t>
            </a:r>
            <a:r>
              <a:rPr lang="en-US" sz="2400" baseline="-25000" dirty="0"/>
              <a:t>N-1</a:t>
            </a:r>
            <a:r>
              <a:rPr lang="en-US" sz="2400" dirty="0"/>
              <a:t>+pN) + (p</a:t>
            </a:r>
            <a:r>
              <a:rPr lang="en-US" sz="2400" baseline="-25000" dirty="0"/>
              <a:t>N-1</a:t>
            </a:r>
            <a:r>
              <a:rPr lang="en-US" sz="2400" dirty="0"/>
              <a:t>+pN)</a:t>
            </a:r>
            <a:r>
              <a:rPr lang="ru-RU" sz="2400" dirty="0"/>
              <a:t>*</a:t>
            </a:r>
            <a:r>
              <a:rPr lang="en-US" sz="2400" dirty="0"/>
              <a:t>H(p</a:t>
            </a:r>
            <a:r>
              <a:rPr lang="en-US" sz="2400" baseline="-25000" dirty="0"/>
              <a:t>N-1</a:t>
            </a:r>
            <a:r>
              <a:rPr lang="en-US" sz="2400" dirty="0"/>
              <a:t>/(p</a:t>
            </a:r>
            <a:r>
              <a:rPr lang="en-US" sz="2400" baseline="-25000" dirty="0"/>
              <a:t>N-1</a:t>
            </a:r>
            <a:r>
              <a:rPr lang="en-US" sz="2400" dirty="0"/>
              <a:t>+pN), </a:t>
            </a:r>
            <a:r>
              <a:rPr lang="en-US" sz="2400" dirty="0" err="1"/>
              <a:t>pN</a:t>
            </a:r>
            <a:r>
              <a:rPr lang="en-US" sz="2400" dirty="0"/>
              <a:t>/(p</a:t>
            </a:r>
            <a:r>
              <a:rPr lang="en-US" sz="2400" baseline="-25000" dirty="0"/>
              <a:t>N-1</a:t>
            </a:r>
            <a:r>
              <a:rPr lang="en-US" sz="2400" dirty="0"/>
              <a:t>+pN))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H(1/2, 1/3, 1/6) = H(1/2, 1/2) + (1/2) * H(2/3, 1/3)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07768" y="5017326"/>
            <a:ext cx="4464496" cy="1580027"/>
            <a:chOff x="1475656" y="5017325"/>
            <a:chExt cx="4464496" cy="1580027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3" t="64166" r="68905" b="25539"/>
            <a:stretch/>
          </p:blipFill>
          <p:spPr bwMode="auto">
            <a:xfrm>
              <a:off x="1475656" y="5017325"/>
              <a:ext cx="4464496" cy="1580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ight Arrow 2"/>
            <p:cNvSpPr/>
            <p:nvPr/>
          </p:nvSpPr>
          <p:spPr>
            <a:xfrm rot="10800000">
              <a:off x="3059832" y="5646449"/>
              <a:ext cx="648072" cy="268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999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Шеннона</a:t>
            </a:r>
            <a:endParaRPr lang="ru-RU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Все функции, удовлетворяющие условиям 1-3, имеют вид</a:t>
            </a:r>
            <a:endParaRPr lang="en-US" dirty="0"/>
          </a:p>
          <a:p>
            <a:pPr marL="68580" indent="0" algn="ctr">
              <a:lnSpc>
                <a:spcPct val="90000"/>
              </a:lnSpc>
              <a:buNone/>
            </a:pPr>
            <a:r>
              <a:rPr lang="en-US" dirty="0"/>
              <a:t>H</a:t>
            </a:r>
            <a:r>
              <a:rPr lang="ru-RU" dirty="0"/>
              <a:t>(р1,</a:t>
            </a:r>
            <a:r>
              <a:rPr lang="en-US" dirty="0"/>
              <a:t> </a:t>
            </a:r>
            <a:r>
              <a:rPr lang="ru-RU" dirty="0"/>
              <a:t>...,</a:t>
            </a:r>
            <a:r>
              <a:rPr lang="en-US" dirty="0"/>
              <a:t> </a:t>
            </a:r>
            <a:r>
              <a:rPr lang="ru-RU" dirty="0"/>
              <a:t>р</a:t>
            </a:r>
            <a:r>
              <a:rPr lang="en-US" dirty="0"/>
              <a:t>N</a:t>
            </a:r>
            <a:r>
              <a:rPr lang="ru-RU" dirty="0"/>
              <a:t>)</a:t>
            </a:r>
            <a:r>
              <a:rPr lang="en-US" dirty="0"/>
              <a:t> = - c ∑ </a:t>
            </a:r>
            <a:r>
              <a:rPr lang="en-US" dirty="0" err="1"/>
              <a:t>pk</a:t>
            </a:r>
            <a:r>
              <a:rPr lang="en-US" dirty="0"/>
              <a:t> log</a:t>
            </a:r>
            <a:r>
              <a:rPr lang="ru-RU" dirty="0"/>
              <a:t>2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)</a:t>
            </a:r>
            <a:endParaRPr lang="ru-RU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ru-RU" dirty="0"/>
              <a:t>Формула Шеннона для объема информации</a:t>
            </a:r>
          </a:p>
          <a:p>
            <a:pPr lvl="1"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Формулу </a:t>
            </a:r>
            <a:r>
              <a:rPr lang="ru-RU" dirty="0"/>
              <a:t>Шеннона для </a:t>
            </a:r>
            <a:r>
              <a:rPr lang="en-US" dirty="0" err="1"/>
              <a:t>pk</a:t>
            </a:r>
            <a:r>
              <a:rPr lang="en-US" dirty="0"/>
              <a:t>=1/N</a:t>
            </a:r>
            <a:r>
              <a:rPr lang="ru-RU" dirty="0"/>
              <a:t> называют формулой Хартли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Модель информационной системы Шеннона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Информационная емкость сообщений для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сигналов с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заданным распределением частот символов</a:t>
            </a:r>
          </a:p>
          <a:p>
            <a:r>
              <a:rPr lang="ru-RU" dirty="0"/>
              <a:t>Формулы Шеннона и </a:t>
            </a:r>
            <a:r>
              <a:rPr lang="ru-RU" dirty="0" smtClean="0"/>
              <a:t>Хартли</a:t>
            </a:r>
            <a:endParaRPr lang="ru-RU" dirty="0"/>
          </a:p>
          <a:p>
            <a:r>
              <a:rPr lang="ru-RU" dirty="0"/>
              <a:t>Избыточность кодирования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1628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891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ru-RU" sz="2400"/>
              <a:t>Будем говорить, что источник передал приемнику некоторую</a:t>
            </a:r>
          </a:p>
          <a:p>
            <a:pPr>
              <a:buFont typeface="Arial" charset="0"/>
              <a:buNone/>
            </a:pPr>
            <a:r>
              <a:rPr lang="ru-RU" sz="2400" i="1">
                <a:solidFill>
                  <a:schemeClr val="hlink"/>
                </a:solidFill>
              </a:rPr>
              <a:t>информацию</a:t>
            </a:r>
            <a:r>
              <a:rPr lang="ru-RU" sz="2400" i="1"/>
              <a:t> </a:t>
            </a:r>
            <a:r>
              <a:rPr lang="ru-RU" sz="2400"/>
              <a:t>о происшедшем событии, на основании </a:t>
            </a:r>
          </a:p>
          <a:p>
            <a:pPr>
              <a:buFont typeface="Arial" charset="0"/>
              <a:buNone/>
            </a:pPr>
            <a:r>
              <a:rPr lang="ru-RU" sz="2400"/>
              <a:t>которой изменилось представление приемника о множестве</a:t>
            </a:r>
          </a:p>
          <a:p>
            <a:pPr>
              <a:buFont typeface="Arial" charset="0"/>
              <a:buNone/>
            </a:pPr>
            <a:r>
              <a:rPr lang="ru-RU" sz="2400"/>
              <a:t>возможных исходов наблюдаемой величины. </a:t>
            </a:r>
          </a:p>
          <a:p>
            <a:pPr>
              <a:buFont typeface="Arial" charset="0"/>
              <a:buNone/>
            </a:pPr>
            <a:r>
              <a:rPr lang="ru-RU" sz="2400"/>
              <a:t>Определим </a:t>
            </a:r>
            <a:r>
              <a:rPr lang="ru-RU" sz="2400" i="1">
                <a:solidFill>
                  <a:schemeClr val="hlink"/>
                </a:solidFill>
              </a:rPr>
              <a:t>количество</a:t>
            </a:r>
            <a:r>
              <a:rPr lang="ru-RU" sz="2400" i="1"/>
              <a:t> </a:t>
            </a:r>
            <a:r>
              <a:rPr lang="ru-RU" sz="2400" i="1">
                <a:solidFill>
                  <a:schemeClr val="hlink"/>
                </a:solidFill>
              </a:rPr>
              <a:t>информации</a:t>
            </a:r>
            <a:r>
              <a:rPr lang="ru-RU" sz="2400" i="1"/>
              <a:t>, </a:t>
            </a:r>
            <a:r>
              <a:rPr lang="ru-RU" sz="2400"/>
              <a:t>содержащейся в</a:t>
            </a:r>
          </a:p>
          <a:p>
            <a:pPr>
              <a:buFont typeface="Arial" charset="0"/>
              <a:buNone/>
            </a:pPr>
            <a:r>
              <a:rPr lang="ru-RU" sz="2400"/>
              <a:t>сообщении </a:t>
            </a:r>
            <a:r>
              <a:rPr lang="ru-RU" sz="2400" i="1"/>
              <a:t>т, </a:t>
            </a:r>
            <a:r>
              <a:rPr lang="ru-RU" sz="2400"/>
              <a:t>изменяющем представление приемника о</a:t>
            </a:r>
          </a:p>
          <a:p>
            <a:pPr>
              <a:buFont typeface="Arial" charset="0"/>
              <a:buNone/>
            </a:pPr>
            <a:r>
              <a:rPr lang="ru-RU" sz="2400"/>
              <a:t>событии с </a:t>
            </a:r>
            <a:r>
              <a:rPr lang="en-US" sz="2400" i="1"/>
              <a:t>S</a:t>
            </a:r>
            <a:r>
              <a:rPr lang="ru-RU" sz="2400" i="1" baseline="-25000"/>
              <a:t>Д</a:t>
            </a:r>
            <a:r>
              <a:rPr lang="en-US" sz="2400" i="1" baseline="-25000"/>
              <a:t>O</a:t>
            </a:r>
            <a:r>
              <a:rPr lang="en-US" sz="2400" i="1"/>
              <a:t> </a:t>
            </a:r>
            <a:r>
              <a:rPr lang="ru-RU" sz="2400"/>
              <a:t>до </a:t>
            </a:r>
            <a:r>
              <a:rPr lang="en-US" sz="2400" i="1"/>
              <a:t>S</a:t>
            </a:r>
            <a:r>
              <a:rPr lang="ru-RU" sz="2400" i="1" baseline="-25000"/>
              <a:t>П0</a:t>
            </a:r>
            <a:r>
              <a:rPr lang="en-US" sz="2400" i="1" baseline="-25000"/>
              <a:t>C</a:t>
            </a:r>
            <a:r>
              <a:rPr lang="ru-RU" sz="2400" i="1" baseline="-25000"/>
              <a:t>ЛЕ</a:t>
            </a:r>
            <a:r>
              <a:rPr lang="ru-RU" sz="2400" i="1"/>
              <a:t> </a:t>
            </a:r>
            <a:r>
              <a:rPr lang="ru-RU" sz="2400"/>
              <a:t>по формуле</a:t>
            </a:r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en-US" sz="2400"/>
          </a:p>
          <a:p>
            <a:pPr>
              <a:buFont typeface="Arial" charset="0"/>
              <a:buNone/>
            </a:pPr>
            <a:r>
              <a:rPr lang="ru-RU" sz="2400"/>
              <a:t>Единицей количества информации является </a:t>
            </a:r>
            <a:r>
              <a:rPr lang="ru-RU" sz="2400" i="1">
                <a:solidFill>
                  <a:schemeClr val="hlink"/>
                </a:solidFill>
              </a:rPr>
              <a:t>бит</a:t>
            </a:r>
            <a:r>
              <a:rPr lang="ru-RU" sz="2400"/>
              <a:t>.</a:t>
            </a:r>
          </a:p>
          <a:p>
            <a:pPr>
              <a:buFont typeface="Arial" charset="0"/>
              <a:buNone/>
            </a:pPr>
            <a:endParaRPr lang="ru-RU" sz="240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265338"/>
              </p:ext>
            </p:extLst>
          </p:nvPr>
        </p:nvGraphicFramePr>
        <p:xfrm>
          <a:off x="3003800" y="4725145"/>
          <a:ext cx="56594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4" imgW="1409400" imgH="431640" progId="">
                  <p:embed/>
                </p:oleObj>
              </mc:Choice>
              <mc:Fallback>
                <p:oleObj name="Equation" r:id="rId4" imgW="140940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800" y="4725145"/>
                        <a:ext cx="5659437" cy="1000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8688388" y="40767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(2)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9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9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6" name="Rectangle 2"/>
          <p:cNvSpPr>
            <a:spLocks noGrp="1"/>
          </p:cNvSpPr>
          <p:nvPr>
            <p:ph type="title"/>
          </p:nvPr>
        </p:nvSpPr>
        <p:spPr>
          <a:xfrm>
            <a:off x="1847850" y="260351"/>
            <a:ext cx="8229600" cy="777875"/>
          </a:xfrm>
        </p:spPr>
        <p:txBody>
          <a:bodyPr/>
          <a:lstStyle/>
          <a:p>
            <a:pPr algn="l"/>
            <a:r>
              <a:rPr lang="ru-RU" sz="2400" b="1"/>
              <a:t>Пример 1</a:t>
            </a:r>
            <a:endParaRPr lang="ru-RU" sz="2400"/>
          </a:p>
        </p:txBody>
      </p:sp>
      <p:sp>
        <p:nvSpPr>
          <p:cNvPr id="40977" name="Rectangle 3"/>
          <p:cNvSpPr>
            <a:spLocks noGrp="1"/>
          </p:cNvSpPr>
          <p:nvPr>
            <p:ph idx="1"/>
          </p:nvPr>
        </p:nvSpPr>
        <p:spPr>
          <a:xfrm>
            <a:off x="1847851" y="1052514"/>
            <a:ext cx="8569325" cy="54006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В семье должен родиться ребенок.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Пространство элементарных исходов данной случайной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величины — </a:t>
            </a:r>
            <a:r>
              <a:rPr lang="ru-RU" sz="2400" i="1"/>
              <a:t>{мальчик, девочка}, — </a:t>
            </a:r>
            <a:r>
              <a:rPr lang="ru-RU" sz="2400"/>
              <a:t>состоит из двух исходов.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Отсутствие априорной информации у приемника (родителей)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о поле малыша означает, что </a:t>
            </a:r>
            <a:r>
              <a:rPr lang="en-US" sz="2400" i="1"/>
              <a:t>S</a:t>
            </a:r>
            <a:r>
              <a:rPr lang="ru-RU" sz="2400" i="1" baseline="-25000"/>
              <a:t>Д</a:t>
            </a:r>
            <a:r>
              <a:rPr lang="en-US" sz="2400" i="1" baseline="-25000"/>
              <a:t>O</a:t>
            </a:r>
            <a:r>
              <a:rPr lang="en-US" sz="2400" i="1"/>
              <a:t> </a:t>
            </a:r>
            <a:r>
              <a:rPr lang="ru-RU" sz="2400"/>
              <a:t>совпадает с этим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пространством.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Сообщение источника (врача) «у вас родился мальчик» сужает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это множество предположений до множества </a:t>
            </a:r>
            <a:r>
              <a:rPr lang="en-US" sz="2400" i="1"/>
              <a:t>S</a:t>
            </a:r>
            <a:r>
              <a:rPr lang="ru-RU" sz="2400" i="1" baseline="-25000"/>
              <a:t>П0</a:t>
            </a:r>
            <a:r>
              <a:rPr lang="en-US" sz="2400" i="1" baseline="-25000"/>
              <a:t>C</a:t>
            </a:r>
            <a:r>
              <a:rPr lang="ru-RU" sz="2400" i="1" baseline="-25000"/>
              <a:t>ЛЕ</a:t>
            </a:r>
            <a:r>
              <a:rPr lang="ru-RU" sz="2400" i="1"/>
              <a:t> </a:t>
            </a:r>
            <a:r>
              <a:rPr lang="ru-RU" sz="2400"/>
              <a:t>из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единственного исхода </a:t>
            </a:r>
            <a:r>
              <a:rPr lang="ru-RU" sz="2400" i="1"/>
              <a:t>мальчик.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По формуле (12) количество полученной информации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определяется как</a:t>
            </a:r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1524000" y="30681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1" name="Rectangle 14"/>
          <p:cNvSpPr>
            <a:spLocks noChangeArrowheads="1"/>
          </p:cNvSpPr>
          <p:nvPr/>
        </p:nvSpPr>
        <p:spPr bwMode="auto">
          <a:xfrm>
            <a:off x="1524000" y="30681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2" name="Rectangle 16"/>
          <p:cNvSpPr>
            <a:spLocks noChangeArrowheads="1"/>
          </p:cNvSpPr>
          <p:nvPr/>
        </p:nvSpPr>
        <p:spPr bwMode="auto">
          <a:xfrm>
            <a:off x="1524000" y="3087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00919"/>
              </p:ext>
            </p:extLst>
          </p:nvPr>
        </p:nvGraphicFramePr>
        <p:xfrm>
          <a:off x="6383339" y="5300664"/>
          <a:ext cx="5032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Equation" r:id="rId4" imgW="152334" imgH="393529" progId="Equation.3">
                  <p:embed/>
                </p:oleObj>
              </mc:Choice>
              <mc:Fallback>
                <p:oleObj name="Equation" r:id="rId4" imgW="152334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5300664"/>
                        <a:ext cx="503237" cy="5762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7"/>
          <p:cNvSpPr>
            <a:spLocks noChangeArrowheads="1"/>
          </p:cNvSpPr>
          <p:nvPr/>
        </p:nvSpPr>
        <p:spPr bwMode="auto">
          <a:xfrm>
            <a:off x="3287714" y="5373689"/>
            <a:ext cx="1316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nb-NO" i="1"/>
              <a:t>I(m)= -log</a:t>
            </a:r>
            <a:r>
              <a:rPr lang="nb-NO" i="1" baseline="-25000"/>
              <a:t>2</a:t>
            </a:r>
            <a:r>
              <a:rPr lang="nb-NO"/>
              <a:t> </a:t>
            </a:r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5735639" y="5373689"/>
            <a:ext cx="712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nb-NO" i="1"/>
              <a:t>-log</a:t>
            </a:r>
            <a:r>
              <a:rPr lang="nb-NO" i="1" baseline="-25000"/>
              <a:t>2</a:t>
            </a:r>
            <a:r>
              <a:rPr lang="ru-RU"/>
              <a:t> </a:t>
            </a:r>
          </a:p>
        </p:txBody>
      </p:sp>
      <p:sp>
        <p:nvSpPr>
          <p:cNvPr id="6156" name="Rectangle 19"/>
          <p:cNvSpPr>
            <a:spLocks noChangeArrowheads="1"/>
          </p:cNvSpPr>
          <p:nvPr/>
        </p:nvSpPr>
        <p:spPr bwMode="auto">
          <a:xfrm>
            <a:off x="5448300" y="5373689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nb-NO"/>
              <a:t>=</a:t>
            </a:r>
            <a:r>
              <a:rPr lang="ru-RU"/>
              <a:t> </a:t>
            </a:r>
          </a:p>
        </p:txBody>
      </p:sp>
      <p:sp>
        <p:nvSpPr>
          <p:cNvPr id="6157" name="Rectangle 20"/>
          <p:cNvSpPr>
            <a:spLocks noChangeArrowheads="1"/>
          </p:cNvSpPr>
          <p:nvPr/>
        </p:nvSpPr>
        <p:spPr bwMode="auto">
          <a:xfrm>
            <a:off x="6743700" y="5373689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nb-NO" i="1"/>
              <a:t>= </a:t>
            </a:r>
            <a:r>
              <a:rPr lang="nb-NO"/>
              <a:t>1(</a:t>
            </a:r>
            <a:r>
              <a:rPr lang="ru-RU"/>
              <a:t>бит</a:t>
            </a:r>
            <a:r>
              <a:rPr lang="nb-NO"/>
              <a:t>).</a:t>
            </a:r>
            <a:r>
              <a:rPr lang="ru-RU"/>
              <a:t> </a:t>
            </a:r>
          </a:p>
        </p:txBody>
      </p:sp>
      <p:graphicFrame>
        <p:nvGraphicFramePr>
          <p:cNvPr id="614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051139"/>
              </p:ext>
            </p:extLst>
          </p:nvPr>
        </p:nvGraphicFramePr>
        <p:xfrm>
          <a:off x="4440238" y="5229225"/>
          <a:ext cx="10080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Equation" r:id="rId6" imgW="660113" imgH="444307" progId="Equation.3">
                  <p:embed/>
                </p:oleObj>
              </mc:Choice>
              <mc:Fallback>
                <p:oleObj name="Equation" r:id="rId6" imgW="660113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5229225"/>
                        <a:ext cx="1008062" cy="647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9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9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1774825" y="981076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			</a:t>
            </a:r>
            <a:r>
              <a:rPr lang="en-US" i="1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</a:t>
            </a:r>
            <a:r>
              <a:rPr lang="en-US" i="1" dirty="0" smtClean="0"/>
              <a:t>1  – </a:t>
            </a:r>
            <a:r>
              <a:rPr lang="en-US" dirty="0" smtClean="0"/>
              <a:t>?</a:t>
            </a:r>
          </a:p>
          <a:p>
            <a:pPr>
              <a:buFont typeface="Arial" charset="0"/>
              <a:buNone/>
            </a:pPr>
            <a:endParaRPr lang="en-US" i="1" dirty="0" smtClean="0"/>
          </a:p>
          <a:p>
            <a:pPr>
              <a:buFontTx/>
              <a:buChar char="-"/>
            </a:pPr>
            <a:r>
              <a:rPr lang="ru-RU" sz="2400" dirty="0"/>
              <a:t>1 бит соответствует сообщению о том, что произошло одно из двух равновероятных событий</a:t>
            </a:r>
            <a:r>
              <a:rPr lang="en-US" sz="2400" dirty="0"/>
              <a:t>;</a:t>
            </a:r>
          </a:p>
          <a:p>
            <a:pPr>
              <a:buFontTx/>
              <a:buChar char="-"/>
            </a:pPr>
            <a:r>
              <a:rPr lang="ru-RU" sz="2400" dirty="0"/>
              <a:t>требуется один бит для хранения сообщений о двух равновероятных событиях</a:t>
            </a:r>
            <a:r>
              <a:rPr lang="en-US" sz="2400" dirty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3412"/>
          </a:xfrm>
        </p:spPr>
        <p:txBody>
          <a:bodyPr/>
          <a:lstStyle/>
          <a:p>
            <a:pPr algn="l"/>
            <a:r>
              <a:rPr lang="ru-RU" sz="2400" b="1"/>
              <a:t>Пример 2</a:t>
            </a:r>
            <a:endParaRPr lang="ru-RU" sz="240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1774825" y="1052513"/>
            <a:ext cx="8713788" cy="504031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Из колоды вытягивается карта. Пространство элементарных исходов —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52 карты. В отсутствие изначальной информации пространство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предположений </a:t>
            </a:r>
            <a:r>
              <a:rPr lang="en-US" sz="2000" i="1"/>
              <a:t>S</a:t>
            </a:r>
            <a:r>
              <a:rPr lang="ru-RU" sz="2000" i="1" baseline="-25000"/>
              <a:t>Д</a:t>
            </a:r>
            <a:r>
              <a:rPr lang="en-US" sz="2000" i="1" baseline="-25000"/>
              <a:t>O</a:t>
            </a:r>
            <a:r>
              <a:rPr lang="ru-RU" sz="2000" i="1" baseline="-25000"/>
              <a:t>_1</a:t>
            </a:r>
            <a:r>
              <a:rPr lang="ru-RU" sz="2000" i="1"/>
              <a:t> </a:t>
            </a:r>
            <a:r>
              <a:rPr lang="ru-RU" sz="2000"/>
              <a:t>совпадает со</a:t>
            </a:r>
            <a:r>
              <a:rPr lang="ru-RU" sz="2000" b="1"/>
              <a:t> </a:t>
            </a:r>
            <a:r>
              <a:rPr lang="ru-RU" sz="2000"/>
              <a:t>всем пространством.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Первое сообщение от источника «выпала трефа» сужает его до </a:t>
            </a:r>
            <a:r>
              <a:rPr lang="en-US" sz="2000" i="1"/>
              <a:t>S</a:t>
            </a:r>
            <a:r>
              <a:rPr lang="ru-RU" sz="2000" i="1" baseline="-25000"/>
              <a:t>ПОСЛЕ_1</a:t>
            </a:r>
            <a:r>
              <a:rPr lang="ru-RU" sz="2000" i="1"/>
              <a:t> </a:t>
            </a:r>
            <a:r>
              <a:rPr lang="ru-RU" sz="2000"/>
              <a:t>из 13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возможных исходов.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Второе сообщение «выпала картинка» сужает </a:t>
            </a:r>
            <a:r>
              <a:rPr lang="en-US" sz="2000" i="1"/>
              <a:t>S</a:t>
            </a:r>
            <a:r>
              <a:rPr lang="ru-RU" sz="2000" i="1" baseline="-25000"/>
              <a:t>Д</a:t>
            </a:r>
            <a:r>
              <a:rPr lang="en-US" sz="2000" i="1" baseline="-25000"/>
              <a:t>O</a:t>
            </a:r>
            <a:r>
              <a:rPr lang="ru-RU" sz="2000" i="1" baseline="-25000"/>
              <a:t>_2</a:t>
            </a:r>
            <a:r>
              <a:rPr lang="ru-RU" sz="2000" i="1"/>
              <a:t> </a:t>
            </a:r>
            <a:r>
              <a:rPr lang="ru-RU" sz="2000"/>
              <a:t>=</a:t>
            </a:r>
            <a:r>
              <a:rPr lang="en-US" sz="2000" i="1"/>
              <a:t>S</a:t>
            </a:r>
            <a:r>
              <a:rPr lang="ru-RU" sz="2000" i="1" baseline="-25000"/>
              <a:t>П0</a:t>
            </a:r>
            <a:r>
              <a:rPr lang="en-US" sz="2000" i="1" baseline="-25000"/>
              <a:t>C</a:t>
            </a:r>
            <a:r>
              <a:rPr lang="ru-RU" sz="2000" i="1" baseline="-25000"/>
              <a:t>ЛЕ_1</a:t>
            </a:r>
            <a:r>
              <a:rPr lang="ru-RU" sz="2000" i="1"/>
              <a:t> </a:t>
            </a:r>
            <a:r>
              <a:rPr lang="ru-RU" sz="2000"/>
              <a:t> до </a:t>
            </a:r>
            <a:r>
              <a:rPr lang="en-US" sz="2000" i="1"/>
              <a:t>S</a:t>
            </a:r>
            <a:r>
              <a:rPr lang="ru-RU" sz="2000" i="1" baseline="-25000"/>
              <a:t>П0</a:t>
            </a:r>
            <a:r>
              <a:rPr lang="en-US" sz="2000" i="1" baseline="-25000"/>
              <a:t>C</a:t>
            </a:r>
            <a:r>
              <a:rPr lang="ru-RU" sz="2000" i="1" baseline="-25000"/>
              <a:t>ЛЕ</a:t>
            </a:r>
            <a:endParaRPr lang="en-US" sz="2000" i="1" baseline="-25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состоящего из 4 исходов.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Третье сообщение «выпала</a:t>
            </a:r>
            <a:r>
              <a:rPr lang="en-US" sz="2000"/>
              <a:t> </a:t>
            </a:r>
            <a:r>
              <a:rPr lang="ru-RU" sz="2000"/>
              <a:t>дама треф» сужает </a:t>
            </a:r>
            <a:r>
              <a:rPr lang="en-US" sz="2000" i="1"/>
              <a:t>S</a:t>
            </a:r>
            <a:r>
              <a:rPr lang="ru-RU" sz="2000" i="1" baseline="-25000"/>
              <a:t>Д</a:t>
            </a:r>
            <a:r>
              <a:rPr lang="en-US" sz="2000" i="1" baseline="-25000"/>
              <a:t>O</a:t>
            </a:r>
            <a:r>
              <a:rPr lang="ru-RU" sz="2000" i="1" baseline="-25000"/>
              <a:t>_3</a:t>
            </a:r>
            <a:r>
              <a:rPr lang="ru-RU" sz="2000" i="1"/>
              <a:t> </a:t>
            </a:r>
            <a:r>
              <a:rPr lang="ru-RU" sz="2000"/>
              <a:t>= </a:t>
            </a:r>
            <a:r>
              <a:rPr lang="en-US" sz="2000" i="1"/>
              <a:t>S</a:t>
            </a:r>
            <a:r>
              <a:rPr lang="ru-RU" sz="2000" i="1" baseline="-25000"/>
              <a:t>П0</a:t>
            </a:r>
            <a:r>
              <a:rPr lang="en-US" sz="2000" i="1" baseline="-25000"/>
              <a:t>C</a:t>
            </a:r>
            <a:r>
              <a:rPr lang="ru-RU" sz="2000" i="1" baseline="-25000"/>
              <a:t>ЛЕ_3</a:t>
            </a:r>
            <a:r>
              <a:rPr lang="ru-RU" sz="2000" i="1"/>
              <a:t> </a:t>
            </a:r>
            <a:r>
              <a:rPr lang="ru-RU" sz="2000"/>
              <a:t> до </a:t>
            </a:r>
            <a:r>
              <a:rPr lang="en-US" sz="2000" i="1"/>
              <a:t>S</a:t>
            </a:r>
            <a:r>
              <a:rPr lang="ru-RU" sz="2000" i="1" baseline="-25000"/>
              <a:t>П0</a:t>
            </a:r>
            <a:r>
              <a:rPr lang="en-US" sz="2000" i="1" baseline="-25000"/>
              <a:t>C</a:t>
            </a:r>
            <a:r>
              <a:rPr lang="ru-RU" sz="2000" i="1" baseline="-25000"/>
              <a:t>ЛЕ_3</a:t>
            </a:r>
            <a:r>
              <a:rPr lang="ru-RU" sz="2000"/>
              <a:t>,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состоящего из единственного</a:t>
            </a:r>
            <a:r>
              <a:rPr lang="en-US" sz="2000"/>
              <a:t> </a:t>
            </a:r>
            <a:r>
              <a:rPr lang="ru-RU" sz="2000"/>
              <a:t>исхода.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Количество информации, содержащееся в первом сообщении равно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i="1"/>
              <a:t>-</a:t>
            </a:r>
            <a:r>
              <a:rPr lang="en-US" sz="2000" i="1"/>
              <a:t>log</a:t>
            </a:r>
            <a:r>
              <a:rPr lang="ru-RU" sz="2000" baseline="-25000"/>
              <a:t>2</a:t>
            </a:r>
            <a:r>
              <a:rPr lang="ru-RU" sz="2000" i="1"/>
              <a:t> </a:t>
            </a:r>
            <a:r>
              <a:rPr lang="ru-RU" sz="2000"/>
              <a:t>13/52= 2 битам, во втором — </a:t>
            </a:r>
            <a:r>
              <a:rPr lang="ru-RU" sz="2000" i="1"/>
              <a:t>-</a:t>
            </a:r>
            <a:r>
              <a:rPr lang="en-US" sz="2000" i="1"/>
              <a:t>log</a:t>
            </a:r>
            <a:r>
              <a:rPr lang="ru-RU" sz="2000" baseline="-25000"/>
              <a:t>2</a:t>
            </a:r>
            <a:r>
              <a:rPr lang="ru-RU" sz="2000" i="1"/>
              <a:t> </a:t>
            </a:r>
            <a:r>
              <a:rPr lang="ru-RU" sz="2000"/>
              <a:t>4/13 = 1.5, в третьем —  </a:t>
            </a:r>
            <a:r>
              <a:rPr lang="ru-RU" sz="2000" i="1"/>
              <a:t>-</a:t>
            </a:r>
            <a:r>
              <a:rPr lang="en-US" sz="2000" i="1"/>
              <a:t>log</a:t>
            </a:r>
            <a:r>
              <a:rPr lang="ru-RU" sz="2000" baseline="-25000"/>
              <a:t>2</a:t>
            </a:r>
            <a:r>
              <a:rPr lang="ru-RU" sz="2000" i="1"/>
              <a:t> </a:t>
            </a:r>
            <a:r>
              <a:rPr lang="ru-RU" sz="2000"/>
              <a:t>1/4</a:t>
            </a:r>
            <a:r>
              <a:rPr lang="ru-RU" sz="2000" i="1"/>
              <a:t> </a:t>
            </a:r>
            <a:r>
              <a:rPr lang="ru-RU" sz="2000"/>
              <a:t>= 2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битам.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Нетрудно проверить, что суммарное количество полученной информации —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5.5 бит, совпадает с количеством информации, которое несло бы сообщение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«выпала дама треф» = </a:t>
            </a:r>
            <a:r>
              <a:rPr lang="ru-RU" sz="2000" i="1"/>
              <a:t>-</a:t>
            </a:r>
            <a:r>
              <a:rPr lang="en-US" sz="2000" i="1"/>
              <a:t>log</a:t>
            </a:r>
            <a:r>
              <a:rPr lang="ru-RU" sz="2000" baseline="-25000"/>
              <a:t>2</a:t>
            </a:r>
            <a:r>
              <a:rPr lang="ru-RU" sz="2000" i="1"/>
              <a:t> </a:t>
            </a:r>
            <a:r>
              <a:rPr lang="ru-RU" sz="2000"/>
              <a:t>1/52 = 5.5 бит.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0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0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/>
              <a:t>Теорема об аддитивности информации</a:t>
            </a:r>
            <a:r>
              <a:rPr lang="ru-RU" smtClean="0"/>
              <a:t> </a:t>
            </a:r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b="1" dirty="0">
                <a:latin typeface="+mj-lt"/>
              </a:rPr>
              <a:t>Теорема</a:t>
            </a:r>
            <a:endParaRPr lang="en-US" sz="2000" b="1" dirty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>
                <a:latin typeface="+mj-lt"/>
              </a:rPr>
              <a:t>Количество информации, переносимое сообщением</a:t>
            </a:r>
            <a:r>
              <a:rPr lang="en-US" sz="2000" dirty="0">
                <a:latin typeface="+mj-lt"/>
              </a:rPr>
              <a:t> m1 </a:t>
            </a:r>
            <a:r>
              <a:rPr lang="en-US" sz="2000" dirty="0">
                <a:latin typeface="+mj-lt"/>
              </a:rPr>
              <a:t>&amp;&amp; m2 &amp;&amp; … &amp;&amp; </a:t>
            </a:r>
            <a:r>
              <a:rPr lang="en-US" sz="2000" dirty="0" err="1">
                <a:latin typeface="+mj-lt"/>
              </a:rPr>
              <a:t>mN</a:t>
            </a:r>
            <a:r>
              <a:rPr lang="ru-RU" sz="2000" dirty="0">
                <a:latin typeface="+mj-lt"/>
              </a:rPr>
              <a:t>,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не зависит от порядка отдельных сообщений и равно сумме количеств информации,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переносимых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сообщениями</a:t>
            </a:r>
            <a:r>
              <a:rPr lang="en-US" sz="2000" dirty="0">
                <a:latin typeface="+mj-lt"/>
              </a:rPr>
              <a:t> m1, …, </a:t>
            </a:r>
            <a:r>
              <a:rPr lang="en-US" sz="2000" dirty="0" err="1">
                <a:latin typeface="+mj-lt"/>
              </a:rPr>
              <a:t>mN</a:t>
            </a:r>
            <a:r>
              <a:rPr lang="ru-RU" sz="2000" dirty="0">
                <a:latin typeface="+mj-lt"/>
              </a:rPr>
              <a:t> по отдельности.</a:t>
            </a: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>
                <a:latin typeface="+mj-lt"/>
              </a:rPr>
              <a:t>Выберем какой-либо порядок передачи сообщений</a:t>
            </a: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+mj-lt"/>
              </a:rPr>
              <a:t>I(W, m1) = log2(P(m1)/P(W))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+mj-lt"/>
              </a:rPr>
              <a:t>I(m1, m1&amp;&amp;m2) = log2(P(m1&amp;&amp;m2)/P(m1)) 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+mj-lt"/>
              </a:rPr>
              <a:t>I(</a:t>
            </a:r>
            <a:r>
              <a:rPr lang="en-US" sz="2000" dirty="0"/>
              <a:t>m1 &amp;&amp; m2 &amp;&amp; … &amp;&amp; </a:t>
            </a:r>
            <a:r>
              <a:rPr lang="en-US" sz="2000" dirty="0"/>
              <a:t>m_N-1, </a:t>
            </a:r>
            <a:r>
              <a:rPr lang="en-US" sz="2000" dirty="0">
                <a:latin typeface="+mj-lt"/>
              </a:rPr>
              <a:t>m1 &amp;&amp; m2 &amp;&amp; … &amp;&amp; </a:t>
            </a:r>
            <a:r>
              <a:rPr lang="en-US" sz="2000" dirty="0" err="1">
                <a:latin typeface="+mj-lt"/>
              </a:rPr>
              <a:t>m</a:t>
            </a:r>
            <a:r>
              <a:rPr lang="en-US" sz="2000" dirty="0" err="1">
                <a:latin typeface="+mj-lt"/>
              </a:rPr>
              <a:t>N</a:t>
            </a:r>
            <a:r>
              <a:rPr lang="en-US" sz="2000" dirty="0">
                <a:latin typeface="+mj-lt"/>
              </a:rPr>
              <a:t>) = log2(P(m1&amp;&amp;…&amp;&amp;</a:t>
            </a:r>
            <a:r>
              <a:rPr lang="en-US" sz="2000" dirty="0" err="1">
                <a:latin typeface="+mj-lt"/>
              </a:rPr>
              <a:t>mN</a:t>
            </a:r>
            <a:r>
              <a:rPr lang="en-US" sz="2000" dirty="0">
                <a:latin typeface="+mj-lt"/>
              </a:rPr>
              <a:t>)/P(m1&amp;&amp;…m_N-1))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b="1" dirty="0">
                <a:latin typeface="+mj-lt"/>
              </a:rPr>
              <a:t>Пример</a:t>
            </a:r>
            <a:r>
              <a:rPr lang="ru-RU" sz="2000" dirty="0">
                <a:latin typeface="+mj-lt"/>
              </a:rPr>
              <a:t> о двух источниках</a:t>
            </a:r>
            <a:r>
              <a:rPr lang="en-US" sz="2000" dirty="0">
                <a:latin typeface="+mj-lt"/>
              </a:rPr>
              <a:t>: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+mj-lt"/>
              </a:rPr>
              <a:t>1 – p(</a:t>
            </a:r>
            <a:r>
              <a:rPr lang="ru-RU" sz="2000" dirty="0">
                <a:latin typeface="+mj-lt"/>
              </a:rPr>
              <a:t>что грань 5)=1</a:t>
            </a:r>
            <a:r>
              <a:rPr lang="en-US" sz="2000" dirty="0">
                <a:latin typeface="+mj-lt"/>
              </a:rPr>
              <a:t>;        </a:t>
            </a:r>
            <a:r>
              <a:rPr lang="en-US" sz="2000" i="1" dirty="0">
                <a:latin typeface="+mj-lt"/>
              </a:rPr>
              <a:t>log P</a:t>
            </a:r>
            <a:r>
              <a:rPr lang="ru-RU" sz="2000" i="1" baseline="-25000" dirty="0">
                <a:latin typeface="+mj-lt"/>
              </a:rPr>
              <a:t>после</a:t>
            </a:r>
            <a:r>
              <a:rPr lang="en-US" sz="2000" i="1" dirty="0">
                <a:latin typeface="+mj-lt"/>
              </a:rPr>
              <a:t>/P</a:t>
            </a:r>
            <a:r>
              <a:rPr lang="ru-RU" sz="2000" i="1" baseline="-25000" dirty="0">
                <a:latin typeface="+mj-lt"/>
              </a:rPr>
              <a:t>до </a:t>
            </a:r>
            <a:r>
              <a:rPr lang="ru-RU" sz="2000" dirty="0">
                <a:latin typeface="+mj-lt"/>
              </a:rPr>
              <a:t>= </a:t>
            </a:r>
            <a:r>
              <a:rPr lang="en-US" sz="2000" i="1" dirty="0">
                <a:latin typeface="+mj-lt"/>
              </a:rPr>
              <a:t>log </a:t>
            </a:r>
            <a:r>
              <a:rPr lang="en-US" sz="2000" dirty="0">
                <a:latin typeface="+mj-lt"/>
              </a:rPr>
              <a:t>1</a:t>
            </a:r>
            <a:r>
              <a:rPr lang="en-US" sz="2000" i="1" dirty="0">
                <a:latin typeface="+mj-lt"/>
              </a:rPr>
              <a:t>/</a:t>
            </a:r>
            <a:r>
              <a:rPr lang="en-US" sz="2000" dirty="0">
                <a:latin typeface="+mj-lt"/>
              </a:rPr>
              <a:t>1 =0;</a:t>
            </a:r>
            <a:endParaRPr lang="en-US" sz="2000" baseline="-25000" dirty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 – p(</a:t>
            </a:r>
            <a:r>
              <a:rPr lang="ru-RU" sz="2000" dirty="0">
                <a:latin typeface="+mj-lt"/>
              </a:rPr>
              <a:t>что грань 5)=1</a:t>
            </a:r>
            <a:r>
              <a:rPr lang="en-US" sz="2000" dirty="0">
                <a:latin typeface="+mj-lt"/>
              </a:rPr>
              <a:t>/6;    </a:t>
            </a:r>
            <a:r>
              <a:rPr lang="en-US" sz="2000" i="1" dirty="0">
                <a:latin typeface="+mj-lt"/>
              </a:rPr>
              <a:t>log P</a:t>
            </a:r>
            <a:r>
              <a:rPr lang="ru-RU" sz="2000" i="1" baseline="-25000" dirty="0">
                <a:latin typeface="+mj-lt"/>
              </a:rPr>
              <a:t>после</a:t>
            </a:r>
            <a:r>
              <a:rPr lang="en-US" sz="2000" i="1" dirty="0">
                <a:latin typeface="+mj-lt"/>
              </a:rPr>
              <a:t>/P</a:t>
            </a:r>
            <a:r>
              <a:rPr lang="ru-RU" sz="2000" i="1" baseline="-25000" dirty="0">
                <a:latin typeface="+mj-lt"/>
              </a:rPr>
              <a:t>до </a:t>
            </a:r>
            <a:r>
              <a:rPr lang="ru-RU" sz="2000" dirty="0">
                <a:latin typeface="+mj-lt"/>
              </a:rPr>
              <a:t>= </a:t>
            </a:r>
            <a:r>
              <a:rPr lang="en-US" sz="2000" i="1" dirty="0">
                <a:latin typeface="+mj-lt"/>
              </a:rPr>
              <a:t>log </a:t>
            </a:r>
            <a:r>
              <a:rPr lang="en-US" sz="2000" dirty="0">
                <a:latin typeface="+mj-lt"/>
              </a:rPr>
              <a:t>1</a:t>
            </a:r>
            <a:r>
              <a:rPr lang="en-US" sz="2000" i="1" dirty="0">
                <a:latin typeface="+mj-lt"/>
              </a:rPr>
              <a:t>/</a:t>
            </a:r>
            <a:r>
              <a:rPr lang="en-US" sz="2000" dirty="0">
                <a:latin typeface="+mj-lt"/>
              </a:rPr>
              <a:t>1/6 = </a:t>
            </a:r>
            <a:r>
              <a:rPr lang="en-US" sz="2000" i="1" dirty="0">
                <a:latin typeface="+mj-lt"/>
              </a:rPr>
              <a:t>log</a:t>
            </a:r>
            <a:r>
              <a:rPr lang="en-US" sz="2000" dirty="0">
                <a:latin typeface="+mj-lt"/>
              </a:rPr>
              <a:t> 6 ≈ 2,5 </a:t>
            </a:r>
            <a:r>
              <a:rPr lang="ru-RU" sz="2000" dirty="0">
                <a:latin typeface="+mj-lt"/>
              </a:rPr>
              <a:t>бит.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i="1" dirty="0">
                <a:latin typeface="+mj-lt"/>
              </a:rPr>
              <a:t>Свойства</a:t>
            </a:r>
            <a:r>
              <a:rPr lang="ru-RU" sz="2000" dirty="0">
                <a:latin typeface="+mj-lt"/>
              </a:rPr>
              <a:t> </a:t>
            </a:r>
            <a:r>
              <a:rPr lang="ru-RU" sz="2000" i="1" dirty="0">
                <a:latin typeface="+mj-lt"/>
              </a:rPr>
              <a:t>информации</a:t>
            </a:r>
            <a:r>
              <a:rPr lang="ru-RU" sz="2000" dirty="0">
                <a:latin typeface="+mj-lt"/>
              </a:rPr>
              <a:t>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>
                <a:latin typeface="+mj-lt"/>
              </a:rPr>
              <a:t>—  количество полученной приемником информации зависит от его предварительного знания о событии</a:t>
            </a:r>
            <a:r>
              <a:rPr lang="en-US" sz="2000" dirty="0">
                <a:latin typeface="+mj-lt"/>
              </a:rPr>
              <a:t>;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>
                <a:latin typeface="+mj-lt"/>
              </a:rPr>
              <a:t>— количество информации зависит не от события, а от сообщения о нем.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Формулы Шеннона, Хартли 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Предположим теперь, что источник является генератором символов из некоторого множества {х</a:t>
            </a:r>
            <a:r>
              <a:rPr lang="ru-RU" sz="2200" baseline="-25000" dirty="0"/>
              <a:t>1</a:t>
            </a:r>
            <a:r>
              <a:rPr lang="ru-RU" sz="2200" dirty="0"/>
              <a:t>, х</a:t>
            </a:r>
            <a:r>
              <a:rPr lang="ru-RU" sz="2200" baseline="-25000" dirty="0"/>
              <a:t>2</a:t>
            </a:r>
            <a:r>
              <a:rPr lang="ru-RU" sz="2200" dirty="0"/>
              <a:t>, ...,х</a:t>
            </a:r>
            <a:r>
              <a:rPr lang="en-US" sz="2200" baseline="-25000" dirty="0"/>
              <a:t>n</a:t>
            </a:r>
            <a:r>
              <a:rPr lang="ru-RU" sz="2200" dirty="0"/>
              <a:t>} (назовем его алфавитом источника).</a:t>
            </a:r>
            <a:r>
              <a:rPr lang="en-US" sz="2200" dirty="0"/>
              <a:t> </a:t>
            </a:r>
            <a:r>
              <a:rPr lang="ru-RU" sz="2200" dirty="0"/>
              <a:t>Эти символы могут служить для обозначения каких-то элементарных</a:t>
            </a:r>
            <a:r>
              <a:rPr lang="en-US" sz="2200" dirty="0"/>
              <a:t> </a:t>
            </a:r>
            <a:r>
              <a:rPr lang="ru-RU" sz="2200" dirty="0"/>
              <a:t>событий, происходящих в области источника, но, абстрагируясь от них, в дальнейшем будем считать, что рассматриваемым событием является поступление в канал самих символов. </a:t>
            </a: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Если </a:t>
            </a:r>
            <a:r>
              <a:rPr lang="en-US" sz="2200" dirty="0"/>
              <a:t>p</a:t>
            </a:r>
            <a:r>
              <a:rPr lang="ru-RU" sz="2200" dirty="0"/>
              <a:t>(х</a:t>
            </a:r>
            <a:r>
              <a:rPr lang="en-US" sz="2200" baseline="-25000" dirty="0"/>
              <a:t>i</a:t>
            </a:r>
            <a:r>
              <a:rPr lang="ru-RU" sz="2200" dirty="0"/>
              <a:t>) — вероятность поступления в канал символа  х</a:t>
            </a:r>
            <a:r>
              <a:rPr lang="en-US" sz="2200" baseline="-25000" dirty="0"/>
              <a:t>i</a:t>
            </a:r>
            <a:r>
              <a:rPr lang="en-US" sz="2200" dirty="0"/>
              <a:t>, </a:t>
            </a:r>
            <a:r>
              <a:rPr lang="ru-RU" sz="2200" dirty="0"/>
              <a:t>то </a:t>
            </a: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4708"/>
              </p:ext>
            </p:extLst>
          </p:nvPr>
        </p:nvGraphicFramePr>
        <p:xfrm>
          <a:off x="4511676" y="4437063"/>
          <a:ext cx="19288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4" imgW="799920" imgH="431640" progId="">
                  <p:embed/>
                </p:oleObj>
              </mc:Choice>
              <mc:Fallback>
                <p:oleObj name="Equation" r:id="rId4" imgW="799920" imgH="4316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4437063"/>
                        <a:ext cx="1928813" cy="1041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ru-RU" sz="2200" dirty="0"/>
              <a:t>Рассмотрим теперь модель, в которой элементарным исходом является текстовое </a:t>
            </a:r>
            <a:r>
              <a:rPr lang="ru-RU" sz="2200" i="1" dirty="0">
                <a:solidFill>
                  <a:schemeClr val="hlink"/>
                </a:solidFill>
              </a:rPr>
              <a:t>сообщение</a:t>
            </a:r>
            <a:r>
              <a:rPr lang="ru-RU" sz="2200" dirty="0"/>
              <a:t>. Таким образом, Ω</a:t>
            </a:r>
            <a:r>
              <a:rPr lang="ru-RU" sz="2200" i="1" dirty="0"/>
              <a:t> </a:t>
            </a:r>
            <a:r>
              <a:rPr lang="ru-RU" sz="2200" dirty="0"/>
              <a:t>— это</a:t>
            </a:r>
            <a:r>
              <a:rPr lang="en-US" sz="2200" dirty="0"/>
              <a:t> </a:t>
            </a:r>
            <a:r>
              <a:rPr lang="ru-RU" sz="2200" dirty="0"/>
              <a:t>множество всех</a:t>
            </a:r>
            <a:r>
              <a:rPr lang="en-US" sz="2200" dirty="0"/>
              <a:t> </a:t>
            </a:r>
            <a:r>
              <a:rPr lang="ru-RU" sz="2200" dirty="0"/>
              <a:t>цепочек символов произвольной длины. </a:t>
            </a:r>
            <a:endParaRPr lang="en-US" sz="2200" dirty="0"/>
          </a:p>
          <a:p>
            <a:pPr>
              <a:buFont typeface="Arial" charset="0"/>
              <a:buNone/>
            </a:pPr>
            <a:endParaRPr lang="ru-RU" sz="2200" dirty="0"/>
          </a:p>
          <a:p>
            <a:pPr>
              <a:buFont typeface="Arial" charset="0"/>
              <a:buNone/>
            </a:pPr>
            <a:r>
              <a:rPr lang="ru-RU" sz="2200" dirty="0"/>
              <a:t>По поступившему сообщению </a:t>
            </a:r>
            <a:r>
              <a:rPr lang="ru-RU" sz="2200" i="1" dirty="0"/>
              <a:t>т </a:t>
            </a:r>
            <a:r>
              <a:rPr lang="ru-RU" sz="2200" dirty="0"/>
              <a:t>можно посчитать</a:t>
            </a:r>
            <a:r>
              <a:rPr lang="ru-RU" sz="2200" dirty="0"/>
              <a:t> </a:t>
            </a:r>
            <a:r>
              <a:rPr lang="ru-RU" sz="2200" dirty="0"/>
              <a:t>экспериментальную </a:t>
            </a:r>
            <a:r>
              <a:rPr lang="ru-RU" sz="2200" i="1" dirty="0">
                <a:solidFill>
                  <a:schemeClr val="hlink"/>
                </a:solidFill>
              </a:rPr>
              <a:t>частоту</a:t>
            </a:r>
            <a:r>
              <a:rPr lang="ru-RU" sz="2200" i="1" dirty="0"/>
              <a:t> </a:t>
            </a:r>
            <a:r>
              <a:rPr lang="ru-RU" sz="2200" dirty="0"/>
              <a:t>встречаемости в нем каждого</a:t>
            </a:r>
            <a:r>
              <a:rPr lang="en-US" sz="2200" dirty="0"/>
              <a:t> </a:t>
            </a:r>
            <a:r>
              <a:rPr lang="ru-RU" sz="2200" dirty="0"/>
              <a:t>символа</a:t>
            </a:r>
            <a:r>
              <a:rPr lang="en-US" sz="2200" dirty="0"/>
              <a:t>, </a:t>
            </a:r>
            <a:r>
              <a:rPr lang="ru-RU" sz="2200" dirty="0"/>
              <a:t>где </a:t>
            </a:r>
            <a:r>
              <a:rPr lang="ru-RU" sz="2200" i="1" dirty="0"/>
              <a:t>N </a:t>
            </a:r>
            <a:r>
              <a:rPr lang="ru-RU" sz="2200" dirty="0"/>
              <a:t>— общая длина сообщения, а </a:t>
            </a:r>
            <a:r>
              <a:rPr lang="en-US" sz="2200" i="1" dirty="0" err="1"/>
              <a:t>n</a:t>
            </a:r>
            <a:r>
              <a:rPr lang="en-US" sz="2200" i="1" baseline="-25000" dirty="0" err="1"/>
              <a:t>i</a:t>
            </a:r>
            <a:r>
              <a:rPr lang="en-US" sz="2200" i="1" dirty="0"/>
              <a:t> </a:t>
            </a:r>
            <a:r>
              <a:rPr lang="ru-RU" sz="2200" dirty="0"/>
              <a:t>— число повторений в нем</a:t>
            </a:r>
            <a:r>
              <a:rPr lang="en-US" sz="2200" dirty="0"/>
              <a:t> </a:t>
            </a:r>
            <a:r>
              <a:rPr lang="ru-RU" sz="2200" dirty="0"/>
              <a:t>символа </a:t>
            </a:r>
            <a:r>
              <a:rPr lang="en-US" sz="2200" i="1" dirty="0"/>
              <a:t>x</a:t>
            </a:r>
            <a:r>
              <a:rPr lang="en-US" sz="2200" i="1" baseline="-25000" dirty="0"/>
              <a:t>i</a:t>
            </a:r>
            <a:r>
              <a:rPr lang="ru-RU" sz="2200" i="1" dirty="0"/>
              <a:t>.</a:t>
            </a:r>
            <a:endParaRPr lang="ru-RU" sz="2200" dirty="0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030745"/>
              </p:ext>
            </p:extLst>
          </p:nvPr>
        </p:nvGraphicFramePr>
        <p:xfrm>
          <a:off x="4871865" y="4941169"/>
          <a:ext cx="27860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4" imgW="774360" imgH="393480" progId="">
                  <p:embed/>
                </p:oleObj>
              </mc:Choice>
              <mc:Fallback>
                <p:oleObj name="Equation" r:id="rId4" imgW="77436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5" y="4941169"/>
                        <a:ext cx="2786063" cy="10890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 информационной системы Шеннона</a:t>
            </a:r>
          </a:p>
          <a:p>
            <a:r>
              <a:rPr lang="ru-RU" dirty="0"/>
              <a:t>И</a:t>
            </a:r>
            <a:r>
              <a:rPr lang="ru-RU" dirty="0" smtClean="0"/>
              <a:t>нформационная емкость сообщений для сигналов с заданным распределением частот символов</a:t>
            </a:r>
          </a:p>
          <a:p>
            <a:r>
              <a:rPr lang="ru-RU" dirty="0" smtClean="0"/>
              <a:t>Формулы Шеннона и Хартли</a:t>
            </a:r>
          </a:p>
          <a:p>
            <a:r>
              <a:rPr lang="ru-RU" dirty="0" smtClean="0"/>
              <a:t>Избыточность кодирования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2550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Понятно, что анализируя различные сообщения, мы будем</a:t>
            </a:r>
            <a:r>
              <a:rPr lang="en-US" sz="2200" dirty="0"/>
              <a:t> </a:t>
            </a:r>
            <a:r>
              <a:rPr lang="ru-RU" sz="2200" dirty="0"/>
              <a:t>получать различные экспериментальные частоты символов, но</a:t>
            </a:r>
            <a:r>
              <a:rPr lang="en-US" sz="2200" dirty="0"/>
              <a:t> </a:t>
            </a:r>
            <a:r>
              <a:rPr lang="ru-RU" sz="2200" dirty="0"/>
              <a:t>для источников, характеризующихся закономерностью выдачи</a:t>
            </a:r>
            <a:r>
              <a:rPr lang="en-US" sz="2200" dirty="0"/>
              <a:t> </a:t>
            </a:r>
            <a:r>
              <a:rPr lang="ru-RU" sz="2200" dirty="0"/>
              <a:t>символов (их называют </a:t>
            </a:r>
            <a:r>
              <a:rPr lang="ru-RU" sz="2200" dirty="0">
                <a:solidFill>
                  <a:schemeClr val="hlink"/>
                </a:solidFill>
              </a:rPr>
              <a:t>эргодическими</a:t>
            </a:r>
            <a:r>
              <a:rPr lang="ru-RU" sz="2200" dirty="0"/>
              <a:t>), оказывается, что в</a:t>
            </a:r>
            <a:r>
              <a:rPr lang="en-US" sz="2200" dirty="0"/>
              <a:t> </a:t>
            </a:r>
            <a:r>
              <a:rPr lang="ru-RU" sz="2200" dirty="0"/>
              <a:t>достаточно длинных сообщениях все частоты символов сходятся к</a:t>
            </a:r>
            <a:r>
              <a:rPr lang="en-US" sz="2200" dirty="0"/>
              <a:t> </a:t>
            </a:r>
            <a:r>
              <a:rPr lang="ru-RU" sz="2200" dirty="0"/>
              <a:t>некоторым устойчивым величинам которые можно рассматривать</a:t>
            </a:r>
            <a:r>
              <a:rPr lang="en-US" sz="2200" dirty="0"/>
              <a:t> </a:t>
            </a:r>
            <a:r>
              <a:rPr lang="ru-RU" sz="2200" dirty="0"/>
              <a:t>как </a:t>
            </a:r>
            <a:r>
              <a:rPr lang="ru-RU" sz="2200" i="1" dirty="0">
                <a:solidFill>
                  <a:schemeClr val="hlink"/>
                </a:solidFill>
              </a:rPr>
              <a:t>распределение</a:t>
            </a:r>
            <a:r>
              <a:rPr lang="ru-RU" sz="2200" i="1" dirty="0"/>
              <a:t> </a:t>
            </a:r>
            <a:r>
              <a:rPr lang="ru-RU" sz="2200" i="1" dirty="0">
                <a:solidFill>
                  <a:schemeClr val="hlink"/>
                </a:solidFill>
              </a:rPr>
              <a:t>вероятностей</a:t>
            </a:r>
            <a:r>
              <a:rPr lang="ru-RU" sz="2200" i="1" dirty="0"/>
              <a:t> </a:t>
            </a:r>
            <a:r>
              <a:rPr lang="ru-RU" sz="2200" dirty="0"/>
              <a:t>выдачи символов данным источником. </a:t>
            </a: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                                                                                                      (4)</a:t>
            </a:r>
            <a:endParaRPr lang="ru-RU" sz="2200" dirty="0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30145"/>
              </p:ext>
            </p:extLst>
          </p:nvPr>
        </p:nvGraphicFramePr>
        <p:xfrm>
          <a:off x="4583833" y="5157192"/>
          <a:ext cx="36433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4" imgW="977760" imgH="393480" progId="">
                  <p:embed/>
                </p:oleObj>
              </mc:Choice>
              <mc:Fallback>
                <p:oleObj name="Equation" r:id="rId4" imgW="97776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3" y="5157192"/>
                        <a:ext cx="3643313" cy="8334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z="2200" dirty="0"/>
              <a:t>Рассмотрим сообщение </a:t>
            </a:r>
            <a:r>
              <a:rPr lang="en-US" sz="2200" i="1" dirty="0"/>
              <a:t>m</a:t>
            </a:r>
            <a:r>
              <a:rPr lang="ru-RU" sz="2200" dirty="0"/>
              <a:t>, состоящее из </a:t>
            </a:r>
            <a:r>
              <a:rPr lang="en-US" sz="2200" i="1" dirty="0"/>
              <a:t>n</a:t>
            </a:r>
            <a:r>
              <a:rPr lang="ru-RU" sz="2200" i="1" baseline="-25000" dirty="0"/>
              <a:t>1</a:t>
            </a:r>
            <a:r>
              <a:rPr lang="ru-RU" sz="2200" i="1" dirty="0"/>
              <a:t> </a:t>
            </a:r>
            <a:r>
              <a:rPr lang="ru-RU" sz="2200" dirty="0"/>
              <a:t>символов </a:t>
            </a:r>
            <a:r>
              <a:rPr lang="en-US" sz="2200" i="1" dirty="0"/>
              <a:t>x</a:t>
            </a:r>
            <a:r>
              <a:rPr lang="ru-RU" sz="2200" i="1" baseline="-25000" dirty="0"/>
              <a:t>1</a:t>
            </a:r>
            <a:r>
              <a:rPr lang="ru-RU" sz="2200" i="1" dirty="0"/>
              <a:t>, </a:t>
            </a:r>
            <a:r>
              <a:rPr lang="en-US" sz="2200" i="1" dirty="0"/>
              <a:t>n</a:t>
            </a:r>
            <a:r>
              <a:rPr lang="ru-RU" sz="2200" i="1" baseline="-25000" dirty="0"/>
              <a:t>2 </a:t>
            </a:r>
            <a:r>
              <a:rPr lang="ru-RU" sz="2200" dirty="0"/>
              <a:t>символов </a:t>
            </a:r>
            <a:r>
              <a:rPr lang="en-US" sz="2200" i="1" dirty="0"/>
              <a:t>x</a:t>
            </a:r>
            <a:r>
              <a:rPr lang="ru-RU" sz="2200" i="1" baseline="-25000" dirty="0"/>
              <a:t>2</a:t>
            </a:r>
            <a:r>
              <a:rPr lang="ru-RU" sz="2200" i="1" dirty="0"/>
              <a:t> </a:t>
            </a:r>
            <a:r>
              <a:rPr lang="ru-RU" sz="2200" dirty="0"/>
              <a:t>и т. д. в произвольном порядке, как серию элементарных событий, состоящих в выдаче одиночных символов.</a:t>
            </a:r>
          </a:p>
          <a:p>
            <a:pPr>
              <a:buFont typeface="Arial" charset="0"/>
              <a:buNone/>
            </a:pPr>
            <a:r>
              <a:rPr lang="ru-RU" sz="2200" dirty="0"/>
              <a:t>Тогда вероятность появления на выходе источника сообщения </a:t>
            </a:r>
            <a:r>
              <a:rPr lang="en-US" sz="2200" i="1" dirty="0"/>
              <a:t>m</a:t>
            </a:r>
            <a:r>
              <a:rPr lang="en-US" sz="2200" i="1" dirty="0"/>
              <a:t> </a:t>
            </a:r>
            <a:r>
              <a:rPr lang="ru-RU" sz="2200" dirty="0"/>
              <a:t>равна</a:t>
            </a:r>
          </a:p>
          <a:p>
            <a:pPr>
              <a:buFont typeface="Arial" charset="0"/>
              <a:buNone/>
            </a:pPr>
            <a:endParaRPr lang="ru-RU" sz="2200" dirty="0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761073"/>
              </p:ext>
            </p:extLst>
          </p:nvPr>
        </p:nvGraphicFramePr>
        <p:xfrm>
          <a:off x="2135561" y="4437113"/>
          <a:ext cx="81438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4" imgW="2755800" imgH="419040" progId="">
                  <p:embed/>
                </p:oleObj>
              </mc:Choice>
              <mc:Fallback>
                <p:oleObj name="Equation" r:id="rId4" imgW="2755800" imgH="419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4437113"/>
                        <a:ext cx="8143875" cy="9286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Количество информации, переносимой сообщением </a:t>
            </a:r>
            <a:r>
              <a:rPr lang="ru-RU" sz="2200" i="1" dirty="0"/>
              <a:t>т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длины </a:t>
            </a:r>
            <a:r>
              <a:rPr lang="ru-RU" sz="2200" i="1" dirty="0"/>
              <a:t>N, </a:t>
            </a:r>
            <a:r>
              <a:rPr lang="ru-RU" sz="2200" dirty="0"/>
              <a:t>определяется как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Количество информации, приходящейся в среднем на каждый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символ в сообщении </a:t>
            </a:r>
            <a:r>
              <a:rPr lang="en-US" sz="2200" i="1" dirty="0"/>
              <a:t>m</a:t>
            </a:r>
            <a:r>
              <a:rPr lang="ru-RU" sz="2200" dirty="0"/>
              <a:t>, есть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где </a:t>
            </a:r>
            <a:r>
              <a:rPr lang="en-US" sz="2200" i="1" dirty="0"/>
              <a:t>N</a:t>
            </a:r>
            <a:r>
              <a:rPr lang="ru-RU" sz="2200" dirty="0"/>
              <a:t> — длина сообщения </a:t>
            </a:r>
            <a:r>
              <a:rPr lang="en-US" sz="2200" i="1" dirty="0"/>
              <a:t>m</a:t>
            </a:r>
            <a:r>
              <a:rPr lang="ru-RU" sz="2200" dirty="0"/>
              <a:t>.</a:t>
            </a:r>
          </a:p>
        </p:txBody>
      </p:sp>
      <p:graphicFrame>
        <p:nvGraphicFramePr>
          <p:cNvPr id="604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26493"/>
              </p:ext>
            </p:extLst>
          </p:nvPr>
        </p:nvGraphicFramePr>
        <p:xfrm>
          <a:off x="2279576" y="2780929"/>
          <a:ext cx="76469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Equation" r:id="rId4" imgW="4178160" imgH="533160" progId="">
                  <p:embed/>
                </p:oleObj>
              </mc:Choice>
              <mc:Fallback>
                <p:oleObj name="Equation" r:id="rId4" imgW="4178160" imgH="5331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780929"/>
                        <a:ext cx="7646988" cy="1000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594178"/>
              </p:ext>
            </p:extLst>
          </p:nvPr>
        </p:nvGraphicFramePr>
        <p:xfrm>
          <a:off x="4655840" y="4941169"/>
          <a:ext cx="1981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Equation" r:id="rId6" imgW="1091880" imgH="393480" progId="">
                  <p:embed/>
                </p:oleObj>
              </mc:Choice>
              <mc:Fallback>
                <p:oleObj name="Equation" r:id="rId6" imgW="109188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40" y="4941169"/>
                        <a:ext cx="1981200" cy="7143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1774826" y="188914"/>
            <a:ext cx="8518525" cy="60483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dirty="0" smtClean="0"/>
              <a:t>Формула </a:t>
            </a:r>
            <a:r>
              <a:rPr lang="ru-RU" b="1" dirty="0" smtClean="0"/>
              <a:t>Шеннона</a:t>
            </a:r>
            <a:r>
              <a:rPr lang="ru-RU" dirty="0" smtClean="0"/>
              <a:t> </a:t>
            </a:r>
            <a:endParaRPr lang="en-US" sz="2200" dirty="0"/>
          </a:p>
          <a:p>
            <a:pPr>
              <a:buFont typeface="Arial" charset="0"/>
              <a:buNone/>
            </a:pPr>
            <a:r>
              <a:rPr lang="ru-RU" sz="2200" dirty="0"/>
              <a:t>Перейдем к пределу по длине всевозможных сообщений </a:t>
            </a:r>
            <a:r>
              <a:rPr lang="ru-RU" sz="2200" i="1" dirty="0"/>
              <a:t>(</a:t>
            </a:r>
            <a:r>
              <a:rPr lang="en-US" sz="2200" i="1" dirty="0"/>
              <a:t>N </a:t>
            </a:r>
            <a:r>
              <a:rPr lang="ru-RU" sz="2200" dirty="0"/>
              <a:t>—&gt; ∞):</a:t>
            </a:r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r>
              <a:rPr lang="ru-RU" sz="2200" dirty="0"/>
              <a:t>По формуле (14),</a:t>
            </a:r>
            <a:r>
              <a:rPr lang="ru-RU" sz="2200" b="1" dirty="0"/>
              <a:t> </a:t>
            </a:r>
            <a:r>
              <a:rPr lang="ru-RU" sz="2200" dirty="0"/>
              <a:t>вспоминая, что в достаточно большом сообщении </a:t>
            </a:r>
          </a:p>
          <a:p>
            <a:pPr>
              <a:buFont typeface="Arial" charset="0"/>
              <a:buNone/>
            </a:pPr>
            <a:r>
              <a:rPr lang="en-US" sz="2200" i="1" dirty="0"/>
              <a:t>p</a:t>
            </a:r>
            <a:r>
              <a:rPr lang="ru-RU" sz="2200" i="1" dirty="0"/>
              <a:t>(</a:t>
            </a:r>
            <a:r>
              <a:rPr lang="en-US" sz="2200" i="1" dirty="0"/>
              <a:t>x</a:t>
            </a:r>
            <a:r>
              <a:rPr lang="en-US" sz="2200" i="1" baseline="-25000" dirty="0"/>
              <a:t>i</a:t>
            </a:r>
            <a:r>
              <a:rPr lang="ru-RU" sz="2200" i="1" dirty="0"/>
              <a:t>) </a:t>
            </a:r>
            <a:r>
              <a:rPr lang="ru-RU" sz="2200" dirty="0"/>
              <a:t>= </a:t>
            </a:r>
            <a:r>
              <a:rPr lang="en-US" sz="2200" dirty="0" err="1"/>
              <a:t>lim</a:t>
            </a:r>
            <a:r>
              <a:rPr lang="en-US" sz="2200" i="1" dirty="0"/>
              <a:t> N</a:t>
            </a:r>
            <a:r>
              <a:rPr lang="ru-RU" sz="2200" i="1" dirty="0"/>
              <a:t>-&gt;∞        </a:t>
            </a:r>
            <a:r>
              <a:rPr lang="ru-RU" sz="2200" dirty="0"/>
              <a:t>, получаем</a:t>
            </a: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959803"/>
              </p:ext>
            </p:extLst>
          </p:nvPr>
        </p:nvGraphicFramePr>
        <p:xfrm>
          <a:off x="3719513" y="4365625"/>
          <a:ext cx="431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Equation" r:id="rId4" imgW="203112" imgH="393529" progId="Equation.3">
                  <p:embed/>
                </p:oleObj>
              </mc:Choice>
              <mc:Fallback>
                <p:oleObj name="Equation" r:id="rId4" imgW="203112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365625"/>
                        <a:ext cx="431800" cy="7191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738805"/>
              </p:ext>
            </p:extLst>
          </p:nvPr>
        </p:nvGraphicFramePr>
        <p:xfrm>
          <a:off x="2782889" y="1484314"/>
          <a:ext cx="6929437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Equation" r:id="rId6" imgW="3060360" imgH="939600" progId="">
                  <p:embed/>
                </p:oleObj>
              </mc:Choice>
              <mc:Fallback>
                <p:oleObj name="Equation" r:id="rId6" imgW="3060360" imgH="9396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1484314"/>
                        <a:ext cx="6929437" cy="1952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553288"/>
              </p:ext>
            </p:extLst>
          </p:nvPr>
        </p:nvGraphicFramePr>
        <p:xfrm>
          <a:off x="3503613" y="5157789"/>
          <a:ext cx="42862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Equation" r:id="rId8" imgW="1828800" imgH="431640" progId="">
                  <p:embed/>
                </p:oleObj>
              </mc:Choice>
              <mc:Fallback>
                <p:oleObj name="Equation" r:id="rId8" imgW="1828800" imgH="4316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157789"/>
                        <a:ext cx="4286250" cy="9286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Text Box 16"/>
          <p:cNvSpPr txBox="1">
            <a:spLocks noChangeArrowheads="1"/>
          </p:cNvSpPr>
          <p:nvPr/>
        </p:nvSpPr>
        <p:spPr bwMode="auto">
          <a:xfrm>
            <a:off x="8472488" y="53721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(5)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1992313" y="1"/>
            <a:ext cx="8229600" cy="981075"/>
          </a:xfrm>
        </p:spPr>
        <p:txBody>
          <a:bodyPr/>
          <a:lstStyle/>
          <a:p>
            <a:pPr algn="l"/>
            <a:r>
              <a:rPr lang="ru-RU" sz="2400" b="1"/>
              <a:t>Формула Хартли 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1919289" y="836614"/>
            <a:ext cx="8435975" cy="51847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/>
              <a:t>Величина </a:t>
            </a:r>
            <a:r>
              <a:rPr lang="en-US" sz="2200" i="1"/>
              <a:t>I</a:t>
            </a:r>
            <a:r>
              <a:rPr lang="ru-RU" sz="2200" i="1" baseline="-25000"/>
              <a:t>0</a:t>
            </a:r>
            <a:r>
              <a:rPr lang="ru-RU" sz="2200" i="1"/>
              <a:t> (</a:t>
            </a:r>
            <a:r>
              <a:rPr lang="en-US" sz="2200" i="1"/>
              <a:t>A</a:t>
            </a:r>
            <a:r>
              <a:rPr lang="ru-RU" sz="2200" i="1"/>
              <a:t>) </a:t>
            </a:r>
            <a:r>
              <a:rPr lang="ru-RU" sz="2200"/>
              <a:t>характеризует среднее количество информации на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/>
              <a:t>один символ из алфавита </a:t>
            </a:r>
            <a:r>
              <a:rPr lang="ru-RU" sz="2200" i="1"/>
              <a:t>А с </a:t>
            </a:r>
            <a:r>
              <a:rPr lang="ru-RU" sz="2200"/>
              <a:t>заданным (или экспериментально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/>
              <a:t>определенным) распределением вероятностей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i="1"/>
              <a:t>			</a:t>
            </a:r>
            <a:r>
              <a:rPr lang="en-US" sz="2200" i="1"/>
              <a:t> </a:t>
            </a:r>
            <a:r>
              <a:rPr lang="ru-RU" sz="2200" i="1"/>
              <a:t>р(х</a:t>
            </a:r>
            <a:r>
              <a:rPr lang="ru-RU" sz="2200" i="1" baseline="-25000"/>
              <a:t>1</a:t>
            </a:r>
            <a:r>
              <a:rPr lang="ru-RU" sz="2200" i="1"/>
              <a:t>), р(х</a:t>
            </a:r>
            <a:r>
              <a:rPr lang="ru-RU" sz="2200" i="1" baseline="-25000"/>
              <a:t>2</a:t>
            </a:r>
            <a:r>
              <a:rPr lang="ru-RU" sz="2200" i="1"/>
              <a:t>), ... , р(х</a:t>
            </a:r>
            <a:r>
              <a:rPr lang="en-US" sz="2200" i="1" baseline="-25000"/>
              <a:t>N</a:t>
            </a:r>
            <a:r>
              <a:rPr lang="ru-RU" sz="2200" i="1"/>
              <a:t>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/>
              <a:t>Рассмотрим случай, когда все символы в алфавите равновероятны</a:t>
            </a:r>
            <a:r>
              <a:rPr lang="en-US" sz="2200"/>
              <a:t>:</a:t>
            </a:r>
            <a:endParaRPr lang="ru-RU" sz="22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i="1" smtClean="0"/>
              <a:t>			</a:t>
            </a:r>
            <a:r>
              <a:rPr lang="ru-RU" i="1" smtClean="0"/>
              <a:t> </a:t>
            </a:r>
            <a:r>
              <a:rPr lang="ru-RU" sz="2200" i="1"/>
              <a:t>р(х1)  = р(х2)   . . .   = р(х</a:t>
            </a:r>
            <a:r>
              <a:rPr lang="en-US" sz="2200" i="1" baseline="-25000"/>
              <a:t>N</a:t>
            </a:r>
            <a:r>
              <a:rPr lang="ru-RU" sz="2200" i="1"/>
              <a:t>) =  </a:t>
            </a:r>
            <a:r>
              <a:rPr lang="en-US" sz="2200"/>
              <a:t>1</a:t>
            </a:r>
            <a:r>
              <a:rPr lang="en-US" sz="2200" i="1"/>
              <a:t>/N</a:t>
            </a:r>
            <a:r>
              <a:rPr lang="ru-RU" sz="2200" i="1"/>
              <a:t>   .</a:t>
            </a:r>
            <a:endParaRPr lang="en-US" sz="2200" i="1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i="1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/>
              <a:t>Среднее количество информации, приходящееся на каждый символ</a:t>
            </a:r>
            <a:endParaRPr lang="en-US" sz="22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/>
              <a:t>такого алфавита, по формуле Шеннона</a:t>
            </a:r>
            <a:r>
              <a:rPr lang="ru-RU" smtClean="0"/>
              <a:t>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115132"/>
              </p:ext>
            </p:extLst>
          </p:nvPr>
        </p:nvGraphicFramePr>
        <p:xfrm>
          <a:off x="2351088" y="4868864"/>
          <a:ext cx="707231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4" imgW="3276360" imgH="431640" progId="">
                  <p:embed/>
                </p:oleObj>
              </mc:Choice>
              <mc:Fallback>
                <p:oleObj name="Equation" r:id="rId4" imgW="3276360" imgH="4316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868864"/>
                        <a:ext cx="7072312" cy="8969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Text Box 7"/>
          <p:cNvSpPr txBox="1">
            <a:spLocks noChangeArrowheads="1"/>
          </p:cNvSpPr>
          <p:nvPr/>
        </p:nvSpPr>
        <p:spPr bwMode="auto">
          <a:xfrm>
            <a:off x="9748838" y="5032375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(6)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624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/>
          </p:cNvSpPr>
          <p:nvPr>
            <p:ph idx="1"/>
          </p:nvPr>
        </p:nvSpPr>
        <p:spPr>
          <a:xfrm>
            <a:off x="1992313" y="620713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Событие, которое может произойти или нет, называют </a:t>
            </a:r>
            <a:r>
              <a:rPr lang="ru-RU" sz="2400" i="1">
                <a:solidFill>
                  <a:schemeClr val="hlink"/>
                </a:solidFill>
              </a:rPr>
              <a:t>случайным</a:t>
            </a:r>
            <a:r>
              <a:rPr lang="ru-RU" sz="2400" i="1"/>
              <a:t>. </a:t>
            </a:r>
            <a:endParaRPr lang="en-US" sz="2400" i="1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Примеры</a:t>
            </a:r>
            <a:r>
              <a:rPr lang="en-US" sz="2400"/>
              <a:t>:</a:t>
            </a:r>
            <a:r>
              <a:rPr lang="ru-RU" sz="2400"/>
              <a:t> попадание стрелка в мишень, </a:t>
            </a:r>
            <a:endParaRPr lang="en-US" sz="24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извлечение дамы пик из колоды карт, </a:t>
            </a:r>
            <a:endParaRPr lang="en-US" sz="24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выигрыш билета в розыгрыше лотереи и т. д. </a:t>
            </a:r>
            <a:endParaRPr lang="en-US" sz="240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На основании отдельно взятого случайного события нельзя</a:t>
            </a:r>
            <a:endParaRPr lang="en-US" sz="24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научно предсказать, например, какие билеты окажутся </a:t>
            </a:r>
            <a:endParaRPr lang="en-US" sz="24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выигрышными. Но если провести достаточно большую</a:t>
            </a:r>
            <a:endParaRPr lang="en-US" sz="24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последовательность испытаний, то можно выявить</a:t>
            </a:r>
            <a:endParaRPr lang="en-US" sz="24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определенные закономерности, позволяющие делать</a:t>
            </a:r>
            <a:endParaRPr lang="en-US" sz="24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количественные предсказания.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77875"/>
          </a:xfrm>
        </p:spPr>
        <p:txBody>
          <a:bodyPr/>
          <a:lstStyle/>
          <a:p>
            <a:pPr algn="l"/>
            <a:r>
              <a:rPr lang="ru-RU" sz="2800" b="1"/>
              <a:t>Определение</a:t>
            </a: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1774826" y="1052513"/>
            <a:ext cx="8569325" cy="452596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i="1" smtClean="0">
                <a:solidFill>
                  <a:schemeClr val="hlink"/>
                </a:solidFill>
              </a:rPr>
              <a:t>Пространство элементарных событий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i="1" smtClean="0">
                <a:solidFill>
                  <a:schemeClr val="hlink"/>
                </a:solidFill>
              </a:rPr>
              <a:t>(исходов)</a:t>
            </a:r>
            <a:r>
              <a:rPr lang="ru-RU" i="1" smtClean="0"/>
              <a:t> </a:t>
            </a:r>
            <a:r>
              <a:rPr lang="ru-RU" smtClean="0">
                <a:solidFill>
                  <a:schemeClr val="hlink"/>
                </a:solidFill>
              </a:rPr>
              <a:t>Ω</a:t>
            </a:r>
            <a:r>
              <a:rPr lang="ru-RU" i="1" smtClean="0"/>
              <a:t> – </a:t>
            </a:r>
            <a:r>
              <a:rPr lang="ru-RU" smtClean="0"/>
              <a:t>множество всех различных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событий, возможных при проведении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эксперимента.</a:t>
            </a:r>
            <a:endParaRPr lang="ru-RU" i="1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i="1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Элементарность исходов понимается в том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смысле, что ни один из них не рассматривается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как сочетание других событий.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algn="l"/>
            <a:r>
              <a:rPr lang="ru-RU" sz="2400" b="1"/>
              <a:t>Примеры</a:t>
            </a:r>
            <a:r>
              <a:rPr lang="en-US" sz="2400" b="1"/>
              <a:t>:</a:t>
            </a:r>
            <a:endParaRPr lang="ru-RU" sz="2400" b="1"/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1774825" y="981076"/>
            <a:ext cx="8642350" cy="5256213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Arial" charset="0"/>
              <a:buAutoNum type="arabicParenR"/>
            </a:pPr>
            <a:r>
              <a:rPr lang="ru-RU" sz="2400"/>
              <a:t>Будем бросать монету до тех пор, пока не выпадет герб.  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ru-RU" sz="2400"/>
              <a:t>       После этого эксперимент закончим. 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ru-RU" sz="2400"/>
              <a:t>      «Элементарный исход» этого эксперимента можно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ru-RU" sz="2400"/>
              <a:t>      представить в виде последовательности 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ru-RU" sz="2400"/>
              <a:t>      р, р, р, ..., р, г (где р — решка, г — герб). 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ru-RU" sz="2400"/>
              <a:t>     Таких последовательностей бесконечно много. 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ru-RU" sz="2400"/>
              <a:t>     Следовательно, в данном случае множество Ω 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ru-RU" sz="2400"/>
              <a:t>     бесконечно.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ru-RU" sz="2400"/>
              <a:t>2)  Однократное бросание игральной кости. Будем считать, что возможен только один из 6 исходов, соответствующих падению кости гранями с 1, 2,...,6 очками вверх. Каждый возможный исход удобно обозначать числом выпавших очков. 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ru-RU" sz="2400"/>
              <a:t>      Тогда пространство элементарных событий Ω</a:t>
            </a:r>
            <a:r>
              <a:rPr lang="ru-RU" sz="2400" i="1"/>
              <a:t> = </a:t>
            </a:r>
            <a:r>
              <a:rPr lang="ru-RU" sz="2400"/>
              <a:t>{1,2,3,4,5,6}.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252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Формула ω</a:t>
            </a:r>
            <a:r>
              <a:rPr lang="ru-RU" sz="2400">
                <a:sym typeface="Symbol" pitchFamily="18" charset="2"/>
              </a:rPr>
              <a:t></a:t>
            </a:r>
            <a:r>
              <a:rPr lang="ru-RU" sz="2400"/>
              <a:t>Ω</a:t>
            </a:r>
            <a:r>
              <a:rPr lang="ru-RU" sz="2400" i="1"/>
              <a:t> </a:t>
            </a:r>
            <a:r>
              <a:rPr lang="ru-RU" sz="2400"/>
              <a:t>означает, что элементарное событие </a:t>
            </a:r>
            <a:r>
              <a:rPr lang="ru-RU" sz="2400" i="1"/>
              <a:t>ω </a:t>
            </a:r>
            <a:r>
              <a:rPr lang="ru-RU" sz="2400"/>
              <a:t>является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элементом пространства Ω</a:t>
            </a:r>
            <a:r>
              <a:rPr lang="ru-RU" sz="2400" i="1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Многие события естественно описывать</a:t>
            </a:r>
            <a:r>
              <a:rPr lang="en-US" sz="2400"/>
              <a:t> </a:t>
            </a:r>
            <a:r>
              <a:rPr lang="ru-RU" sz="2400"/>
              <a:t>множествами, </a:t>
            </a:r>
            <a:endParaRPr lang="en-US" sz="24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составленными из элементарных</a:t>
            </a:r>
            <a:r>
              <a:rPr lang="en-US" sz="2400"/>
              <a:t> </a:t>
            </a:r>
            <a:r>
              <a:rPr lang="ru-RU" sz="2400"/>
              <a:t>исходов.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Например, событие, состоящее в появлении четного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числа очков, описывается множеством </a:t>
            </a:r>
            <a:r>
              <a:rPr lang="en-US" sz="2400" i="1"/>
              <a:t>S</a:t>
            </a:r>
            <a:r>
              <a:rPr lang="ru-RU" sz="2400" i="1"/>
              <a:t> = </a:t>
            </a:r>
            <a:r>
              <a:rPr lang="ru-RU" sz="2400"/>
              <a:t>{2,4,6}.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Формула </a:t>
            </a:r>
            <a:r>
              <a:rPr lang="en-US" sz="2400" i="1"/>
              <a:t>S</a:t>
            </a:r>
            <a:r>
              <a:rPr lang="ru-RU" sz="2400">
                <a:sym typeface="Symbol" pitchFamily="18" charset="2"/>
              </a:rPr>
              <a:t></a:t>
            </a:r>
            <a:r>
              <a:rPr lang="ru-RU" sz="2400"/>
              <a:t>Ω означает, что событие </a:t>
            </a:r>
            <a:r>
              <a:rPr lang="en-US" sz="2400" i="1"/>
              <a:t>S </a:t>
            </a:r>
            <a:r>
              <a:rPr lang="ru-RU" sz="2400"/>
              <a:t>является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подмножеством пространства Ω</a:t>
            </a:r>
            <a:r>
              <a:rPr lang="ru-RU" sz="2400" i="1"/>
              <a:t>.</a:t>
            </a:r>
          </a:p>
          <a:p>
            <a:pPr>
              <a:lnSpc>
                <a:spcPct val="90000"/>
              </a:lnSpc>
            </a:pPr>
            <a:endParaRPr lang="ru-RU" sz="2400" i="1"/>
          </a:p>
          <a:p>
            <a:pPr>
              <a:lnSpc>
                <a:spcPct val="90000"/>
              </a:lnSpc>
            </a:pPr>
            <a:r>
              <a:rPr lang="ru-RU" sz="2400" i="1"/>
              <a:t>Случайная величина     —&gt;     переменная</a:t>
            </a:r>
          </a:p>
          <a:p>
            <a:pPr>
              <a:lnSpc>
                <a:spcPct val="90000"/>
              </a:lnSpc>
            </a:pPr>
            <a:r>
              <a:rPr lang="ru-RU" sz="2400" i="1"/>
              <a:t>Элементарный исход   —&gt;     значение 	переменной</a:t>
            </a:r>
          </a:p>
          <a:p>
            <a:pPr>
              <a:lnSpc>
                <a:spcPct val="90000"/>
              </a:lnSpc>
            </a:pPr>
            <a:r>
              <a:rPr lang="ru-RU" sz="2400" i="1"/>
              <a:t>Пространство элементарных исходов —&gt;   область 							          значений</a:t>
            </a:r>
          </a:p>
          <a:p>
            <a:pPr>
              <a:lnSpc>
                <a:spcPct val="90000"/>
              </a:lnSpc>
            </a:pPr>
            <a:r>
              <a:rPr lang="ru-RU" sz="2400" i="1"/>
              <a:t> Событие               —</a:t>
            </a:r>
            <a:r>
              <a:rPr lang="en-US" sz="2400" i="1"/>
              <a:t>&gt;</a:t>
            </a:r>
            <a:r>
              <a:rPr lang="ru-RU" sz="2400" i="1"/>
              <a:t>     подмножество области  значений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4" name="Object 7"/>
          <p:cNvGraphicFramePr>
            <a:graphicFrameLocks noChangeAspect="1"/>
          </p:cNvGraphicFramePr>
          <p:nvPr/>
        </p:nvGraphicFramePr>
        <p:xfrm>
          <a:off x="5048251" y="2708275"/>
          <a:ext cx="20621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Equation" r:id="rId4" imgW="990360" imgH="228600" progId="">
                  <p:embed/>
                </p:oleObj>
              </mc:Choice>
              <mc:Fallback>
                <p:oleObj name="Equation" r:id="rId4" imgW="990360" imgH="2286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1" y="2708275"/>
                        <a:ext cx="20621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9"/>
          <p:cNvGraphicFramePr>
            <a:graphicFrameLocks noChangeAspect="1"/>
          </p:cNvGraphicFramePr>
          <p:nvPr/>
        </p:nvGraphicFramePr>
        <p:xfrm>
          <a:off x="2085975" y="3284538"/>
          <a:ext cx="40211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Equation" r:id="rId6" imgW="2450880" imgH="228600" progId="">
                  <p:embed/>
                </p:oleObj>
              </mc:Choice>
              <mc:Fallback>
                <p:oleObj name="Equation" r:id="rId6" imgW="2450880" imgH="228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3284538"/>
                        <a:ext cx="40211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" name="Rectangle 3"/>
          <p:cNvSpPr>
            <a:spLocks noGrp="1"/>
          </p:cNvSpPr>
          <p:nvPr>
            <p:ph type="body" idx="4294967295"/>
          </p:nvPr>
        </p:nvSpPr>
        <p:spPr>
          <a:xfrm>
            <a:off x="1524001" y="500064"/>
            <a:ext cx="8710613" cy="54006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Определим формально </a:t>
            </a:r>
            <a:r>
              <a:rPr lang="ru-RU" sz="2400" i="1" dirty="0">
                <a:solidFill>
                  <a:schemeClr val="hlink"/>
                </a:solidFill>
              </a:rPr>
              <a:t>меру события</a:t>
            </a:r>
            <a:r>
              <a:rPr lang="ru-RU" sz="2400" i="1" dirty="0"/>
              <a:t> </a:t>
            </a:r>
            <a:r>
              <a:rPr lang="ru-RU" sz="2400" i="1" dirty="0">
                <a:solidFill>
                  <a:schemeClr val="hlink"/>
                </a:solidFill>
              </a:rPr>
              <a:t>µ</a:t>
            </a:r>
            <a:r>
              <a:rPr lang="ru-RU" sz="2400" i="1" dirty="0"/>
              <a:t>, </a:t>
            </a:r>
            <a:r>
              <a:rPr lang="ru-RU" sz="2400" dirty="0"/>
              <a:t>как отображение из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пространства Ω в </a:t>
            </a:r>
            <a:r>
              <a:rPr lang="ru-RU" sz="2400" i="1" dirty="0"/>
              <a:t>N</a:t>
            </a:r>
            <a:r>
              <a:rPr lang="ru-RU" sz="2400" dirty="0"/>
              <a:t>, обладающее следующими свойствами: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latin typeface="Times New Roman" pitchFamily="18" charset="0"/>
              </a:rPr>
              <a:t>1)</a:t>
            </a:r>
            <a:r>
              <a:rPr lang="ru-RU" sz="2400" dirty="0"/>
              <a:t>		    </a:t>
            </a:r>
            <a:r>
              <a:rPr lang="en-US" sz="2400" dirty="0"/>
              <a:t>             </a:t>
            </a:r>
            <a:r>
              <a:rPr lang="ru-RU" sz="2400" dirty="0"/>
              <a:t>где     - пустое множество</a:t>
            </a:r>
            <a:r>
              <a:rPr lang="ru-RU" sz="1600" dirty="0"/>
              <a:t>, </a:t>
            </a:r>
            <a:r>
              <a:rPr lang="ru-RU" sz="2400" dirty="0"/>
              <a:t>т.е. множество, не содержащее ни одного элемента;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latin typeface="Times New Roman" pitchFamily="18" charset="0"/>
              </a:rPr>
              <a:t>2)</a:t>
            </a:r>
            <a:r>
              <a:rPr lang="en-US" sz="1600" dirty="0"/>
              <a:t> </a:t>
            </a:r>
            <a:r>
              <a:rPr lang="ru-RU" sz="2400" dirty="0"/>
              <a:t>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latin typeface="Times New Roman" pitchFamily="18" charset="0"/>
              </a:rPr>
              <a:t>3)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mu(S1 U S2)=mu(S1)+mu(S2)-mu(S1/\S2)</a:t>
            </a:r>
            <a:endParaRPr lang="ru-RU" sz="16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graphicFrame>
        <p:nvGraphicFramePr>
          <p:cNvPr id="1095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95721"/>
              </p:ext>
            </p:extLst>
          </p:nvPr>
        </p:nvGraphicFramePr>
        <p:xfrm>
          <a:off x="2063751" y="1556793"/>
          <a:ext cx="1285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Equation" r:id="rId8" imgW="609480" imgH="203040" progId="">
                  <p:embed/>
                </p:oleObj>
              </mc:Choice>
              <mc:Fallback>
                <p:oleObj name="Equation" r:id="rId8" imgW="609480" imgH="203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1556793"/>
                        <a:ext cx="1285875" cy="428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695192"/>
              </p:ext>
            </p:extLst>
          </p:nvPr>
        </p:nvGraphicFramePr>
        <p:xfrm>
          <a:off x="4151313" y="1556792"/>
          <a:ext cx="285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" name="Equation" r:id="rId10" imgW="126720" imgH="177480" progId="">
                  <p:embed/>
                </p:oleObj>
              </mc:Choice>
              <mc:Fallback>
                <p:oleObj name="Equation" r:id="rId10" imgW="126720" imgH="177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1556792"/>
                        <a:ext cx="285750" cy="400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27510"/>
              </p:ext>
            </p:extLst>
          </p:nvPr>
        </p:nvGraphicFramePr>
        <p:xfrm>
          <a:off x="2063750" y="2708276"/>
          <a:ext cx="26050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" name="Equation" r:id="rId12" imgW="1587240" imgH="228600" progId="">
                  <p:embed/>
                </p:oleObj>
              </mc:Choice>
              <mc:Fallback>
                <p:oleObj name="Equation" r:id="rId12" imgW="1587240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708276"/>
                        <a:ext cx="2605088" cy="500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Шеннона</a:t>
            </a:r>
            <a:endParaRPr lang="ru-RU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Claude Shannon “A </a:t>
            </a:r>
            <a:r>
              <a:rPr lang="en-US" sz="2400" dirty="0"/>
              <a:t>Mathematical Theory of Communication</a:t>
            </a:r>
            <a:r>
              <a:rPr lang="en-US" sz="2400" dirty="0"/>
              <a:t>” The </a:t>
            </a:r>
            <a:r>
              <a:rPr lang="en-US" sz="2400" dirty="0"/>
              <a:t>Bell </a:t>
            </a:r>
            <a:r>
              <a:rPr lang="en-US" sz="2400" dirty="0"/>
              <a:t>System</a:t>
            </a:r>
            <a:br>
              <a:rPr lang="en-US" sz="2400" dirty="0"/>
            </a:br>
            <a:r>
              <a:rPr lang="en-US" sz="2400" dirty="0"/>
              <a:t>Technical Journal</a:t>
            </a:r>
            <a:r>
              <a:rPr lang="ru-RU" sz="2400" dirty="0"/>
              <a:t> </a:t>
            </a:r>
            <a:r>
              <a:rPr lang="en-US" sz="2400" dirty="0"/>
              <a:t>Vol</a:t>
            </a:r>
            <a:r>
              <a:rPr lang="en-US" sz="2400" dirty="0"/>
              <a:t>. 27</a:t>
            </a:r>
            <a:r>
              <a:rPr lang="en-US" sz="2400" dirty="0"/>
              <a:t>, pp</a:t>
            </a:r>
            <a:r>
              <a:rPr lang="en-US" sz="2400" dirty="0"/>
              <a:t>. 379–423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623–656</a:t>
            </a:r>
            <a:r>
              <a:rPr lang="en-US" sz="2400" dirty="0"/>
              <a:t>, July, October, 1948</a:t>
            </a: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hlink"/>
                </a:solidFill>
              </a:rPr>
              <a:t>Дискретный или непрерывный сигнал </a:t>
            </a:r>
          </a:p>
          <a:p>
            <a:pPr lvl="1">
              <a:lnSpc>
                <a:spcPct val="90000"/>
              </a:lnSpc>
            </a:pPr>
            <a:r>
              <a:rPr lang="ru-RU" sz="1800" dirty="0"/>
              <a:t>Символы – пример дискретного сигнала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hlink"/>
                </a:solidFill>
              </a:rPr>
              <a:t>Источник</a:t>
            </a:r>
            <a:r>
              <a:rPr lang="ru-RU" sz="2400" dirty="0"/>
              <a:t> (</a:t>
            </a:r>
            <a:r>
              <a:rPr lang="ru-RU" sz="2400" dirty="0">
                <a:solidFill>
                  <a:schemeClr val="hlink"/>
                </a:solidFill>
              </a:rPr>
              <a:t>кодер</a:t>
            </a:r>
            <a:r>
              <a:rPr lang="ru-RU" sz="2400" dirty="0"/>
              <a:t>)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hlink"/>
                </a:solidFill>
              </a:rPr>
              <a:t>Приемник</a:t>
            </a:r>
            <a:r>
              <a:rPr lang="ru-RU" sz="2400" dirty="0"/>
              <a:t> (</a:t>
            </a:r>
            <a:r>
              <a:rPr lang="ru-RU" sz="2400" dirty="0">
                <a:solidFill>
                  <a:schemeClr val="hlink"/>
                </a:solidFill>
              </a:rPr>
              <a:t>декодер</a:t>
            </a:r>
            <a:r>
              <a:rPr lang="ru-RU" sz="2400" dirty="0"/>
              <a:t>)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hlink"/>
                </a:solidFill>
              </a:rPr>
              <a:t>Канал </a:t>
            </a:r>
            <a:r>
              <a:rPr lang="ru-RU" sz="2400" dirty="0"/>
              <a:t>передачи сигналов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Канал не искажает и не теряет символы</a:t>
            </a:r>
          </a:p>
          <a:p>
            <a:pPr lvl="2">
              <a:lnSpc>
                <a:spcPct val="90000"/>
              </a:lnSpc>
            </a:pPr>
            <a:endParaRPr lang="ru-RU" sz="1600" dirty="0"/>
          </a:p>
          <a:p>
            <a:pPr lvl="2">
              <a:lnSpc>
                <a:spcPct val="90000"/>
              </a:lnSpc>
            </a:pPr>
            <a:endParaRPr lang="ru-RU" sz="1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3501008"/>
            <a:ext cx="19050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662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Введем функцию </a:t>
            </a:r>
            <a:r>
              <a:rPr lang="en-US" sz="2400" i="1" dirty="0">
                <a:solidFill>
                  <a:schemeClr val="hlink"/>
                </a:solidFill>
              </a:rPr>
              <a:t>p</a:t>
            </a:r>
            <a:r>
              <a:rPr lang="ru-RU" sz="2400" i="1" dirty="0">
                <a:solidFill>
                  <a:schemeClr val="hlink"/>
                </a:solidFill>
              </a:rPr>
              <a:t>(</a:t>
            </a:r>
            <a:r>
              <a:rPr lang="en-US" sz="2400" i="1" dirty="0">
                <a:solidFill>
                  <a:schemeClr val="hlink"/>
                </a:solidFill>
              </a:rPr>
              <a:t>S</a:t>
            </a:r>
            <a:r>
              <a:rPr lang="ru-RU" sz="2400" i="1" dirty="0">
                <a:solidFill>
                  <a:schemeClr val="hlink"/>
                </a:solidFill>
              </a:rPr>
              <a:t>) вероятности события</a:t>
            </a:r>
            <a:r>
              <a:rPr lang="ru-RU" sz="2400" i="1" dirty="0"/>
              <a:t> </a:t>
            </a:r>
            <a:r>
              <a:rPr lang="ru-RU" sz="2400" dirty="0"/>
              <a:t>как численного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выражения возможности события </a:t>
            </a:r>
            <a:r>
              <a:rPr lang="en-US" sz="2400" i="1" dirty="0"/>
              <a:t>S </a:t>
            </a:r>
            <a:r>
              <a:rPr lang="ru-RU" sz="2400" dirty="0"/>
              <a:t>на заданном пространстве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элементарных исходов Ω следующим образом: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                                                                                                          (1)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«Желательные» исходы  - элементарные исходы, образующие событие S.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	        0 ≤ p(S) ≤ 1 </a:t>
            </a:r>
            <a:r>
              <a:rPr lang="ru-RU" sz="2400" dirty="0"/>
              <a:t>р(0</a:t>
            </a:r>
            <a:r>
              <a:rPr lang="ru-RU" sz="2400" dirty="0"/>
              <a:t>) = 0, р(Ω) = 1.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 Событие с вероятностью 1 содержит все элементарные исходы и,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 следовательно, происходит наверняка.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 Событие с вероятностью 0 не содержит ни одного исхода,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 следовательно, не происходит никогда.</a:t>
            </a: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                                                                                                             </a:t>
            </a:r>
            <a:endParaRPr lang="ru-RU" sz="2400" dirty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86038"/>
              </p:ext>
            </p:extLst>
          </p:nvPr>
        </p:nvGraphicFramePr>
        <p:xfrm>
          <a:off x="2927648" y="2780482"/>
          <a:ext cx="18097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4" imgW="965160" imgH="419040" progId="">
                  <p:embed/>
                </p:oleObj>
              </mc:Choice>
              <mc:Fallback>
                <p:oleObj name="Equation" r:id="rId4" imgW="965160" imgH="419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2780482"/>
                        <a:ext cx="1809750" cy="785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Box 9"/>
          <p:cNvSpPr txBox="1">
            <a:spLocks noChangeArrowheads="1"/>
          </p:cNvSpPr>
          <p:nvPr/>
        </p:nvSpPr>
        <p:spPr bwMode="auto">
          <a:xfrm>
            <a:off x="4871864" y="2924944"/>
            <a:ext cx="3568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   Число желательных исходов</a:t>
            </a:r>
          </a:p>
          <a:p>
            <a:pPr eaLnBrk="1" hangingPunct="1"/>
            <a:r>
              <a:rPr lang="ru-RU" dirty="0"/>
              <a:t>Число всех возможных исходов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1992313" y="620714"/>
            <a:ext cx="8229600" cy="54006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/>
              <a:t>Говорят, что заданы вероятности элементарных событий, </a:t>
            </a:r>
            <a:endParaRPr lang="en-US" sz="2400"/>
          </a:p>
          <a:p>
            <a:pPr>
              <a:buFont typeface="Arial" charset="0"/>
              <a:buNone/>
            </a:pPr>
            <a:r>
              <a:rPr lang="ru-RU" sz="2400"/>
              <a:t>если на </a:t>
            </a:r>
            <a:r>
              <a:rPr lang="ru-RU" sz="2400">
                <a:sym typeface="Symbol" pitchFamily="18" charset="2"/>
              </a:rPr>
              <a:t>Ω задана неотрицательная числовая функция </a:t>
            </a:r>
            <a:r>
              <a:rPr lang="en-US" sz="2400" i="1">
                <a:sym typeface="Symbol" pitchFamily="18" charset="2"/>
              </a:rPr>
              <a:t>p</a:t>
            </a:r>
            <a:r>
              <a:rPr lang="ru-RU" sz="2400">
                <a:sym typeface="Symbol" pitchFamily="18" charset="2"/>
              </a:rPr>
              <a:t> такая,</a:t>
            </a:r>
            <a:endParaRPr lang="en-US" sz="240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ru-RU" sz="2400">
                <a:sym typeface="Symbol" pitchFamily="18" charset="2"/>
              </a:rPr>
              <a:t>что</a:t>
            </a:r>
            <a:r>
              <a:rPr lang="en-US" sz="2400">
                <a:sym typeface="Symbol" pitchFamily="18" charset="2"/>
              </a:rPr>
              <a:t>:</a:t>
            </a:r>
            <a:r>
              <a:rPr lang="ru-RU" sz="2400">
                <a:sym typeface="Symbol" pitchFamily="18" charset="2"/>
              </a:rPr>
              <a:t> </a:t>
            </a:r>
            <a:endParaRPr lang="en-US" sz="240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n-US" sz="2400">
                <a:sym typeface="Symbol" pitchFamily="18" charset="2"/>
              </a:rPr>
              <a:t>			</a:t>
            </a:r>
            <a:endParaRPr lang="ru-RU" sz="2400">
              <a:sym typeface="Symbol" pitchFamily="18" charset="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490583"/>
              </p:ext>
            </p:extLst>
          </p:nvPr>
        </p:nvGraphicFramePr>
        <p:xfrm>
          <a:off x="3648076" y="2205038"/>
          <a:ext cx="30638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4" imgW="990360" imgH="253800" progId="">
                  <p:embed/>
                </p:oleObj>
              </mc:Choice>
              <mc:Fallback>
                <p:oleObj name="Equation" r:id="rId4" imgW="990360" imgH="253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2205038"/>
                        <a:ext cx="3063875" cy="7858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3"/>
          <p:cNvSpPr>
            <a:spLocks noGrp="1"/>
          </p:cNvSpPr>
          <p:nvPr>
            <p:ph idx="1"/>
          </p:nvPr>
        </p:nvSpPr>
        <p:spPr>
          <a:xfrm>
            <a:off x="1774825" y="260350"/>
            <a:ext cx="8229600" cy="59055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/>
              <a:t>Вероятность того, что при бросании кости  выпадет единица, </a:t>
            </a:r>
          </a:p>
          <a:p>
            <a:pPr>
              <a:buFont typeface="Arial" charset="0"/>
              <a:buNone/>
            </a:pPr>
            <a:r>
              <a:rPr lang="ru-RU" sz="2400" dirty="0"/>
              <a:t>равна </a:t>
            </a:r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Вероятность появления четного числа очков равна</a:t>
            </a:r>
          </a:p>
        </p:txBody>
      </p:sp>
      <p:sp>
        <p:nvSpPr>
          <p:cNvPr id="30739" name="Rectangle 8"/>
          <p:cNvSpPr>
            <a:spLocks noChangeArrowheads="1"/>
          </p:cNvSpPr>
          <p:nvPr/>
        </p:nvSpPr>
        <p:spPr bwMode="auto">
          <a:xfrm>
            <a:off x="1847850" y="3502592"/>
            <a:ext cx="8496300" cy="224676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cs typeface="Times New Roman" pitchFamily="18" charset="0"/>
              </a:rPr>
              <a:t>Паскаль в письмах к Ферма в 1654 г. писал: </a:t>
            </a:r>
            <a:endParaRPr lang="ru-RU" sz="2000" dirty="0">
              <a:solidFill>
                <a:srgbClr val="000000"/>
              </a:solidFill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cs typeface="Times New Roman" pitchFamily="18" charset="0"/>
              </a:rPr>
              <a:t>«Как велика вероятность, что когда я проснусь ночью и посмотрю на часы, то большая стрелка будет стоять между 15 и 20 минутами?»</a:t>
            </a:r>
            <a:endParaRPr lang="ru-RU" sz="2000" dirty="0">
              <a:solidFill>
                <a:srgbClr val="000000"/>
              </a:solidFill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cs typeface="Times New Roman" pitchFamily="18" charset="0"/>
              </a:rPr>
              <a:t> И в этом же письме приводит рассуждения о том, что вероятность того, что стрелка часов будет находиться в этом промежутке, равна </a:t>
            </a:r>
            <a:r>
              <a:rPr lang="ru-RU" sz="2000" dirty="0">
                <a:cs typeface="Times New Roman" pitchFamily="18" charset="0"/>
              </a:rPr>
              <a:t> 5</a:t>
            </a:r>
            <a:r>
              <a:rPr lang="en-US" sz="2000" dirty="0">
                <a:cs typeface="Times New Roman" pitchFamily="18" charset="0"/>
              </a:rPr>
              <a:t>/</a:t>
            </a:r>
            <a:r>
              <a:rPr lang="ru-RU" sz="2000" dirty="0">
                <a:cs typeface="Times New Roman" pitchFamily="18" charset="0"/>
              </a:rPr>
              <a:t>60</a:t>
            </a:r>
            <a:r>
              <a:rPr lang="en-US" sz="2000" dirty="0">
                <a:cs typeface="Times New Roman" pitchFamily="18" charset="0"/>
              </a:rPr>
              <a:t>=1/12.</a:t>
            </a:r>
            <a:endParaRPr lang="ru-RU" sz="2000" dirty="0">
              <a:cs typeface="Times New Roman" pitchFamily="18" charset="0"/>
            </a:endParaRPr>
          </a:p>
          <a:p>
            <a:pPr algn="just"/>
            <a:endParaRPr lang="ru-RU" sz="2000" dirty="0"/>
          </a:p>
        </p:txBody>
      </p:sp>
      <p:sp>
        <p:nvSpPr>
          <p:cNvPr id="4102" name="Rectangle 14"/>
          <p:cNvSpPr>
            <a:spLocks noChangeArrowheads="1"/>
          </p:cNvSpPr>
          <p:nvPr/>
        </p:nvSpPr>
        <p:spPr bwMode="auto">
          <a:xfrm>
            <a:off x="1524000" y="3087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" name="Rectangle 16"/>
          <p:cNvSpPr>
            <a:spLocks noChangeArrowheads="1"/>
          </p:cNvSpPr>
          <p:nvPr/>
        </p:nvSpPr>
        <p:spPr bwMode="auto">
          <a:xfrm>
            <a:off x="1524000" y="3087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536625"/>
              </p:ext>
            </p:extLst>
          </p:nvPr>
        </p:nvGraphicFramePr>
        <p:xfrm>
          <a:off x="3432175" y="1052513"/>
          <a:ext cx="4857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Equation" r:id="rId4" imgW="1384200" imgH="419040" progId="">
                  <p:embed/>
                </p:oleObj>
              </mc:Choice>
              <mc:Fallback>
                <p:oleObj name="Equation" r:id="rId4" imgW="1384200" imgH="4190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052513"/>
                        <a:ext cx="4857750" cy="800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242108"/>
              </p:ext>
            </p:extLst>
          </p:nvPr>
        </p:nvGraphicFramePr>
        <p:xfrm>
          <a:off x="2927351" y="2852738"/>
          <a:ext cx="56435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Equation" r:id="rId6" imgW="1638000" imgH="419040" progId="">
                  <p:embed/>
                </p:oleObj>
              </mc:Choice>
              <mc:Fallback>
                <p:oleObj name="Equation" r:id="rId6" imgW="1638000" imgH="4190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852738"/>
                        <a:ext cx="5643563" cy="749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1847850" y="404813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b="1"/>
              <a:t>Теорема о сложении вероятностей</a:t>
            </a:r>
            <a:r>
              <a:rPr lang="ru-RU" sz="4000" b="1"/>
              <a:t/>
            </a:r>
            <a:br>
              <a:rPr lang="ru-RU" sz="4000" b="1"/>
            </a:br>
            <a:endParaRPr lang="ru-RU" sz="4000" b="1"/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1919288" y="908050"/>
            <a:ext cx="8748712" cy="57610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b="1"/>
              <a:t>Если пересечение событий </a:t>
            </a:r>
            <a:r>
              <a:rPr lang="ru-RU" sz="2200" b="1" i="1"/>
              <a:t>А </a:t>
            </a:r>
            <a:r>
              <a:rPr lang="ru-RU" sz="2200" b="1"/>
              <a:t>и</a:t>
            </a:r>
            <a:r>
              <a:rPr lang="ru-RU" sz="2200" b="1" i="1"/>
              <a:t> В </a:t>
            </a:r>
            <a:r>
              <a:rPr lang="ru-RU" sz="2200" b="1"/>
              <a:t>непусто, то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 i="1"/>
              <a:t>		</a:t>
            </a:r>
            <a:r>
              <a:rPr lang="ru-RU" sz="2200" i="1">
                <a:solidFill>
                  <a:schemeClr val="hlink"/>
                </a:solidFill>
              </a:rPr>
              <a:t>р(А </a:t>
            </a:r>
            <a:r>
              <a:rPr lang="en-US" sz="2200">
                <a:solidFill>
                  <a:schemeClr val="hlink"/>
                </a:solidFill>
              </a:rPr>
              <a:t>U </a:t>
            </a:r>
            <a:r>
              <a:rPr lang="ru-RU" sz="2200" i="1">
                <a:solidFill>
                  <a:schemeClr val="hlink"/>
                </a:solidFill>
              </a:rPr>
              <a:t>В) = р(А) + р(В) - р(А </a:t>
            </a:r>
            <a:r>
              <a:rPr lang="ru-RU" sz="2200">
                <a:solidFill>
                  <a:schemeClr val="hlink"/>
                </a:solidFill>
              </a:rPr>
              <a:t>∩ </a:t>
            </a:r>
            <a:r>
              <a:rPr lang="ru-RU" sz="2200" i="1">
                <a:solidFill>
                  <a:schemeClr val="hlink"/>
                </a:solidFill>
              </a:rPr>
              <a:t>В).</a:t>
            </a:r>
            <a:endParaRPr lang="ru-RU" sz="22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( Это следует из аксиомы 3 для меры. 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b="1"/>
              <a:t>Пример. </a:t>
            </a:r>
            <a:r>
              <a:rPr lang="ru-RU" sz="2200"/>
              <a:t>Найдем вероятность того, что вытащенная из полной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колоды карта окажется пикой или картинкой.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Пусть событию </a:t>
            </a:r>
            <a:r>
              <a:rPr lang="ru-RU" sz="2200" i="1"/>
              <a:t>А </a:t>
            </a:r>
            <a:r>
              <a:rPr lang="ru-RU" sz="2200"/>
              <a:t>соответствует извлечение из колоды карт пики,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событию </a:t>
            </a:r>
            <a:r>
              <a:rPr lang="ru-RU" sz="2200" i="1"/>
              <a:t>В — </a:t>
            </a:r>
            <a:r>
              <a:rPr lang="ru-RU" sz="2200"/>
              <a:t>картинки.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Для каждой карты из колоды вероятность вытащить ее равна 1/52.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Число пик в полной колоде равно 13. Следовательно, вероятность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события </a:t>
            </a:r>
            <a:r>
              <a:rPr lang="ru-RU" sz="2200" i="1"/>
              <a:t>А </a:t>
            </a:r>
            <a:r>
              <a:rPr lang="ru-RU" sz="2200"/>
              <a:t>равна 13/52=1/4</a:t>
            </a:r>
            <a:r>
              <a:rPr lang="ru-RU" sz="2200" i="1"/>
              <a:t>.</a:t>
            </a:r>
            <a:r>
              <a:rPr lang="ru-RU" sz="2200"/>
              <a:t> Число картинок равно 16, вероятность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события </a:t>
            </a:r>
            <a:r>
              <a:rPr lang="ru-RU" sz="2200" i="1"/>
              <a:t>В</a:t>
            </a:r>
            <a:r>
              <a:rPr lang="ru-RU" sz="2200"/>
              <a:t> равна 16/52 = 4/13.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События </a:t>
            </a:r>
            <a:r>
              <a:rPr lang="ru-RU" sz="2200" i="1"/>
              <a:t>А </a:t>
            </a:r>
            <a:r>
              <a:rPr lang="ru-RU" sz="2200"/>
              <a:t>и </a:t>
            </a:r>
            <a:r>
              <a:rPr lang="ru-RU" sz="2200" i="1"/>
              <a:t>В </a:t>
            </a:r>
            <a:r>
              <a:rPr lang="ru-RU" sz="2200"/>
              <a:t>имеют непустое пересечение. Множество </a:t>
            </a:r>
            <a:r>
              <a:rPr lang="ru-RU" sz="2200" i="1"/>
              <a:t>А∩В </a:t>
            </a:r>
            <a:r>
              <a:rPr lang="en-US" sz="2200"/>
              <a:t>c</a:t>
            </a:r>
            <a:r>
              <a:rPr lang="ru-RU" sz="2200"/>
              <a:t>остоит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из четырех элементов,следовательно, </a:t>
            </a:r>
            <a:r>
              <a:rPr lang="ru-RU" sz="2200" i="1"/>
              <a:t>р(А ∩</a:t>
            </a:r>
            <a:r>
              <a:rPr lang="ru-RU" sz="2200"/>
              <a:t> </a:t>
            </a:r>
            <a:r>
              <a:rPr lang="ru-RU" sz="2200" i="1"/>
              <a:t>В) = </a:t>
            </a:r>
            <a:r>
              <a:rPr lang="ru-RU" sz="2200"/>
              <a:t>4/52</a:t>
            </a:r>
            <a:r>
              <a:rPr lang="ru-RU" sz="2200" i="1"/>
              <a:t> = </a:t>
            </a:r>
            <a:r>
              <a:rPr lang="ru-RU" sz="2200"/>
              <a:t>1/13.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i="1"/>
              <a:t>             р(А </a:t>
            </a:r>
            <a:r>
              <a:rPr lang="en-US" sz="2200"/>
              <a:t>U </a:t>
            </a:r>
            <a:r>
              <a:rPr lang="ru-RU" sz="2200" i="1"/>
              <a:t>В) = р(А) + р(В) - р(А </a:t>
            </a:r>
            <a:r>
              <a:rPr lang="ru-RU" sz="2200"/>
              <a:t>∩ </a:t>
            </a:r>
            <a:r>
              <a:rPr lang="ru-RU" sz="2200" i="1"/>
              <a:t>В =</a:t>
            </a:r>
            <a:r>
              <a:rPr lang="ru-RU" sz="2200"/>
              <a:t>1/4+4/13-1/13=25/52</a:t>
            </a:r>
            <a:r>
              <a:rPr lang="ru-RU" sz="2200" i="1"/>
              <a:t>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200" i="1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Вероятность того, что вытащенная из полной колоды карта окажется пикой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или червой равна равна 1/4</a:t>
            </a:r>
            <a:r>
              <a:rPr lang="ru-RU" sz="2000" i="1"/>
              <a:t> </a:t>
            </a:r>
            <a:r>
              <a:rPr lang="ru-RU" sz="2000"/>
              <a:t>+ 1/4</a:t>
            </a:r>
            <a:r>
              <a:rPr lang="ru-RU" sz="2000" i="1"/>
              <a:t> </a:t>
            </a:r>
            <a:r>
              <a:rPr lang="ru-RU" sz="2000"/>
              <a:t>= 1/2.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77875"/>
          </a:xfrm>
        </p:spPr>
        <p:txBody>
          <a:bodyPr/>
          <a:lstStyle/>
          <a:p>
            <a:pPr algn="l"/>
            <a:r>
              <a:rPr lang="ru-RU" sz="2800" b="1"/>
              <a:t>Теорема об умножении вероятностей</a:t>
            </a:r>
            <a:r>
              <a:rPr lang="ru-RU" smtClean="0"/>
              <a:t> </a:t>
            </a:r>
          </a:p>
        </p:txBody>
      </p:sp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xfrm>
            <a:off x="1847851" y="1052513"/>
            <a:ext cx="8569325" cy="54721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Рассмотрим теперь серию экспериментов, в которой некоторая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случайная величина наблюдается последовательно несколько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раз. Последовательные события называются </a:t>
            </a:r>
            <a:r>
              <a:rPr lang="ru-RU" sz="2400" i="1">
                <a:solidFill>
                  <a:schemeClr val="hlink"/>
                </a:solidFill>
              </a:rPr>
              <a:t>независимыми</a:t>
            </a:r>
            <a:r>
              <a:rPr lang="ru-RU" sz="2400" i="1"/>
              <a:t>,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если наступление каждого из них не связано ни с каким из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других.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Например, исходы при бросании кости являются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независимыми событиями, а последовательные вытягивания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карт из одной и той же колоды без возврата — нет.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/>
              <a:t>Теорема. </a:t>
            </a:r>
            <a:r>
              <a:rPr lang="ru-RU" sz="2400"/>
              <a:t>Вероятность того, что независимые события </a:t>
            </a:r>
            <a:r>
              <a:rPr lang="en-US" sz="2400"/>
              <a:t>S</a:t>
            </a:r>
            <a:r>
              <a:rPr lang="ru-RU" sz="2400"/>
              <a:t>1, </a:t>
            </a:r>
            <a:r>
              <a:rPr lang="en-US" sz="2400"/>
              <a:t>S</a:t>
            </a:r>
            <a:r>
              <a:rPr lang="ru-RU" sz="2400"/>
              <a:t>2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произойдут в одной серии испытаний, равна произведению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вероятностей событий </a:t>
            </a:r>
            <a:r>
              <a:rPr lang="en-US" sz="2400" i="1"/>
              <a:t>S</a:t>
            </a:r>
            <a:r>
              <a:rPr lang="ru-RU" sz="2400"/>
              <a:t>1 и </a:t>
            </a:r>
            <a:r>
              <a:rPr lang="en-US" sz="2400" i="1"/>
              <a:t>S</a:t>
            </a:r>
            <a:r>
              <a:rPr lang="ru-RU" sz="2400"/>
              <a:t>2.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Вероятность того, что обе монеты упадут гербом вверх равна 1/2 * 1/ 2 = 1/4.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idx="1"/>
          </p:nvPr>
        </p:nvSpPr>
        <p:spPr>
          <a:xfrm>
            <a:off x="1774825" y="476251"/>
            <a:ext cx="8496300" cy="54006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endParaRPr lang="ru-RU" sz="24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Определим формально </a:t>
            </a:r>
            <a:r>
              <a:rPr lang="ru-RU" sz="2400" i="1">
                <a:solidFill>
                  <a:schemeClr val="hlink"/>
                </a:solidFill>
              </a:rPr>
              <a:t>меру события</a:t>
            </a:r>
            <a:r>
              <a:rPr lang="ru-RU" sz="2400" i="1"/>
              <a:t> </a:t>
            </a:r>
            <a:r>
              <a:rPr lang="ru-RU" sz="2400" i="1">
                <a:solidFill>
                  <a:schemeClr val="hlink"/>
                </a:solidFill>
              </a:rPr>
              <a:t>µ</a:t>
            </a:r>
            <a:r>
              <a:rPr lang="ru-RU" sz="2400" i="1"/>
              <a:t>, </a:t>
            </a:r>
            <a:r>
              <a:rPr lang="ru-RU" sz="2400"/>
              <a:t>как отображение из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пространства Ω в </a:t>
            </a:r>
            <a:r>
              <a:rPr lang="ru-RU" sz="2400" i="1"/>
              <a:t>N</a:t>
            </a:r>
            <a:r>
              <a:rPr lang="ru-RU" sz="2400"/>
              <a:t>, обладающее следующими свойствами: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600"/>
              <a:t/>
            </a:r>
            <a:br>
              <a:rPr lang="ru-RU" sz="1600"/>
            </a:br>
            <a:r>
              <a:rPr lang="ru-RU" sz="1600"/>
              <a:t>	</a:t>
            </a:r>
          </a:p>
          <a:p>
            <a:pPr>
              <a:lnSpc>
                <a:spcPct val="80000"/>
              </a:lnSpc>
            </a:pPr>
            <a:endParaRPr lang="ru-RU" sz="1600"/>
          </a:p>
          <a:p>
            <a:pPr>
              <a:lnSpc>
                <a:spcPct val="80000"/>
              </a:lnSpc>
            </a:pPr>
            <a:endParaRPr lang="ru-RU" sz="1600"/>
          </a:p>
          <a:p>
            <a:pPr>
              <a:lnSpc>
                <a:spcPct val="80000"/>
              </a:lnSpc>
            </a:pPr>
            <a:endParaRPr lang="ru-RU" sz="1600"/>
          </a:p>
          <a:p>
            <a:pPr>
              <a:lnSpc>
                <a:spcPct val="80000"/>
              </a:lnSpc>
            </a:pPr>
            <a:endParaRPr lang="ru-RU" sz="1600"/>
          </a:p>
          <a:p>
            <a:pPr>
              <a:lnSpc>
                <a:spcPct val="80000"/>
              </a:lnSpc>
            </a:pPr>
            <a:endParaRPr lang="ru-RU" sz="160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600"/>
              <a:t/>
            </a:r>
            <a:br>
              <a:rPr lang="ru-RU" sz="1600"/>
            </a:br>
            <a:endParaRPr lang="ru-RU" sz="1600"/>
          </a:p>
        </p:txBody>
      </p:sp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133600"/>
            <a:ext cx="7632700" cy="1366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/>
          <a:lstStyle/>
          <a:p>
            <a:pPr algn="l"/>
            <a:r>
              <a:rPr lang="ru-RU" sz="2400" b="1"/>
              <a:t>Избыточность кодирования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1919289" y="836613"/>
            <a:ext cx="8569325" cy="568801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Оказывается, что величина </a:t>
            </a:r>
            <a:r>
              <a:rPr lang="en-US" sz="2000" i="1"/>
              <a:t>I</a:t>
            </a:r>
            <a:r>
              <a:rPr lang="ru-RU" sz="2000" i="1" baseline="-25000"/>
              <a:t>0</a:t>
            </a:r>
            <a:r>
              <a:rPr lang="ru-RU" sz="2000" i="1"/>
              <a:t>(А) </a:t>
            </a:r>
            <a:r>
              <a:rPr lang="ru-RU" sz="2000"/>
              <a:t>определяет предел сжимаемости кода: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никакой двоичный код не может иметь среднюю длину меньшую, чем </a:t>
            </a:r>
            <a:r>
              <a:rPr lang="en-US" sz="2000" i="1"/>
              <a:t>I</a:t>
            </a:r>
            <a:r>
              <a:rPr lang="ru-RU" sz="2000" i="1" baseline="-25000"/>
              <a:t>0</a:t>
            </a:r>
            <a:r>
              <a:rPr lang="ru-RU" sz="2000"/>
              <a:t>,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в противном случае можно было бы передать некоторое количество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информации меньшим числом битов, что невозможно.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Таким образом, любой код может быть лишь в большей или меньшей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степени </a:t>
            </a:r>
            <a:r>
              <a:rPr lang="ru-RU" sz="2000" i="1">
                <a:solidFill>
                  <a:schemeClr val="hlink"/>
                </a:solidFill>
              </a:rPr>
              <a:t>избыточным</a:t>
            </a:r>
            <a:r>
              <a:rPr lang="ru-RU" sz="200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Относительная избыточность кода характеризуется как отношение числа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«избыточных» битов в коде к общей длине кода,</a:t>
            </a:r>
            <a:endParaRPr lang="en-US" sz="20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то избыточное число битов</a:t>
            </a:r>
            <a:r>
              <a:rPr lang="en-US" sz="2000"/>
              <a:t> </a:t>
            </a:r>
            <a:r>
              <a:rPr lang="ru-RU" sz="2000"/>
              <a:t>есть  </a:t>
            </a:r>
            <a:r>
              <a:rPr lang="en-US" sz="2000" i="1"/>
              <a:t>L</a:t>
            </a:r>
            <a:r>
              <a:rPr lang="ru-RU" sz="2000" i="1"/>
              <a:t>−</a:t>
            </a:r>
            <a:r>
              <a:rPr lang="en-US" sz="2000" i="1"/>
              <a:t>N</a:t>
            </a:r>
            <a:r>
              <a:rPr lang="ru-RU" sz="2000" i="1"/>
              <a:t> *  </a:t>
            </a:r>
            <a:r>
              <a:rPr lang="en-US" sz="2000" i="1"/>
              <a:t>I</a:t>
            </a:r>
            <a:r>
              <a:rPr lang="ru-RU" sz="2000" i="1" baseline="-25000"/>
              <a:t>0</a:t>
            </a:r>
            <a:r>
              <a:rPr lang="ru-RU" sz="2000" i="1"/>
              <a:t>(</a:t>
            </a:r>
            <a:r>
              <a:rPr lang="en-US" sz="2000" i="1"/>
              <a:t>A</a:t>
            </a:r>
            <a:r>
              <a:rPr lang="ru-RU" sz="2000" i="1"/>
              <a:t>),</a:t>
            </a:r>
            <a:endParaRPr lang="ru-RU" sz="20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(сообщение из </a:t>
            </a:r>
            <a:r>
              <a:rPr lang="ru-RU" sz="2000" i="1"/>
              <a:t>N </a:t>
            </a:r>
            <a:r>
              <a:rPr lang="ru-RU" sz="2000"/>
              <a:t>символов алфавита </a:t>
            </a:r>
            <a:r>
              <a:rPr lang="ru-RU" sz="2000" i="1"/>
              <a:t>А </a:t>
            </a:r>
            <a:r>
              <a:rPr lang="ru-RU" sz="2000"/>
              <a:t>с информационной емкостью </a:t>
            </a:r>
            <a:r>
              <a:rPr lang="en-US" sz="2000" i="1"/>
              <a:t>I</a:t>
            </a:r>
            <a:r>
              <a:rPr lang="ru-RU" sz="2000" i="1" baseline="-25000"/>
              <a:t>0</a:t>
            </a:r>
            <a:r>
              <a:rPr lang="ru-RU" sz="2000" i="1"/>
              <a:t>(</a:t>
            </a:r>
            <a:r>
              <a:rPr lang="en-US" sz="2000" i="1"/>
              <a:t>A</a:t>
            </a:r>
            <a:r>
              <a:rPr lang="ru-RU" sz="2000" i="1"/>
              <a:t>),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код длины </a:t>
            </a:r>
            <a:r>
              <a:rPr lang="en-US" sz="2000" i="1"/>
              <a:t>L </a:t>
            </a:r>
            <a:r>
              <a:rPr lang="ru-RU" sz="2000"/>
              <a:t>битов)</a:t>
            </a:r>
            <a:r>
              <a:rPr lang="en-US" sz="2000"/>
              <a:t> </a:t>
            </a:r>
            <a:r>
              <a:rPr lang="ru-RU" sz="2000"/>
              <a:t>а удельная избыточность каждого символа кода</a:t>
            </a:r>
            <a:r>
              <a:rPr lang="en-US" sz="2000"/>
              <a:t>:</a:t>
            </a:r>
            <a:endParaRPr lang="ru-RU" sz="2000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14307"/>
              </p:ext>
            </p:extLst>
          </p:nvPr>
        </p:nvGraphicFramePr>
        <p:xfrm>
          <a:off x="3648075" y="5229225"/>
          <a:ext cx="3429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4" imgW="1752480" imgH="393480" progId="">
                  <p:embed/>
                </p:oleObj>
              </mc:Choice>
              <mc:Fallback>
                <p:oleObj name="Equation" r:id="rId4" imgW="175248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5229225"/>
                        <a:ext cx="3429000" cy="7699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6"/>
          <p:cNvSpPr txBox="1">
            <a:spLocks noChangeArrowheads="1"/>
          </p:cNvSpPr>
          <p:nvPr/>
        </p:nvSpPr>
        <p:spPr bwMode="auto">
          <a:xfrm>
            <a:off x="8451851" y="539273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(7)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47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1774826" y="404814"/>
            <a:ext cx="8569325" cy="58324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/>
              <a:t>Заметив, что </a:t>
            </a:r>
            <a:r>
              <a:rPr lang="en-US" sz="2200"/>
              <a:t>lim</a:t>
            </a:r>
            <a:r>
              <a:rPr lang="en-US" sz="2200" i="1"/>
              <a:t> </a:t>
            </a:r>
            <a:r>
              <a:rPr lang="en-US" sz="2200" i="1" baseline="-25000"/>
              <a:t>N</a:t>
            </a:r>
            <a:r>
              <a:rPr lang="ru-RU" sz="2200" i="1" baseline="-25000"/>
              <a:t>-&gt;∞</a:t>
            </a:r>
            <a:r>
              <a:rPr lang="ru-RU" sz="2200" i="1"/>
              <a:t> </a:t>
            </a:r>
            <a:r>
              <a:rPr lang="ru-RU" sz="2200"/>
              <a:t>   </a:t>
            </a:r>
            <a:r>
              <a:rPr lang="en-US" sz="2200"/>
              <a:t>L/N - </a:t>
            </a:r>
            <a:r>
              <a:rPr lang="ru-RU" sz="2200"/>
              <a:t>есть средняя длина кодового</a:t>
            </a:r>
            <a:endParaRPr lang="en-US" sz="22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/>
              <a:t>слова </a:t>
            </a:r>
            <a:r>
              <a:rPr lang="en-US" sz="2200" i="1"/>
              <a:t>K</a:t>
            </a:r>
            <a:r>
              <a:rPr lang="ru-RU" sz="2200" i="1" baseline="-25000"/>
              <a:t>0</a:t>
            </a:r>
            <a:r>
              <a:rPr lang="ru-RU" sz="2200" i="1"/>
              <a:t>(</a:t>
            </a:r>
            <a:r>
              <a:rPr lang="en-US" sz="2200" i="1"/>
              <a:t>A</a:t>
            </a:r>
            <a:r>
              <a:rPr lang="ru-RU" sz="2200" i="1"/>
              <a:t>), </a:t>
            </a:r>
            <a:r>
              <a:rPr lang="ru-RU" sz="2200"/>
              <a:t>получим независимое от сообщения соотношение</a:t>
            </a:r>
            <a:endParaRPr lang="en-US" sz="22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/>
              <a:t>для избыточности кода: </a:t>
            </a:r>
            <a:endParaRPr lang="en-US" sz="22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/>
              <a:t>			</a:t>
            </a:r>
            <a:r>
              <a:rPr lang="en-US" sz="2200" i="1"/>
              <a:t>Z</a:t>
            </a:r>
            <a:r>
              <a:rPr lang="en-US" sz="2200"/>
              <a:t>(</a:t>
            </a:r>
            <a:r>
              <a:rPr lang="en-US" sz="2200" i="1"/>
              <a:t>K</a:t>
            </a:r>
            <a:r>
              <a:rPr lang="en-US" sz="2200"/>
              <a:t>) = 1 – </a:t>
            </a:r>
            <a:r>
              <a:rPr lang="en-US" sz="2200" i="1"/>
              <a:t>I</a:t>
            </a:r>
            <a:r>
              <a:rPr lang="en-US" sz="2200" baseline="-25000"/>
              <a:t>0</a:t>
            </a:r>
            <a:r>
              <a:rPr lang="en-US" sz="2200"/>
              <a:t>(</a:t>
            </a:r>
            <a:r>
              <a:rPr lang="en-US" sz="2200" i="1"/>
              <a:t>A</a:t>
            </a:r>
            <a:r>
              <a:rPr lang="en-US" sz="2200"/>
              <a:t>)/</a:t>
            </a:r>
            <a:r>
              <a:rPr lang="en-US" sz="2200" i="1"/>
              <a:t>K</a:t>
            </a:r>
            <a:r>
              <a:rPr lang="en-US" sz="2200" baseline="-25000"/>
              <a:t>0</a:t>
            </a:r>
            <a:r>
              <a:rPr lang="en-US" sz="2200"/>
              <a:t>(</a:t>
            </a:r>
            <a:r>
              <a:rPr lang="en-US" sz="2200" i="1"/>
              <a:t>A</a:t>
            </a:r>
            <a:r>
              <a:rPr lang="en-US" sz="2200"/>
              <a:t>)</a:t>
            </a:r>
            <a:r>
              <a:rPr lang="ru-RU" sz="220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/>
              <a:t>Оптимальный код с нулевой избыточностью является код со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/>
              <a:t>средней длиной кодового слова </a:t>
            </a:r>
            <a:r>
              <a:rPr lang="ru-RU" sz="2200" i="1"/>
              <a:t> </a:t>
            </a:r>
            <a:r>
              <a:rPr lang="en-US" sz="2200" i="1"/>
              <a:t>K</a:t>
            </a:r>
            <a:r>
              <a:rPr lang="ru-RU" sz="2200" i="1" baseline="-25000"/>
              <a:t>0</a:t>
            </a:r>
            <a:r>
              <a:rPr lang="ru-RU" sz="2200" i="1"/>
              <a:t> = </a:t>
            </a:r>
            <a:r>
              <a:rPr lang="en-US" sz="2200" i="1"/>
              <a:t>I</a:t>
            </a:r>
            <a:r>
              <a:rPr lang="ru-RU" sz="2200" i="1" baseline="-25000"/>
              <a:t>0</a:t>
            </a:r>
            <a:r>
              <a:rPr lang="ru-RU" sz="2200" i="1"/>
              <a:t>(</a:t>
            </a:r>
            <a:r>
              <a:rPr lang="en-US" sz="2200" i="1"/>
              <a:t>A</a:t>
            </a:r>
            <a:r>
              <a:rPr lang="ru-RU" sz="2200" i="1"/>
              <a:t>) </a:t>
            </a:r>
            <a:r>
              <a:rPr lang="ru-RU" sz="2200"/>
              <a:t>битов или наиболее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/>
              <a:t>близкий к нему.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b="1"/>
              <a:t>Резюме</a:t>
            </a:r>
            <a:r>
              <a:rPr lang="ru-RU" sz="2000"/>
              <a:t>. </a:t>
            </a:r>
            <a:r>
              <a:rPr lang="en-US" sz="2000" i="1"/>
              <a:t>I</a:t>
            </a:r>
            <a:r>
              <a:rPr lang="ru-RU" sz="2000" i="1" baseline="-25000"/>
              <a:t>0</a:t>
            </a:r>
            <a:r>
              <a:rPr lang="ru-RU" sz="2000" i="1"/>
              <a:t>(А) </a:t>
            </a:r>
            <a:r>
              <a:rPr lang="ru-RU" sz="2000"/>
              <a:t>показывает, какое в среднем количество двоичных символов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 нужно для записи всех кодовых слов алфавита А при произвольном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кодировании «символ —</a:t>
            </a:r>
            <a:r>
              <a:rPr lang="ru-RU" sz="2000" i="1"/>
              <a:t>&gt; </a:t>
            </a:r>
            <a:r>
              <a:rPr lang="ru-RU" sz="2000"/>
              <a:t>слово».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Для алфавитов с равновероятными символами формула Хартли определяет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минимальную необходимую длину кодового слова, например для алфавита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i="1"/>
              <a:t>ASCII: I</a:t>
            </a:r>
            <a:r>
              <a:rPr lang="ru-RU" sz="2000" i="1" baseline="-25000"/>
              <a:t>0</a:t>
            </a:r>
            <a:r>
              <a:rPr lang="ru-RU" sz="2000" i="1"/>
              <a:t>(</a:t>
            </a:r>
            <a:r>
              <a:rPr lang="en-US" sz="2000" i="1"/>
              <a:t>ASCII</a:t>
            </a:r>
            <a:r>
              <a:rPr lang="ru-RU" sz="2000" i="1"/>
              <a:t>) = </a:t>
            </a:r>
            <a:r>
              <a:rPr lang="en-US" sz="2000" i="1"/>
              <a:t>Iog</a:t>
            </a:r>
            <a:r>
              <a:rPr lang="ru-RU" sz="2000" baseline="-25000"/>
              <a:t>2</a:t>
            </a:r>
            <a:r>
              <a:rPr lang="ru-RU" sz="2000"/>
              <a:t>256</a:t>
            </a:r>
            <a:r>
              <a:rPr lang="ru-RU" sz="2000" i="1"/>
              <a:t> = 8 </a:t>
            </a:r>
            <a:r>
              <a:rPr lang="ru-RU" sz="2000"/>
              <a:t>бит.</a:t>
            </a:r>
            <a:endParaRPr lang="en-US" sz="200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0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/>
              <a:t>Таким образом, любой 8-битный код для </a:t>
            </a:r>
            <a:r>
              <a:rPr lang="en-US" sz="2000" i="1"/>
              <a:t>ASCII </a:t>
            </a:r>
            <a:r>
              <a:rPr lang="ru-RU" sz="2000"/>
              <a:t>будет оптимальным.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1919536" y="549276"/>
            <a:ext cx="8676456" cy="54721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/>
              <a:t>Посчитаем информационную емкость кода: длина исходного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сообщения </a:t>
            </a:r>
            <a:r>
              <a:rPr lang="ru-RU" sz="2400" i="1" dirty="0"/>
              <a:t>N = </a:t>
            </a:r>
            <a:r>
              <a:rPr lang="ru-RU" sz="2400" dirty="0"/>
              <a:t>18, длина кода </a:t>
            </a:r>
            <a:r>
              <a:rPr lang="en-US" sz="2400" i="1" dirty="0"/>
              <a:t>L</a:t>
            </a:r>
            <a:r>
              <a:rPr lang="ru-RU" sz="2400" i="1" dirty="0"/>
              <a:t> = </a:t>
            </a:r>
            <a:r>
              <a:rPr lang="ru-RU" sz="2400" dirty="0"/>
              <a:t>39 битов. </a:t>
            </a:r>
          </a:p>
          <a:p>
            <a:pPr>
              <a:buFont typeface="Arial" charset="0"/>
              <a:buNone/>
            </a:pPr>
            <a:r>
              <a:rPr lang="ru-RU" sz="2400" dirty="0"/>
              <a:t>Удельная информационная емкость алфавита </a:t>
            </a:r>
            <a:r>
              <a:rPr lang="ru-RU" sz="2400" i="1" dirty="0"/>
              <a:t>А </a:t>
            </a:r>
            <a:r>
              <a:rPr lang="ru-RU" sz="2400" dirty="0"/>
              <a:t>с распределением</a:t>
            </a:r>
          </a:p>
          <a:p>
            <a:pPr>
              <a:buFont typeface="Arial" charset="0"/>
              <a:buNone/>
            </a:pPr>
            <a:r>
              <a:rPr lang="ru-RU" sz="2400" i="1" dirty="0"/>
              <a:t>Р </a:t>
            </a:r>
            <a:r>
              <a:rPr lang="ru-RU" sz="2400" dirty="0"/>
              <a:t>есть</a:t>
            </a: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Избыточность кода</a:t>
            </a:r>
            <a:r>
              <a:rPr lang="ru-RU" dirty="0" smtClean="0"/>
              <a:t> </a:t>
            </a:r>
          </a:p>
        </p:txBody>
      </p:sp>
      <p:graphicFrame>
        <p:nvGraphicFramePr>
          <p:cNvPr id="952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161413"/>
              </p:ext>
            </p:extLst>
          </p:nvPr>
        </p:nvGraphicFramePr>
        <p:xfrm>
          <a:off x="1955802" y="3071490"/>
          <a:ext cx="81438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" name="Equation" r:id="rId4" imgW="4305240" imgH="393480" progId="">
                  <p:embed/>
                </p:oleObj>
              </mc:Choice>
              <mc:Fallback>
                <p:oleObj name="Equation" r:id="rId4" imgW="4305240" imgH="393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2" y="3071490"/>
                        <a:ext cx="8143875" cy="717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87131"/>
              </p:ext>
            </p:extLst>
          </p:nvPr>
        </p:nvGraphicFramePr>
        <p:xfrm>
          <a:off x="3467201" y="4869161"/>
          <a:ext cx="44862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Equation" r:id="rId6" imgW="2247840" imgH="393480" progId="">
                  <p:embed/>
                </p:oleObj>
              </mc:Choice>
              <mc:Fallback>
                <p:oleObj name="Equation" r:id="rId6" imgW="224784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201" y="4869161"/>
                        <a:ext cx="4486275" cy="7858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Шеннона</a:t>
            </a:r>
            <a:endParaRPr lang="ru-RU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Три вопроса</a:t>
            </a:r>
            <a:r>
              <a:rPr lang="en-US" sz="2400" dirty="0"/>
              <a:t>, </a:t>
            </a:r>
            <a:r>
              <a:rPr lang="ru-RU" sz="2400" dirty="0"/>
              <a:t> на которые ответил Шеннон: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Какой нужен канал, чтобы передать </a:t>
            </a:r>
            <a:r>
              <a:rPr lang="ru-RU" sz="2400" dirty="0"/>
              <a:t>данный </a:t>
            </a:r>
            <a:r>
              <a:rPr lang="ru-RU" sz="2400" dirty="0"/>
              <a:t>сигнал (последовательность символов) за данное время?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За какое время можно передать</a:t>
            </a:r>
            <a:r>
              <a:rPr lang="ru-RU" sz="2400" dirty="0"/>
              <a:t> </a:t>
            </a:r>
            <a:r>
              <a:rPr lang="ru-RU" sz="2400" dirty="0"/>
              <a:t>данный сигнал по данному каналу?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За какое время </a:t>
            </a:r>
            <a:r>
              <a:rPr lang="ru-RU" sz="2400" i="1" dirty="0"/>
              <a:t>нельзя </a:t>
            </a:r>
            <a:r>
              <a:rPr lang="ru-RU" sz="2400" dirty="0"/>
              <a:t>передать </a:t>
            </a:r>
            <a:r>
              <a:rPr lang="ru-RU" sz="2400" dirty="0"/>
              <a:t>данный сигнал по данному каналу без потерь?</a:t>
            </a:r>
          </a:p>
        </p:txBody>
      </p:sp>
    </p:spTree>
    <p:extLst>
      <p:ext uri="{BB962C8B-B14F-4D97-AF65-F5344CB8AC3E}">
        <p14:creationId xmlns:p14="http://schemas.microsoft.com/office/powerpoint/2010/main" val="37904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3412"/>
          </a:xfrm>
        </p:spPr>
        <p:txBody>
          <a:bodyPr/>
          <a:lstStyle/>
          <a:p>
            <a:pPr algn="l"/>
            <a:r>
              <a:rPr lang="ru-RU" sz="3200">
                <a:latin typeface="Arial" charset="0"/>
              </a:rPr>
              <a:t>Реализация проекта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1524000" y="1052513"/>
            <a:ext cx="882015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/>
              <a:t>Архиватор должен вызываться из командной строки, </a:t>
            </a:r>
            <a:endParaRPr lang="en-US" sz="2400"/>
          </a:p>
          <a:p>
            <a:pPr>
              <a:buFont typeface="Arial" charset="0"/>
              <a:buNone/>
            </a:pPr>
            <a:r>
              <a:rPr lang="ru-RU" sz="2400"/>
              <a:t>формат вызова</a:t>
            </a:r>
            <a:r>
              <a:rPr lang="en-US" sz="2400"/>
              <a:t>:</a:t>
            </a:r>
            <a:endParaRPr lang="ru-RU" sz="2400"/>
          </a:p>
          <a:p>
            <a:pPr>
              <a:buFont typeface="Arial" charset="0"/>
              <a:buNone/>
            </a:pPr>
            <a:r>
              <a:rPr lang="en-US" sz="2000" b="1">
                <a:latin typeface="Courier New" pitchFamily="49" charset="0"/>
              </a:rPr>
              <a:t>harc.exe –[axdlt] arc</a:t>
            </a:r>
            <a:r>
              <a:rPr lang="ru-RU" sz="2000" b="1">
                <a:latin typeface="Courier New" pitchFamily="49" charset="0"/>
              </a:rPr>
              <a:t>[.ext]</a:t>
            </a:r>
            <a:r>
              <a:rPr lang="ru-RU" sz="2000" b="1"/>
              <a:t> </a:t>
            </a:r>
            <a:r>
              <a:rPr lang="en-US" sz="2000" b="1">
                <a:latin typeface="Courier New" pitchFamily="49" charset="0"/>
              </a:rPr>
              <a:t> file_1 file_2 … file_n</a:t>
            </a:r>
          </a:p>
          <a:p>
            <a:pPr>
              <a:buFont typeface="Arial" charset="0"/>
              <a:buNone/>
            </a:pPr>
            <a:r>
              <a:rPr lang="ru-RU" sz="2400"/>
              <a:t>Поддерживаемые операции</a:t>
            </a:r>
            <a:r>
              <a:rPr lang="en-US" sz="2400"/>
              <a:t>:</a:t>
            </a:r>
          </a:p>
          <a:p>
            <a:r>
              <a:rPr lang="en-US" sz="2400" i="1"/>
              <a:t>a</a:t>
            </a:r>
            <a:r>
              <a:rPr lang="ru-RU" sz="2400"/>
              <a:t>- поместить файл(ы) в архив; </a:t>
            </a:r>
          </a:p>
          <a:p>
            <a:r>
              <a:rPr lang="ru-RU" sz="2400" i="1"/>
              <a:t>x</a:t>
            </a:r>
            <a:r>
              <a:rPr lang="ru-RU" sz="2400"/>
              <a:t> - извлечь файл(ы) из архива; </a:t>
            </a:r>
          </a:p>
          <a:p>
            <a:r>
              <a:rPr lang="ru-RU" sz="2400" i="1"/>
              <a:t>d</a:t>
            </a:r>
            <a:r>
              <a:rPr lang="ru-RU" sz="2400"/>
              <a:t> - удалить файл(ы) из архива; </a:t>
            </a:r>
          </a:p>
          <a:p>
            <a:r>
              <a:rPr lang="ru-RU" sz="2400" i="1"/>
              <a:t>l </a:t>
            </a:r>
            <a:r>
              <a:rPr lang="ru-RU" sz="2400"/>
              <a:t>- вывести информацию о файлах, хранящихся в архиве; </a:t>
            </a:r>
          </a:p>
          <a:p>
            <a:r>
              <a:rPr lang="ru-RU" sz="2400" i="1"/>
              <a:t>t</a:t>
            </a:r>
            <a:r>
              <a:rPr lang="ru-RU" sz="2400"/>
              <a:t> - проверить целостность архива. </a:t>
            </a:r>
          </a:p>
          <a:p>
            <a:pPr>
              <a:buFont typeface="Arial" charset="0"/>
              <a:buNone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pPr algn="l"/>
            <a:r>
              <a:rPr lang="ru-RU" sz="2800"/>
              <a:t>Проверка целостности архива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1774825" y="1052513"/>
            <a:ext cx="8713788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200" b="1">
                <a:latin typeface="Courier New" pitchFamily="49" charset="0"/>
              </a:rPr>
              <a:t>_stat, </a:t>
            </a:r>
            <a:r>
              <a:rPr lang="ru-RU" sz="2200" b="1">
                <a:latin typeface="Courier New" pitchFamily="49" charset="0"/>
              </a:rPr>
              <a:t>_</a:t>
            </a:r>
            <a:r>
              <a:rPr lang="en-US" sz="2200" b="1">
                <a:latin typeface="Courier New" pitchFamily="49" charset="0"/>
              </a:rPr>
              <a:t>wstat, _stati64, _wstati64</a:t>
            </a:r>
          </a:p>
          <a:p>
            <a:pPr>
              <a:buFont typeface="Arial" charset="0"/>
              <a:buNone/>
            </a:pPr>
            <a:r>
              <a:rPr lang="en-US" sz="2200" b="1">
                <a:latin typeface="Courier New" pitchFamily="49" charset="0"/>
              </a:rPr>
              <a:t>int </a:t>
            </a:r>
            <a:r>
              <a:rPr lang="ru-RU" sz="2200" b="1">
                <a:latin typeface="Courier New" pitchFamily="49" charset="0"/>
              </a:rPr>
              <a:t>_</a:t>
            </a:r>
            <a:r>
              <a:rPr lang="en-US" sz="2200" b="1">
                <a:latin typeface="Courier New" pitchFamily="49" charset="0"/>
              </a:rPr>
              <a:t>stat(const char* path, struct _stat *buffer);</a:t>
            </a:r>
          </a:p>
          <a:p>
            <a:pPr>
              <a:buFont typeface="Arial" charset="0"/>
              <a:buNone/>
            </a:pPr>
            <a:endParaRPr lang="en-US" sz="240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>
                <a:latin typeface="Courier New" pitchFamily="49" charset="0"/>
              </a:rPr>
              <a:t>#include &lt;sys/stat.h&gt;</a:t>
            </a:r>
          </a:p>
          <a:p>
            <a:pPr>
              <a:buFont typeface="Arial" charset="0"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>
                <a:latin typeface="Courier New" pitchFamily="49" charset="0"/>
              </a:rPr>
              <a:t>CRC32 –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ru-RU" sz="2400"/>
              <a:t>проверка контрольных сумм</a:t>
            </a:r>
            <a:endParaRPr lang="en-US" sz="2400"/>
          </a:p>
          <a:p>
            <a:pPr>
              <a:buFont typeface="Arial" charset="0"/>
              <a:buNone/>
            </a:pPr>
            <a:endParaRPr lang="en-US" sz="240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3412"/>
          </a:xfrm>
        </p:spPr>
        <p:txBody>
          <a:bodyPr/>
          <a:lstStyle/>
          <a:p>
            <a:pPr algn="l"/>
            <a:r>
              <a:rPr lang="ru-RU" sz="2400" b="1"/>
              <a:t>Построение дерева Хаффмана</a:t>
            </a: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1847850" y="836613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dirty="0"/>
              <a:t>Вход</a:t>
            </a:r>
            <a:r>
              <a:rPr lang="ru-RU" sz="2400" dirty="0"/>
              <a:t>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A </a:t>
            </a:r>
            <a:r>
              <a:rPr lang="en-US" sz="2400" dirty="0"/>
              <a:t>–</a:t>
            </a:r>
            <a:r>
              <a:rPr lang="ru-RU" sz="2400" dirty="0"/>
              <a:t> исходный набор символов &lt;</a:t>
            </a:r>
            <a:r>
              <a:rPr lang="ru-RU" sz="2400" i="1" dirty="0"/>
              <a:t>a</a:t>
            </a:r>
            <a:r>
              <a:rPr lang="ru-RU" sz="2400" baseline="-25000" dirty="0"/>
              <a:t>1</a:t>
            </a:r>
            <a:r>
              <a:rPr lang="ru-RU" sz="2400" dirty="0"/>
              <a:t>,...,</a:t>
            </a:r>
            <a:r>
              <a:rPr lang="ru-RU" sz="2400" i="1" dirty="0"/>
              <a:t>a</a:t>
            </a:r>
            <a:r>
              <a:rPr lang="ru-RU" sz="2400" baseline="-25000" dirty="0"/>
              <a:t>N</a:t>
            </a:r>
            <a:r>
              <a:rPr lang="ru-RU" sz="2400" dirty="0"/>
              <a:t>&gt;,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i="1" dirty="0"/>
              <a:t>P</a:t>
            </a:r>
            <a:r>
              <a:rPr lang="ru-RU" sz="2400" dirty="0"/>
              <a:t>=&lt;</a:t>
            </a:r>
            <a:r>
              <a:rPr lang="ru-RU" sz="2400" i="1" dirty="0"/>
              <a:t>p</a:t>
            </a:r>
            <a:r>
              <a:rPr lang="ru-RU" sz="2400" baseline="-25000" dirty="0"/>
              <a:t>1</a:t>
            </a:r>
            <a:r>
              <a:rPr lang="ru-RU" sz="2400" dirty="0"/>
              <a:t>,</a:t>
            </a:r>
            <a:r>
              <a:rPr lang="ru-RU" sz="2400" i="1" dirty="0"/>
              <a:t>p</a:t>
            </a:r>
            <a:r>
              <a:rPr lang="ru-RU" sz="2400" baseline="-25000" dirty="0"/>
              <a:t>2</a:t>
            </a:r>
            <a:r>
              <a:rPr lang="ru-RU" sz="2400" dirty="0"/>
              <a:t>,...,</a:t>
            </a:r>
            <a:r>
              <a:rPr lang="ru-RU" sz="2400" i="1" dirty="0"/>
              <a:t>p</a:t>
            </a:r>
            <a:r>
              <a:rPr lang="ru-RU" sz="2400" i="1" baseline="-25000" dirty="0"/>
              <a:t>N</a:t>
            </a:r>
            <a:r>
              <a:rPr lang="ru-RU" sz="2400" dirty="0"/>
              <a:t>&gt; - распределение их частот;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ru-RU" sz="2400" i="1" dirty="0"/>
              <a:t>W</a:t>
            </a:r>
            <a:r>
              <a:rPr lang="ru-RU" sz="2400" baseline="-25000" dirty="0"/>
              <a:t>0</a:t>
            </a:r>
            <a:r>
              <a:rPr lang="ru-RU" sz="2400" dirty="0"/>
              <a:t> = {&lt;</a:t>
            </a:r>
            <a:r>
              <a:rPr lang="ru-RU" sz="2400" i="1" dirty="0"/>
              <a:t>a</a:t>
            </a:r>
            <a:r>
              <a:rPr lang="ru-RU" sz="2400" baseline="-25000" dirty="0"/>
              <a:t>1</a:t>
            </a:r>
            <a:r>
              <a:rPr lang="ru-RU" sz="2400" dirty="0"/>
              <a:t>,</a:t>
            </a:r>
            <a:r>
              <a:rPr lang="ru-RU" sz="2400" i="1" dirty="0"/>
              <a:t>p</a:t>
            </a:r>
            <a:r>
              <a:rPr lang="ru-RU" sz="2400" baseline="-25000" dirty="0"/>
              <a:t>1</a:t>
            </a:r>
            <a:r>
              <a:rPr lang="ru-RU" sz="2400" dirty="0"/>
              <a:t>&gt;,...,&lt;</a:t>
            </a:r>
            <a:r>
              <a:rPr lang="ru-RU" sz="2400" i="1" dirty="0"/>
              <a:t>a</a:t>
            </a:r>
            <a:r>
              <a:rPr lang="ru-RU" sz="2400" i="1" baseline="-25000" dirty="0"/>
              <a:t>N</a:t>
            </a:r>
            <a:r>
              <a:rPr lang="ru-RU" sz="2400" dirty="0"/>
              <a:t>,</a:t>
            </a:r>
            <a:r>
              <a:rPr lang="ru-RU" sz="2400" i="1" dirty="0"/>
              <a:t>p</a:t>
            </a:r>
            <a:r>
              <a:rPr lang="ru-RU" sz="2400" i="1" baseline="-25000" dirty="0"/>
              <a:t>N</a:t>
            </a:r>
            <a:r>
              <a:rPr lang="ru-RU" sz="2400" dirty="0"/>
              <a:t>&gt;} (начальный набор свободных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узлов соответствует встречающимся символам);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–</a:t>
            </a:r>
            <a:r>
              <a:rPr lang="ru-RU" sz="2400" dirty="0"/>
              <a:t>  цикл по </a:t>
            </a:r>
            <a:r>
              <a:rPr lang="ru-RU" sz="2400" i="1" dirty="0"/>
              <a:t>i </a:t>
            </a:r>
            <a:r>
              <a:rPr lang="ru-RU" sz="2400" dirty="0"/>
              <a:t>от 0 до </a:t>
            </a:r>
            <a:r>
              <a:rPr lang="ru-RU" sz="2400" i="1" dirty="0"/>
              <a:t>N</a:t>
            </a:r>
            <a:r>
              <a:rPr lang="ru-RU" sz="2400" dirty="0"/>
              <a:t>-1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		</a:t>
            </a:r>
            <a:r>
              <a:rPr lang="ru-RU" sz="2400" i="1" dirty="0"/>
              <a:t>W</a:t>
            </a:r>
            <a:r>
              <a:rPr lang="ru-RU" sz="2400" i="1" baseline="-25000" dirty="0"/>
              <a:t>i</a:t>
            </a:r>
            <a:r>
              <a:rPr lang="ru-RU" sz="2400" dirty="0"/>
              <a:t> = Шаг_построения(</a:t>
            </a:r>
            <a:r>
              <a:rPr lang="ru-RU" sz="2400" i="1" dirty="0"/>
              <a:t>W</a:t>
            </a:r>
            <a:r>
              <a:rPr lang="ru-RU" sz="2400" i="1" baseline="-25000" dirty="0"/>
              <a:t>i</a:t>
            </a:r>
            <a:r>
              <a:rPr lang="ru-RU" sz="2400" baseline="-25000" dirty="0"/>
              <a:t>-1</a:t>
            </a:r>
            <a:r>
              <a:rPr lang="ru-RU" sz="2400" dirty="0"/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dirty="0"/>
              <a:t>В</a:t>
            </a:r>
            <a:r>
              <a:rPr lang="ru-RU" sz="2400" b="1" dirty="0"/>
              <a:t>ыход</a:t>
            </a:r>
            <a:r>
              <a:rPr lang="ru-RU" sz="2400" dirty="0"/>
              <a:t>: 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/>
              <a:t>Дерево Хаффмана, построенное в цикле с корневым узлом, содержащимся в </a:t>
            </a:r>
            <a:r>
              <a:rPr lang="ru-RU" sz="2400" i="1" dirty="0"/>
              <a:t>W</a:t>
            </a:r>
            <a:r>
              <a:rPr lang="ru-RU" sz="2400" i="1" baseline="-25000" dirty="0"/>
              <a:t>N</a:t>
            </a:r>
            <a:r>
              <a:rPr lang="ru-RU" sz="2400" dirty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Хаффмана</a:t>
            </a:r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dirty="0"/>
              <a:t>Алгоритм: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Определить алфавит А =</a:t>
            </a:r>
            <a:r>
              <a:rPr lang="en-US" sz="2400" dirty="0"/>
              <a:t> {</a:t>
            </a:r>
            <a:r>
              <a:rPr lang="ru-RU" sz="2400" dirty="0"/>
              <a:t> </a:t>
            </a:r>
            <a:r>
              <a:rPr lang="ru-RU" sz="2400" dirty="0"/>
              <a:t>с</a:t>
            </a:r>
            <a:r>
              <a:rPr lang="ru-RU" sz="2400" baseline="-25000" dirty="0"/>
              <a:t>1</a:t>
            </a:r>
            <a:r>
              <a:rPr lang="ru-RU" sz="2400" dirty="0"/>
              <a:t>, </a:t>
            </a:r>
            <a:r>
              <a:rPr lang="ru-RU" sz="2400" dirty="0"/>
              <a:t>с</a:t>
            </a:r>
            <a:r>
              <a:rPr lang="ru-RU" sz="2400" baseline="-25000" dirty="0"/>
              <a:t>2</a:t>
            </a:r>
            <a:r>
              <a:rPr lang="ru-RU" sz="2400" dirty="0"/>
              <a:t> , ... , </a:t>
            </a:r>
            <a:r>
              <a:rPr lang="ru-RU" sz="2400" dirty="0"/>
              <a:t>с</a:t>
            </a:r>
            <a:r>
              <a:rPr lang="en-US" sz="2400" baseline="-25000" dirty="0"/>
              <a:t>n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r>
              <a:rPr lang="ru-RU" sz="2400" dirty="0"/>
              <a:t> сообщения </a:t>
            </a:r>
            <a:r>
              <a:rPr lang="en-US" sz="2400" dirty="0"/>
              <a:t>S </a:t>
            </a:r>
            <a:r>
              <a:rPr lang="ru-RU" sz="2400" dirty="0"/>
              <a:t>и </a:t>
            </a:r>
            <a:r>
              <a:rPr lang="ru-RU" sz="2400" dirty="0"/>
              <a:t>подсчитать число вхождений </a:t>
            </a:r>
            <a:r>
              <a:rPr lang="en-US" sz="2400" dirty="0"/>
              <a:t>p</a:t>
            </a:r>
            <a:r>
              <a:rPr lang="ru-RU" sz="2400" baseline="-25000" dirty="0"/>
              <a:t>1</a:t>
            </a:r>
            <a:r>
              <a:rPr lang="ru-RU" sz="2400" dirty="0"/>
              <a:t>, </a:t>
            </a:r>
            <a:r>
              <a:rPr lang="en-US" sz="2400" dirty="0"/>
              <a:t>p</a:t>
            </a:r>
            <a:r>
              <a:rPr lang="ru-RU" sz="2400" baseline="-25000" dirty="0"/>
              <a:t>2</a:t>
            </a:r>
            <a:r>
              <a:rPr lang="ru-RU" sz="2400" dirty="0"/>
              <a:t>, ... ,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ru-RU" sz="2400" dirty="0"/>
              <a:t> в </a:t>
            </a:r>
            <a:r>
              <a:rPr lang="en-US" sz="2400" dirty="0"/>
              <a:t>S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Построить дерево оптимального префиксного двоичного кода для </a:t>
            </a:r>
            <a:r>
              <a:rPr lang="en-US" sz="2400" dirty="0"/>
              <a:t>S </a:t>
            </a:r>
            <a:r>
              <a:rPr lang="ru-RU" sz="2400" dirty="0"/>
              <a:t>используя свойства</a:t>
            </a:r>
            <a:r>
              <a:rPr lang="en-US" sz="2400" dirty="0"/>
              <a:t> 1-8 </a:t>
            </a:r>
            <a:r>
              <a:rPr lang="ru-RU" sz="2400" dirty="0"/>
              <a:t>оптимального кода – полученный префиксный двоичный код называется </a:t>
            </a:r>
            <a:r>
              <a:rPr lang="ru-RU" sz="2400" dirty="0">
                <a:solidFill>
                  <a:schemeClr val="hlink"/>
                </a:solidFill>
              </a:rPr>
              <a:t>кодом Хаффмана </a:t>
            </a:r>
            <a:r>
              <a:rPr lang="ru-RU" sz="2400" dirty="0"/>
              <a:t>(</a:t>
            </a:r>
            <a:r>
              <a:rPr lang="en-US" sz="2400" dirty="0"/>
              <a:t>1951, David A. </a:t>
            </a:r>
            <a:r>
              <a:rPr lang="en-US" sz="2400" dirty="0"/>
              <a:t>Huffman</a:t>
            </a:r>
            <a:r>
              <a:rPr lang="ru-RU" sz="2400" dirty="0"/>
              <a:t>, </a:t>
            </a:r>
            <a:r>
              <a:rPr lang="en-US" sz="2400" dirty="0"/>
              <a:t>Massachusetts Institute of Technology)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З</a:t>
            </a:r>
            <a:r>
              <a:rPr lang="ru-RU" sz="2400" dirty="0"/>
              <a:t>акодировать сообщение </a:t>
            </a:r>
            <a:r>
              <a:rPr lang="en-US" sz="2400" dirty="0"/>
              <a:t>S </a:t>
            </a:r>
            <a:r>
              <a:rPr lang="ru-RU" sz="2400" dirty="0"/>
              <a:t>используя код Хаффмана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1919288" y="476250"/>
            <a:ext cx="8229600" cy="706438"/>
          </a:xfrm>
        </p:spPr>
        <p:txBody>
          <a:bodyPr/>
          <a:lstStyle/>
          <a:p>
            <a:pPr algn="l"/>
            <a:r>
              <a:rPr lang="ru-RU" sz="2400" b="1" dirty="0"/>
              <a:t>Критерии качества кодирования:</a:t>
            </a: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1992313" y="1196976"/>
            <a:ext cx="8229600" cy="4525963"/>
          </a:xfrm>
        </p:spPr>
        <p:txBody>
          <a:bodyPr/>
          <a:lstStyle/>
          <a:p>
            <a:endParaRPr lang="ru-RU" smtClean="0"/>
          </a:p>
          <a:p>
            <a:pPr>
              <a:buFont typeface="Arial" charset="0"/>
              <a:buNone/>
            </a:pPr>
            <a:r>
              <a:rPr lang="ru-RU" sz="2400"/>
              <a:t>—  минимальная длина кода;</a:t>
            </a:r>
          </a:p>
          <a:p>
            <a:pPr>
              <a:buFont typeface="Arial" charset="0"/>
              <a:buNone/>
            </a:pPr>
            <a:r>
              <a:rPr lang="ru-RU" sz="2400"/>
              <a:t>—  однозначное декодирование.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8288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 dirty="0"/>
              <a:t>Пусть в области источника происходит наблюдение за некоторой случайной величиной.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Приемник может иметь некоторое </a:t>
            </a:r>
            <a:r>
              <a:rPr lang="ru-RU" sz="2000" dirty="0">
                <a:solidFill>
                  <a:schemeClr val="hlink"/>
                </a:solidFill>
              </a:rPr>
              <a:t>априорное </a:t>
            </a:r>
            <a:r>
              <a:rPr lang="ru-RU" sz="2000" dirty="0"/>
              <a:t>представление о множестве </a:t>
            </a:r>
            <a:r>
              <a:rPr lang="en-US" sz="2000" dirty="0"/>
              <a:t>S</a:t>
            </a:r>
            <a:r>
              <a:rPr lang="ru-RU" sz="2000" baseline="-25000" dirty="0"/>
              <a:t>до</a:t>
            </a:r>
            <a:r>
              <a:rPr lang="ru-RU" sz="2000" dirty="0"/>
              <a:t> возможных исходов этой величины до того, как произошло наблюдение.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Когда ничего не известно заранее, </a:t>
            </a:r>
            <a:r>
              <a:rPr lang="en-US" sz="2000" dirty="0"/>
              <a:t>S</a:t>
            </a:r>
            <a:r>
              <a:rPr lang="ru-RU" sz="2000" baseline="-25000" dirty="0"/>
              <a:t>до</a:t>
            </a:r>
            <a:r>
              <a:rPr lang="ru-RU" sz="2000" dirty="0"/>
              <a:t> принимается за все пространство возможных исходов Ω.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Источник передает приемнику сообщение о произошедшем наблюдении, после получения которого множество предположительных исходов у приемника сужается до </a:t>
            </a:r>
            <a:r>
              <a:rPr lang="en-US" sz="2000" dirty="0"/>
              <a:t>S</a:t>
            </a:r>
            <a:r>
              <a:rPr lang="ru-RU" sz="2000" baseline="-25000" dirty="0"/>
              <a:t>П0</a:t>
            </a:r>
            <a:r>
              <a:rPr lang="en-US" sz="2000" baseline="-25000" dirty="0"/>
              <a:t>C</a:t>
            </a:r>
            <a:r>
              <a:rPr lang="ru-RU" sz="2000" baseline="-25000" dirty="0"/>
              <a:t>ЛЕ</a:t>
            </a:r>
            <a:r>
              <a:rPr lang="ru-RU" sz="2000" dirty="0"/>
              <a:t>.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Это представление будем называть </a:t>
            </a:r>
            <a:r>
              <a:rPr lang="ru-RU" sz="2000" dirty="0">
                <a:solidFill>
                  <a:schemeClr val="hlink"/>
                </a:solidFill>
              </a:rPr>
              <a:t>апостериорным</a:t>
            </a:r>
            <a:r>
              <a:rPr lang="ru-RU" sz="2000" dirty="0"/>
              <a:t>. </a:t>
            </a:r>
          </a:p>
          <a:p>
            <a:pPr>
              <a:lnSpc>
                <a:spcPct val="90000"/>
              </a:lnSpc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301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Шеннона</a:t>
            </a:r>
            <a:endParaRPr lang="ru-RU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Каким должен быть канал, чтобы передать данный сигнал за данное время?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За какое время можно передать</a:t>
            </a:r>
            <a:r>
              <a:rPr lang="ru-RU" sz="2400" dirty="0"/>
              <a:t> данный сигнал по </a:t>
            </a:r>
            <a:r>
              <a:rPr lang="ru-RU" sz="2400" dirty="0"/>
              <a:t>данному каналу?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rgbClr val="FFC000"/>
                </a:solidFill>
              </a:rPr>
              <a:t>Пропускная способность канала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В чем измерять пропускную способность?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ru-RU" sz="2000" dirty="0"/>
              <a:t>Если передача всех символов занимает одинаковое время, то в символах в секунду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Как быть, если передача разных символов занимает разное время?</a:t>
            </a:r>
          </a:p>
        </p:txBody>
      </p:sp>
    </p:spTree>
    <p:extLst>
      <p:ext uri="{BB962C8B-B14F-4D97-AF65-F5344CB8AC3E}">
        <p14:creationId xmlns:p14="http://schemas.microsoft.com/office/powerpoint/2010/main" val="3074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Шеннона</a:t>
            </a:r>
            <a:endParaRPr lang="ru-RU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ru-RU" sz="1800" dirty="0"/>
          </a:p>
          <a:p>
            <a:pPr>
              <a:lnSpc>
                <a:spcPct val="90000"/>
              </a:lnSpc>
            </a:pPr>
            <a:r>
              <a:rPr lang="ru-RU" sz="2400" dirty="0"/>
              <a:t>Пусть </a:t>
            </a:r>
            <a:r>
              <a:rPr lang="en-US" sz="2400" dirty="0"/>
              <a:t>N(T) – </a:t>
            </a:r>
            <a:r>
              <a:rPr lang="ru-RU" sz="2400" dirty="0"/>
              <a:t>число сигналов, передача каждого из которых занимает время </a:t>
            </a:r>
            <a:r>
              <a:rPr lang="en-US" sz="2400" dirty="0"/>
              <a:t>T</a:t>
            </a:r>
            <a:r>
              <a:rPr lang="ru-RU" sz="2400" dirty="0"/>
              <a:t> через данный канал</a:t>
            </a:r>
          </a:p>
          <a:p>
            <a:pPr>
              <a:lnSpc>
                <a:spcPct val="90000"/>
              </a:lnSpc>
            </a:pPr>
            <a:endParaRPr lang="ru-RU" sz="2400" i="1" dirty="0"/>
          </a:p>
          <a:p>
            <a:pPr>
              <a:lnSpc>
                <a:spcPct val="90000"/>
              </a:lnSpc>
            </a:pPr>
            <a:r>
              <a:rPr lang="ru-RU" sz="2400" dirty="0"/>
              <a:t>Размер пропускной способности канала = предел </a:t>
            </a:r>
            <a:r>
              <a:rPr lang="en-US" sz="2400" dirty="0"/>
              <a:t>log2(N(T))/T</a:t>
            </a:r>
            <a:r>
              <a:rPr lang="ru-RU" sz="2400" dirty="0"/>
              <a:t> при Т --</a:t>
            </a:r>
            <a:r>
              <a:rPr lang="en-US" sz="2400" dirty="0"/>
              <a:t>&gt; </a:t>
            </a:r>
            <a:r>
              <a:rPr lang="en-US" sz="2400" dirty="0" err="1"/>
              <a:t>oo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ru-RU" sz="2400" dirty="0"/>
              <a:t>Удлинение сигнала, передаваемого через канал за время Т, на Х двоичных символов увеличивает пропускную способность канала на Х/Т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Соответствует интуиции</a:t>
            </a:r>
          </a:p>
        </p:txBody>
      </p:sp>
    </p:spTree>
    <p:extLst>
      <p:ext uri="{BB962C8B-B14F-4D97-AF65-F5344CB8AC3E}">
        <p14:creationId xmlns:p14="http://schemas.microsoft.com/office/powerpoint/2010/main" val="12066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Шеннона</a:t>
            </a:r>
            <a:endParaRPr lang="ru-RU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За какое время </a:t>
            </a:r>
            <a:r>
              <a:rPr lang="ru-RU" sz="2400" i="1" dirty="0"/>
              <a:t>нельзя </a:t>
            </a:r>
            <a:r>
              <a:rPr lang="ru-RU" sz="2400" dirty="0"/>
              <a:t>передать </a:t>
            </a:r>
            <a:r>
              <a:rPr lang="ru-RU" sz="2400" dirty="0"/>
              <a:t>данный сигнал по данному каналу без потерь? 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i="1" dirty="0">
                <a:solidFill>
                  <a:srgbClr val="FFC000"/>
                </a:solidFill>
              </a:rPr>
              <a:t>Наименьшее </a:t>
            </a:r>
            <a:r>
              <a:rPr lang="ru-RU" sz="2400" dirty="0">
                <a:solidFill>
                  <a:srgbClr val="FFC000"/>
                </a:solidFill>
              </a:rPr>
              <a:t>число двоичных символов, необходимых для записи сигнала -- объем информации в сигнале</a:t>
            </a:r>
            <a:endParaRPr lang="ru-RU" sz="2400" dirty="0">
              <a:solidFill>
                <a:srgbClr val="FFC000"/>
              </a:solidFill>
            </a:endParaRPr>
          </a:p>
          <a:p>
            <a:pPr lvl="1">
              <a:lnSpc>
                <a:spcPct val="90000"/>
              </a:lnSpc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95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Шеннона</a:t>
            </a:r>
            <a:endParaRPr lang="ru-RU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На практике важен </a:t>
            </a:r>
            <a:r>
              <a:rPr lang="ru-RU" sz="2400" i="1" dirty="0"/>
              <a:t>приблизительный </a:t>
            </a:r>
            <a:r>
              <a:rPr lang="ru-RU" sz="2400" dirty="0"/>
              <a:t>объем информации в сигналах </a:t>
            </a:r>
            <a:r>
              <a:rPr lang="ru-RU" sz="2400" i="1" dirty="0"/>
              <a:t>определенного </a:t>
            </a:r>
            <a:r>
              <a:rPr lang="ru-RU" sz="2400" dirty="0"/>
              <a:t>вида</a:t>
            </a:r>
          </a:p>
          <a:p>
            <a:pPr lvl="1">
              <a:lnSpc>
                <a:spcPct val="90000"/>
              </a:lnSpc>
            </a:pPr>
            <a:r>
              <a:rPr lang="ru-RU" sz="2000" i="1" dirty="0"/>
              <a:t>Точный </a:t>
            </a:r>
            <a:r>
              <a:rPr lang="ru-RU" sz="2000" dirty="0"/>
              <a:t>объём информации в </a:t>
            </a:r>
            <a:r>
              <a:rPr lang="ru-RU" sz="2000" i="1" dirty="0"/>
              <a:t>произвольном </a:t>
            </a:r>
            <a:r>
              <a:rPr lang="ru-RU" sz="2000" dirty="0"/>
              <a:t>сигнале алгоритмически невычислим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Пусть сигналы – это произвольные частично рекурсивные функции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Тогда объем информации в сигнале -- это т.н. </a:t>
            </a:r>
            <a:r>
              <a:rPr lang="ru-RU" sz="2000" i="1" dirty="0"/>
              <a:t>алгоритмическая сложность</a:t>
            </a:r>
            <a:r>
              <a:rPr lang="ru-RU" sz="2000" dirty="0"/>
              <a:t> </a:t>
            </a:r>
            <a:r>
              <a:rPr lang="ru-RU" sz="2000" i="1" dirty="0"/>
              <a:t>по Коломогорову </a:t>
            </a:r>
            <a:r>
              <a:rPr lang="ru-RU" sz="2000" dirty="0"/>
              <a:t>частично рекурсивной </a:t>
            </a:r>
            <a:r>
              <a:rPr lang="ru-RU" sz="2000" dirty="0"/>
              <a:t>функции, соответствующей сигналу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Шеннон предложил метод для оценки объёма информации в текстах на естественном языке</a:t>
            </a:r>
          </a:p>
        </p:txBody>
      </p:sp>
    </p:spTree>
    <p:extLst>
      <p:ext uri="{BB962C8B-B14F-4D97-AF65-F5344CB8AC3E}">
        <p14:creationId xmlns:p14="http://schemas.microsoft.com/office/powerpoint/2010/main" val="8443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Шеннона</a:t>
            </a:r>
            <a:endParaRPr lang="ru-RU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Частота появления символа в длинном тексте не зависит от текста -- верно для всех известных языков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Обозначим </a:t>
            </a:r>
            <a:r>
              <a:rPr lang="en-US" sz="2400" dirty="0"/>
              <a:t>p1, </a:t>
            </a:r>
            <a:r>
              <a:rPr lang="ru-RU" sz="2400" dirty="0"/>
              <a:t>р2, </a:t>
            </a:r>
            <a:r>
              <a:rPr lang="en-US" sz="2400" dirty="0"/>
              <a:t>…, </a:t>
            </a:r>
            <a:r>
              <a:rPr lang="en-US" sz="2400" dirty="0" err="1"/>
              <a:t>pN</a:t>
            </a:r>
            <a:r>
              <a:rPr lang="en-US" sz="2400" dirty="0"/>
              <a:t> </a:t>
            </a:r>
            <a:r>
              <a:rPr lang="ru-RU" sz="2400" dirty="0"/>
              <a:t>частоты появления символов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Объём информации в длинном тексте </a:t>
            </a:r>
            <a:r>
              <a:rPr lang="ru-RU" sz="2400" dirty="0"/>
              <a:t>на естественном </a:t>
            </a:r>
            <a:r>
              <a:rPr lang="ru-RU" sz="2400" dirty="0"/>
              <a:t>языке линейно растет с длиной текста и зависит только от языка, на котором составлен текст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Обозначим Н(</a:t>
            </a:r>
            <a:r>
              <a:rPr lang="en-US" sz="2400" dirty="0"/>
              <a:t>p1, </a:t>
            </a:r>
            <a:r>
              <a:rPr lang="ru-RU" sz="2400" dirty="0"/>
              <a:t>р2, </a:t>
            </a:r>
            <a:r>
              <a:rPr lang="en-US" sz="2400" dirty="0"/>
              <a:t>…, </a:t>
            </a:r>
            <a:r>
              <a:rPr lang="en-US" sz="2400" dirty="0" err="1"/>
              <a:t>pN</a:t>
            </a:r>
            <a:r>
              <a:rPr lang="ru-RU" sz="2400" dirty="0"/>
              <a:t>) количество информации в одном символе текста 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136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96272</TotalTime>
  <Words>2437</Words>
  <Application>Microsoft Office PowerPoint</Application>
  <PresentationFormat>Широкоэкранный</PresentationFormat>
  <Paragraphs>402</Paragraphs>
  <Slides>45</Slides>
  <Notes>42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Symbol</vt:lpstr>
      <vt:lpstr>Times New Roman</vt:lpstr>
      <vt:lpstr>Office Theme</vt:lpstr>
      <vt:lpstr>Equation</vt:lpstr>
      <vt:lpstr>Элементы теории информации</vt:lpstr>
      <vt:lpstr>План лекции</vt:lpstr>
      <vt:lpstr>Информационная модель Шеннона</vt:lpstr>
      <vt:lpstr>Информационная модель Шеннона</vt:lpstr>
      <vt:lpstr>Информационная модель Шеннона</vt:lpstr>
      <vt:lpstr>Информационная модель Шеннона</vt:lpstr>
      <vt:lpstr>Информационная модель Шеннона</vt:lpstr>
      <vt:lpstr>Информационная модель Шеннона</vt:lpstr>
      <vt:lpstr>Информационная модель Шеннона</vt:lpstr>
      <vt:lpstr>Информационная модель Клода Шеннона</vt:lpstr>
      <vt:lpstr>Информационная модель Шеннона</vt:lpstr>
      <vt:lpstr>Заключение</vt:lpstr>
      <vt:lpstr>Презентация PowerPoint</vt:lpstr>
      <vt:lpstr>Пример 1</vt:lpstr>
      <vt:lpstr>Презентация PowerPoint</vt:lpstr>
      <vt:lpstr>Пример 2</vt:lpstr>
      <vt:lpstr>Теорема об аддитивности информации </vt:lpstr>
      <vt:lpstr>Формулы Шеннона, Хартли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Формула Хартли </vt:lpstr>
      <vt:lpstr>Презентация PowerPoint</vt:lpstr>
      <vt:lpstr>Определение</vt:lpstr>
      <vt:lpstr>Примеры: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 о сложении вероятностей </vt:lpstr>
      <vt:lpstr>Теорема об умножении вероятностей </vt:lpstr>
      <vt:lpstr>Презентация PowerPoint</vt:lpstr>
      <vt:lpstr>КОНЕЦ ЛЕКЦИИ</vt:lpstr>
      <vt:lpstr>Избыточность кодирования</vt:lpstr>
      <vt:lpstr>Презентация PowerPoint</vt:lpstr>
      <vt:lpstr>Презентация PowerPoint</vt:lpstr>
      <vt:lpstr>Реализация проекта</vt:lpstr>
      <vt:lpstr>Проверка целостности архива</vt:lpstr>
      <vt:lpstr>Построение дерева Хаффмана</vt:lpstr>
      <vt:lpstr>Код Хаффмана</vt:lpstr>
      <vt:lpstr>Критерии качества кодирования:</vt:lpstr>
      <vt:lpstr>Информационная модель Клода Шеннона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keywords>CTPClassification=CTP_PUBLIC:VisualMarkings=</cp:keywords>
  <cp:lastModifiedBy>Лектор</cp:lastModifiedBy>
  <cp:revision>478</cp:revision>
  <dcterms:created xsi:type="dcterms:W3CDTF">2009-12-06T06:01:18Z</dcterms:created>
  <dcterms:modified xsi:type="dcterms:W3CDTF">2018-02-22T06:30:18Z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e2209aad-2f70-41f2-96b7-5ce492591922</vt:lpwstr>
  </property>
  <property fmtid="{D5CDD505-2E9C-101B-9397-08002B2CF9AE}" pid="3" name="CTP_TimeStamp">
    <vt:lpwstr>2016-02-26 16:43:08Z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