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343" r:id="rId3"/>
    <p:sldId id="337" r:id="rId4"/>
    <p:sldId id="281" r:id="rId5"/>
    <p:sldId id="338" r:id="rId6"/>
    <p:sldId id="312" r:id="rId7"/>
    <p:sldId id="302" r:id="rId8"/>
    <p:sldId id="308" r:id="rId9"/>
    <p:sldId id="339" r:id="rId10"/>
    <p:sldId id="318" r:id="rId11"/>
    <p:sldId id="319" r:id="rId12"/>
    <p:sldId id="320" r:id="rId13"/>
    <p:sldId id="321" r:id="rId14"/>
    <p:sldId id="322" r:id="rId15"/>
    <p:sldId id="323" r:id="rId16"/>
    <p:sldId id="331" r:id="rId17"/>
    <p:sldId id="285" r:id="rId18"/>
    <p:sldId id="332" r:id="rId19"/>
    <p:sldId id="325" r:id="rId20"/>
    <p:sldId id="327" r:id="rId21"/>
    <p:sldId id="340" r:id="rId22"/>
    <p:sldId id="329" r:id="rId23"/>
    <p:sldId id="330" r:id="rId24"/>
    <p:sldId id="287" r:id="rId25"/>
    <p:sldId id="288" r:id="rId26"/>
    <p:sldId id="271" r:id="rId27"/>
    <p:sldId id="277" r:id="rId28"/>
    <p:sldId id="278" r:id="rId29"/>
    <p:sldId id="276" r:id="rId30"/>
    <p:sldId id="279" r:id="rId31"/>
    <p:sldId id="280" r:id="rId32"/>
    <p:sldId id="273" r:id="rId33"/>
    <p:sldId id="341" r:id="rId34"/>
    <p:sldId id="336" r:id="rId35"/>
    <p:sldId id="274" r:id="rId36"/>
    <p:sldId id="275" r:id="rId37"/>
    <p:sldId id="342" r:id="rId38"/>
    <p:sldId id="290" r:id="rId39"/>
    <p:sldId id="291" r:id="rId40"/>
    <p:sldId id="292" r:id="rId41"/>
    <p:sldId id="293" r:id="rId42"/>
    <p:sldId id="303" r:id="rId43"/>
    <p:sldId id="304" r:id="rId44"/>
    <p:sldId id="305" r:id="rId45"/>
    <p:sldId id="313" r:id="rId46"/>
    <p:sldId id="306" r:id="rId47"/>
    <p:sldId id="315" r:id="rId48"/>
    <p:sldId id="284" r:id="rId49"/>
    <p:sldId id="286" r:id="rId50"/>
    <p:sldId id="328" r:id="rId51"/>
    <p:sldId id="317" r:id="rId52"/>
    <p:sldId id="289" r:id="rId53"/>
    <p:sldId id="299" r:id="rId54"/>
    <p:sldId id="301" r:id="rId5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C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24" autoAdjust="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D5B7CEB-C4D9-4B38-8598-FE7797137FE3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CB072E-5695-4FF3-83CE-0FD892522F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0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9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4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6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8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4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8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Цв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24" y="836712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(Википедия) – шаг 1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0" y="4005064"/>
            <a:ext cx="7772400" cy="23504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S = 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1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1105" y="1430574"/>
            <a:ext cx="3265983" cy="24302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6023993" y="2276475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6918" y="1458593"/>
            <a:ext cx="3143499" cy="24755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4276722"/>
            <a:ext cx="7772400" cy="20788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2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22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9576" y="1580596"/>
            <a:ext cx="3423552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6040" y="1580596"/>
            <a:ext cx="3678125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3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2438400" y="4370663"/>
            <a:ext cx="7772400" cy="198489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22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3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023620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ym typeface="Symbol" pitchFamily="18" charset="2"/>
              </a:rPr>
              <a:t>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4801" y="1674537"/>
            <a:ext cx="3678125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7874" y="1674536"/>
            <a:ext cx="3725304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4</a:t>
            </a:r>
            <a:endParaRPr lang="ru-RU" dirty="0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2438400" y="4108903"/>
            <a:ext cx="7772400" cy="22466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6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492" name="Picture 5" descr="http://upload.wikimedia.org/math/d/2/4/d245777abca64ece2d5d7ca0d19fddb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06538" y="3297238"/>
            <a:ext cx="1714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5880101" y="2564904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0491" y="1412777"/>
            <a:ext cx="3291000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9604" y="1412777"/>
            <a:ext cx="3312821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5</a:t>
            </a:r>
            <a:endParaRPr lang="ru-RU" dirty="0"/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2438400" y="4108903"/>
            <a:ext cx="7772400" cy="224665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6},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4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зависит от того, как мы ищем минимум)</a:t>
            </a:r>
            <a:endParaRPr lang="en-US" sz="24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endParaRPr lang="ru-RU" sz="2800" dirty="0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 rot="5400000">
            <a:off x="5879977" y="2276872"/>
            <a:ext cx="358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400" b="1" dirty="0"/>
              <a:t>↑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4033" y="1412777"/>
            <a:ext cx="3312821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2024" y="1405897"/>
            <a:ext cx="3497079" cy="27030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6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2438400" y="4149080"/>
            <a:ext cx="7772400" cy="22064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6},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5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4, 5,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7568" y="1240180"/>
            <a:ext cx="3167062" cy="2447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4033" y="1240180"/>
            <a:ext cx="3240087" cy="2447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-- множество вершин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для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которых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min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от источника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уже найдено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d[v] –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известная оценка сверху для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V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d[u]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</a:p>
          <a:p>
            <a:pPr marL="938784" lvl="1" indent="-609600"/>
            <a:r>
              <a:rPr lang="ru-RU" sz="2400" dirty="0"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d[v]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47720" y="5282087"/>
            <a:ext cx="2520280" cy="156966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Почему шаг 3 не нарушает корректность алгоритма?</a:t>
            </a:r>
          </a:p>
        </p:txBody>
      </p:sp>
    </p:spTree>
    <p:extLst>
      <p:ext uri="{BB962C8B-B14F-4D97-AF65-F5344CB8AC3E}">
        <p14:creationId xmlns:p14="http://schemas.microsoft.com/office/powerpoint/2010/main" val="31577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 {s};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D[s]  0;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v != s;</a:t>
            </a: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u  V \ S,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D[u]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значение;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S;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для каждого соседа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D[v] = min (D[v], D[u] + w(u, v));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 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1600" dirty="0">
                <a:latin typeface="+mj-lt"/>
              </a:rPr>
              <a:t>// N -- </a:t>
            </a:r>
            <a:r>
              <a:rPr lang="ru-RU" sz="1600" dirty="0">
                <a:latin typeface="+mj-lt"/>
              </a:rPr>
              <a:t>число вершин в графе, </a:t>
            </a:r>
            <a:r>
              <a:rPr lang="en-US" sz="1600" dirty="0">
                <a:latin typeface="+mj-lt"/>
              </a:rPr>
              <a:t>s –</a:t>
            </a:r>
            <a:r>
              <a:rPr lang="ru-RU" sz="1600" dirty="0">
                <a:latin typeface="+mj-lt"/>
              </a:rPr>
              <a:t> источник</a:t>
            </a:r>
            <a:br>
              <a:rPr lang="ru-RU" sz="1600" dirty="0">
                <a:latin typeface="+mj-lt"/>
              </a:rPr>
            </a:br>
            <a:r>
              <a:rPr lang="en-US" sz="1600" dirty="0">
                <a:latin typeface="+mj-lt"/>
              </a:rPr>
              <a:t>void </a:t>
            </a:r>
            <a:r>
              <a:rPr lang="en-US" sz="1600" dirty="0" err="1">
                <a:latin typeface="+mj-lt"/>
              </a:rPr>
              <a:t>sp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G[],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N,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s,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dmin</a:t>
            </a:r>
            <a:r>
              <a:rPr lang="en-US" sz="1600" dirty="0">
                <a:latin typeface="+mj-lt"/>
              </a:rPr>
              <a:t>[])</a:t>
            </a:r>
            <a:br>
              <a:rPr lang="en-US" sz="1600" dirty="0">
                <a:latin typeface="+mj-lt"/>
              </a:rPr>
            </a:br>
            <a:r>
              <a:rPr lang="ru-RU" sz="1600" dirty="0">
                <a:latin typeface="+mj-lt"/>
              </a:rPr>
              <a:t>{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ru-RU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*blue = </a:t>
            </a:r>
            <a:r>
              <a:rPr lang="en-US" sz="1600" dirty="0" err="1">
                <a:latin typeface="+mj-lt"/>
              </a:rPr>
              <a:t>calloc</a:t>
            </a:r>
            <a:r>
              <a:rPr lang="en-US" sz="1600" dirty="0">
                <a:latin typeface="+mj-lt"/>
              </a:rPr>
              <a:t>(N,</a:t>
            </a:r>
            <a:r>
              <a:rPr lang="en-US" sz="1600" dirty="0"/>
              <a:t> </a:t>
            </a:r>
            <a:r>
              <a:rPr lang="en-US" sz="1600" dirty="0" err="1"/>
              <a:t>sizeof</a:t>
            </a:r>
            <a:r>
              <a:rPr lang="en-US" sz="1600" dirty="0"/>
              <a:t>(*blue)</a:t>
            </a:r>
            <a:r>
              <a:rPr lang="en-US" sz="1600" dirty="0">
                <a:latin typeface="+mj-lt"/>
              </a:rPr>
              <a:t>), i;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if (blue == 0) return;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for (i = 0; i &lt; N; ++i) </a:t>
            </a:r>
            <a:r>
              <a:rPr lang="en-US" sz="1600" dirty="0" err="1">
                <a:latin typeface="+mj-lt"/>
              </a:rPr>
              <a:t>dmin</a:t>
            </a:r>
            <a:r>
              <a:rPr lang="en-US" sz="1600" dirty="0">
                <a:latin typeface="+mj-lt"/>
              </a:rPr>
              <a:t>[i] = G[s*</a:t>
            </a:r>
            <a:r>
              <a:rPr lang="en-US" sz="1600" dirty="0" err="1">
                <a:latin typeface="+mj-lt"/>
              </a:rPr>
              <a:t>N+i</a:t>
            </a:r>
            <a:r>
              <a:rPr lang="en-US" sz="1600" dirty="0">
                <a:latin typeface="+mj-lt"/>
              </a:rPr>
              <a:t>];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dmin</a:t>
            </a:r>
            <a:r>
              <a:rPr lang="en-US" sz="1600" dirty="0">
                <a:latin typeface="+mj-lt"/>
              </a:rPr>
              <a:t>[s] = 0; blue[s] = 1; // </a:t>
            </a:r>
            <a:r>
              <a:rPr lang="ru-RU" sz="1600" dirty="0">
                <a:latin typeface="+mj-lt"/>
              </a:rPr>
              <a:t>Красим вершины множества </a:t>
            </a:r>
            <a:r>
              <a:rPr lang="en-US" sz="1600" dirty="0">
                <a:latin typeface="+mj-lt"/>
              </a:rPr>
              <a:t>S </a:t>
            </a:r>
            <a:r>
              <a:rPr lang="ru-RU" sz="1600" dirty="0">
                <a:latin typeface="+mj-lt"/>
              </a:rPr>
              <a:t>в синий цвет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ru-RU" sz="1600" dirty="0">
                <a:latin typeface="+mj-lt"/>
              </a:rPr>
              <a:t>	</a:t>
            </a:r>
            <a:r>
              <a:rPr lang="en-US" sz="1600" dirty="0">
                <a:latin typeface="+mj-lt"/>
              </a:rPr>
              <a:t>for (i = 0; i &lt; N; ++i) {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 -1, j;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for (j = 0; j &lt; N; ++j)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if (!blue[j] &amp;&amp; (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== -1 || </a:t>
            </a:r>
            <a:r>
              <a:rPr lang="en-US" sz="1600" dirty="0" err="1">
                <a:latin typeface="+mj-lt"/>
              </a:rPr>
              <a:t>dmin</a:t>
            </a:r>
            <a:r>
              <a:rPr lang="en-US" sz="1600" dirty="0">
                <a:latin typeface="+mj-lt"/>
              </a:rPr>
              <a:t>[j] &lt;= </a:t>
            </a:r>
            <a:r>
              <a:rPr lang="en-US" sz="1600" dirty="0" err="1">
                <a:latin typeface="+mj-lt"/>
              </a:rPr>
              <a:t>dmin</a:t>
            </a:r>
            <a:r>
              <a:rPr lang="en-US" sz="1600" dirty="0">
                <a:latin typeface="+mj-lt"/>
              </a:rPr>
              <a:t>[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]))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	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 j;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if (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== -1) break; // </a:t>
            </a:r>
            <a:r>
              <a:rPr lang="ru-RU" sz="1600" dirty="0">
                <a:latin typeface="+mj-lt"/>
              </a:rPr>
              <a:t>Достижимые вершины кончились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ru-RU" sz="1600" dirty="0">
                <a:latin typeface="+mj-lt"/>
              </a:rPr>
              <a:t>		</a:t>
            </a:r>
            <a:r>
              <a:rPr lang="en-US" sz="1600" dirty="0">
                <a:latin typeface="+mj-lt"/>
              </a:rPr>
              <a:t>blue[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 = 1; // </a:t>
            </a:r>
            <a:r>
              <a:rPr lang="ru-RU" sz="1600" dirty="0">
                <a:latin typeface="+mj-lt"/>
              </a:rPr>
              <a:t>расстояние найдено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ru-RU" sz="1600" dirty="0">
                <a:latin typeface="+mj-lt"/>
              </a:rPr>
              <a:t>		</a:t>
            </a:r>
            <a:r>
              <a:rPr lang="en-US" sz="1600" dirty="0">
                <a:latin typeface="+mj-lt"/>
              </a:rPr>
              <a:t>for (j = 0; j &lt; N; ++j) // </a:t>
            </a:r>
            <a:r>
              <a:rPr lang="ru-RU" sz="1600" dirty="0">
                <a:latin typeface="+mj-lt"/>
              </a:rPr>
              <a:t>Обновляем расстояния до соседей 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if (!blue[j] &amp;&amp; d[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]+G[j*</a:t>
            </a:r>
            <a:r>
              <a:rPr lang="en-US" sz="1600" dirty="0" err="1">
                <a:latin typeface="+mj-lt"/>
              </a:rPr>
              <a:t>N+jmin</a:t>
            </a:r>
            <a:r>
              <a:rPr lang="en-US" sz="1600" dirty="0">
                <a:latin typeface="+mj-lt"/>
              </a:rPr>
              <a:t>] &lt; </a:t>
            </a:r>
            <a:r>
              <a:rPr lang="en-US" sz="1600" dirty="0" err="1">
                <a:latin typeface="+mj-lt"/>
              </a:rPr>
              <a:t>dmin</a:t>
            </a:r>
            <a:r>
              <a:rPr lang="en-US" sz="1600" dirty="0">
                <a:latin typeface="+mj-lt"/>
              </a:rPr>
              <a:t>[j])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	</a:t>
            </a:r>
            <a:r>
              <a:rPr lang="en-US" sz="1600" dirty="0" err="1">
                <a:latin typeface="+mj-lt"/>
              </a:rPr>
              <a:t>dmin</a:t>
            </a:r>
            <a:r>
              <a:rPr lang="en-US" sz="1600" dirty="0">
                <a:latin typeface="+mj-lt"/>
              </a:rPr>
              <a:t>[j] = </a:t>
            </a:r>
            <a:r>
              <a:rPr lang="en-US" sz="1600" dirty="0" err="1">
                <a:latin typeface="+mj-lt"/>
              </a:rPr>
              <a:t>dmin</a:t>
            </a:r>
            <a:r>
              <a:rPr lang="en-US" sz="1600" dirty="0">
                <a:latin typeface="+mj-lt"/>
              </a:rPr>
              <a:t>[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]+G[j*</a:t>
            </a:r>
            <a:r>
              <a:rPr lang="en-US" sz="1600" dirty="0" err="1">
                <a:latin typeface="+mj-lt"/>
              </a:rPr>
              <a:t>N+jmin</a:t>
            </a:r>
            <a:r>
              <a:rPr lang="en-US" sz="1600" dirty="0">
                <a:latin typeface="+mj-lt"/>
              </a:rPr>
              <a:t>];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}</a:t>
            </a:r>
            <a:br>
              <a:rPr lang="en-US" sz="1600" dirty="0">
                <a:latin typeface="+mj-lt"/>
              </a:rPr>
            </a:br>
            <a:r>
              <a:rPr lang="ru-RU" sz="1600" dirty="0">
                <a:latin typeface="+mj-lt"/>
              </a:rPr>
              <a:t>	</a:t>
            </a:r>
            <a:r>
              <a:rPr lang="en-US" sz="1600" dirty="0">
                <a:latin typeface="+mj-lt"/>
              </a:rPr>
              <a:t>free(blue);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88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алгоритма </a:t>
            </a:r>
            <a:r>
              <a:rPr lang="ru-RU" dirty="0" smtClean="0"/>
              <a:t>Дейкстры по времени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Сложность операции поиска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операции обновления элемента зависит от типа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dmin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Массив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Пирамида из пирамидальной сортировки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Фибоначчиева куча (Тарьян, Фредман 1984)</a:t>
            </a:r>
          </a:p>
          <a:p>
            <a:pPr lvl="2"/>
            <a:r>
              <a:rPr lang="ru-RU" sz="1800" dirty="0">
                <a:latin typeface="Calibri" pitchFamily="34" charset="0"/>
                <a:cs typeface="Calibri" pitchFamily="34" charset="0"/>
              </a:rPr>
              <a:t>Обязательно знать оценки сложности поиска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и обновления элемента</a:t>
            </a:r>
          </a:p>
          <a:p>
            <a:pPr lvl="2"/>
            <a:r>
              <a:rPr lang="ru-RU" sz="1800" dirty="0">
                <a:latin typeface="Calibri" pitchFamily="34" charset="0"/>
                <a:cs typeface="Calibri" pitchFamily="34" charset="0"/>
              </a:rPr>
              <a:t>Реализация операций и доказательство оценок -- по желанию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96749"/>
              </p:ext>
            </p:extLst>
          </p:nvPr>
        </p:nvGraphicFramePr>
        <p:xfrm>
          <a:off x="1919536" y="4693920"/>
          <a:ext cx="874846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Пирамида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Фибоначчиева куча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6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О(1)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O(N)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6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O(N+M log N)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291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Для простоты считаем, что присваивания, сравнения занимают единицу  времени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cap="all" dirty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КРАТЧАЙШИЕ пути в графе</a:t>
            </a:r>
            <a:r>
              <a:rPr lang="en-US" sz="2400" cap="all" dirty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/>
            </a:r>
            <a:br>
              <a:rPr lang="en-US" sz="2400" cap="all" dirty="0">
                <a:solidFill>
                  <a:schemeClr val="tx2">
                    <a:lumMod val="90000"/>
                  </a:schemeClr>
                </a:solidFill>
                <a:latin typeface="Arial" charset="0"/>
              </a:rPr>
            </a:br>
            <a:r>
              <a:rPr lang="ru-RU" sz="2400" cap="all" dirty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Топологическая сортировка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Лекция 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17-18</a:t>
            </a:r>
          </a:p>
        </p:txBody>
      </p:sp>
    </p:spTree>
    <p:extLst>
      <p:ext uri="{BB962C8B-B14F-4D97-AF65-F5344CB8AC3E}">
        <p14:creationId xmlns:p14="http://schemas.microsoft.com/office/powerpoint/2010/main" val="21790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есть ребера длины </a:t>
            </a:r>
            <a:r>
              <a:rPr lang="en-US" dirty="0">
                <a:latin typeface="Calibri" pitchFamily="34" charset="0"/>
                <a:cs typeface="Calibri" pitchFamily="34" charset="0"/>
              </a:rPr>
              <a:t>&lt; 0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&gt;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если есть вершина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dirty="0" err="1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путь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отрицательной длины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в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по вершинам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V\S –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см. рисунок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866596" y="3645024"/>
            <a:ext cx="1693901" cy="1734546"/>
            <a:chOff x="7721644" y="2996952"/>
            <a:chExt cx="1317104" cy="1381573"/>
          </a:xfrm>
        </p:grpSpPr>
        <p:sp>
          <p:nvSpPr>
            <p:cNvPr id="3" name="Oval 2"/>
            <p:cNvSpPr/>
            <p:nvPr/>
          </p:nvSpPr>
          <p:spPr>
            <a:xfrm>
              <a:off x="7721644" y="2996952"/>
              <a:ext cx="313184" cy="33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25564" y="4047942"/>
              <a:ext cx="313184" cy="33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721644" y="4047942"/>
              <a:ext cx="313184" cy="33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cs typeface="Calibri" pitchFamily="34" charset="0"/>
                </a:rPr>
                <a:t>s</a:t>
              </a:r>
              <a:endParaRPr lang="ru-RU" sz="24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" name="Elbow Connector 4"/>
            <p:cNvCxnSpPr>
              <a:stCxn id="3" idx="4"/>
              <a:endCxn id="8" idx="0"/>
            </p:cNvCxnSpPr>
            <p:nvPr/>
          </p:nvCxnSpPr>
          <p:spPr>
            <a:xfrm rot="5400000">
              <a:off x="7518033" y="3687738"/>
              <a:ext cx="720407" cy="12700"/>
            </a:xfrm>
            <a:prstGeom prst="bentConnector3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6"/>
              <a:endCxn id="7" idx="2"/>
            </p:cNvCxnSpPr>
            <p:nvPr/>
          </p:nvCxnSpPr>
          <p:spPr>
            <a:xfrm>
              <a:off x="8034828" y="4213234"/>
              <a:ext cx="690736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" idx="6"/>
              <a:endCxn id="7" idx="0"/>
            </p:cNvCxnSpPr>
            <p:nvPr/>
          </p:nvCxnSpPr>
          <p:spPr>
            <a:xfrm>
              <a:off x="8034828" y="3162244"/>
              <a:ext cx="847328" cy="8856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462684" y="3143428"/>
              <a:ext cx="338030" cy="367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latin typeface="Calibri" pitchFamily="34" charset="0"/>
                  <a:cs typeface="Calibri" pitchFamily="34" charset="0"/>
                </a:rPr>
                <a:t>-2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12360" y="3463255"/>
              <a:ext cx="264492" cy="367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8350" y="3803965"/>
              <a:ext cx="264492" cy="367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Вычисление кратчайших путей в графе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ребрами и/или циклами отрицательной длины за O(|V| × |E|) операций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Ford, Lester Randolph, Jr.; Fulkerson, D. R. (1962). Flows in Networks. Princeton University Press.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633603"/>
            <a:ext cx="1872208" cy="234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1633603"/>
            <a:ext cx="1874827" cy="234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Беллмана-Форда -- схема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ребер в пути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[s]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=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&lt;= |V|-1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ребер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[v],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[u]+w(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dnext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записывают сразу в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dmin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[u]+w(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для одного из ребер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</a:p>
          <a:p>
            <a:pPr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900" dirty="0"/>
              <a:t>Алгоритм Беллмана-Форда </a:t>
            </a:r>
            <a:r>
              <a:rPr lang="en-US" sz="3900" dirty="0"/>
              <a:t>C</a:t>
            </a:r>
            <a:endParaRPr lang="ru-RU" sz="3900" dirty="0"/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</a:pP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BellmanFord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const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G[],</a:t>
            </a:r>
            <a:r>
              <a:rPr lang="ru-RU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N,</a:t>
            </a:r>
            <a:r>
              <a:rPr lang="ru-RU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s, </a:t>
            </a: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[])</a:t>
            </a:r>
            <a:endParaRPr lang="ru-RU" sz="2400" dirty="0">
              <a:latin typeface="+mj-lt"/>
            </a:endParaRP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    </a:t>
            </a: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i, v, u;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    for (i = 0; i &lt; N; ++i) 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[i] = G[s*</a:t>
            </a:r>
            <a:r>
              <a:rPr lang="en-US" sz="2400" dirty="0" err="1">
                <a:latin typeface="+mj-lt"/>
              </a:rPr>
              <a:t>N+i</a:t>
            </a:r>
            <a:r>
              <a:rPr lang="en-US" sz="2400" dirty="0">
                <a:latin typeface="+mj-lt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    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[s] = 0;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  <a:cs typeface="Arial" charset="0"/>
              </a:rPr>
              <a:t>    for (i = 1; i &lt; N; ++i)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  <a:cs typeface="Arial" charset="0"/>
              </a:rPr>
              <a:t>        for (v = 0; v &lt; N; </a:t>
            </a:r>
            <a:r>
              <a:rPr lang="en-US" sz="2400" dirty="0">
                <a:latin typeface="+mj-lt"/>
                <a:sym typeface="Symbol" pitchFamily="18" charset="2"/>
              </a:rPr>
              <a:t>++v</a:t>
            </a:r>
            <a:r>
              <a:rPr lang="en-US" sz="2400" dirty="0">
                <a:latin typeface="+mj-lt"/>
              </a:rPr>
              <a:t>) 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            for (u = 0; u &lt; N; ++u) 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                if (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[v] &gt; 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[u] + G[u*</a:t>
            </a:r>
            <a:r>
              <a:rPr lang="en-US" sz="2400" dirty="0" err="1">
                <a:latin typeface="+mj-lt"/>
              </a:rPr>
              <a:t>N+v</a:t>
            </a:r>
            <a:r>
              <a:rPr lang="en-US" sz="2400" dirty="0">
                <a:latin typeface="+mj-lt"/>
              </a:rPr>
              <a:t>])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                    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[v] = 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[u] + G[u*</a:t>
            </a:r>
            <a:r>
              <a:rPr lang="en-US" sz="2400" dirty="0" err="1">
                <a:latin typeface="+mj-lt"/>
              </a:rPr>
              <a:t>N+v</a:t>
            </a:r>
            <a:r>
              <a:rPr lang="en-US" sz="2400" dirty="0">
                <a:latin typeface="+mj-lt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  <a:cs typeface="Arial" charset="0"/>
              </a:rPr>
              <a:t>    </a:t>
            </a:r>
            <a:r>
              <a:rPr lang="pl-PL" sz="2400" dirty="0">
                <a:latin typeface="+mj-lt"/>
                <a:cs typeface="Arial" charset="0"/>
              </a:rPr>
              <a:t>for (v = 0; v &lt; N; ++v) 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  <a:cs typeface="Arial" charset="0"/>
              </a:rPr>
              <a:t>        </a:t>
            </a:r>
            <a:r>
              <a:rPr lang="pl-PL" sz="2400" dirty="0">
                <a:latin typeface="+mj-lt"/>
                <a:cs typeface="Arial" charset="0"/>
              </a:rPr>
              <a:t>for (u = 0; u &lt; N; ++u) 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            if (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[v]&gt;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[u]+G[u*</a:t>
            </a:r>
            <a:r>
              <a:rPr lang="en-US" sz="2400" dirty="0" err="1">
                <a:latin typeface="+mj-lt"/>
              </a:rPr>
              <a:t>N+v</a:t>
            </a:r>
            <a:r>
              <a:rPr lang="en-US" sz="2400" dirty="0">
                <a:latin typeface="+mj-lt"/>
              </a:rPr>
              <a:t>]</a:t>
            </a:r>
            <a:r>
              <a:rPr lang="ru-RU" sz="2400" dirty="0">
                <a:latin typeface="+mj-lt"/>
              </a:rPr>
              <a:t>)</a:t>
            </a:r>
            <a:r>
              <a:rPr lang="en-US" sz="2400" dirty="0">
                <a:latin typeface="+mj-lt"/>
              </a:rPr>
              <a:t> return 0;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    return 1;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+mj-lt"/>
              </a:rPr>
              <a:t>}</a:t>
            </a:r>
          </a:p>
          <a:p>
            <a:pPr>
              <a:buFont typeface="Arial" charset="0"/>
              <a:buNone/>
            </a:pPr>
            <a:endParaRPr lang="en-US" sz="2400" dirty="0">
              <a:latin typeface="+mj-lt"/>
            </a:endParaRPr>
          </a:p>
          <a:p>
            <a:pPr>
              <a:buFont typeface="Arial" charset="0"/>
              <a:buNone/>
            </a:pPr>
            <a:endParaRPr lang="en-US" sz="2400" dirty="0">
              <a:latin typeface="+mj-lt"/>
            </a:endParaRPr>
          </a:p>
          <a:p>
            <a:pPr>
              <a:buFont typeface="Arial" charset="0"/>
              <a:buNone/>
            </a:pP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Вычисление кратчайших расстояний между всеми парами вершин графа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Warshall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Floyd, Robert W. (June 1962). "Algorithm 97: Shortest Path". Communications of the ACM 5 (6): 345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1606568"/>
            <a:ext cx="2978741" cy="448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/>
              <a:t>лгоритм Флойда-Уоршелла -- схема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 Нумеруем вершины числами от 1 до N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 Вычисляем dmin[i, j] = кратчайшее расстояние от вершины i до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 вершины j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 Сложность по времени O(N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^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3)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 Вычисляем кратчайшие расстояния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d[k, i, j]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до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j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для путей с промежуточными вершинами из множества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{1,…,k}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i, j = 1, …, N d[0, i, j] =</a:t>
            </a:r>
          </a:p>
          <a:p>
            <a:pPr lvl="1"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0, 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i=j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w(i, j), 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(i, j)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∞ , 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(i, j)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k = 1, …, N</a:t>
            </a:r>
          </a:p>
          <a:p>
            <a:pPr lvl="1">
              <a:lnSpc>
                <a:spcPct val="9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i, j = 1, …, 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d[k, i, j] = min(d[k-1, i, j], d[k-1, i, k] + d[k-1, k, j])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[i, j] == d[N, i, j]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	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3160" y="5212674"/>
            <a:ext cx="4608512" cy="163121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Как построить транзитивное замыкание </a:t>
            </a:r>
            <a:r>
              <a:rPr lang="en-U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 помощью алгоритма Флойда-Уоршелла?</a:t>
            </a:r>
          </a:p>
          <a:p>
            <a:r>
              <a:rPr lang="ru-RU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Т. з. </a:t>
            </a:r>
            <a:r>
              <a:rPr lang="en-U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 – </a:t>
            </a:r>
            <a:r>
              <a:rPr lang="ru-RU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 = (V, Et)</a:t>
            </a:r>
          </a:p>
          <a:p>
            <a:r>
              <a:rPr lang="en-U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Et = {</a:t>
            </a:r>
            <a:r>
              <a:rPr lang="ru-RU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(u, v) | </a:t>
            </a:r>
            <a:r>
              <a:rPr lang="ru-RU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ru-RU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Топологической сортировкой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600" dirty="0"/>
              <a:t>Алгоритм топологической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– нумерация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1;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 = 1, …, N</a:t>
            </a:r>
          </a:p>
          <a:p>
            <a:pPr lvl="1"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Найти вершину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такую, что нет дуг входящих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T[v] = t;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 = t+1;</a:t>
            </a:r>
          </a:p>
          <a:p>
            <a:pPr lvl="1"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Удалить 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все дуги исходящие 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удалить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V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Топологическая сортировка -- пример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024313" y="3228380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4167188" y="329981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5238751" y="3228380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10189" y="322837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453188" y="3156942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24625" y="315694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7739063" y="3156943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810501" y="3156942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595813" y="394275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38688" y="3942754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5953126" y="3942755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24563" y="401419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7096125" y="4014192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39000" y="4085629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3952876" y="4585692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24314" y="465712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5167313" y="4657130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10188" y="472856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6203950" y="3406180"/>
            <a:ext cx="249238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5654675" y="4191992"/>
            <a:ext cx="298450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5095875" y="4191993"/>
            <a:ext cx="357188" cy="4651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4310063" y="4512667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3952875" y="3477618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4524376" y="3477617"/>
            <a:ext cx="144463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6953251" y="3406180"/>
            <a:ext cx="428625" cy="6080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Топологическая сортировка -- пример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024313" y="1571626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10800000" flipV="1">
            <a:off x="4167188" y="164306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5238751" y="1571626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10189" y="157162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6453188" y="150018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524625" y="150018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7739063" y="150018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10501" y="15001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4595813" y="2286001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38688" y="228600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5953126" y="2286001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24563" y="235743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7096125" y="235743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239000" y="242887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3952876" y="2928938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24314" y="3000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1" name="Овал 20"/>
          <p:cNvSpPr/>
          <p:nvPr/>
        </p:nvSpPr>
        <p:spPr>
          <a:xfrm>
            <a:off x="5167313" y="300037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10188" y="307181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6203950" y="1749426"/>
            <a:ext cx="249238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5654675" y="2535238"/>
            <a:ext cx="298450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5095875" y="2535239"/>
            <a:ext cx="357188" cy="4651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4310063" y="2855913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3952875" y="1820864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4524376" y="1820863"/>
            <a:ext cx="144463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6953251" y="1749426"/>
            <a:ext cx="428625" cy="6080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2238376" y="5214939"/>
            <a:ext cx="500063" cy="534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10800000" flipV="1">
            <a:off x="2381251" y="5286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3059113" y="5251450"/>
            <a:ext cx="500062" cy="458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130551" y="5251450"/>
            <a:ext cx="31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916363" y="5251450"/>
            <a:ext cx="500062" cy="534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7800" y="525145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4702176" y="5322889"/>
            <a:ext cx="500063" cy="4587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73613" y="5322888"/>
            <a:ext cx="315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38" name="Овал 37"/>
          <p:cNvSpPr/>
          <p:nvPr/>
        </p:nvSpPr>
        <p:spPr>
          <a:xfrm>
            <a:off x="5845175" y="5322889"/>
            <a:ext cx="501650" cy="534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89638" y="532288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6989763" y="5394325"/>
            <a:ext cx="500062" cy="534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061200" y="546576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8061325" y="5322889"/>
            <a:ext cx="571500" cy="534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204200" y="5394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44" name="Овал 43"/>
          <p:cNvSpPr/>
          <p:nvPr/>
        </p:nvSpPr>
        <p:spPr>
          <a:xfrm>
            <a:off x="9061451" y="5394325"/>
            <a:ext cx="500063" cy="611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9132889" y="5465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46" name="Овал 45"/>
          <p:cNvSpPr/>
          <p:nvPr/>
        </p:nvSpPr>
        <p:spPr>
          <a:xfrm>
            <a:off x="9847263" y="5537200"/>
            <a:ext cx="571500" cy="534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9990138" y="560863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9</a:t>
            </a:r>
          </a:p>
        </p:txBody>
      </p:sp>
      <p:cxnSp>
        <p:nvCxnSpPr>
          <p:cNvPr id="48" name="Shape 71"/>
          <p:cNvCxnSpPr>
            <a:stCxn id="34" idx="7"/>
            <a:endCxn id="40" idx="0"/>
          </p:cNvCxnSpPr>
          <p:nvPr/>
        </p:nvCxnSpPr>
        <p:spPr>
          <a:xfrm rot="16200000" flipH="1">
            <a:off x="5758657" y="3913982"/>
            <a:ext cx="65087" cy="2895600"/>
          </a:xfrm>
          <a:prstGeom prst="curvedConnector3">
            <a:avLst>
              <a:gd name="adj1" fmla="val -4766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7"/>
            <a:endCxn id="46" idx="7"/>
          </p:cNvCxnSpPr>
          <p:nvPr/>
        </p:nvCxnSpPr>
        <p:spPr>
          <a:xfrm rot="16200000" flipH="1">
            <a:off x="8803482" y="4083845"/>
            <a:ext cx="142875" cy="2919412"/>
          </a:xfrm>
          <a:prstGeom prst="curvedConnector3">
            <a:avLst>
              <a:gd name="adj1" fmla="val -21490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7993857" y="4058444"/>
            <a:ext cx="214312" cy="3657600"/>
          </a:xfrm>
          <a:prstGeom prst="curvedConnector3">
            <a:avLst>
              <a:gd name="adj1" fmla="val 24327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9" idx="0"/>
            <a:endCxn id="44" idx="1"/>
          </p:cNvCxnSpPr>
          <p:nvPr/>
        </p:nvCxnSpPr>
        <p:spPr>
          <a:xfrm rot="16200000" flipH="1">
            <a:off x="7553326" y="3902076"/>
            <a:ext cx="160337" cy="3001962"/>
          </a:xfrm>
          <a:prstGeom prst="curvedConnector3">
            <a:avLst>
              <a:gd name="adj1" fmla="val -1658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5676901" y="2025651"/>
            <a:ext cx="268287" cy="6646862"/>
          </a:xfrm>
          <a:prstGeom prst="curvedConnector3">
            <a:avLst>
              <a:gd name="adj1" fmla="val -1763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16200000" flipH="1">
            <a:off x="4188620" y="4048920"/>
            <a:ext cx="30163" cy="3432175"/>
          </a:xfrm>
          <a:prstGeom prst="curvedConnector3">
            <a:avLst>
              <a:gd name="adj1" fmla="val 116678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6221414" y="3732214"/>
            <a:ext cx="71437" cy="4179887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</a:p>
          <a:p>
            <a:pPr lvl="1"/>
            <a:r>
              <a:rPr lang="ru-RU" dirty="0" smtClean="0"/>
              <a:t>Алгоритм Дейкстры</a:t>
            </a:r>
            <a:endParaRPr lang="en-US" dirty="0" smtClean="0"/>
          </a:p>
          <a:p>
            <a:pPr lvl="1"/>
            <a:r>
              <a:rPr lang="ru-RU" dirty="0" smtClean="0"/>
              <a:t>Алгоритм Беллмана-Форда</a:t>
            </a:r>
            <a:endParaRPr lang="en-US" dirty="0" smtClean="0"/>
          </a:p>
          <a:p>
            <a:pPr lvl="1"/>
            <a:r>
              <a:rPr lang="ru-RU" dirty="0" smtClean="0"/>
              <a:t>Алгоритм Флойда-Уоршелла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Топологическая сортировка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5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dirty="0" smtClean="0"/>
              <a:t>Топологическая сортировка с матрицей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745284" y="1928813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2888159" y="200025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3959722" y="1928814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31160" y="1928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5174159" y="1857376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45596" y="185737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6460034" y="1857376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31472" y="1857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316784" y="264318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59659" y="264318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4674097" y="264318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45534" y="27146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5817096" y="271462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59971" y="278606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2673847" y="3286125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45285" y="33575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3888284" y="33575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31159" y="342900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4923335" y="2106614"/>
            <a:ext cx="250825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4375646" y="2892426"/>
            <a:ext cx="298450" cy="53816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3816846" y="2892425"/>
            <a:ext cx="357188" cy="46513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3031034" y="3213100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2673846" y="2178051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3245347" y="2178051"/>
            <a:ext cx="144463" cy="53816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5674222" y="2106613"/>
            <a:ext cx="428625" cy="6080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6453188" y="2643188"/>
          <a:ext cx="3786210" cy="378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86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86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85814" y="4286250"/>
            <a:ext cx="42862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>
                <a:latin typeface="Calibri" pitchFamily="34" charset="0"/>
              </a:rPr>
              <a:t>Найти вершину, в которую не входит ни одна дуга (это нулевой столбец).</a:t>
            </a:r>
          </a:p>
          <a:p>
            <a:pPr marL="342900" indent="-342900"/>
            <a:r>
              <a:rPr lang="ru-RU" dirty="0">
                <a:latin typeface="Calibri" pitchFamily="34" charset="0"/>
              </a:rPr>
              <a:t>	Удалить все выходящие из нее дуги (обнулить соответствующую строку)</a:t>
            </a:r>
          </a:p>
          <a:p>
            <a:pPr marL="342900" indent="-342900"/>
            <a:r>
              <a:rPr lang="ru-RU" dirty="0">
                <a:latin typeface="Calibri" pitchFamily="34" charset="0"/>
              </a:rPr>
              <a:t>2.   Пока не  перебрали все вершины, повторять шаг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Топологическая сортировка с </a:t>
            </a:r>
            <a:br>
              <a:rPr lang="ru-RU" sz="3200" dirty="0"/>
            </a:br>
            <a:r>
              <a:rPr lang="ru-RU" sz="3200" dirty="0"/>
              <a:t>иерархическими списками</a:t>
            </a:r>
          </a:p>
        </p:txBody>
      </p:sp>
      <p:sp>
        <p:nvSpPr>
          <p:cNvPr id="34818" name="Содержимое 2"/>
          <p:cNvSpPr>
            <a:spLocks noGrp="1"/>
          </p:cNvSpPr>
          <p:nvPr>
            <p:ph idx="1"/>
          </p:nvPr>
        </p:nvSpPr>
        <p:spPr>
          <a:xfrm>
            <a:off x="2438400" y="1783561"/>
            <a:ext cx="7772400" cy="1045365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dirty="0" smtClean="0"/>
              <a:t>1</a:t>
            </a:r>
            <a:r>
              <a:rPr lang="en-US" dirty="0" smtClean="0"/>
              <a:t>&lt; 2;</a:t>
            </a:r>
            <a:r>
              <a:rPr lang="ru-RU" dirty="0" smtClean="0"/>
              <a:t> </a:t>
            </a:r>
            <a:r>
              <a:rPr lang="en-US" dirty="0" smtClean="0"/>
              <a:t>3&lt; 1;</a:t>
            </a:r>
            <a:r>
              <a:rPr lang="ru-RU" dirty="0" smtClean="0"/>
              <a:t> </a:t>
            </a:r>
            <a:r>
              <a:rPr lang="en-US" dirty="0" smtClean="0"/>
              <a:t>4&lt;1;</a:t>
            </a:r>
            <a:r>
              <a:rPr lang="ru-RU" dirty="0" smtClean="0"/>
              <a:t> </a:t>
            </a:r>
            <a:r>
              <a:rPr lang="en-US" dirty="0" smtClean="0"/>
              <a:t>2&lt; 5;</a:t>
            </a:r>
            <a:r>
              <a:rPr lang="ru-RU" dirty="0" smtClean="0"/>
              <a:t> </a:t>
            </a:r>
            <a:r>
              <a:rPr lang="en-US" dirty="0" smtClean="0"/>
              <a:t>2&lt; 6;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700660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057973" y="242088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415285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701160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987035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3201516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448739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5844704" y="270584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7130579" y="270584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848789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3629348" y="270663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272536" y="270663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986661" y="270663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558411" y="2706639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8917310" y="2706639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2844329" y="270584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420164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5558954" y="270584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6844829" y="270584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820214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2772097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4129410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5486722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6772597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8058472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8416454" y="299159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3130079" y="306303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4250607" y="3261470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5773267" y="306303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7059142" y="306303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2843535" y="327813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4558829" y="4063157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3557117" y="385043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3205485" y="2770139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232350" y="377820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3344391" y="356309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4646936" y="4367164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343723" y="477832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4773141" y="506328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058892" y="5349033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5486723" y="327813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5916141" y="356309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6201892" y="3848845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6844035" y="327813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7273454" y="356309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7559204" y="384884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9272910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9772179" y="2705845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9988079" y="299159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9488016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9344347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9702329" y="299159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4480248" y="276220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4218310" y="2762201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2286323" y="230023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2146622" y="271775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 – связь с частичным порядком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Частичным порядком</a:t>
            </a:r>
            <a:r>
              <a:rPr lang="ru-RU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множестве А называется 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А такое, что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транизтивность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Следствие свойств (1) и (2)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если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то 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(антисимметричность)</a:t>
            </a: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 – связь с частичным порядком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ru-RU" sz="2800" dirty="0"/>
              <a:t>Примеры частичных порядков</a:t>
            </a:r>
          </a:p>
          <a:p>
            <a:pPr lvl="1"/>
            <a:r>
              <a:rPr lang="ru-RU" sz="2400" dirty="0"/>
              <a:t>Зависимость по записи/чтению данных между операторами в программе без циклов</a:t>
            </a:r>
          </a:p>
          <a:p>
            <a:pPr lvl="1"/>
            <a:r>
              <a:rPr lang="ru-RU" sz="2400" dirty="0"/>
              <a:t>Зависимость курсов в учебной программе по излагаемому материалу</a:t>
            </a:r>
          </a:p>
          <a:p>
            <a:pPr lvl="1"/>
            <a:r>
              <a:rPr lang="ru-RU" sz="2400" dirty="0"/>
              <a:t>Зависимость строительных и т.п. работ</a:t>
            </a:r>
          </a:p>
          <a:p>
            <a:endParaRPr lang="ru-RU" sz="2800" dirty="0"/>
          </a:p>
          <a:p>
            <a:r>
              <a:rPr lang="ru-RU" sz="2800" dirty="0"/>
              <a:t>Томас Хэрриот (англ. Thomas Harriot) (1560 год — 2 июля 1621 года) — английский астроном, математик, этнограф и переводчик</a:t>
            </a:r>
          </a:p>
          <a:p>
            <a:pPr lvl="1"/>
            <a:r>
              <a:rPr lang="ru-RU" sz="2400" dirty="0"/>
              <a:t>Придумал знаки для операций сравнения: «&gt;» (больше) и «&lt;» (меньше)</a:t>
            </a:r>
          </a:p>
          <a:p>
            <a:pPr lvl="1"/>
            <a:r>
              <a:rPr lang="ru-RU" sz="2400" dirty="0"/>
              <a:t>Впервые привез картофель в Великобританию и Ирландию</a:t>
            </a:r>
          </a:p>
          <a:p>
            <a:endParaRPr lang="ru-RU" sz="2800" dirty="0"/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14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 – связь с частичным порядком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ациклический граф, то отношение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 --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порядок на множестве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Если отношение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частичный порядок на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конечном множестве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>
                <a:latin typeface="Calibri" pitchFamily="34" charset="0"/>
                <a:cs typeface="Calibri" pitchFamily="34" charset="0"/>
              </a:rPr>
              <a:t>--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ациклический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3 &lt; 7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407911" y="4879091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6550786" y="495052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7622349" y="4879092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93787" y="487909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8836786" y="4807654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908223" y="480765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10122661" y="4807654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194099" y="480765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6979411" y="5593466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22286" y="5593466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336724" y="5593466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408161" y="566490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9479723" y="5664904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622598" y="5736341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36474" y="6236403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07912" y="630784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7550911" y="6307841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693786" y="637927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8587548" y="5058478"/>
            <a:ext cx="249238" cy="53498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8038273" y="5844292"/>
            <a:ext cx="298450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7479473" y="5844291"/>
            <a:ext cx="357188" cy="4635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6693661" y="6163378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6336473" y="5129917"/>
            <a:ext cx="71438" cy="1392237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6907974" y="5129917"/>
            <a:ext cx="144463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9336849" y="5058479"/>
            <a:ext cx="428625" cy="6064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Топологическая сортировка – связь с частичным порядком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Линейный порядок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на множестве 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-- это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такой частичный порядок, что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любые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А сравнимы</a:t>
            </a:r>
          </a:p>
          <a:p>
            <a:pPr lvl="1"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либо 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R b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 R a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Линейный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конечном множестве А 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ru-RU" dirty="0">
                <a:latin typeface="Calibri" pitchFamily="34" charset="0"/>
                <a:cs typeface="Calibri" pitchFamily="34" charset="0"/>
              </a:rPr>
              <a:t>,...,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}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можно задать перестановкой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p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ru-RU" dirty="0">
                <a:latin typeface="Calibri" pitchFamily="34" charset="0"/>
                <a:cs typeface="Calibri" pitchFamily="34" charset="0"/>
              </a:rPr>
              <a:t>,...,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p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такой, что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pi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baseline="-50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ru-RU" baseline="-50000" dirty="0" smtClean="0">
                <a:latin typeface="Calibri" pitchFamily="34" charset="0"/>
                <a:cs typeface="Calibri" pitchFamily="34" charset="0"/>
              </a:rPr>
              <a:t>+1</a:t>
            </a:r>
            <a:endParaRPr lang="ru-RU" baseline="-50000" dirty="0">
              <a:latin typeface="Calibri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Топологическая сортировка – связь с частичным порядком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R на множестве А </a:t>
            </a:r>
            <a:r>
              <a:rPr lang="ru-RU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вложен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линейный порядок R',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 линейный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  <a:sym typeface="Symbol" pitchFamily="18" charset="2"/>
              </a:rPr>
              <a:t>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влечет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всех а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из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>
                <a:latin typeface="Calibri" pitchFamily="34" charset="0"/>
                <a:cs typeface="Calibri" pitchFamily="34" charset="0"/>
              </a:rPr>
              <a:t>Алгоритм топологической сортировки вычисляет линейный порядок, в который вложен данный частичный порядок</a:t>
            </a:r>
            <a:endParaRPr lang="ru-RU" sz="30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</a:p>
          <a:p>
            <a:pPr lvl="1"/>
            <a:r>
              <a:rPr lang="ru-RU" dirty="0" smtClean="0"/>
              <a:t>Алгоритмы Дейкстры, Беллмана-Форда, Флойда-Уоршелла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Топологическая сортировка</a:t>
            </a:r>
          </a:p>
          <a:p>
            <a:pPr lvl="1"/>
            <a:r>
              <a:rPr lang="ru-RU" dirty="0" smtClean="0"/>
              <a:t>Алгоритм, связь с отношениями порядка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5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9"/>
            <a:ext cx="8229600" cy="725487"/>
          </a:xfrm>
        </p:spPr>
        <p:txBody>
          <a:bodyPr/>
          <a:lstStyle/>
          <a:p>
            <a:r>
              <a:rPr lang="ru-RU" sz="4000"/>
              <a:t>Транзитивное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195514" y="1000125"/>
            <a:ext cx="8472487" cy="5126038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ru-RU" dirty="0" smtClean="0"/>
              <a:t>Пусть </a:t>
            </a:r>
            <a:r>
              <a:rPr lang="en-US" i="1" dirty="0" smtClean="0"/>
              <a:t>G</a:t>
            </a:r>
            <a:r>
              <a:rPr lang="en-US" dirty="0" smtClean="0"/>
              <a:t>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</a:t>
            </a:r>
            <a:r>
              <a:rPr lang="ru-RU" dirty="0" smtClean="0"/>
              <a:t>ориентированный граф. </a:t>
            </a:r>
            <a:r>
              <a:rPr lang="ru-RU" dirty="0" smtClean="0">
                <a:solidFill>
                  <a:schemeClr val="hlink"/>
                </a:solidFill>
              </a:rPr>
              <a:t>Транзитивным замыканием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графа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 называется граф </a:t>
            </a:r>
            <a:r>
              <a:rPr lang="en-US" dirty="0" smtClean="0"/>
              <a:t>G’= (V, E’)</a:t>
            </a:r>
            <a:r>
              <a:rPr lang="ru-RU" dirty="0" smtClean="0"/>
              <a:t>, в котором</a:t>
            </a:r>
            <a:r>
              <a:rPr lang="en-US" dirty="0" smtClean="0"/>
              <a:t> </a:t>
            </a:r>
            <a:r>
              <a:rPr lang="ru-RU" dirty="0" smtClean="0"/>
              <a:t>из вершины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вершину </a:t>
            </a:r>
            <a:r>
              <a:rPr lang="en-US" i="1" dirty="0" smtClean="0"/>
              <a:t>w</a:t>
            </a:r>
            <a:r>
              <a:rPr lang="ru-RU" dirty="0" smtClean="0"/>
              <a:t> идет ребро </a:t>
            </a:r>
            <a:r>
              <a:rPr lang="ru-RU" dirty="0" smtClean="0">
                <a:sym typeface="Symbol" pitchFamily="18" charset="2"/>
              </a:rPr>
              <a:t> существует путь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ru-RU" dirty="0" smtClean="0">
                <a:sym typeface="Symbol" pitchFamily="18" charset="2"/>
              </a:rPr>
              <a:t>длины 0 или больше) из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i="1" dirty="0" smtClean="0"/>
              <a:t>w</a:t>
            </a:r>
            <a:r>
              <a:rPr lang="ru-RU" dirty="0" smtClean="0"/>
              <a:t> в графе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Arial" charset="0"/>
              <a:buNone/>
            </a:pPr>
            <a:r>
              <a:rPr lang="en-US" i="1" dirty="0" smtClean="0"/>
              <a:t>E</a:t>
            </a:r>
            <a:r>
              <a:rPr lang="en-US" dirty="0" smtClean="0"/>
              <a:t>’:</a:t>
            </a:r>
          </a:p>
          <a:p>
            <a:pPr>
              <a:buFont typeface="Arial" charset="0"/>
              <a:buNone/>
            </a:pP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&amp; (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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 &amp; (</a:t>
            </a:r>
            <a:r>
              <a:rPr lang="en-US" sz="2800" i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 &amp; (</a:t>
            </a:r>
            <a:r>
              <a:rPr lang="en-US" sz="2800" i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)  </a:t>
            </a:r>
            <a:r>
              <a:rPr lang="en-US" sz="2800" i="1" dirty="0"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’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/>
              <a:t>Построение транзитивного замыкания графа.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2524125" y="2386014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667125" y="302895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595689" y="1885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738689" y="24574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24126" y="23860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38689" y="24574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95689" y="1885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2988469" y="1778794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4264820" y="2616995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3338513" y="2686051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4095751" y="2386013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2681289" y="2786063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3952876" y="2063750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681414" y="3000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3667125" y="41433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9" name="Shape 18"/>
          <p:cNvCxnSpPr>
            <a:stCxn id="4" idx="3"/>
            <a:endCxn id="18" idx="2"/>
          </p:cNvCxnSpPr>
          <p:nvPr/>
        </p:nvCxnSpPr>
        <p:spPr>
          <a:xfrm rot="16200000" flipH="1">
            <a:off x="2305844" y="2961482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0"/>
          <p:cNvCxnSpPr>
            <a:stCxn id="17" idx="2"/>
            <a:endCxn id="18" idx="0"/>
          </p:cNvCxnSpPr>
          <p:nvPr/>
        </p:nvCxnSpPr>
        <p:spPr>
          <a:xfrm rot="16200000" flipH="1">
            <a:off x="3470275" y="3768725"/>
            <a:ext cx="742950" cy="635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8" idx="6"/>
          </p:cNvCxnSpPr>
          <p:nvPr/>
        </p:nvCxnSpPr>
        <p:spPr>
          <a:xfrm rot="5400000">
            <a:off x="3756026" y="3054351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67126" y="4143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3" name="Овал 22"/>
          <p:cNvSpPr/>
          <p:nvPr/>
        </p:nvSpPr>
        <p:spPr>
          <a:xfrm>
            <a:off x="6667500" y="281463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7810500" y="34575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739064" y="23145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882064" y="28860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67501" y="281463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882064" y="28860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39064" y="23145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0" name="Shape 29"/>
          <p:cNvCxnSpPr>
            <a:stCxn id="27" idx="0"/>
            <a:endCxn id="29" idx="1"/>
          </p:cNvCxnSpPr>
          <p:nvPr/>
        </p:nvCxnSpPr>
        <p:spPr>
          <a:xfrm rot="5400000" flipH="1" flipV="1">
            <a:off x="7131844" y="2207419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8" idx="2"/>
          </p:cNvCxnSpPr>
          <p:nvPr/>
        </p:nvCxnSpPr>
        <p:spPr>
          <a:xfrm rot="5400000">
            <a:off x="8408195" y="3045620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"/>
          <p:cNvCxnSpPr>
            <a:stCxn id="29" idx="2"/>
          </p:cNvCxnSpPr>
          <p:nvPr/>
        </p:nvCxnSpPr>
        <p:spPr>
          <a:xfrm rot="5400000">
            <a:off x="7481888" y="3114676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28" idx="1"/>
          </p:cNvCxnSpPr>
          <p:nvPr/>
        </p:nvCxnSpPr>
        <p:spPr>
          <a:xfrm rot="5400000" flipH="1" flipV="1">
            <a:off x="8239126" y="2814638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27" idx="2"/>
          </p:cNvCxnSpPr>
          <p:nvPr/>
        </p:nvCxnSpPr>
        <p:spPr>
          <a:xfrm rot="10800000">
            <a:off x="6824664" y="3214688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5" idx="6"/>
            <a:endCxn id="28" idx="0"/>
          </p:cNvCxnSpPr>
          <p:nvPr/>
        </p:nvCxnSpPr>
        <p:spPr>
          <a:xfrm>
            <a:off x="8096251" y="2492375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824789" y="3429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7" name="Овал 36"/>
          <p:cNvSpPr/>
          <p:nvPr/>
        </p:nvSpPr>
        <p:spPr>
          <a:xfrm>
            <a:off x="7810500" y="457200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8" name="Shape 37"/>
          <p:cNvCxnSpPr>
            <a:stCxn id="23" idx="3"/>
            <a:endCxn id="37" idx="2"/>
          </p:cNvCxnSpPr>
          <p:nvPr/>
        </p:nvCxnSpPr>
        <p:spPr>
          <a:xfrm rot="16200000" flipH="1">
            <a:off x="6449219" y="3390107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36" idx="2"/>
            <a:endCxn id="37" idx="0"/>
          </p:cNvCxnSpPr>
          <p:nvPr/>
        </p:nvCxnSpPr>
        <p:spPr>
          <a:xfrm rot="16200000" flipH="1">
            <a:off x="7614444" y="4196556"/>
            <a:ext cx="742950" cy="793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37" idx="6"/>
          </p:cNvCxnSpPr>
          <p:nvPr/>
        </p:nvCxnSpPr>
        <p:spPr>
          <a:xfrm rot="5400000">
            <a:off x="7899401" y="3482976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10501" y="4572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42" name="Shape 41"/>
          <p:cNvCxnSpPr>
            <a:stCxn id="29" idx="2"/>
          </p:cNvCxnSpPr>
          <p:nvPr/>
        </p:nvCxnSpPr>
        <p:spPr>
          <a:xfrm rot="5400000">
            <a:off x="7210426" y="2457451"/>
            <a:ext cx="428625" cy="942975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41"/>
          <p:cNvCxnSpPr>
            <a:stCxn id="27" idx="2"/>
            <a:endCxn id="27" idx="0"/>
          </p:cNvCxnSpPr>
          <p:nvPr/>
        </p:nvCxnSpPr>
        <p:spPr>
          <a:xfrm rot="5400000" flipH="1">
            <a:off x="6625432" y="3013870"/>
            <a:ext cx="400050" cy="1587"/>
          </a:xfrm>
          <a:prstGeom prst="curvedConnector5">
            <a:avLst>
              <a:gd name="adj1" fmla="val -57134"/>
              <a:gd name="adj2" fmla="val 53089122"/>
              <a:gd name="adj3" fmla="val 1571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41"/>
          <p:cNvCxnSpPr>
            <a:stCxn id="27" idx="0"/>
            <a:endCxn id="36" idx="1"/>
          </p:cNvCxnSpPr>
          <p:nvPr/>
        </p:nvCxnSpPr>
        <p:spPr>
          <a:xfrm rot="16200000" flipH="1">
            <a:off x="6917533" y="2721770"/>
            <a:ext cx="814387" cy="1000125"/>
          </a:xfrm>
          <a:prstGeom prst="curvedConnector4">
            <a:avLst>
              <a:gd name="adj1" fmla="val -28067"/>
              <a:gd name="adj2" fmla="val 578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41"/>
          <p:cNvCxnSpPr>
            <a:stCxn id="29" idx="0"/>
            <a:endCxn id="37" idx="6"/>
          </p:cNvCxnSpPr>
          <p:nvPr/>
        </p:nvCxnSpPr>
        <p:spPr>
          <a:xfrm rot="16200000" flipH="1">
            <a:off x="6813551" y="3397251"/>
            <a:ext cx="2436813" cy="271463"/>
          </a:xfrm>
          <a:prstGeom prst="curvedConnector4">
            <a:avLst>
              <a:gd name="adj1" fmla="val -9384"/>
              <a:gd name="adj2" fmla="val 18423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41"/>
          <p:cNvCxnSpPr>
            <a:stCxn id="27" idx="0"/>
          </p:cNvCxnSpPr>
          <p:nvPr/>
        </p:nvCxnSpPr>
        <p:spPr>
          <a:xfrm rot="16200000" flipH="1">
            <a:off x="7896226" y="1743076"/>
            <a:ext cx="223837" cy="2366962"/>
          </a:xfrm>
          <a:prstGeom prst="curvedConnector4">
            <a:avLst>
              <a:gd name="adj1" fmla="val -566343"/>
              <a:gd name="adj2" fmla="val 861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41"/>
          <p:cNvCxnSpPr>
            <a:stCxn id="25" idx="7"/>
            <a:endCxn id="29" idx="2"/>
          </p:cNvCxnSpPr>
          <p:nvPr/>
        </p:nvCxnSpPr>
        <p:spPr>
          <a:xfrm rot="16200000" flipH="1" flipV="1">
            <a:off x="7796213" y="2466975"/>
            <a:ext cx="347662" cy="147638"/>
          </a:xfrm>
          <a:prstGeom prst="curvedConnector5">
            <a:avLst>
              <a:gd name="adj1" fmla="val -180220"/>
              <a:gd name="adj2" fmla="val 381355"/>
              <a:gd name="adj3" fmla="val 10211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41"/>
          <p:cNvCxnSpPr>
            <a:stCxn id="28" idx="1"/>
            <a:endCxn id="25" idx="6"/>
          </p:cNvCxnSpPr>
          <p:nvPr/>
        </p:nvCxnSpPr>
        <p:spPr>
          <a:xfrm rot="10800000">
            <a:off x="8096251" y="2492376"/>
            <a:ext cx="785813" cy="59372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41"/>
          <p:cNvCxnSpPr>
            <a:stCxn id="28" idx="1"/>
            <a:endCxn id="23" idx="5"/>
          </p:cNvCxnSpPr>
          <p:nvPr/>
        </p:nvCxnSpPr>
        <p:spPr>
          <a:xfrm rot="10800000" flipV="1">
            <a:off x="6972301" y="3086100"/>
            <a:ext cx="1909763" cy="33338"/>
          </a:xfrm>
          <a:prstGeom prst="curvedConnector4">
            <a:avLst>
              <a:gd name="adj1" fmla="val 52491"/>
              <a:gd name="adj2" fmla="val 128385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41"/>
          <p:cNvCxnSpPr>
            <a:stCxn id="26" idx="1"/>
            <a:endCxn id="26" idx="6"/>
          </p:cNvCxnSpPr>
          <p:nvPr/>
        </p:nvCxnSpPr>
        <p:spPr>
          <a:xfrm rot="16200000" flipH="1">
            <a:off x="9024144" y="2848769"/>
            <a:ext cx="125412" cy="304800"/>
          </a:xfrm>
          <a:prstGeom prst="curvedConnector4">
            <a:avLst>
              <a:gd name="adj1" fmla="val -561117"/>
              <a:gd name="adj2" fmla="val 17498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41"/>
          <p:cNvCxnSpPr>
            <a:stCxn id="24" idx="7"/>
          </p:cNvCxnSpPr>
          <p:nvPr/>
        </p:nvCxnSpPr>
        <p:spPr>
          <a:xfrm rot="16200000" flipV="1">
            <a:off x="7636670" y="3031333"/>
            <a:ext cx="866775" cy="904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41"/>
          <p:cNvCxnSpPr>
            <a:endCxn id="36" idx="2"/>
          </p:cNvCxnSpPr>
          <p:nvPr/>
        </p:nvCxnSpPr>
        <p:spPr>
          <a:xfrm rot="10800000" flipV="1">
            <a:off x="7981950" y="3786188"/>
            <a:ext cx="185738" cy="42862"/>
          </a:xfrm>
          <a:prstGeom prst="curvedConnector4">
            <a:avLst>
              <a:gd name="adj1" fmla="val -302352"/>
              <a:gd name="adj2" fmla="val 135423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6" grpId="0"/>
      <p:bldP spid="37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Кратчайшие пути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ориентированный граф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4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-- </a:t>
            </a:r>
            <a:r>
              <a:rPr lang="ru-RU" sz="240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функция </a:t>
            </a:r>
            <a:r>
              <a:rPr lang="ru-RU" sz="240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длин </a:t>
            </a:r>
            <a:r>
              <a:rPr lang="ru-RU" sz="2400" smtClean="0">
                <a:latin typeface="Calibri" pitchFamily="34" charset="0"/>
                <a:cs typeface="Calibri" pitchFamily="34" charset="0"/>
                <a:sym typeface="Symbol" pitchFamily="18" charset="2"/>
              </a:rPr>
              <a:t>ребер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Длиной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ребра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называется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(e)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4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Длиной пути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(v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…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baseline="-25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сумма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w(p) =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∑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w(v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i-1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i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длин ребер, входящих в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620714"/>
            <a:ext cx="8229600" cy="51974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/>
              <a:t>Обозначим через </a:t>
            </a:r>
            <a:r>
              <a:rPr lang="en-US" sz="3000"/>
              <a:t>t</a:t>
            </a:r>
            <a:r>
              <a:rPr lang="en-US" sz="3000" baseline="-25000"/>
              <a:t>ij</a:t>
            </a:r>
            <a:r>
              <a:rPr lang="en-US" sz="3000" baseline="30000"/>
              <a:t>(k)</a:t>
            </a:r>
            <a:r>
              <a:rPr lang="ru-RU" sz="3000" baseline="30000"/>
              <a:t> </a:t>
            </a:r>
            <a:r>
              <a:rPr lang="ru-RU" sz="3000"/>
              <a:t> наличие пути из вершины с номером </a:t>
            </a:r>
            <a:r>
              <a:rPr lang="en-US" sz="3000"/>
              <a:t>i </a:t>
            </a:r>
            <a:r>
              <a:rPr lang="ru-RU" sz="3000"/>
              <a:t>в вершину с номером </a:t>
            </a:r>
            <a:r>
              <a:rPr lang="en-US" sz="3000"/>
              <a:t>j</a:t>
            </a:r>
            <a:r>
              <a:rPr lang="ru-RU" sz="3000"/>
              <a:t> с промежуточными вершинами из множества </a:t>
            </a:r>
            <a:r>
              <a:rPr lang="en-US" sz="3000"/>
              <a:t>{1, 2, …, k}. M – </a:t>
            </a:r>
            <a:r>
              <a:rPr lang="ru-RU" sz="3000"/>
              <a:t>матрица смежностей графа </a:t>
            </a:r>
            <a:r>
              <a:rPr lang="en-US" sz="3000"/>
              <a:t>G.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		 M[i, j] , </a:t>
            </a:r>
            <a:r>
              <a:rPr lang="ru-RU" sz="3000"/>
              <a:t>если </a:t>
            </a:r>
            <a:r>
              <a:rPr lang="en-US" sz="3000"/>
              <a:t>k = 0,</a:t>
            </a:r>
            <a:endParaRPr lang="ru-RU" sz="3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t</a:t>
            </a:r>
            <a:r>
              <a:rPr lang="en-US" sz="3000" baseline="-25000"/>
              <a:t>ij</a:t>
            </a:r>
            <a:r>
              <a:rPr lang="en-US" sz="3000" baseline="30000"/>
              <a:t>(k) </a:t>
            </a:r>
            <a:r>
              <a:rPr lang="en-US" sz="3000"/>
              <a:t> = </a:t>
            </a:r>
            <a:r>
              <a:rPr lang="en-US" sz="3000" baseline="30000"/>
              <a:t>	</a:t>
            </a:r>
            <a:r>
              <a:rPr lang="en-US" sz="300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			t</a:t>
            </a:r>
            <a:r>
              <a:rPr lang="en-US" sz="3000" baseline="-25000"/>
              <a:t>ij</a:t>
            </a:r>
            <a:r>
              <a:rPr lang="en-US" sz="3000" baseline="30000"/>
              <a:t>(k-1)</a:t>
            </a:r>
            <a:r>
              <a:rPr lang="en-US" sz="3000"/>
              <a:t> </a:t>
            </a:r>
            <a:r>
              <a:rPr lang="en-US" sz="3000">
                <a:sym typeface="Symbol" pitchFamily="18" charset="2"/>
              </a:rPr>
              <a:t></a:t>
            </a:r>
            <a:r>
              <a:rPr lang="en-US" sz="3000"/>
              <a:t> (t</a:t>
            </a:r>
            <a:r>
              <a:rPr lang="en-US" sz="3000" baseline="-25000"/>
              <a:t>ik</a:t>
            </a:r>
            <a:r>
              <a:rPr lang="en-US" sz="3000" baseline="30000"/>
              <a:t>(k-1)</a:t>
            </a:r>
            <a:r>
              <a:rPr lang="en-US" sz="3000"/>
              <a:t> </a:t>
            </a:r>
            <a:r>
              <a:rPr lang="en-US" sz="3000">
                <a:sym typeface="Symbol" pitchFamily="18" charset="2"/>
              </a:rPr>
              <a:t></a:t>
            </a:r>
            <a:r>
              <a:rPr lang="en-US" sz="3000"/>
              <a:t> t</a:t>
            </a:r>
            <a:r>
              <a:rPr lang="en-US" sz="3000" baseline="-25000"/>
              <a:t>kj</a:t>
            </a:r>
            <a:r>
              <a:rPr lang="en-US" sz="3000" baseline="30000"/>
              <a:t>(k-1)</a:t>
            </a:r>
            <a:r>
              <a:rPr lang="ru-RU" sz="3000"/>
              <a:t> </a:t>
            </a:r>
            <a:r>
              <a:rPr lang="en-US" sz="3000"/>
              <a:t>)</a:t>
            </a:r>
            <a:r>
              <a:rPr lang="ru-RU" sz="3000"/>
              <a:t>, если </a:t>
            </a:r>
            <a:r>
              <a:rPr lang="en-US" sz="3000"/>
              <a:t>k</a:t>
            </a:r>
            <a:r>
              <a:rPr lang="en-US" sz="3000">
                <a:sym typeface="Symbol" pitchFamily="18" charset="2"/>
              </a:rPr>
              <a:t>1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>
                <a:sym typeface="Symbol" pitchFamily="18" charset="2"/>
              </a:rPr>
              <a:t>T</a:t>
            </a:r>
            <a:r>
              <a:rPr lang="en-US" sz="3000" baseline="30000">
                <a:sym typeface="Symbol" pitchFamily="18" charset="2"/>
              </a:rPr>
              <a:t>(n) </a:t>
            </a:r>
            <a:r>
              <a:rPr lang="ru-RU" sz="3000">
                <a:sym typeface="Symbol" pitchFamily="18" charset="2"/>
              </a:rPr>
              <a:t>содержит искомое решение</a:t>
            </a:r>
            <a:r>
              <a:rPr lang="en-US" sz="300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3309939" y="3286126"/>
            <a:ext cx="428625" cy="1357313"/>
          </a:xfrm>
          <a:prstGeom prst="leftBrace">
            <a:avLst>
              <a:gd name="adj1" fmla="val 702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809750" y="274638"/>
            <a:ext cx="8858250" cy="654050"/>
          </a:xfrm>
        </p:spPr>
        <p:txBody>
          <a:bodyPr/>
          <a:lstStyle/>
          <a:p>
            <a:r>
              <a:rPr lang="ru-RU" sz="2900"/>
              <a:t>Алгоритм построения транзитивного замыкания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1071563"/>
            <a:ext cx="8229600" cy="53403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Tranzitive_Clusure(M, n)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T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t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t</a:t>
            </a:r>
            <a:r>
              <a:rPr lang="en-US" baseline="-25000" smtClean="0"/>
              <a:t>ij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(t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t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T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idx="1"/>
          </p:nvPr>
        </p:nvSpPr>
        <p:spPr>
          <a:xfrm>
            <a:off x="1774826" y="260351"/>
            <a:ext cx="8893175" cy="5903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Пусть </a:t>
            </a:r>
            <a:r>
              <a:rPr lang="en-US" sz="2400" i="1" dirty="0"/>
              <a:t>G</a:t>
            </a:r>
            <a:r>
              <a:rPr lang="en-US" sz="2400" dirty="0"/>
              <a:t> = (</a:t>
            </a:r>
            <a:r>
              <a:rPr lang="en-US" sz="2400" i="1" dirty="0"/>
              <a:t>V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dirty="0"/>
              <a:t>) – </a:t>
            </a:r>
            <a:r>
              <a:rPr lang="ru-RU" sz="2400" dirty="0"/>
              <a:t>заданный граф. </a:t>
            </a:r>
            <a:endParaRPr lang="en-US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200" dirty="0"/>
              <a:t>Для каждой вершины </a:t>
            </a:r>
            <a:r>
              <a:rPr lang="en-US" sz="2200" i="1" dirty="0"/>
              <a:t>v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200" i="1" dirty="0"/>
              <a:t>V </a:t>
            </a:r>
            <a:r>
              <a:rPr lang="ru-RU" sz="2200" dirty="0"/>
              <a:t>мы</a:t>
            </a:r>
            <a:r>
              <a:rPr lang="ru-RU" sz="2200" i="1" dirty="0"/>
              <a:t> </a:t>
            </a:r>
            <a:r>
              <a:rPr lang="ru-RU" sz="2200" dirty="0"/>
              <a:t>будем помнить ее предшественника.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>
                <a:solidFill>
                  <a:schemeClr val="hlink"/>
                </a:solidFill>
              </a:rPr>
              <a:t>Релаксация</a:t>
            </a:r>
            <a:r>
              <a:rPr lang="ru-RU" sz="2400" dirty="0"/>
              <a:t> –  постепенное уточнение верхней оценки на вес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 кратчайшего пути в заданную вершину.</a:t>
            </a:r>
            <a:r>
              <a:rPr lang="en-US" sz="2400" dirty="0"/>
              <a:t> 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Свойства оптимальности.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Лемма 1</a:t>
            </a:r>
            <a:r>
              <a:rPr lang="ru-RU" sz="2400" dirty="0"/>
              <a:t>. Отрезки кратчайших путей являются кратчайшими</a:t>
            </a:r>
            <a:r>
              <a:rPr lang="en-US" sz="2400" dirty="0"/>
              <a:t>: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Если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v</a:t>
            </a:r>
            <a:r>
              <a:rPr lang="ru-RU" sz="2400" baseline="-25000" dirty="0"/>
              <a:t>1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i="1" dirty="0"/>
              <a:t>v</a:t>
            </a:r>
            <a:r>
              <a:rPr lang="ru-RU" sz="2400" baseline="-25000" dirty="0"/>
              <a:t>2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k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–</a:t>
            </a:r>
            <a:r>
              <a:rPr lang="ru-RU" sz="2400" dirty="0"/>
              <a:t> кратчайший путь из </a:t>
            </a:r>
            <a:r>
              <a:rPr lang="en-US" sz="2400" i="1" dirty="0"/>
              <a:t>v</a:t>
            </a:r>
            <a:r>
              <a:rPr lang="ru-RU" sz="2400" baseline="-25000" dirty="0"/>
              <a:t>1  </a:t>
            </a:r>
            <a:r>
              <a:rPr lang="ru-RU" sz="2400" dirty="0"/>
              <a:t>в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k</a:t>
            </a:r>
            <a:r>
              <a:rPr lang="ru-RU" sz="2400" baseline="-25000" dirty="0"/>
              <a:t>  </a:t>
            </a:r>
            <a:r>
              <a:rPr lang="ru-RU" sz="2400" dirty="0"/>
              <a:t>и 1</a:t>
            </a:r>
            <a:r>
              <a:rPr lang="en-US" sz="2400" dirty="0"/>
              <a:t>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j 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ru-RU" sz="2400" dirty="0"/>
              <a:t>,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то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ij</a:t>
            </a:r>
            <a:r>
              <a:rPr lang="en-US" sz="2400" i="1" baseline="-250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(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baseline="-25000" dirty="0"/>
              <a:t>+1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…</a:t>
            </a:r>
            <a:r>
              <a:rPr lang="ru-RU" sz="2400" dirty="0"/>
              <a:t> 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j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есть кратчайший путь из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ru-RU" sz="2400" i="1" baseline="-25000" dirty="0"/>
              <a:t> </a:t>
            </a:r>
            <a:r>
              <a:rPr lang="ru-RU" sz="2400" dirty="0"/>
              <a:t>в </a:t>
            </a:r>
            <a:r>
              <a:rPr lang="en-US" sz="2400" dirty="0" err="1"/>
              <a:t>v</a:t>
            </a:r>
            <a:r>
              <a:rPr lang="en-US" sz="2400" i="1" baseline="-25000" dirty="0" err="1"/>
              <a:t>j</a:t>
            </a:r>
            <a:endParaRPr lang="ru-RU" sz="2400" i="1" baseline="-250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i="1" baseline="-250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Следствие 1</a:t>
            </a:r>
            <a:r>
              <a:rPr lang="ru-RU" sz="2400" dirty="0"/>
              <a:t>. Рассмотрим кратчайший путь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ru-RU" sz="2400" dirty="0"/>
              <a:t>из  </a:t>
            </a:r>
            <a:r>
              <a:rPr lang="en-US" sz="2400" i="1" dirty="0"/>
              <a:t>s </a:t>
            </a:r>
            <a:r>
              <a:rPr lang="ru-RU" sz="2400" dirty="0"/>
              <a:t>в </a:t>
            </a:r>
            <a:r>
              <a:rPr lang="en-US" sz="2400" i="1" dirty="0"/>
              <a:t>v</a:t>
            </a:r>
            <a:r>
              <a:rPr lang="ru-RU" sz="2400" i="1" dirty="0"/>
              <a:t>. </a:t>
            </a:r>
            <a:r>
              <a:rPr lang="ru-RU" sz="2400" dirty="0"/>
              <a:t>Пусть 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–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последнее ребро</a:t>
            </a:r>
            <a:r>
              <a:rPr lang="en-US" sz="2400" dirty="0"/>
              <a:t> </a:t>
            </a:r>
            <a:r>
              <a:rPr lang="ru-RU" sz="2400" dirty="0"/>
              <a:t>этого пути. Тогда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=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u</a:t>
            </a:r>
            <a:r>
              <a:rPr lang="en-US" sz="2400" dirty="0"/>
              <a:t>) +  </a:t>
            </a:r>
            <a:r>
              <a:rPr lang="en-US" sz="2400" i="1" dirty="0"/>
              <a:t>w</a:t>
            </a:r>
            <a:r>
              <a:rPr lang="ru-RU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b="1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/>
              <a:t>Следствие </a:t>
            </a:r>
            <a:r>
              <a:rPr lang="en-US" sz="2400" b="1" dirty="0"/>
              <a:t>2</a:t>
            </a:r>
            <a:r>
              <a:rPr lang="ru-RU" sz="2400" dirty="0"/>
              <a:t>. Для любого ребра 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400" i="1" dirty="0"/>
              <a:t>E</a:t>
            </a:r>
            <a:r>
              <a:rPr lang="en-US" sz="2400" dirty="0"/>
              <a:t>  </a:t>
            </a:r>
            <a:r>
              <a:rPr lang="ru-RU" sz="2400" dirty="0"/>
              <a:t>справедливо</a:t>
            </a:r>
            <a:endParaRPr lang="en-US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/>
              <a:t>		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</a:t>
            </a:r>
            <a:r>
              <a:rPr lang="ru-RU" sz="2400" dirty="0"/>
              <a:t>≤</a:t>
            </a:r>
            <a:r>
              <a:rPr lang="en-US" sz="2400" dirty="0"/>
              <a:t> </a:t>
            </a:r>
            <a:r>
              <a:rPr lang="el-GR" sz="2400" dirty="0"/>
              <a:t>δ</a:t>
            </a:r>
            <a:r>
              <a:rPr lang="ru-RU" sz="2400" dirty="0"/>
              <a:t>(</a:t>
            </a:r>
            <a:r>
              <a:rPr lang="en-US" sz="2400" i="1" dirty="0" err="1"/>
              <a:t>s</a:t>
            </a:r>
            <a:r>
              <a:rPr lang="en-US" sz="2400" dirty="0" err="1"/>
              <a:t>,</a:t>
            </a:r>
            <a:r>
              <a:rPr lang="en-US" sz="2400" i="1" dirty="0" err="1"/>
              <a:t>u</a:t>
            </a:r>
            <a:r>
              <a:rPr lang="en-US" sz="2400" dirty="0"/>
              <a:t>) +  </a:t>
            </a:r>
            <a:r>
              <a:rPr lang="en-US" sz="2400" i="1" dirty="0"/>
              <a:t>w</a:t>
            </a:r>
            <a:r>
              <a:rPr lang="ru-RU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).</a:t>
            </a:r>
            <a:endParaRPr lang="ru-RU" sz="24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400" b="1">
                <a:latin typeface="Arial" charset="0"/>
              </a:rPr>
              <a:t>Техника релаксации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1847850" y="1052513"/>
            <a:ext cx="8229600" cy="52562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>
                <a:latin typeface="Arial" charset="0"/>
              </a:rPr>
              <a:t>Для каждого ребра (</a:t>
            </a:r>
            <a:r>
              <a:rPr lang="en-US" sz="2400" i="1">
                <a:latin typeface="Arial" charset="0"/>
              </a:rPr>
              <a:t>u</a:t>
            </a:r>
            <a:r>
              <a:rPr lang="en-US" sz="2400">
                <a:latin typeface="Arial" charset="0"/>
              </a:rPr>
              <a:t>,</a:t>
            </a:r>
            <a:r>
              <a:rPr lang="en-US" sz="2400" i="1">
                <a:latin typeface="Arial" charset="0"/>
              </a:rPr>
              <a:t>v</a:t>
            </a:r>
            <a:r>
              <a:rPr lang="en-US" sz="2400">
                <a:latin typeface="Arial" charset="0"/>
              </a:rPr>
              <a:t>) </a:t>
            </a:r>
            <a:r>
              <a:rPr lang="ru-RU" sz="2400">
                <a:latin typeface="Arial" charset="0"/>
              </a:rPr>
              <a:t>храним </a:t>
            </a:r>
            <a:r>
              <a:rPr lang="en-US" sz="2400" i="1">
                <a:latin typeface="Arial" charset="0"/>
              </a:rPr>
              <a:t>d</a:t>
            </a:r>
            <a:r>
              <a:rPr lang="en-US" sz="2400">
                <a:latin typeface="Arial" charset="0"/>
              </a:rPr>
              <a:t>[</a:t>
            </a:r>
            <a:r>
              <a:rPr lang="en-US" sz="2400" i="1">
                <a:latin typeface="Arial" charset="0"/>
              </a:rPr>
              <a:t>v</a:t>
            </a:r>
            <a:r>
              <a:rPr lang="en-US" sz="2400">
                <a:latin typeface="Arial" charset="0"/>
              </a:rPr>
              <a:t>] </a:t>
            </a:r>
            <a:r>
              <a:rPr lang="en-US" sz="2400">
                <a:latin typeface="Arial" charset="0"/>
                <a:cs typeface="Arial" charset="0"/>
              </a:rPr>
              <a:t>– </a:t>
            </a:r>
            <a:r>
              <a:rPr lang="ru-RU" sz="2400">
                <a:latin typeface="Arial" charset="0"/>
                <a:cs typeface="Arial" charset="0"/>
              </a:rPr>
              <a:t>верхнюю оценку</a:t>
            </a:r>
          </a:p>
          <a:p>
            <a:pPr>
              <a:buFont typeface="Arial" charset="0"/>
              <a:buNone/>
            </a:pPr>
            <a:r>
              <a:rPr lang="ru-RU" sz="2400">
                <a:latin typeface="Arial" charset="0"/>
                <a:cs typeface="Arial" charset="0"/>
              </a:rPr>
              <a:t>кратчайшего пути из </a:t>
            </a:r>
            <a:r>
              <a:rPr lang="en-US" sz="2400" i="1">
                <a:latin typeface="Arial" charset="0"/>
                <a:cs typeface="Arial" charset="0"/>
              </a:rPr>
              <a:t>s</a:t>
            </a:r>
            <a:r>
              <a:rPr lang="en-US" sz="2400">
                <a:latin typeface="Arial" charset="0"/>
                <a:cs typeface="Arial" charset="0"/>
              </a:rPr>
              <a:t> </a:t>
            </a:r>
            <a:r>
              <a:rPr lang="ru-RU" sz="2400">
                <a:latin typeface="Arial" charset="0"/>
                <a:cs typeface="Arial" charset="0"/>
              </a:rPr>
              <a:t>в </a:t>
            </a:r>
            <a:r>
              <a:rPr lang="en-US" sz="2400" i="1">
                <a:latin typeface="Arial" charset="0"/>
                <a:cs typeface="Arial" charset="0"/>
              </a:rPr>
              <a:t>v</a:t>
            </a:r>
            <a:r>
              <a:rPr lang="ru-RU" sz="2400">
                <a:latin typeface="Arial" charset="0"/>
                <a:cs typeface="Arial" charset="0"/>
              </a:rPr>
              <a:t>. </a:t>
            </a:r>
          </a:p>
          <a:p>
            <a:pPr>
              <a:buFont typeface="Arial" charset="0"/>
              <a:buNone/>
            </a:pPr>
            <a:endParaRPr lang="en-US" sz="2400">
              <a:latin typeface="Courier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Initialize (G,s){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    </a:t>
            </a:r>
            <a:r>
              <a:rPr lang="ru-RU" sz="2400">
                <a:latin typeface="Courier"/>
              </a:rPr>
              <a:t>for </a:t>
            </a:r>
            <a:r>
              <a:rPr lang="en-US" sz="2400">
                <a:latin typeface="Courier"/>
              </a:rPr>
              <a:t>(</a:t>
            </a:r>
            <a:r>
              <a:rPr lang="ru-RU" sz="2400">
                <a:latin typeface="Courier"/>
              </a:rPr>
              <a:t>для</a:t>
            </a:r>
            <a:r>
              <a:rPr lang="en-US" sz="2400">
                <a:latin typeface="Courier"/>
              </a:rPr>
              <a:t> </a:t>
            </a:r>
            <a:r>
              <a:rPr lang="en-US" sz="2400">
                <a:latin typeface="Courier"/>
                <a:sym typeface="Symbol" pitchFamily="18" charset="2"/>
              </a:rPr>
              <a:t></a:t>
            </a:r>
            <a:r>
              <a:rPr lang="en-US" sz="2400">
                <a:latin typeface="Courier"/>
              </a:rPr>
              <a:t>v </a:t>
            </a:r>
            <a:r>
              <a:rPr lang="en-US" sz="2400">
                <a:latin typeface="Courier"/>
                <a:sym typeface="Symbol" pitchFamily="18" charset="2"/>
              </a:rPr>
              <a:t></a:t>
            </a:r>
            <a:r>
              <a:rPr lang="en-US" sz="2400">
                <a:solidFill>
                  <a:schemeClr val="accent2"/>
                </a:solidFill>
                <a:latin typeface="Courier"/>
              </a:rPr>
              <a:t> </a:t>
            </a:r>
            <a:r>
              <a:rPr lang="en-US" sz="2400">
                <a:latin typeface="Courier"/>
              </a:rPr>
              <a:t>V) 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		      d[v] ← ∞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  </a:t>
            </a:r>
            <a:r>
              <a:rPr lang="ru-RU" sz="2400">
                <a:latin typeface="Arial" charset="0"/>
              </a:rPr>
              <a:t>               </a:t>
            </a:r>
            <a:r>
              <a:rPr lang="el-GR" sz="2400">
                <a:latin typeface="Courier"/>
              </a:rPr>
              <a:t>Π</a:t>
            </a:r>
            <a:r>
              <a:rPr lang="en-US" sz="2400">
                <a:latin typeface="Courier"/>
              </a:rPr>
              <a:t>[v] ← NULL;</a:t>
            </a:r>
            <a:endParaRPr lang="ru-RU" sz="2400">
              <a:latin typeface="Courier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    }</a:t>
            </a:r>
            <a:endParaRPr lang="ru-RU" sz="24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	d[s] ←</a:t>
            </a:r>
            <a:r>
              <a:rPr lang="en-US" sz="2400" i="1">
                <a:latin typeface="Courier"/>
              </a:rPr>
              <a:t> </a:t>
            </a:r>
            <a:r>
              <a:rPr lang="en-US" sz="2400">
                <a:latin typeface="Courier"/>
              </a:rPr>
              <a:t>0</a:t>
            </a:r>
            <a:r>
              <a:rPr lang="en-US" sz="2400" i="1">
                <a:latin typeface="Courier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Courier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/>
          </p:cNvSpPr>
          <p:nvPr>
            <p:ph idx="1"/>
          </p:nvPr>
        </p:nvSpPr>
        <p:spPr>
          <a:xfrm>
            <a:off x="1847850" y="476251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/>
              <a:t>Релаксация ребра (</a:t>
            </a:r>
            <a:r>
              <a:rPr lang="en-US" sz="2400" i="1"/>
              <a:t>u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/>
              <a:t>значение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</a:t>
            </a:r>
            <a:r>
              <a:rPr lang="ru-RU" sz="2400"/>
              <a:t> уменьшается до</a:t>
            </a:r>
            <a:r>
              <a:rPr lang="en-US" sz="2400"/>
              <a:t> </a:t>
            </a:r>
            <a:r>
              <a:rPr lang="en-US" sz="2400" i="1"/>
              <a:t>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ru-RU" sz="2400" i="1"/>
              <a:t>+</a:t>
            </a:r>
            <a:r>
              <a:rPr lang="en-US" sz="2400" i="1"/>
              <a:t>w(u,v)</a:t>
            </a:r>
            <a:r>
              <a:rPr lang="en-US" sz="2400"/>
              <a:t>]</a:t>
            </a:r>
            <a:r>
              <a:rPr lang="ru-RU" sz="2400"/>
              <a:t> </a:t>
            </a:r>
            <a:endParaRPr 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>
                <a:latin typeface="Arial" charset="0"/>
              </a:rPr>
              <a:t>(если второе второе значение меньше первого)</a:t>
            </a:r>
            <a:endParaRPr lang="en-US" sz="2000">
              <a:latin typeface="Courier"/>
            </a:endParaRPr>
          </a:p>
          <a:p>
            <a:pPr>
              <a:buFont typeface="Arial" charset="0"/>
              <a:buNone/>
            </a:pPr>
            <a:endParaRPr lang="en-US" sz="240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Relax (u, v, w) {</a:t>
            </a:r>
          </a:p>
          <a:p>
            <a:pPr>
              <a:buFont typeface="Arial" charset="0"/>
              <a:buNone/>
            </a:pPr>
            <a:r>
              <a:rPr lang="en-US" sz="2400"/>
              <a:t>	</a:t>
            </a:r>
            <a:r>
              <a:rPr lang="en-US" sz="2400">
                <a:latin typeface="Courier"/>
              </a:rPr>
              <a:t>If (d[v] &gt;  d[u] +w(u,v)){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d[v] = d[ u] +w(u,v)</a:t>
            </a:r>
            <a:r>
              <a:rPr lang="en-US" sz="2400">
                <a:latin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	</a:t>
            </a:r>
            <a:r>
              <a:rPr lang="el-GR" sz="2400">
                <a:latin typeface="Courier"/>
              </a:rPr>
              <a:t>Π</a:t>
            </a:r>
            <a:r>
              <a:rPr lang="en-US" sz="2400">
                <a:latin typeface="Courier"/>
              </a:rPr>
              <a:t>[v] ← u;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>
                <a:latin typeface="Courier"/>
              </a:rPr>
              <a:t>}</a:t>
            </a:r>
            <a:endParaRPr lang="en-US" sz="2400"/>
          </a:p>
          <a:p>
            <a:pPr>
              <a:buFont typeface="Arial" charset="0"/>
              <a:buNone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541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Релаксация ребра при поиске кратчайших путей.</a:t>
            </a:r>
          </a:p>
        </p:txBody>
      </p:sp>
      <p:sp>
        <p:nvSpPr>
          <p:cNvPr id="51202" name="Oval 3"/>
          <p:cNvSpPr>
            <a:spLocks noChangeArrowheads="1"/>
          </p:cNvSpPr>
          <p:nvPr/>
        </p:nvSpPr>
        <p:spPr bwMode="auto">
          <a:xfrm>
            <a:off x="2100263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3216276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3216276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3216276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5124451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5124451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4116388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5124451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1210" name="Oval 11"/>
          <p:cNvSpPr>
            <a:spLocks noChangeArrowheads="1"/>
          </p:cNvSpPr>
          <p:nvPr/>
        </p:nvSpPr>
        <p:spPr bwMode="auto">
          <a:xfrm>
            <a:off x="6311901" y="11969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6311901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4285" name="AutoShape 13"/>
          <p:cNvCxnSpPr>
            <a:cxnSpLocks noChangeShapeType="1"/>
            <a:stCxn id="51202" idx="7"/>
            <a:endCxn id="51203" idx="3"/>
          </p:cNvCxnSpPr>
          <p:nvPr/>
        </p:nvCxnSpPr>
        <p:spPr bwMode="auto">
          <a:xfrm flipV="1">
            <a:off x="2408239" y="1504951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3" name="AutoShape 14"/>
          <p:cNvCxnSpPr>
            <a:cxnSpLocks noChangeShapeType="1"/>
            <a:stCxn id="51202" idx="6"/>
            <a:endCxn id="51204" idx="2"/>
          </p:cNvCxnSpPr>
          <p:nvPr/>
        </p:nvCxnSpPr>
        <p:spPr bwMode="auto">
          <a:xfrm>
            <a:off x="2460625" y="2386013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7" name="AutoShape 15"/>
          <p:cNvCxnSpPr>
            <a:cxnSpLocks noChangeShapeType="1"/>
            <a:stCxn id="51202" idx="5"/>
            <a:endCxn id="51205" idx="1"/>
          </p:cNvCxnSpPr>
          <p:nvPr/>
        </p:nvCxnSpPr>
        <p:spPr bwMode="auto">
          <a:xfrm>
            <a:off x="2408239" y="2513014"/>
            <a:ext cx="8604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5" name="AutoShape 16"/>
          <p:cNvCxnSpPr>
            <a:cxnSpLocks noChangeShapeType="1"/>
            <a:stCxn id="51205" idx="7"/>
            <a:endCxn id="51208" idx="3"/>
          </p:cNvCxnSpPr>
          <p:nvPr/>
        </p:nvCxnSpPr>
        <p:spPr bwMode="auto">
          <a:xfrm flipV="1">
            <a:off x="3524251" y="2513014"/>
            <a:ext cx="6445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9" name="AutoShape 17"/>
          <p:cNvCxnSpPr>
            <a:cxnSpLocks noChangeShapeType="1"/>
            <a:stCxn id="51205" idx="6"/>
            <a:endCxn id="51209" idx="2"/>
          </p:cNvCxnSpPr>
          <p:nvPr/>
        </p:nvCxnSpPr>
        <p:spPr bwMode="auto">
          <a:xfrm>
            <a:off x="3576638" y="343058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7" name="AutoShape 18"/>
          <p:cNvCxnSpPr>
            <a:cxnSpLocks noChangeShapeType="1"/>
            <a:stCxn id="51204" idx="0"/>
            <a:endCxn id="51203" idx="4"/>
          </p:cNvCxnSpPr>
          <p:nvPr/>
        </p:nvCxnSpPr>
        <p:spPr bwMode="auto">
          <a:xfrm flipV="1">
            <a:off x="3397250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1" name="AutoShape 19"/>
          <p:cNvCxnSpPr>
            <a:cxnSpLocks noChangeShapeType="1"/>
            <a:stCxn id="51207" idx="4"/>
            <a:endCxn id="51209" idx="0"/>
          </p:cNvCxnSpPr>
          <p:nvPr/>
        </p:nvCxnSpPr>
        <p:spPr bwMode="auto">
          <a:xfrm>
            <a:off x="5305425" y="2565401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9" name="AutoShape 20"/>
          <p:cNvCxnSpPr>
            <a:cxnSpLocks noChangeShapeType="1"/>
            <a:stCxn id="51208" idx="1"/>
            <a:endCxn id="51203" idx="5"/>
          </p:cNvCxnSpPr>
          <p:nvPr/>
        </p:nvCxnSpPr>
        <p:spPr bwMode="auto">
          <a:xfrm flipH="1" flipV="1">
            <a:off x="3524251" y="1504951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0" name="AutoShape 21"/>
          <p:cNvCxnSpPr>
            <a:cxnSpLocks noChangeShapeType="1"/>
            <a:stCxn id="51206" idx="6"/>
            <a:endCxn id="51210" idx="2"/>
          </p:cNvCxnSpPr>
          <p:nvPr/>
        </p:nvCxnSpPr>
        <p:spPr bwMode="auto">
          <a:xfrm>
            <a:off x="5484814" y="137795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4" name="AutoShape 22"/>
          <p:cNvCxnSpPr>
            <a:cxnSpLocks noChangeShapeType="1"/>
            <a:stCxn id="51207" idx="1"/>
            <a:endCxn id="51203" idx="5"/>
          </p:cNvCxnSpPr>
          <p:nvPr/>
        </p:nvCxnSpPr>
        <p:spPr bwMode="auto">
          <a:xfrm flipH="1" flipV="1">
            <a:off x="3524250" y="1504951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2" name="AutoShape 23"/>
          <p:cNvCxnSpPr>
            <a:cxnSpLocks noChangeShapeType="1"/>
            <a:stCxn id="51203" idx="6"/>
            <a:endCxn id="51206" idx="2"/>
          </p:cNvCxnSpPr>
          <p:nvPr/>
        </p:nvCxnSpPr>
        <p:spPr bwMode="auto">
          <a:xfrm>
            <a:off x="3576638" y="13779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3" name="AutoShape 24"/>
          <p:cNvCxnSpPr>
            <a:cxnSpLocks noChangeShapeType="1"/>
            <a:stCxn id="51207" idx="7"/>
            <a:endCxn id="51210" idx="3"/>
          </p:cNvCxnSpPr>
          <p:nvPr/>
        </p:nvCxnSpPr>
        <p:spPr bwMode="auto">
          <a:xfrm flipV="1">
            <a:off x="5432426" y="1504951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4" name="AutoShape 25"/>
          <p:cNvCxnSpPr>
            <a:cxnSpLocks noChangeShapeType="1"/>
            <a:stCxn id="51207" idx="6"/>
            <a:endCxn id="51211" idx="2"/>
          </p:cNvCxnSpPr>
          <p:nvPr/>
        </p:nvCxnSpPr>
        <p:spPr bwMode="auto">
          <a:xfrm>
            <a:off x="5484814" y="23860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5" name="AutoShape 26"/>
          <p:cNvCxnSpPr>
            <a:cxnSpLocks noChangeShapeType="1"/>
            <a:stCxn id="51210" idx="4"/>
            <a:endCxn id="51211" idx="0"/>
          </p:cNvCxnSpPr>
          <p:nvPr/>
        </p:nvCxnSpPr>
        <p:spPr bwMode="auto">
          <a:xfrm>
            <a:off x="6492875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6" name="AutoShape 27"/>
          <p:cNvCxnSpPr>
            <a:cxnSpLocks noChangeShapeType="1"/>
            <a:stCxn id="51205" idx="0"/>
            <a:endCxn id="51204" idx="4"/>
          </p:cNvCxnSpPr>
          <p:nvPr/>
        </p:nvCxnSpPr>
        <p:spPr bwMode="auto">
          <a:xfrm flipV="1">
            <a:off x="3397250" y="2565401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42608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5880100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3179763" y="26733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3863975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5340350" y="27447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2681288" y="16525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57721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4" name="Text Box 35"/>
          <p:cNvSpPr txBox="1">
            <a:spLocks noChangeArrowheads="1"/>
          </p:cNvSpPr>
          <p:nvPr/>
        </p:nvSpPr>
        <p:spPr bwMode="auto">
          <a:xfrm>
            <a:off x="364807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6240463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2747963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4481513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4332288" y="32004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9" name="Text Box 40"/>
          <p:cNvSpPr txBox="1">
            <a:spLocks noChangeArrowheads="1"/>
          </p:cNvSpPr>
          <p:nvPr/>
        </p:nvSpPr>
        <p:spPr bwMode="auto">
          <a:xfrm>
            <a:off x="3179763" y="1809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0" name="Text Box 41"/>
          <p:cNvSpPr txBox="1">
            <a:spLocks noChangeArrowheads="1"/>
          </p:cNvSpPr>
          <p:nvPr/>
        </p:nvSpPr>
        <p:spPr bwMode="auto">
          <a:xfrm>
            <a:off x="275272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5629275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7191375" y="1160463"/>
            <a:ext cx="31369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уже найдены оценки</a:t>
            </a:r>
            <a:br>
              <a:rPr lang="ru-RU" sz="1600"/>
            </a:br>
            <a:r>
              <a:rPr lang="ru-RU" sz="1600"/>
              <a:t>кратчайших путей для вершин,</a:t>
            </a:r>
            <a:br>
              <a:rPr lang="ru-RU" sz="1600"/>
            </a:br>
            <a:r>
              <a:rPr lang="ru-RU" sz="1600"/>
              <a:t>соединенных красным ребром.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5411789" y="34655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5087939" y="195262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7227889" y="2109789"/>
            <a:ext cx="12842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</a:rPr>
              <a:t>d[8] = 6;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d[7] = 9</a:t>
            </a:r>
            <a:endParaRPr lang="ru-RU" sz="1600">
              <a:latin typeface="Lucida Console" pitchFamily="49" charset="0"/>
            </a:endParaRPr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2116139" y="3976689"/>
            <a:ext cx="5183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u</a:t>
            </a:r>
            <a:r>
              <a:rPr lang="ru-RU" sz="1600"/>
              <a:t>, </a:t>
            </a:r>
            <a:r>
              <a:rPr lang="en-US" sz="1600"/>
              <a:t>v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if (d[u] + w(u,v) &lt; d[v]) d[v] = d[u] + w(u,v);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2100263" y="4616451"/>
            <a:ext cx="2635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7</a:t>
            </a:r>
            <a:r>
              <a:rPr lang="ru-RU" sz="1600"/>
              <a:t>, </a:t>
            </a:r>
            <a:r>
              <a:rPr lang="en-US" sz="1600"/>
              <a:t>8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9 + 2 &gt; 6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2063750" y="5229226"/>
            <a:ext cx="2806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8</a:t>
            </a:r>
            <a:r>
              <a:rPr lang="ru-RU" sz="1600"/>
              <a:t>, </a:t>
            </a:r>
            <a:r>
              <a:rPr lang="en-US" sz="1600"/>
              <a:t>7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6 + 2 &lt; 9   </a:t>
            </a:r>
            <a:r>
              <a:rPr lang="en-US" sz="1400">
                <a:latin typeface="Lucida Console" pitchFamily="49" charset="0"/>
                <a:sym typeface="Symbol" pitchFamily="18" charset="2"/>
              </a:rPr>
              <a:t>   d[7] = 8</a:t>
            </a:r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5411789" y="34655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8</a:t>
            </a:r>
            <a:endParaRPr lang="ru-RU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5" grpId="0"/>
      <p:bldP spid="54316" grpId="0"/>
      <p:bldP spid="54316" grpId="1"/>
      <p:bldP spid="54317" grpId="0"/>
      <p:bldP spid="54318" grpId="0"/>
      <p:bldP spid="54319" grpId="0"/>
      <p:bldP spid="54320" grpId="0"/>
      <p:bldP spid="54321" grpId="0"/>
      <p:bldP spid="543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pPr algn="l"/>
            <a:r>
              <a:rPr lang="ru-RU" sz="2400" b="1"/>
              <a:t>Алгоритм Дейкстры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1847850" y="981076"/>
            <a:ext cx="8229600" cy="4784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Dijkstra(G,w,s){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	Initialize(G,s</a:t>
            </a:r>
            <a:r>
              <a:rPr lang="ru-RU" sz="2400">
                <a:latin typeface="Courier"/>
                <a:cs typeface="Arial" charset="0"/>
              </a:rPr>
              <a:t>)</a:t>
            </a:r>
            <a:r>
              <a:rPr lang="en-US" sz="2400">
                <a:latin typeface="Courier"/>
                <a:cs typeface="Arial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  <a:cs typeface="Arial" charset="0"/>
              </a:rPr>
              <a:t>	S </a:t>
            </a:r>
            <a:r>
              <a:rPr lang="en-US" sz="2400">
                <a:latin typeface="Courier"/>
              </a:rPr>
              <a:t>← </a:t>
            </a:r>
            <a:r>
              <a:rPr lang="en-US" sz="2400"/>
              <a:t>ø</a:t>
            </a:r>
            <a:r>
              <a:rPr lang="en-US" sz="2400">
                <a:latin typeface="Courier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Q ← V;  </a:t>
            </a:r>
            <a:r>
              <a:rPr lang="ru-RU" sz="2400">
                <a:latin typeface="Courier"/>
              </a:rPr>
              <a:t>  </a:t>
            </a:r>
            <a:r>
              <a:rPr lang="en-US" sz="2400">
                <a:latin typeface="Courier"/>
              </a:rPr>
              <a:t>        //</a:t>
            </a:r>
            <a:r>
              <a:rPr lang="ru-RU" sz="1800">
                <a:latin typeface="Courier"/>
              </a:rPr>
              <a:t>очередь с приоритетами</a:t>
            </a:r>
            <a:endParaRPr lang="en-US" sz="1800">
              <a:latin typeface="Courier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While (Q ≠ </a:t>
            </a:r>
            <a:r>
              <a:rPr lang="en-US" sz="2400"/>
              <a:t>ø</a:t>
            </a:r>
            <a:r>
              <a:rPr lang="en-US" sz="2400">
                <a:latin typeface="Courier"/>
              </a:rPr>
              <a:t>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 </a:t>
            </a:r>
            <a:r>
              <a:rPr lang="en-US" sz="2400">
                <a:solidFill>
                  <a:schemeClr val="hlink"/>
                </a:solidFill>
                <a:latin typeface="Courier"/>
              </a:rPr>
              <a:t>u ← Exstract_min(Q);</a:t>
            </a:r>
            <a:r>
              <a:rPr lang="en-US" sz="2400">
                <a:latin typeface="Courier"/>
              </a:rPr>
              <a:t> //</a:t>
            </a:r>
            <a:r>
              <a:rPr lang="ru-RU" sz="1800">
                <a:latin typeface="Courier"/>
              </a:rPr>
              <a:t>выбрать ближайшую </a:t>
            </a:r>
            <a:r>
              <a:rPr lang="en-US" sz="1800">
                <a:latin typeface="Courier"/>
              </a:rPr>
              <a:t>	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800">
                <a:latin typeface="Courier"/>
              </a:rPr>
              <a:t>		 </a:t>
            </a:r>
            <a:r>
              <a:rPr lang="en-US" sz="2400">
                <a:latin typeface="Courier"/>
                <a:cs typeface="Arial" charset="0"/>
              </a:rPr>
              <a:t>S </a:t>
            </a:r>
            <a:r>
              <a:rPr lang="en-US" sz="2400">
                <a:latin typeface="Courier"/>
              </a:rPr>
              <a:t>←  S </a:t>
            </a:r>
            <a:r>
              <a:rPr lang="en-US" sz="2800">
                <a:latin typeface="Courier"/>
              </a:rPr>
              <a:t>U</a:t>
            </a:r>
            <a:r>
              <a:rPr lang="en-US" sz="2400">
                <a:latin typeface="Courier"/>
              </a:rPr>
              <a:t> {u};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 </a:t>
            </a:r>
            <a:r>
              <a:rPr lang="ru-RU" sz="2400">
                <a:latin typeface="Courier"/>
              </a:rPr>
              <a:t>for </a:t>
            </a:r>
            <a:r>
              <a:rPr lang="en-US" sz="2400">
                <a:latin typeface="Courier"/>
              </a:rPr>
              <a:t>(</a:t>
            </a:r>
            <a:r>
              <a:rPr lang="ru-RU" sz="2400">
                <a:latin typeface="Courier"/>
              </a:rPr>
              <a:t>для</a:t>
            </a:r>
            <a:r>
              <a:rPr lang="en-US" sz="2400">
                <a:latin typeface="Courier"/>
              </a:rPr>
              <a:t> </a:t>
            </a:r>
            <a:r>
              <a:rPr lang="en-US" sz="2400">
                <a:latin typeface="Courier"/>
                <a:sym typeface="Symbol" pitchFamily="18" charset="2"/>
              </a:rPr>
              <a:t></a:t>
            </a:r>
            <a:r>
              <a:rPr lang="en-US" sz="2400">
                <a:latin typeface="Courier"/>
              </a:rPr>
              <a:t>v </a:t>
            </a:r>
            <a:r>
              <a:rPr lang="en-US" sz="2400">
                <a:latin typeface="Courier"/>
                <a:sym typeface="Symbol" pitchFamily="18" charset="2"/>
              </a:rPr>
              <a:t> </a:t>
            </a:r>
            <a:r>
              <a:rPr lang="en-US" sz="2400">
                <a:latin typeface="Courier"/>
              </a:rPr>
              <a:t>Adj[u])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		Relax ( u, v, w);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	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>
                <a:latin typeface="Courier"/>
              </a:rPr>
              <a:t>}</a:t>
            </a:r>
            <a:endParaRPr lang="en-US" sz="240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>
                <a:latin typeface="Calibri" pitchFamily="34" charset="0"/>
              </a:rPr>
              <a:t>Пример.</a:t>
            </a: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1774825" y="765176"/>
            <a:ext cx="87914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Реализация с использованием очереди с приоритетами. Приоритет </a:t>
            </a:r>
            <a:r>
              <a:rPr lang="ru-RU" sz="2000" dirty="0"/>
              <a:t>–</a:t>
            </a:r>
            <a:r>
              <a:rPr lang="ru-RU" sz="2000" dirty="0">
                <a:latin typeface="Calibri" pitchFamily="34" charset="0"/>
              </a:rPr>
              <a:t> текущая </a:t>
            </a:r>
          </a:p>
          <a:p>
            <a:r>
              <a:rPr lang="ru-RU" sz="2000" dirty="0">
                <a:latin typeface="Calibri" pitchFamily="34" charset="0"/>
              </a:rPr>
              <a:t>величина найденного расстояния от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начальной вершины. Релаксации </a:t>
            </a:r>
          </a:p>
          <a:p>
            <a:r>
              <a:rPr lang="ru-RU" sz="2000" dirty="0">
                <a:latin typeface="Calibri" pitchFamily="34" charset="0"/>
              </a:rPr>
              <a:t>подвергаются прямые и обратные ребра.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2135188" y="2794001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3251201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3251201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251201" y="38385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5159376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159376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151313" y="2794001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5159376" y="38385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6346826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6346826" y="27940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6334" name="AutoShape 14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2443164" y="2093914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6" name="AutoShape 15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2495550" y="2974975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6" name="AutoShape 16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2443164" y="3101975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8" name="AutoShape 17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3559176" y="3101975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9" name="AutoShape 18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3611563" y="40195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9" name="AutoShape 1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3432175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0" name="AutoShape 20"/>
          <p:cNvCxnSpPr>
            <a:cxnSpLocks noChangeShapeType="1"/>
            <a:stCxn id="56329" idx="4"/>
            <a:endCxn id="56331" idx="0"/>
          </p:cNvCxnSpPr>
          <p:nvPr/>
        </p:nvCxnSpPr>
        <p:spPr bwMode="auto">
          <a:xfrm>
            <a:off x="5340350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2" name="AutoShape 21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3559176" y="2093914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2" name="AutoShape 22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5519739" y="19669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4" name="AutoShape 23"/>
          <p:cNvCxnSpPr>
            <a:cxnSpLocks noChangeShapeType="1"/>
            <a:stCxn id="56329" idx="1"/>
            <a:endCxn id="56325" idx="5"/>
          </p:cNvCxnSpPr>
          <p:nvPr/>
        </p:nvCxnSpPr>
        <p:spPr bwMode="auto">
          <a:xfrm flipH="1" flipV="1">
            <a:off x="3559175" y="2093914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5" name="AutoShape 24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3611563" y="1966913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6" name="AutoShape 25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5467351" y="2093914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7" name="AutoShape 26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5519739" y="2974975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7" name="AutoShape 27"/>
          <p:cNvCxnSpPr>
            <a:cxnSpLocks noChangeShapeType="1"/>
            <a:stCxn id="56332" idx="4"/>
            <a:endCxn id="56333" idx="0"/>
          </p:cNvCxnSpPr>
          <p:nvPr/>
        </p:nvCxnSpPr>
        <p:spPr bwMode="auto">
          <a:xfrm>
            <a:off x="6527800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9" name="AutoShape 28"/>
          <p:cNvCxnSpPr>
            <a:cxnSpLocks noChangeShapeType="1"/>
            <a:stCxn id="56327" idx="0"/>
            <a:endCxn id="56326" idx="4"/>
          </p:cNvCxnSpPr>
          <p:nvPr/>
        </p:nvCxnSpPr>
        <p:spPr bwMode="auto">
          <a:xfrm flipV="1">
            <a:off x="3432175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42957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2</a:t>
            </a:r>
            <a:endParaRPr lang="ru-RU" sz="900"/>
          </a:p>
        </p:txBody>
      </p:sp>
      <p:sp>
        <p:nvSpPr>
          <p:cNvPr id="69661" name="Text Box 30"/>
          <p:cNvSpPr txBox="1">
            <a:spLocks noChangeArrowheads="1"/>
          </p:cNvSpPr>
          <p:nvPr/>
        </p:nvSpPr>
        <p:spPr bwMode="auto">
          <a:xfrm>
            <a:off x="5915025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62" name="Text Box 31"/>
          <p:cNvSpPr txBox="1">
            <a:spLocks noChangeArrowheads="1"/>
          </p:cNvSpPr>
          <p:nvPr/>
        </p:nvSpPr>
        <p:spPr bwMode="auto">
          <a:xfrm>
            <a:off x="3214688" y="32623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69663" name="Text Box 32"/>
          <p:cNvSpPr txBox="1">
            <a:spLocks noChangeArrowheads="1"/>
          </p:cNvSpPr>
          <p:nvPr/>
        </p:nvSpPr>
        <p:spPr bwMode="auto">
          <a:xfrm>
            <a:off x="3898900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4" name="Text Box 33"/>
          <p:cNvSpPr txBox="1">
            <a:spLocks noChangeArrowheads="1"/>
          </p:cNvSpPr>
          <p:nvPr/>
        </p:nvSpPr>
        <p:spPr bwMode="auto">
          <a:xfrm>
            <a:off x="5375275" y="3333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5" name="Text Box 34"/>
          <p:cNvSpPr txBox="1">
            <a:spLocks noChangeArrowheads="1"/>
          </p:cNvSpPr>
          <p:nvPr/>
        </p:nvSpPr>
        <p:spPr bwMode="auto">
          <a:xfrm>
            <a:off x="2716213" y="2241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6</a:t>
            </a:r>
            <a:endParaRPr lang="ru-RU" sz="900"/>
          </a:p>
        </p:txBody>
      </p:sp>
      <p:sp>
        <p:nvSpPr>
          <p:cNvPr id="69666" name="Text Box 35"/>
          <p:cNvSpPr txBox="1">
            <a:spLocks noChangeArrowheads="1"/>
          </p:cNvSpPr>
          <p:nvPr/>
        </p:nvSpPr>
        <p:spPr bwMode="auto">
          <a:xfrm>
            <a:off x="58070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69667" name="Text Box 36"/>
          <p:cNvSpPr txBox="1">
            <a:spLocks noChangeArrowheads="1"/>
          </p:cNvSpPr>
          <p:nvPr/>
        </p:nvSpPr>
        <p:spPr bwMode="auto">
          <a:xfrm>
            <a:off x="368300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8" name="Text Box 37"/>
          <p:cNvSpPr txBox="1">
            <a:spLocks noChangeArrowheads="1"/>
          </p:cNvSpPr>
          <p:nvPr/>
        </p:nvSpPr>
        <p:spPr bwMode="auto">
          <a:xfrm>
            <a:off x="6275388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69" name="Text Box 38"/>
          <p:cNvSpPr txBox="1">
            <a:spLocks noChangeArrowheads="1"/>
          </p:cNvSpPr>
          <p:nvPr/>
        </p:nvSpPr>
        <p:spPr bwMode="auto">
          <a:xfrm>
            <a:off x="2782888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70" name="Text Box 39"/>
          <p:cNvSpPr txBox="1">
            <a:spLocks noChangeArrowheads="1"/>
          </p:cNvSpPr>
          <p:nvPr/>
        </p:nvSpPr>
        <p:spPr bwMode="auto">
          <a:xfrm>
            <a:off x="4516438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1" name="Text Box 40"/>
          <p:cNvSpPr txBox="1">
            <a:spLocks noChangeArrowheads="1"/>
          </p:cNvSpPr>
          <p:nvPr/>
        </p:nvSpPr>
        <p:spPr bwMode="auto">
          <a:xfrm>
            <a:off x="4367213" y="37893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69672" name="Text Box 41"/>
          <p:cNvSpPr txBox="1">
            <a:spLocks noChangeArrowheads="1"/>
          </p:cNvSpPr>
          <p:nvPr/>
        </p:nvSpPr>
        <p:spPr bwMode="auto">
          <a:xfrm>
            <a:off x="3214688" y="23987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73" name="Text Box 42"/>
          <p:cNvSpPr txBox="1">
            <a:spLocks noChangeArrowheads="1"/>
          </p:cNvSpPr>
          <p:nvPr/>
        </p:nvSpPr>
        <p:spPr bwMode="auto">
          <a:xfrm>
            <a:off x="278765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4" name="Text Box 43"/>
          <p:cNvSpPr txBox="1">
            <a:spLocks noChangeArrowheads="1"/>
          </p:cNvSpPr>
          <p:nvPr/>
        </p:nvSpPr>
        <p:spPr bwMode="auto">
          <a:xfrm>
            <a:off x="5664200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grpSp>
        <p:nvGrpSpPr>
          <p:cNvPr id="56364" name="Group 44"/>
          <p:cNvGrpSpPr>
            <a:grpSpLocks/>
          </p:cNvGrpSpPr>
          <p:nvPr/>
        </p:nvGrpSpPr>
        <p:grpSpPr bwMode="auto">
          <a:xfrm>
            <a:off x="8183564" y="1736726"/>
            <a:ext cx="1152525" cy="4321175"/>
            <a:chOff x="4195" y="1094"/>
            <a:chExt cx="726" cy="2722"/>
          </a:xfrm>
        </p:grpSpPr>
        <p:sp>
          <p:nvSpPr>
            <p:cNvPr id="69770" name="Line 45"/>
            <p:cNvSpPr>
              <a:spLocks noChangeShapeType="1"/>
            </p:cNvSpPr>
            <p:nvPr/>
          </p:nvSpPr>
          <p:spPr bwMode="auto">
            <a:xfrm flipV="1">
              <a:off x="4195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1" name="Line 46"/>
            <p:cNvSpPr>
              <a:spLocks noChangeShapeType="1"/>
            </p:cNvSpPr>
            <p:nvPr/>
          </p:nvSpPr>
          <p:spPr bwMode="auto">
            <a:xfrm flipV="1">
              <a:off x="4921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2" name="Line 47"/>
            <p:cNvSpPr>
              <a:spLocks noChangeShapeType="1"/>
            </p:cNvSpPr>
            <p:nvPr/>
          </p:nvSpPr>
          <p:spPr bwMode="auto">
            <a:xfrm>
              <a:off x="4195" y="132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3" name="Line 48"/>
            <p:cNvSpPr>
              <a:spLocks noChangeShapeType="1"/>
            </p:cNvSpPr>
            <p:nvPr/>
          </p:nvSpPr>
          <p:spPr bwMode="auto">
            <a:xfrm>
              <a:off x="4195" y="381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4" name="Text Box 49"/>
            <p:cNvSpPr txBox="1">
              <a:spLocks noChangeArrowheads="1"/>
            </p:cNvSpPr>
            <p:nvPr/>
          </p:nvSpPr>
          <p:spPr bwMode="auto">
            <a:xfrm>
              <a:off x="4309" y="1094"/>
              <a:ext cx="5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200"/>
                <a:t>Очередь</a:t>
              </a:r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2495551" y="4868863"/>
            <a:ext cx="3675063" cy="971550"/>
            <a:chOff x="610" y="3067"/>
            <a:chExt cx="2315" cy="612"/>
          </a:xfrm>
        </p:grpSpPr>
        <p:sp>
          <p:nvSpPr>
            <p:cNvPr id="69737" name="Rectangle 51"/>
            <p:cNvSpPr>
              <a:spLocks noChangeArrowheads="1"/>
            </p:cNvSpPr>
            <p:nvPr/>
          </p:nvSpPr>
          <p:spPr bwMode="auto">
            <a:xfrm>
              <a:off x="88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69738" name="Rectangle 52"/>
            <p:cNvSpPr>
              <a:spLocks noChangeArrowheads="1"/>
            </p:cNvSpPr>
            <p:nvPr/>
          </p:nvSpPr>
          <p:spPr bwMode="auto">
            <a:xfrm>
              <a:off x="88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39" name="Rectangle 53"/>
            <p:cNvSpPr>
              <a:spLocks noChangeArrowheads="1"/>
            </p:cNvSpPr>
            <p:nvPr/>
          </p:nvSpPr>
          <p:spPr bwMode="auto">
            <a:xfrm>
              <a:off x="108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69740" name="Rectangle 54"/>
            <p:cNvSpPr>
              <a:spLocks noChangeArrowheads="1"/>
            </p:cNvSpPr>
            <p:nvPr/>
          </p:nvSpPr>
          <p:spPr bwMode="auto">
            <a:xfrm>
              <a:off x="108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1" name="Rectangle 55"/>
            <p:cNvSpPr>
              <a:spLocks noChangeArrowheads="1"/>
            </p:cNvSpPr>
            <p:nvPr/>
          </p:nvSpPr>
          <p:spPr bwMode="auto">
            <a:xfrm>
              <a:off x="129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69742" name="Rectangle 56"/>
            <p:cNvSpPr>
              <a:spLocks noChangeArrowheads="1"/>
            </p:cNvSpPr>
            <p:nvPr/>
          </p:nvSpPr>
          <p:spPr bwMode="auto">
            <a:xfrm>
              <a:off x="129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3" name="Rectangle 57"/>
            <p:cNvSpPr>
              <a:spLocks noChangeArrowheads="1"/>
            </p:cNvSpPr>
            <p:nvPr/>
          </p:nvSpPr>
          <p:spPr bwMode="auto">
            <a:xfrm>
              <a:off x="1496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69744" name="Rectangle 58"/>
            <p:cNvSpPr>
              <a:spLocks noChangeArrowheads="1"/>
            </p:cNvSpPr>
            <p:nvPr/>
          </p:nvSpPr>
          <p:spPr bwMode="auto">
            <a:xfrm>
              <a:off x="1496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5" name="Rectangle 59"/>
            <p:cNvSpPr>
              <a:spLocks noChangeArrowheads="1"/>
            </p:cNvSpPr>
            <p:nvPr/>
          </p:nvSpPr>
          <p:spPr bwMode="auto">
            <a:xfrm>
              <a:off x="1700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69746" name="Rectangle 60"/>
            <p:cNvSpPr>
              <a:spLocks noChangeArrowheads="1"/>
            </p:cNvSpPr>
            <p:nvPr/>
          </p:nvSpPr>
          <p:spPr bwMode="auto">
            <a:xfrm>
              <a:off x="1700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7" name="Rectangle 61"/>
            <p:cNvSpPr>
              <a:spLocks noChangeArrowheads="1"/>
            </p:cNvSpPr>
            <p:nvPr/>
          </p:nvSpPr>
          <p:spPr bwMode="auto">
            <a:xfrm>
              <a:off x="190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69748" name="Rectangle 62"/>
            <p:cNvSpPr>
              <a:spLocks noChangeArrowheads="1"/>
            </p:cNvSpPr>
            <p:nvPr/>
          </p:nvSpPr>
          <p:spPr bwMode="auto">
            <a:xfrm>
              <a:off x="190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9" name="Rectangle 63"/>
            <p:cNvSpPr>
              <a:spLocks noChangeArrowheads="1"/>
            </p:cNvSpPr>
            <p:nvPr/>
          </p:nvSpPr>
          <p:spPr bwMode="auto">
            <a:xfrm>
              <a:off x="210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69750" name="Rectangle 64"/>
            <p:cNvSpPr>
              <a:spLocks noChangeArrowheads="1"/>
            </p:cNvSpPr>
            <p:nvPr/>
          </p:nvSpPr>
          <p:spPr bwMode="auto">
            <a:xfrm>
              <a:off x="210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1" name="Rectangle 65"/>
            <p:cNvSpPr>
              <a:spLocks noChangeArrowheads="1"/>
            </p:cNvSpPr>
            <p:nvPr/>
          </p:nvSpPr>
          <p:spPr bwMode="auto">
            <a:xfrm>
              <a:off x="231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69752" name="Rectangle 66"/>
            <p:cNvSpPr>
              <a:spLocks noChangeArrowheads="1"/>
            </p:cNvSpPr>
            <p:nvPr/>
          </p:nvSpPr>
          <p:spPr bwMode="auto">
            <a:xfrm>
              <a:off x="231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3" name="Text Box 67"/>
            <p:cNvSpPr txBox="1">
              <a:spLocks noChangeArrowheads="1"/>
            </p:cNvSpPr>
            <p:nvPr/>
          </p:nvSpPr>
          <p:spPr bwMode="auto">
            <a:xfrm>
              <a:off x="610" y="3067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n</a:t>
              </a:r>
              <a:endParaRPr lang="ru-RU" sz="1400">
                <a:latin typeface="Lucida Console" pitchFamily="49" charset="0"/>
              </a:endParaRPr>
            </a:p>
          </p:txBody>
        </p:sp>
        <p:sp>
          <p:nvSpPr>
            <p:cNvPr id="69754" name="Text Box 68"/>
            <p:cNvSpPr txBox="1">
              <a:spLocks noChangeArrowheads="1"/>
            </p:cNvSpPr>
            <p:nvPr/>
          </p:nvSpPr>
          <p:spPr bwMode="auto">
            <a:xfrm>
              <a:off x="612" y="3271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>
                  <a:latin typeface="Lucida Console" pitchFamily="49" charset="0"/>
                </a:rPr>
                <a:t>π</a:t>
              </a:r>
            </a:p>
          </p:txBody>
        </p:sp>
        <p:sp>
          <p:nvSpPr>
            <p:cNvPr id="69755" name="Text Box 69"/>
            <p:cNvSpPr txBox="1">
              <a:spLocks noChangeArrowheads="1"/>
            </p:cNvSpPr>
            <p:nvPr/>
          </p:nvSpPr>
          <p:spPr bwMode="auto">
            <a:xfrm>
              <a:off x="612" y="3475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d</a:t>
              </a:r>
              <a:endParaRPr lang="el-GR" sz="1400">
                <a:latin typeface="Lucida Console" pitchFamily="49" charset="0"/>
              </a:endParaRPr>
            </a:p>
          </p:txBody>
        </p:sp>
        <p:sp>
          <p:nvSpPr>
            <p:cNvPr id="69756" name="Rectangle 70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7" name="Rectangle 71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8" name="Rectangle 72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9" name="Rectangle 73"/>
            <p:cNvSpPr>
              <a:spLocks noChangeArrowheads="1"/>
            </p:cNvSpPr>
            <p:nvPr/>
          </p:nvSpPr>
          <p:spPr bwMode="auto">
            <a:xfrm>
              <a:off x="1496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0" name="Rectangle 74"/>
            <p:cNvSpPr>
              <a:spLocks noChangeArrowheads="1"/>
            </p:cNvSpPr>
            <p:nvPr/>
          </p:nvSpPr>
          <p:spPr bwMode="auto">
            <a:xfrm>
              <a:off x="1700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1" name="Rectangle 75"/>
            <p:cNvSpPr>
              <a:spLocks noChangeArrowheads="1"/>
            </p:cNvSpPr>
            <p:nvPr/>
          </p:nvSpPr>
          <p:spPr bwMode="auto">
            <a:xfrm>
              <a:off x="190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2" name="Rectangle 76"/>
            <p:cNvSpPr>
              <a:spLocks noChangeArrowheads="1"/>
            </p:cNvSpPr>
            <p:nvPr/>
          </p:nvSpPr>
          <p:spPr bwMode="auto">
            <a:xfrm>
              <a:off x="210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3" name="Rectangle 77"/>
            <p:cNvSpPr>
              <a:spLocks noChangeArrowheads="1"/>
            </p:cNvSpPr>
            <p:nvPr/>
          </p:nvSpPr>
          <p:spPr bwMode="auto">
            <a:xfrm>
              <a:off x="231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4" name="Rectangle 78"/>
            <p:cNvSpPr>
              <a:spLocks noChangeArrowheads="1"/>
            </p:cNvSpPr>
            <p:nvPr/>
          </p:nvSpPr>
          <p:spPr bwMode="auto">
            <a:xfrm>
              <a:off x="2517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69765" name="Rectangle 79"/>
            <p:cNvSpPr>
              <a:spLocks noChangeArrowheads="1"/>
            </p:cNvSpPr>
            <p:nvPr/>
          </p:nvSpPr>
          <p:spPr bwMode="auto">
            <a:xfrm>
              <a:off x="2517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6" name="Rectangle 80"/>
            <p:cNvSpPr>
              <a:spLocks noChangeArrowheads="1"/>
            </p:cNvSpPr>
            <p:nvPr/>
          </p:nvSpPr>
          <p:spPr bwMode="auto">
            <a:xfrm>
              <a:off x="2721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10</a:t>
              </a:r>
            </a:p>
          </p:txBody>
        </p:sp>
        <p:sp>
          <p:nvSpPr>
            <p:cNvPr id="69767" name="Rectangle 81"/>
            <p:cNvSpPr>
              <a:spLocks noChangeArrowheads="1"/>
            </p:cNvSpPr>
            <p:nvPr/>
          </p:nvSpPr>
          <p:spPr bwMode="auto">
            <a:xfrm>
              <a:off x="2721" y="3271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8" name="Rectangle 82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9" name="Rectangle 83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42243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grpSp>
        <p:nvGrpSpPr>
          <p:cNvPr id="56405" name="Group 85"/>
          <p:cNvGrpSpPr>
            <a:grpSpLocks/>
          </p:cNvGrpSpPr>
          <p:nvPr/>
        </p:nvGrpSpPr>
        <p:grpSpPr bwMode="auto">
          <a:xfrm>
            <a:off x="2927350" y="5516563"/>
            <a:ext cx="3240088" cy="323850"/>
            <a:chOff x="884" y="3475"/>
            <a:chExt cx="2041" cy="204"/>
          </a:xfrm>
        </p:grpSpPr>
        <p:sp>
          <p:nvSpPr>
            <p:cNvPr id="69727" name="Rectangle 86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28" name="Rectangle 87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69729" name="Rectangle 88"/>
            <p:cNvSpPr>
              <a:spLocks noChangeArrowheads="1"/>
            </p:cNvSpPr>
            <p:nvPr/>
          </p:nvSpPr>
          <p:spPr bwMode="auto">
            <a:xfrm>
              <a:off x="149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0" name="Rectangle 89"/>
            <p:cNvSpPr>
              <a:spLocks noChangeArrowheads="1"/>
            </p:cNvSpPr>
            <p:nvPr/>
          </p:nvSpPr>
          <p:spPr bwMode="auto">
            <a:xfrm>
              <a:off x="170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1" name="Rectangle 90"/>
            <p:cNvSpPr>
              <a:spLocks noChangeArrowheads="1"/>
            </p:cNvSpPr>
            <p:nvPr/>
          </p:nvSpPr>
          <p:spPr bwMode="auto">
            <a:xfrm>
              <a:off x="1905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2" name="Rectangle 91"/>
            <p:cNvSpPr>
              <a:spLocks noChangeArrowheads="1"/>
            </p:cNvSpPr>
            <p:nvPr/>
          </p:nvSpPr>
          <p:spPr bwMode="auto">
            <a:xfrm>
              <a:off x="2109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3" name="Rectangle 92"/>
            <p:cNvSpPr>
              <a:spLocks noChangeArrowheads="1"/>
            </p:cNvSpPr>
            <p:nvPr/>
          </p:nvSpPr>
          <p:spPr bwMode="auto">
            <a:xfrm>
              <a:off x="2313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4" name="Rectangle 93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5" name="Rectangle 94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6" name="Rectangle 95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</p:grpSp>
      <p:sp>
        <p:nvSpPr>
          <p:cNvPr id="56416" name="Rectangle 96"/>
          <p:cNvSpPr>
            <a:spLocks noChangeArrowheads="1"/>
          </p:cNvSpPr>
          <p:nvPr/>
        </p:nvSpPr>
        <p:spPr bwMode="auto">
          <a:xfrm>
            <a:off x="8183564" y="2097089"/>
            <a:ext cx="1152525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10</a:t>
            </a:r>
          </a:p>
        </p:txBody>
      </p:sp>
      <p:cxnSp>
        <p:nvCxnSpPr>
          <p:cNvPr id="56417" name="AutoShape 97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2443164" y="2093914"/>
            <a:ext cx="8604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8" name="AutoShape 98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2495550" y="2974975"/>
            <a:ext cx="755650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9" name="AutoShape 99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2443164" y="3101975"/>
            <a:ext cx="8604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20" name="Rectangle 100"/>
          <p:cNvSpPr>
            <a:spLocks noChangeArrowheads="1"/>
          </p:cNvSpPr>
          <p:nvPr/>
        </p:nvSpPr>
        <p:spPr bwMode="auto">
          <a:xfrm>
            <a:off x="8183564" y="267335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6421" name="Rectangle 101"/>
          <p:cNvSpPr>
            <a:spLocks noChangeArrowheads="1"/>
          </p:cNvSpPr>
          <p:nvPr/>
        </p:nvSpPr>
        <p:spPr bwMode="auto">
          <a:xfrm>
            <a:off x="8183564" y="213360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6422" name="Rectangle 102"/>
          <p:cNvSpPr>
            <a:spLocks noChangeArrowheads="1"/>
          </p:cNvSpPr>
          <p:nvPr/>
        </p:nvSpPr>
        <p:spPr bwMode="auto">
          <a:xfrm>
            <a:off x="8183564" y="2384425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56423" name="Rectangle 103"/>
          <p:cNvSpPr>
            <a:spLocks noChangeArrowheads="1"/>
          </p:cNvSpPr>
          <p:nvPr/>
        </p:nvSpPr>
        <p:spPr bwMode="auto">
          <a:xfrm>
            <a:off x="45481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24" name="Rectangle 104"/>
          <p:cNvSpPr>
            <a:spLocks noChangeArrowheads="1"/>
          </p:cNvSpPr>
          <p:nvPr/>
        </p:nvSpPr>
        <p:spPr bwMode="auto">
          <a:xfrm>
            <a:off x="35750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25" name="Rectangle 105"/>
          <p:cNvSpPr>
            <a:spLocks noChangeArrowheads="1"/>
          </p:cNvSpPr>
          <p:nvPr/>
        </p:nvSpPr>
        <p:spPr bwMode="auto">
          <a:xfrm>
            <a:off x="3251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26" name="Rectangle 106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7" name="Rectangle 107"/>
          <p:cNvSpPr>
            <a:spLocks noChangeArrowheads="1"/>
          </p:cNvSpPr>
          <p:nvPr/>
        </p:nvSpPr>
        <p:spPr bwMode="auto">
          <a:xfrm>
            <a:off x="35750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8" name="Rectangle 108"/>
          <p:cNvSpPr>
            <a:spLocks noChangeArrowheads="1"/>
          </p:cNvSpPr>
          <p:nvPr/>
        </p:nvSpPr>
        <p:spPr bwMode="auto">
          <a:xfrm>
            <a:off x="45481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cxnSp>
        <p:nvCxnSpPr>
          <p:cNvPr id="56429" name="AutoShape 10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3432175" y="2146300"/>
            <a:ext cx="0" cy="64770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30" name="AutoShape 110"/>
          <p:cNvCxnSpPr>
            <a:cxnSpLocks noChangeShapeType="1"/>
            <a:stCxn id="56326" idx="4"/>
            <a:endCxn id="56327" idx="0"/>
          </p:cNvCxnSpPr>
          <p:nvPr/>
        </p:nvCxnSpPr>
        <p:spPr bwMode="auto">
          <a:xfrm>
            <a:off x="3432175" y="3154363"/>
            <a:ext cx="0" cy="684212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31" name="Rectangle 111"/>
          <p:cNvSpPr>
            <a:spLocks noChangeArrowheads="1"/>
          </p:cNvSpPr>
          <p:nvPr/>
        </p:nvSpPr>
        <p:spPr bwMode="auto">
          <a:xfrm>
            <a:off x="3251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45481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33" name="Rectangle 113"/>
          <p:cNvSpPr>
            <a:spLocks noChangeArrowheads="1"/>
          </p:cNvSpPr>
          <p:nvPr/>
        </p:nvSpPr>
        <p:spPr bwMode="auto">
          <a:xfrm>
            <a:off x="45481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4" name="Rectangle 114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5" name="Rectangle 115"/>
          <p:cNvSpPr>
            <a:spLocks noChangeArrowheads="1"/>
          </p:cNvSpPr>
          <p:nvPr/>
        </p:nvSpPr>
        <p:spPr bwMode="auto">
          <a:xfrm>
            <a:off x="8183564" y="2384426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56436" name="Rectangle 116"/>
          <p:cNvSpPr>
            <a:spLocks noChangeArrowheads="1"/>
          </p:cNvSpPr>
          <p:nvPr/>
        </p:nvSpPr>
        <p:spPr bwMode="auto">
          <a:xfrm>
            <a:off x="8183564" y="2960689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48720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38" name="Rectangle 118"/>
          <p:cNvSpPr>
            <a:spLocks noChangeArrowheads="1"/>
          </p:cNvSpPr>
          <p:nvPr/>
        </p:nvSpPr>
        <p:spPr bwMode="auto">
          <a:xfrm>
            <a:off x="42243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48720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cxnSp>
        <p:nvCxnSpPr>
          <p:cNvPr id="56440" name="AutoShape 120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3559176" y="3101975"/>
            <a:ext cx="6445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1" name="AutoShape 121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3611563" y="4019550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2" name="AutoShape 122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3559176" y="2093914"/>
            <a:ext cx="6445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3216276" y="5516563"/>
            <a:ext cx="3587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4</a:t>
            </a:r>
          </a:p>
        </p:txBody>
      </p:sp>
      <p:sp>
        <p:nvSpPr>
          <p:cNvPr id="56444" name="Rectangle 124"/>
          <p:cNvSpPr>
            <a:spLocks noChangeArrowheads="1"/>
          </p:cNvSpPr>
          <p:nvPr/>
        </p:nvSpPr>
        <p:spPr bwMode="auto">
          <a:xfrm>
            <a:off x="325120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cxnSp>
        <p:nvCxnSpPr>
          <p:cNvPr id="56445" name="AutoShape 125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3611563" y="1966913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6" name="AutoShape 126"/>
          <p:cNvCxnSpPr>
            <a:cxnSpLocks noChangeShapeType="1"/>
            <a:stCxn id="56325" idx="5"/>
            <a:endCxn id="56329" idx="1"/>
          </p:cNvCxnSpPr>
          <p:nvPr/>
        </p:nvCxnSpPr>
        <p:spPr bwMode="auto">
          <a:xfrm>
            <a:off x="3559175" y="2093914"/>
            <a:ext cx="1652588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7" name="Rectangle 127"/>
          <p:cNvSpPr>
            <a:spLocks noChangeArrowheads="1"/>
          </p:cNvSpPr>
          <p:nvPr/>
        </p:nvSpPr>
        <p:spPr bwMode="auto">
          <a:xfrm>
            <a:off x="29273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48" name="Rectangle 128"/>
          <p:cNvSpPr>
            <a:spLocks noChangeArrowheads="1"/>
          </p:cNvSpPr>
          <p:nvPr/>
        </p:nvSpPr>
        <p:spPr bwMode="auto">
          <a:xfrm>
            <a:off x="51958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7</a:t>
            </a:r>
          </a:p>
        </p:txBody>
      </p:sp>
      <p:sp>
        <p:nvSpPr>
          <p:cNvPr id="56449" name="Rectangle 129"/>
          <p:cNvSpPr>
            <a:spLocks noChangeArrowheads="1"/>
          </p:cNvSpPr>
          <p:nvPr/>
        </p:nvSpPr>
        <p:spPr bwMode="auto">
          <a:xfrm>
            <a:off x="51958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0" name="Rectangle 130"/>
          <p:cNvSpPr>
            <a:spLocks noChangeArrowheads="1"/>
          </p:cNvSpPr>
          <p:nvPr/>
        </p:nvSpPr>
        <p:spPr bwMode="auto">
          <a:xfrm>
            <a:off x="29273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1" name="Rectangle 131"/>
          <p:cNvSpPr>
            <a:spLocks noChangeArrowheads="1"/>
          </p:cNvSpPr>
          <p:nvPr/>
        </p:nvSpPr>
        <p:spPr bwMode="auto">
          <a:xfrm>
            <a:off x="8183564" y="3249614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6452" name="Rectangle 132"/>
          <p:cNvSpPr>
            <a:spLocks noChangeArrowheads="1"/>
          </p:cNvSpPr>
          <p:nvPr/>
        </p:nvSpPr>
        <p:spPr bwMode="auto">
          <a:xfrm>
            <a:off x="8183564" y="3536951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cxnSp>
        <p:nvCxnSpPr>
          <p:cNvPr id="56453" name="AutoShape 133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5519739" y="1966913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4" name="Rectangle 134"/>
          <p:cNvSpPr>
            <a:spLocks noChangeArrowheads="1"/>
          </p:cNvSpPr>
          <p:nvPr/>
        </p:nvSpPr>
        <p:spPr bwMode="auto">
          <a:xfrm>
            <a:off x="39004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55" name="Rectangle 135"/>
          <p:cNvSpPr>
            <a:spLocks noChangeArrowheads="1"/>
          </p:cNvSpPr>
          <p:nvPr/>
        </p:nvSpPr>
        <p:spPr bwMode="auto">
          <a:xfrm>
            <a:off x="39004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9</a:t>
            </a:r>
          </a:p>
        </p:txBody>
      </p:sp>
      <p:sp>
        <p:nvSpPr>
          <p:cNvPr id="56456" name="Rectangle 136"/>
          <p:cNvSpPr>
            <a:spLocks noChangeArrowheads="1"/>
          </p:cNvSpPr>
          <p:nvPr/>
        </p:nvSpPr>
        <p:spPr bwMode="auto">
          <a:xfrm>
            <a:off x="8183564" y="3824289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56457" name="AutoShape 137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5467351" y="2093914"/>
            <a:ext cx="931863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58" name="AutoShape 138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5519739" y="2974975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9" name="Rectangle 139"/>
          <p:cNvSpPr>
            <a:spLocks noChangeArrowheads="1"/>
          </p:cNvSpPr>
          <p:nvPr/>
        </p:nvSpPr>
        <p:spPr bwMode="auto">
          <a:xfrm>
            <a:off x="55197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60" name="Rectangle 140"/>
          <p:cNvSpPr>
            <a:spLocks noChangeArrowheads="1"/>
          </p:cNvSpPr>
          <p:nvPr/>
        </p:nvSpPr>
        <p:spPr bwMode="auto">
          <a:xfrm>
            <a:off x="55197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1" name="Rectangle 141"/>
          <p:cNvSpPr>
            <a:spLocks noChangeArrowheads="1"/>
          </p:cNvSpPr>
          <p:nvPr/>
        </p:nvSpPr>
        <p:spPr bwMode="auto">
          <a:xfrm>
            <a:off x="8183564" y="4113214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9</a:t>
            </a:r>
          </a:p>
        </p:txBody>
      </p:sp>
      <p:sp>
        <p:nvSpPr>
          <p:cNvPr id="56462" name="Rectangle 142"/>
          <p:cNvSpPr>
            <a:spLocks noChangeArrowheads="1"/>
          </p:cNvSpPr>
          <p:nvPr/>
        </p:nvSpPr>
        <p:spPr bwMode="auto">
          <a:xfrm>
            <a:off x="39004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3" name="Rectangle 143"/>
          <p:cNvSpPr>
            <a:spLocks noChangeArrowheads="1"/>
          </p:cNvSpPr>
          <p:nvPr/>
        </p:nvSpPr>
        <p:spPr bwMode="auto">
          <a:xfrm>
            <a:off x="39004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5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5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5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8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2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6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4" grpId="0" animBg="1"/>
      <p:bldP spid="56416" grpId="0" animBg="1"/>
      <p:bldP spid="56416" grpId="1" animBg="1"/>
      <p:bldP spid="56420" grpId="0" animBg="1"/>
      <p:bldP spid="56420" grpId="1" animBg="1"/>
      <p:bldP spid="56421" grpId="0" animBg="1"/>
      <p:bldP spid="56421" grpId="1" animBg="1"/>
      <p:bldP spid="56422" grpId="0" animBg="1"/>
      <p:bldP spid="56422" grpId="1" animBg="1"/>
      <p:bldP spid="56423" grpId="0" animBg="1"/>
      <p:bldP spid="56424" grpId="0" animBg="1"/>
      <p:bldP spid="56425" grpId="0" animBg="1"/>
      <p:bldP spid="56426" grpId="0" animBg="1"/>
      <p:bldP spid="56427" grpId="0" animBg="1"/>
      <p:bldP spid="56428" grpId="0" animBg="1"/>
      <p:bldP spid="56431" grpId="0" animBg="1"/>
      <p:bldP spid="56432" grpId="0" animBg="1"/>
      <p:bldP spid="56433" grpId="0" animBg="1"/>
      <p:bldP spid="56434" grpId="0" animBg="1"/>
      <p:bldP spid="56435" grpId="0" animBg="1"/>
      <p:bldP spid="56435" grpId="1" animBg="1"/>
      <p:bldP spid="56436" grpId="0" animBg="1"/>
      <p:bldP spid="56436" grpId="1" animBg="1"/>
      <p:bldP spid="56437" grpId="0" animBg="1"/>
      <p:bldP spid="56438" grpId="0" animBg="1"/>
      <p:bldP spid="56439" grpId="0" animBg="1"/>
      <p:bldP spid="56443" grpId="0" animBg="1"/>
      <p:bldP spid="56444" grpId="0" animBg="1"/>
      <p:bldP spid="56447" grpId="0" animBg="1"/>
      <p:bldP spid="56448" grpId="0" animBg="1"/>
      <p:bldP spid="56449" grpId="0" animBg="1"/>
      <p:bldP spid="56450" grpId="0" animBg="1"/>
      <p:bldP spid="56451" grpId="0" animBg="1"/>
      <p:bldP spid="56451" grpId="1" animBg="1"/>
      <p:bldP spid="56452" grpId="0" animBg="1"/>
      <p:bldP spid="56452" grpId="1" animBg="1"/>
      <p:bldP spid="56454" grpId="0" animBg="1"/>
      <p:bldP spid="56455" grpId="0" animBg="1"/>
      <p:bldP spid="56456" grpId="0" animBg="1"/>
      <p:bldP spid="56456" grpId="1" animBg="1"/>
      <p:bldP spid="56459" grpId="0" animBg="1"/>
      <p:bldP spid="56460" grpId="0" animBg="1"/>
      <p:bldP spid="56461" grpId="0" animBg="1"/>
      <p:bldP spid="56461" grpId="1" animBg="1"/>
      <p:bldP spid="56462" grpId="0" animBg="1"/>
      <p:bldP spid="564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60351"/>
            <a:ext cx="8642350" cy="1209675"/>
          </a:xfrm>
        </p:spPr>
        <p:txBody>
          <a:bodyPr/>
          <a:lstStyle/>
          <a:p>
            <a:pPr algn="l"/>
            <a:r>
              <a:rPr lang="ru-RU" sz="2800" b="1"/>
              <a:t>Реализация с дополнительным массивом</a:t>
            </a:r>
            <a:r>
              <a:rPr lang="ru-RU" sz="2400" b="1"/>
              <a:t> -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)</a:t>
            </a:r>
            <a:r>
              <a:rPr lang="ru-RU" sz="2400" b="1"/>
              <a:t>  </a:t>
            </a:r>
            <a:endParaRPr lang="ru-RU" sz="240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1660526"/>
            <a:ext cx="8229600" cy="51974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Массив 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] </a:t>
            </a:r>
            <a:r>
              <a:rPr lang="ru-RU" smtClean="0">
                <a:sym typeface="Symbol" pitchFamily="18" charset="2"/>
              </a:rPr>
              <a:t>содержит стоимость текущего </a:t>
            </a:r>
          </a:p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кратчайшего пути из </a:t>
            </a:r>
            <a:r>
              <a:rPr lang="en-US" i="1" smtClean="0"/>
              <a:t>s</a:t>
            </a:r>
            <a:r>
              <a:rPr lang="ru-RU" baseline="-25000" smtClean="0"/>
              <a:t> </a:t>
            </a:r>
            <a:r>
              <a:rPr lang="ru-RU" smtClean="0"/>
              <a:t>в </a:t>
            </a:r>
            <a:r>
              <a:rPr lang="en-US" i="1" smtClean="0"/>
              <a:t>v</a:t>
            </a:r>
            <a:r>
              <a:rPr lang="ru-RU" i="1" smtClean="0"/>
              <a:t>.</a:t>
            </a:r>
            <a:r>
              <a:rPr lang="ru-RU" smtClean="0">
                <a:sym typeface="Symbol" pitchFamily="18" charset="2"/>
              </a:rPr>
              <a:t> 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410200" y="274639"/>
            <a:ext cx="5257800" cy="511175"/>
          </a:xfrm>
        </p:spPr>
        <p:txBody>
          <a:bodyPr>
            <a:normAutofit fontScale="90000"/>
          </a:bodyPr>
          <a:lstStyle/>
          <a:p>
            <a:r>
              <a:rPr lang="ru-RU" sz="320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0" y="3000375"/>
            <a:ext cx="8229600" cy="3125788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/>
              <a:t>№ 	</a:t>
            </a:r>
            <a:r>
              <a:rPr lang="en-US" sz="3000"/>
              <a:t>S		u	D[u]	D[1]	D[2]	D[3]	D[4]</a:t>
            </a:r>
            <a:endParaRPr lang="ru-RU" sz="300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0	   {0}		-	-	2	+∞	 +∞	10</a:t>
            </a:r>
          </a:p>
          <a:p>
            <a:pPr>
              <a:lnSpc>
                <a:spcPct val="90000"/>
              </a:lnSpc>
              <a:buFont typeface="Arial" charset="0"/>
              <a:buAutoNum type="arabicPlain"/>
            </a:pPr>
            <a:r>
              <a:rPr lang="en-US" sz="3000"/>
              <a:t>{0, 1}		1	2	2	5	 +∞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r>
              <a:rPr lang="en-US" sz="3000"/>
              <a:t>{0, 1, 2}		2	5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3"/>
            </a:pPr>
            <a:r>
              <a:rPr lang="en-US" sz="3000"/>
              <a:t>{0, 1, 2, 3}	3	9	2	5	9	9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/>
              <a:t>4	 {0, 1, 2, 3, 4}	4	9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endParaRPr lang="ru-RU" sz="3000"/>
          </a:p>
        </p:txBody>
      </p:sp>
      <p:sp>
        <p:nvSpPr>
          <p:cNvPr id="4" name="Овал 3"/>
          <p:cNvSpPr/>
          <p:nvPr/>
        </p:nvSpPr>
        <p:spPr>
          <a:xfrm>
            <a:off x="1881189" y="742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24189" y="1385889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952750" y="24288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095750" y="81438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81189" y="742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95751" y="8143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52751" y="2428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2345532" y="135732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2695576" y="1042988"/>
            <a:ext cx="814387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3452813" y="742951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8" idx="2"/>
            <a:endCxn id="17" idx="1"/>
          </p:cNvCxnSpPr>
          <p:nvPr/>
        </p:nvCxnSpPr>
        <p:spPr>
          <a:xfrm rot="16200000" flipH="1">
            <a:off x="2331244" y="850107"/>
            <a:ext cx="414338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3309939" y="420688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38476" y="1357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3024189" y="250031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24189" y="2500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cxnSp>
        <p:nvCxnSpPr>
          <p:cNvPr id="21" name="Shape 20"/>
          <p:cNvCxnSpPr>
            <a:stCxn id="19" idx="0"/>
            <a:endCxn id="17" idx="2"/>
          </p:cNvCxnSpPr>
          <p:nvPr/>
        </p:nvCxnSpPr>
        <p:spPr>
          <a:xfrm rot="5400000" flipH="1" flipV="1">
            <a:off x="2817019" y="2121694"/>
            <a:ext cx="742950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3113882" y="1410495"/>
            <a:ext cx="1535113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95501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81439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10064" y="17145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81314" y="1928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81250" y="1143000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09876" y="785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95689" y="100012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19" grpId="0"/>
      <p:bldP spid="23" grpId="0"/>
      <p:bldP spid="24" grpId="0"/>
      <p:bldP spid="25" grpId="0"/>
      <p:bldP spid="26" grpId="0"/>
      <p:bldP spid="30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Кратчайшие пути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Длиной кратчайшего пути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из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Кратчайшим путём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из</a:t>
            </a:r>
            <a:r>
              <a:rPr lang="ru-RU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называется путь из</a:t>
            </a:r>
            <a:r>
              <a:rPr lang="ru-RU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в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для которого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w(p)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25535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1919288" y="476250"/>
            <a:ext cx="82296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sz="18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Компьютерная сеть была названа ARPANET, все работы</a:t>
            </a:r>
            <a:r>
              <a:rPr lang="en-US" sz="2000"/>
              <a:t> </a:t>
            </a:r>
            <a:r>
              <a:rPr lang="ru-RU" sz="2000"/>
              <a:t>финансировались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за счёт Министерства</a:t>
            </a:r>
            <a:r>
              <a:rPr lang="en-US" sz="2000"/>
              <a:t> </a:t>
            </a:r>
            <a:r>
              <a:rPr lang="ru-RU" sz="2000"/>
              <a:t>обороны США. Затем сеть ARPANET</a:t>
            </a:r>
            <a:r>
              <a:rPr lang="en-US" sz="2000"/>
              <a:t> </a:t>
            </a:r>
            <a:r>
              <a:rPr lang="ru-RU" sz="2000"/>
              <a:t>начала активно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расти и развиваться, её</a:t>
            </a:r>
            <a:r>
              <a:rPr lang="en-US" sz="2000"/>
              <a:t> </a:t>
            </a:r>
            <a:r>
              <a:rPr lang="ru-RU" sz="2000"/>
              <a:t>начали использовать учёные из</a:t>
            </a:r>
            <a:r>
              <a:rPr lang="en-US" sz="2000"/>
              <a:t> </a:t>
            </a:r>
            <a:r>
              <a:rPr lang="ru-RU" sz="2000"/>
              <a:t>разных областей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науки. В 1973 году к сети</a:t>
            </a:r>
            <a:r>
              <a:rPr lang="en-US" sz="2000"/>
              <a:t> </a:t>
            </a:r>
            <a:r>
              <a:rPr lang="ru-RU" sz="2000"/>
              <a:t>были подключены первые иностранные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организации из Великобритании и</a:t>
            </a:r>
            <a:r>
              <a:rPr lang="en-US" sz="2000"/>
              <a:t> </a:t>
            </a:r>
            <a:r>
              <a:rPr lang="ru-RU" sz="2000"/>
              <a:t>Норвегии, сеть стала международной.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Стоимость пересылки электронного</a:t>
            </a:r>
            <a:r>
              <a:rPr lang="en-US" sz="2000"/>
              <a:t> </a:t>
            </a:r>
            <a:r>
              <a:rPr lang="ru-RU" sz="2000"/>
              <a:t>письма по сети ARPANET составляла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50 центов.</a:t>
            </a:r>
            <a:r>
              <a:rPr lang="en-US" sz="2000"/>
              <a:t> </a:t>
            </a: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 1984 году у сети ARPANET появился серьёзный</a:t>
            </a:r>
            <a:r>
              <a:rPr lang="en-US" sz="2000"/>
              <a:t> </a:t>
            </a:r>
            <a:r>
              <a:rPr lang="ru-RU" sz="2000"/>
              <a:t>соперник,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Национальный фонд науки США</a:t>
            </a:r>
            <a:r>
              <a:rPr lang="en-US" sz="2000"/>
              <a:t> </a:t>
            </a:r>
            <a:r>
              <a:rPr lang="ru-RU" sz="2000"/>
              <a:t>(NSF) основал обширную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Межуниверситетскую</a:t>
            </a:r>
            <a:r>
              <a:rPr lang="en-US" sz="2000"/>
              <a:t> </a:t>
            </a:r>
            <a:r>
              <a:rPr lang="ru-RU" sz="2000"/>
              <a:t>сеть NSFNet, которая имела гораздо бо́льшую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пропускную способность (56 кбит/с), нежели</a:t>
            </a:r>
            <a:r>
              <a:rPr lang="en-US" sz="2000"/>
              <a:t> </a:t>
            </a:r>
            <a:r>
              <a:rPr lang="ru-RU" sz="2000"/>
              <a:t>ARPANET. 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В 1990 году сеть ARPANET прекратила своё</a:t>
            </a:r>
            <a:r>
              <a:rPr lang="en-US" sz="2000"/>
              <a:t> </a:t>
            </a:r>
            <a:r>
              <a:rPr lang="ru-RU" sz="2000"/>
              <a:t>существование, полностью</a:t>
            </a:r>
            <a:endParaRPr lang="en-US" sz="200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/>
              <a:t>проиграв</a:t>
            </a:r>
            <a:r>
              <a:rPr lang="en-US" sz="2000"/>
              <a:t> </a:t>
            </a:r>
            <a:r>
              <a:rPr lang="ru-RU" sz="2000"/>
              <a:t>конкуренцию NSFNet.</a:t>
            </a:r>
          </a:p>
          <a:p>
            <a:pPr>
              <a:lnSpc>
                <a:spcPct val="80000"/>
              </a:lnSpc>
            </a:pPr>
            <a:endParaRPr lang="ru-RU" sz="200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2100263" y="333376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3113" y="736601"/>
            <a:ext cx="793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/>
              <a:t>Если в ориентированном графе нет дуг с отрицательным весом, то алгоритм </a:t>
            </a:r>
            <a:br>
              <a:rPr lang="ru-RU" sz="1600"/>
            </a:br>
            <a:r>
              <a:rPr lang="ru-RU" sz="1600"/>
              <a:t>Дейкстры работает точно так же, как и в случае неориентированных графов.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063751" y="1412876"/>
            <a:ext cx="7362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ru-RU" sz="1600"/>
              <a:t>Если в ориентированном графе нет циклов с отрицательным весом, то </a:t>
            </a:r>
            <a:br>
              <a:rPr lang="ru-RU" sz="1600"/>
            </a:br>
            <a:r>
              <a:rPr lang="ru-RU" sz="1600"/>
              <a:t>можно применить алгоритм Беллмана – Форда.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2459038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3143251" y="29241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4151313" y="23844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5122863" y="29241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5807076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4151313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3178176" y="47244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5122863" y="47244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4151313" y="53371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8382" name="AutoShape 14"/>
          <p:cNvCxnSpPr>
            <a:cxnSpLocks noChangeShapeType="1"/>
            <a:stCxn id="58373" idx="0"/>
            <a:endCxn id="58374" idx="2"/>
          </p:cNvCxnSpPr>
          <p:nvPr/>
        </p:nvCxnSpPr>
        <p:spPr bwMode="auto">
          <a:xfrm rot="-5400000">
            <a:off x="2549526" y="3195639"/>
            <a:ext cx="684213" cy="503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3" name="AutoShape 15"/>
          <p:cNvCxnSpPr>
            <a:cxnSpLocks noChangeShapeType="1"/>
            <a:stCxn id="58374" idx="0"/>
            <a:endCxn id="58375" idx="2"/>
          </p:cNvCxnSpPr>
          <p:nvPr/>
        </p:nvCxnSpPr>
        <p:spPr bwMode="auto">
          <a:xfrm rot="-5400000">
            <a:off x="3558382" y="2331244"/>
            <a:ext cx="358775" cy="8270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4" name="AutoShape 16"/>
          <p:cNvCxnSpPr>
            <a:cxnSpLocks noChangeShapeType="1"/>
            <a:stCxn id="58375" idx="4"/>
            <a:endCxn id="58378" idx="0"/>
          </p:cNvCxnSpPr>
          <p:nvPr/>
        </p:nvCxnSpPr>
        <p:spPr bwMode="auto">
          <a:xfrm rot="5400000">
            <a:off x="3810001" y="3267076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5" name="AutoShape 17"/>
          <p:cNvCxnSpPr>
            <a:cxnSpLocks noChangeShapeType="1"/>
            <a:stCxn id="58378" idx="3"/>
            <a:endCxn id="58379" idx="7"/>
          </p:cNvCxnSpPr>
          <p:nvPr/>
        </p:nvCxnSpPr>
        <p:spPr bwMode="auto">
          <a:xfrm rot="5400000">
            <a:off x="3505200" y="4078288"/>
            <a:ext cx="679450" cy="717550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AutoShape 18"/>
          <p:cNvCxnSpPr>
            <a:cxnSpLocks noChangeShapeType="1"/>
            <a:stCxn id="58379" idx="2"/>
            <a:endCxn id="58373" idx="4"/>
          </p:cNvCxnSpPr>
          <p:nvPr/>
        </p:nvCxnSpPr>
        <p:spPr bwMode="auto">
          <a:xfrm rot="10800000">
            <a:off x="2640013" y="4149725"/>
            <a:ext cx="538162" cy="7556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AutoShape 19"/>
          <p:cNvCxnSpPr>
            <a:cxnSpLocks noChangeShapeType="1"/>
            <a:stCxn id="58373" idx="7"/>
            <a:endCxn id="58375" idx="3"/>
          </p:cNvCxnSpPr>
          <p:nvPr/>
        </p:nvCxnSpPr>
        <p:spPr bwMode="auto">
          <a:xfrm rot="-5400000">
            <a:off x="2910682" y="2548732"/>
            <a:ext cx="1149350" cy="1436687"/>
          </a:xfrm>
          <a:prstGeom prst="curvedConnector3">
            <a:avLst>
              <a:gd name="adj1" fmla="val 4170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8" name="AutoShape 20"/>
          <p:cNvCxnSpPr>
            <a:cxnSpLocks noChangeShapeType="1"/>
            <a:stCxn id="58373" idx="6"/>
            <a:endCxn id="58378" idx="2"/>
          </p:cNvCxnSpPr>
          <p:nvPr/>
        </p:nvCxnSpPr>
        <p:spPr bwMode="auto">
          <a:xfrm>
            <a:off x="2819401" y="3970338"/>
            <a:ext cx="1331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9" name="AutoShape 21"/>
          <p:cNvCxnSpPr>
            <a:cxnSpLocks noChangeShapeType="1"/>
            <a:stCxn id="58373" idx="3"/>
            <a:endCxn id="58381" idx="2"/>
          </p:cNvCxnSpPr>
          <p:nvPr/>
        </p:nvCxnSpPr>
        <p:spPr bwMode="auto">
          <a:xfrm rot="16200000" flipH="1">
            <a:off x="2620963" y="3987800"/>
            <a:ext cx="1420812" cy="16398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0" name="AutoShape 22"/>
          <p:cNvCxnSpPr>
            <a:cxnSpLocks noChangeShapeType="1"/>
            <a:stCxn id="58381" idx="0"/>
            <a:endCxn id="58378" idx="4"/>
          </p:cNvCxnSpPr>
          <p:nvPr/>
        </p:nvCxnSpPr>
        <p:spPr bwMode="auto">
          <a:xfrm rot="-5400000">
            <a:off x="3738563" y="4743450"/>
            <a:ext cx="1187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1" name="AutoShape 23"/>
          <p:cNvCxnSpPr>
            <a:cxnSpLocks noChangeShapeType="1"/>
            <a:stCxn id="58379" idx="5"/>
            <a:endCxn id="58381" idx="1"/>
          </p:cNvCxnSpPr>
          <p:nvPr/>
        </p:nvCxnSpPr>
        <p:spPr bwMode="auto">
          <a:xfrm rot="16200000" flipH="1">
            <a:off x="3666331" y="4852194"/>
            <a:ext cx="357188" cy="717550"/>
          </a:xfrm>
          <a:prstGeom prst="curved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2" name="AutoShape 24"/>
          <p:cNvCxnSpPr>
            <a:cxnSpLocks noChangeShapeType="1"/>
            <a:stCxn id="58375" idx="5"/>
            <a:endCxn id="58376" idx="2"/>
          </p:cNvCxnSpPr>
          <p:nvPr/>
        </p:nvCxnSpPr>
        <p:spPr bwMode="auto">
          <a:xfrm rot="16200000" flipH="1">
            <a:off x="4584701" y="2566988"/>
            <a:ext cx="412750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3" name="AutoShape 25"/>
          <p:cNvCxnSpPr>
            <a:cxnSpLocks noChangeShapeType="1"/>
            <a:stCxn id="58376" idx="0"/>
            <a:endCxn id="58375" idx="6"/>
          </p:cNvCxnSpPr>
          <p:nvPr/>
        </p:nvCxnSpPr>
        <p:spPr bwMode="auto">
          <a:xfrm rot="5400000" flipH="1">
            <a:off x="4728370" y="2348707"/>
            <a:ext cx="358775" cy="7921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4" name="AutoShape 26"/>
          <p:cNvCxnSpPr>
            <a:cxnSpLocks noChangeShapeType="1"/>
            <a:stCxn id="58376" idx="3"/>
            <a:endCxn id="58378" idx="7"/>
          </p:cNvCxnSpPr>
          <p:nvPr/>
        </p:nvCxnSpPr>
        <p:spPr bwMode="auto">
          <a:xfrm rot="5400000">
            <a:off x="4512469" y="3178969"/>
            <a:ext cx="609600" cy="715962"/>
          </a:xfrm>
          <a:prstGeom prst="curvedConnector3">
            <a:avLst>
              <a:gd name="adj1" fmla="val 49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5" name="AutoShape 27"/>
          <p:cNvCxnSpPr>
            <a:cxnSpLocks noChangeShapeType="1"/>
            <a:stCxn id="58375" idx="7"/>
            <a:endCxn id="58377" idx="0"/>
          </p:cNvCxnSpPr>
          <p:nvPr/>
        </p:nvCxnSpPr>
        <p:spPr bwMode="auto">
          <a:xfrm rot="5400000" flipV="1">
            <a:off x="4547394" y="2348707"/>
            <a:ext cx="1352550" cy="1528762"/>
          </a:xfrm>
          <a:prstGeom prst="curvedConnector3">
            <a:avLst>
              <a:gd name="adj1" fmla="val 73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6" name="AutoShape 28"/>
          <p:cNvCxnSpPr>
            <a:cxnSpLocks noChangeShapeType="1"/>
            <a:stCxn id="58381" idx="6"/>
            <a:endCxn id="58380" idx="4"/>
          </p:cNvCxnSpPr>
          <p:nvPr/>
        </p:nvCxnSpPr>
        <p:spPr bwMode="auto">
          <a:xfrm flipV="1">
            <a:off x="4511676" y="5084764"/>
            <a:ext cx="792163" cy="433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7" name="AutoShape 29"/>
          <p:cNvCxnSpPr>
            <a:cxnSpLocks noChangeShapeType="1"/>
            <a:stCxn id="58378" idx="5"/>
            <a:endCxn id="58380" idx="2"/>
          </p:cNvCxnSpPr>
          <p:nvPr/>
        </p:nvCxnSpPr>
        <p:spPr bwMode="auto">
          <a:xfrm rot="16200000" flipH="1">
            <a:off x="4387058" y="4169570"/>
            <a:ext cx="808037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8" name="AutoShape 30"/>
          <p:cNvCxnSpPr>
            <a:cxnSpLocks noChangeShapeType="1"/>
            <a:stCxn id="58380" idx="0"/>
            <a:endCxn id="58376" idx="4"/>
          </p:cNvCxnSpPr>
          <p:nvPr/>
        </p:nvCxnSpPr>
        <p:spPr bwMode="auto">
          <a:xfrm rot="-5400000">
            <a:off x="4583907" y="4004469"/>
            <a:ext cx="1439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31"/>
          <p:cNvCxnSpPr>
            <a:cxnSpLocks noChangeShapeType="1"/>
            <a:stCxn id="58380" idx="7"/>
            <a:endCxn id="58377" idx="2"/>
          </p:cNvCxnSpPr>
          <p:nvPr/>
        </p:nvCxnSpPr>
        <p:spPr bwMode="auto">
          <a:xfrm rot="-5400000">
            <a:off x="5215732" y="4185445"/>
            <a:ext cx="806450" cy="376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0" name="AutoShape 32"/>
          <p:cNvCxnSpPr>
            <a:cxnSpLocks noChangeShapeType="1"/>
            <a:stCxn id="58377" idx="4"/>
            <a:endCxn id="58380" idx="6"/>
          </p:cNvCxnSpPr>
          <p:nvPr/>
        </p:nvCxnSpPr>
        <p:spPr bwMode="auto">
          <a:xfrm rot="5400000">
            <a:off x="5357813" y="4275138"/>
            <a:ext cx="755650" cy="5048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2495551" y="32845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3467101" y="24209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3575051" y="306863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4043363" y="3105151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-3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4618038" y="2781301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4799013" y="2636839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5591176" y="2565401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4691063" y="3284539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5051426" y="3824289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5483225" y="4184651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5843588" y="4508501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4619626" y="443706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4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691063" y="5200651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4114801" y="46894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3683001" y="422116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1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3286125" y="3752851"/>
            <a:ext cx="361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-2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2746376" y="44735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683001" y="4976814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2927351" y="5121276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grpSp>
        <p:nvGrpSpPr>
          <p:cNvPr id="58420" name="Group 52"/>
          <p:cNvGrpSpPr>
            <a:grpSpLocks/>
          </p:cNvGrpSpPr>
          <p:nvPr/>
        </p:nvGrpSpPr>
        <p:grpSpPr bwMode="auto">
          <a:xfrm>
            <a:off x="6708776" y="3068638"/>
            <a:ext cx="3275013" cy="971550"/>
            <a:chOff x="3266" y="1933"/>
            <a:chExt cx="2063" cy="612"/>
          </a:xfrm>
        </p:grpSpPr>
        <p:sp>
          <p:nvSpPr>
            <p:cNvPr id="90194" name="Rectangle 5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90195" name="Rectangle 5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90196" name="Rectangle 5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90197" name="Rectangle 5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90198" name="Rectangle 5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90199" name="Rectangle 5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90200" name="Rectangle 5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90201" name="Rectangle 6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90202" name="Rectangle 6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90203" name="Rectangle 6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90204" name="Rectangle 6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5" name="Rectangle 6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6" name="Rectangle 6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0207" name="Rectangle 6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8" name="Rectangle 6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9" name="Rectangle 6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0" name="Rectangle 6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1" name="Rectangle 7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2" name="Rectangle 7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0213" name="Rectangle 7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4" name="Rectangle 7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5" name="Rectangle 7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90216" name="Rectangle 7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7" name="Rectangle 7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8" name="Rectangle 7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9" name="Rectangle 7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0" name="Rectangle 7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1" name="Text Box 8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0222" name="Text Box 8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0223" name="Text Box 8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58451" name="Rectangle 83"/>
          <p:cNvSpPr>
            <a:spLocks noChangeArrowheads="1"/>
          </p:cNvSpPr>
          <p:nvPr/>
        </p:nvSpPr>
        <p:spPr bwMode="auto">
          <a:xfrm>
            <a:off x="739140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2" name="Rectangle 84"/>
          <p:cNvSpPr>
            <a:spLocks noChangeArrowheads="1"/>
          </p:cNvSpPr>
          <p:nvPr/>
        </p:nvSpPr>
        <p:spPr bwMode="auto">
          <a:xfrm>
            <a:off x="739140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3" name="Rectangle 85"/>
          <p:cNvSpPr>
            <a:spLocks noChangeArrowheads="1"/>
          </p:cNvSpPr>
          <p:nvPr/>
        </p:nvSpPr>
        <p:spPr bwMode="auto">
          <a:xfrm>
            <a:off x="7067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4" name="Rectangle 86"/>
          <p:cNvSpPr>
            <a:spLocks noChangeArrowheads="1"/>
          </p:cNvSpPr>
          <p:nvPr/>
        </p:nvSpPr>
        <p:spPr bwMode="auto">
          <a:xfrm>
            <a:off x="7067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55" name="Rectangle 87"/>
          <p:cNvSpPr>
            <a:spLocks noChangeArrowheads="1"/>
          </p:cNvSpPr>
          <p:nvPr/>
        </p:nvSpPr>
        <p:spPr bwMode="auto">
          <a:xfrm>
            <a:off x="83645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6" name="Rectangle 88"/>
          <p:cNvSpPr>
            <a:spLocks noChangeArrowheads="1"/>
          </p:cNvSpPr>
          <p:nvPr/>
        </p:nvSpPr>
        <p:spPr bwMode="auto">
          <a:xfrm>
            <a:off x="83645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-2</a:t>
            </a:r>
            <a:endParaRPr lang="ru-RU" sz="1600"/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9659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8" name="Rectangle 90"/>
          <p:cNvSpPr>
            <a:spLocks noChangeArrowheads="1"/>
          </p:cNvSpPr>
          <p:nvPr/>
        </p:nvSpPr>
        <p:spPr bwMode="auto">
          <a:xfrm>
            <a:off x="9659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9" name="Rectangle 91"/>
          <p:cNvSpPr>
            <a:spLocks noChangeArrowheads="1"/>
          </p:cNvSpPr>
          <p:nvPr/>
        </p:nvSpPr>
        <p:spPr bwMode="auto">
          <a:xfrm>
            <a:off x="7716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0" name="Rectangle 92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1" name="Rectangle 93"/>
          <p:cNvSpPr>
            <a:spLocks noChangeArrowheads="1"/>
          </p:cNvSpPr>
          <p:nvPr/>
        </p:nvSpPr>
        <p:spPr bwMode="auto">
          <a:xfrm>
            <a:off x="8688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2" name="Rectangle 94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58463" name="Rectangle 95"/>
          <p:cNvSpPr>
            <a:spLocks noChangeArrowheads="1"/>
          </p:cNvSpPr>
          <p:nvPr/>
        </p:nvSpPr>
        <p:spPr bwMode="auto">
          <a:xfrm>
            <a:off x="90122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4" name="Rectangle 96"/>
          <p:cNvSpPr>
            <a:spLocks noChangeArrowheads="1"/>
          </p:cNvSpPr>
          <p:nvPr/>
        </p:nvSpPr>
        <p:spPr bwMode="auto">
          <a:xfrm>
            <a:off x="90122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-1</a:t>
            </a:r>
            <a:endParaRPr lang="ru-RU" sz="1600"/>
          </a:p>
        </p:txBody>
      </p:sp>
      <p:sp>
        <p:nvSpPr>
          <p:cNvPr id="58465" name="Rectangle 97"/>
          <p:cNvSpPr>
            <a:spLocks noChangeArrowheads="1"/>
          </p:cNvSpPr>
          <p:nvPr/>
        </p:nvSpPr>
        <p:spPr bwMode="auto">
          <a:xfrm>
            <a:off x="9336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6" name="Rectangle 98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67" name="Rectangle 99"/>
          <p:cNvSpPr>
            <a:spLocks noChangeArrowheads="1"/>
          </p:cNvSpPr>
          <p:nvPr/>
        </p:nvSpPr>
        <p:spPr bwMode="auto">
          <a:xfrm>
            <a:off x="9336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9</a:t>
            </a:r>
            <a:endParaRPr lang="ru-RU" sz="1600"/>
          </a:p>
        </p:txBody>
      </p:sp>
      <p:sp>
        <p:nvSpPr>
          <p:cNvPr id="58468" name="Rectangle 100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9" name="Rectangle 101"/>
          <p:cNvSpPr>
            <a:spLocks noChangeArrowheads="1"/>
          </p:cNvSpPr>
          <p:nvPr/>
        </p:nvSpPr>
        <p:spPr bwMode="auto">
          <a:xfrm>
            <a:off x="9659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58470" name="Rectangle 102"/>
          <p:cNvSpPr>
            <a:spLocks noChangeArrowheads="1"/>
          </p:cNvSpPr>
          <p:nvPr/>
        </p:nvSpPr>
        <p:spPr bwMode="auto">
          <a:xfrm>
            <a:off x="9659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71" name="Rectangle 103"/>
          <p:cNvSpPr>
            <a:spLocks noChangeArrowheads="1"/>
          </p:cNvSpPr>
          <p:nvPr/>
        </p:nvSpPr>
        <p:spPr bwMode="auto">
          <a:xfrm>
            <a:off x="7716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2" name="Rectangle 104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73" name="Rectangle 105"/>
          <p:cNvSpPr>
            <a:spLocks noChangeArrowheads="1"/>
          </p:cNvSpPr>
          <p:nvPr/>
        </p:nvSpPr>
        <p:spPr bwMode="auto">
          <a:xfrm>
            <a:off x="8688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4" name="Rectangle 106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5" name="Rectangle 107"/>
          <p:cNvSpPr>
            <a:spLocks noChangeArrowheads="1"/>
          </p:cNvSpPr>
          <p:nvPr/>
        </p:nvSpPr>
        <p:spPr bwMode="auto">
          <a:xfrm>
            <a:off x="9336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6" name="Text Box 108"/>
          <p:cNvSpPr txBox="1">
            <a:spLocks noChangeArrowheads="1"/>
          </p:cNvSpPr>
          <p:nvPr/>
        </p:nvSpPr>
        <p:spPr bwMode="auto">
          <a:xfrm>
            <a:off x="6796088" y="5092701"/>
            <a:ext cx="285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И так далее… </a:t>
            </a:r>
            <a:br>
              <a:rPr lang="ru-RU" sz="1600"/>
            </a:br>
            <a:r>
              <a:rPr lang="ru-RU" sz="1600"/>
              <a:t>В конце концов получится…</a:t>
            </a:r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7067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7067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7716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8688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1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10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1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1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5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0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 animBg="1"/>
      <p:bldP spid="58379" grpId="0" animBg="1"/>
      <p:bldP spid="58380" grpId="0" animBg="1"/>
      <p:bldP spid="58381" grpId="0" animBg="1"/>
      <p:bldP spid="58401" grpId="0"/>
      <p:bldP spid="58402" grpId="0"/>
      <p:bldP spid="58403" grpId="0"/>
      <p:bldP spid="58404" grpId="0"/>
      <p:bldP spid="58405" grpId="0"/>
      <p:bldP spid="58406" grpId="0"/>
      <p:bldP spid="58407" grpId="0"/>
      <p:bldP spid="58408" grpId="0"/>
      <p:bldP spid="58409" grpId="0"/>
      <p:bldP spid="58410" grpId="0"/>
      <p:bldP spid="58411" grpId="0"/>
      <p:bldP spid="58412" grpId="0"/>
      <p:bldP spid="58413" grpId="0"/>
      <p:bldP spid="58414" grpId="0"/>
      <p:bldP spid="58415" grpId="0"/>
      <p:bldP spid="58416" grpId="0"/>
      <p:bldP spid="58417" grpId="0"/>
      <p:bldP spid="58418" grpId="0"/>
      <p:bldP spid="58419" grpId="0"/>
      <p:bldP spid="58451" grpId="0" animBg="1"/>
      <p:bldP spid="58452" grpId="0" animBg="1"/>
      <p:bldP spid="58453" grpId="0" animBg="1"/>
      <p:bldP spid="58454" grpId="0" animBg="1"/>
      <p:bldP spid="58455" grpId="0" animBg="1"/>
      <p:bldP spid="58456" grpId="0" animBg="1"/>
      <p:bldP spid="58457" grpId="0" animBg="1"/>
      <p:bldP spid="58458" grpId="0" animBg="1"/>
      <p:bldP spid="58459" grpId="0" animBg="1"/>
      <p:bldP spid="58460" grpId="0" animBg="1"/>
      <p:bldP spid="58461" grpId="0" animBg="1"/>
      <p:bldP spid="58462" grpId="0" animBg="1"/>
      <p:bldP spid="58463" grpId="0" animBg="1"/>
      <p:bldP spid="58464" grpId="0" animBg="1"/>
      <p:bldP spid="58465" grpId="0" animBg="1"/>
      <p:bldP spid="58466" grpId="0" animBg="1"/>
      <p:bldP spid="58467" grpId="0" animBg="1"/>
      <p:bldP spid="58468" grpId="0" animBg="1"/>
      <p:bldP spid="58469" grpId="0" animBg="1"/>
      <p:bldP spid="58470" grpId="0" animBg="1"/>
      <p:bldP spid="58471" grpId="0" animBg="1"/>
      <p:bldP spid="58472" grpId="0" animBg="1"/>
      <p:bldP spid="58473" grpId="0" animBg="1"/>
      <p:bldP spid="58474" grpId="0" animBg="1"/>
      <p:bldP spid="58475" grpId="0" animBg="1"/>
      <p:bldP spid="58476" grpId="0"/>
      <p:bldP spid="58477" grpId="0" animBg="1"/>
      <p:bldP spid="58478" grpId="0" animBg="1"/>
      <p:bldP spid="58479" grpId="0" animBg="1"/>
      <p:bldP spid="5848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524001" y="549276"/>
            <a:ext cx="8715375" cy="5268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Floyd-Warshall(M, n) 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D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min(d</a:t>
            </a:r>
            <a:r>
              <a:rPr lang="en-US" baseline="-25000" smtClean="0"/>
              <a:t>ij</a:t>
            </a:r>
            <a:r>
              <a:rPr lang="en-US" baseline="30000" smtClean="0"/>
              <a:t>(k-1)</a:t>
            </a:r>
            <a:r>
              <a:rPr lang="en-US" smtClean="0"/>
              <a:t>, d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/>
              <a:t>+ d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D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2243138" y="5373688"/>
            <a:ext cx="3275012" cy="971550"/>
            <a:chOff x="3266" y="1933"/>
            <a:chExt cx="2063" cy="612"/>
          </a:xfrm>
        </p:grpSpPr>
        <p:sp>
          <p:nvSpPr>
            <p:cNvPr id="106612" name="Rectangle 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106613" name="Rectangle 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106614" name="Rectangle 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106615" name="Rectangle 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106616" name="Rectangle 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106617" name="Rectangle 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106618" name="Rectangle 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106619" name="Rectangle 1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106620" name="Rectangle 1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106621" name="Rectangle 1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106622" name="Rectangle 1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3" name="Rectangle 1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4" name="Rectangle 1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106625" name="Rectangle 1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6" name="Rectangle 1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7" name="Rectangle 1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8" name="Rectangle 1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9" name="Rectangle 2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30" name="Rectangle 2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106631" name="Rectangle 2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2" name="Rectangle 2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3" name="Rectangle 2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106634" name="Rectangle 2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5" name="Rectangle 2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6" name="Rectangle 2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7" name="Rectangle 2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8" name="Rectangle 2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9" name="Text Box 3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106640" name="Text Box 3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106641" name="Text Box 3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106498" name="Text Box 33"/>
          <p:cNvSpPr txBox="1">
            <a:spLocks noChangeArrowheads="1"/>
          </p:cNvSpPr>
          <p:nvPr/>
        </p:nvSpPr>
        <p:spPr bwMode="auto">
          <a:xfrm>
            <a:off x="2100263" y="333376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2043114" y="736600"/>
            <a:ext cx="81295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ru-RU" sz="1600"/>
              <a:t>Если в ориентированном графе нет циклов, то можно провести топологическую</a:t>
            </a:r>
            <a:br>
              <a:rPr lang="ru-RU" sz="1600"/>
            </a:br>
            <a:r>
              <a:rPr lang="ru-RU" sz="1600"/>
              <a:t>сортировку вершин, после чего выполнить релаксацию исходящих дуг</a:t>
            </a:r>
            <a:br>
              <a:rPr lang="ru-RU" sz="1600"/>
            </a:br>
            <a:r>
              <a:rPr lang="ru-RU" sz="1600"/>
              <a:t>в порядке возрастания номеров вершин.</a:t>
            </a:r>
          </a:p>
        </p:txBody>
      </p:sp>
      <p:sp>
        <p:nvSpPr>
          <p:cNvPr id="60451" name="Oval 35"/>
          <p:cNvSpPr>
            <a:spLocks noChangeArrowheads="1"/>
          </p:cNvSpPr>
          <p:nvPr/>
        </p:nvSpPr>
        <p:spPr bwMode="auto">
          <a:xfrm>
            <a:off x="5124450" y="1665289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0452" name="Oval 36"/>
          <p:cNvSpPr>
            <a:spLocks noChangeArrowheads="1"/>
          </p:cNvSpPr>
          <p:nvPr/>
        </p:nvSpPr>
        <p:spPr bwMode="auto">
          <a:xfrm>
            <a:off x="51244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0453" name="Oval 37"/>
          <p:cNvSpPr>
            <a:spLocks noChangeArrowheads="1"/>
          </p:cNvSpPr>
          <p:nvPr/>
        </p:nvSpPr>
        <p:spPr bwMode="auto">
          <a:xfrm>
            <a:off x="5124450" y="3538539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sp>
        <p:nvSpPr>
          <p:cNvPr id="60454" name="Oval 38"/>
          <p:cNvSpPr>
            <a:spLocks noChangeArrowheads="1"/>
          </p:cNvSpPr>
          <p:nvPr/>
        </p:nvSpPr>
        <p:spPr bwMode="auto">
          <a:xfrm>
            <a:off x="3790950" y="206216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0455" name="Oval 39"/>
          <p:cNvSpPr>
            <a:spLocks noChangeArrowheads="1"/>
          </p:cNvSpPr>
          <p:nvPr/>
        </p:nvSpPr>
        <p:spPr bwMode="auto">
          <a:xfrm>
            <a:off x="3790950" y="30353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0456" name="Oval 40"/>
          <p:cNvSpPr>
            <a:spLocks noChangeArrowheads="1"/>
          </p:cNvSpPr>
          <p:nvPr/>
        </p:nvSpPr>
        <p:spPr bwMode="auto">
          <a:xfrm>
            <a:off x="6383339" y="206216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0457" name="Oval 41"/>
          <p:cNvSpPr>
            <a:spLocks noChangeArrowheads="1"/>
          </p:cNvSpPr>
          <p:nvPr/>
        </p:nvSpPr>
        <p:spPr bwMode="auto">
          <a:xfrm>
            <a:off x="6383339" y="30353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0458" name="Oval 42"/>
          <p:cNvSpPr>
            <a:spLocks noChangeArrowheads="1"/>
          </p:cNvSpPr>
          <p:nvPr/>
        </p:nvSpPr>
        <p:spPr bwMode="auto">
          <a:xfrm>
            <a:off x="24955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0459" name="Oval 43"/>
          <p:cNvSpPr>
            <a:spLocks noChangeArrowheads="1"/>
          </p:cNvSpPr>
          <p:nvPr/>
        </p:nvSpPr>
        <p:spPr bwMode="auto">
          <a:xfrm>
            <a:off x="7607300" y="249396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cxnSp>
        <p:nvCxnSpPr>
          <p:cNvPr id="60460" name="AutoShape 44"/>
          <p:cNvCxnSpPr>
            <a:cxnSpLocks noChangeShapeType="1"/>
            <a:stCxn id="60458" idx="7"/>
            <a:endCxn id="60454" idx="2"/>
          </p:cNvCxnSpPr>
          <p:nvPr/>
        </p:nvCxnSpPr>
        <p:spPr bwMode="auto">
          <a:xfrm flipV="1">
            <a:off x="2833688" y="2260600"/>
            <a:ext cx="9572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1" name="AutoShape 45"/>
          <p:cNvCxnSpPr>
            <a:cxnSpLocks noChangeShapeType="1"/>
            <a:stCxn id="60458" idx="5"/>
            <a:endCxn id="60455" idx="2"/>
          </p:cNvCxnSpPr>
          <p:nvPr/>
        </p:nvCxnSpPr>
        <p:spPr bwMode="auto">
          <a:xfrm>
            <a:off x="2833688" y="2903538"/>
            <a:ext cx="9572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2" name="AutoShape 46"/>
          <p:cNvCxnSpPr>
            <a:cxnSpLocks noChangeShapeType="1"/>
            <a:stCxn id="60454" idx="4"/>
            <a:endCxn id="60455" idx="0"/>
          </p:cNvCxnSpPr>
          <p:nvPr/>
        </p:nvCxnSpPr>
        <p:spPr bwMode="auto">
          <a:xfrm>
            <a:off x="3989388" y="2457450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3" name="AutoShape 47"/>
          <p:cNvCxnSpPr>
            <a:cxnSpLocks noChangeShapeType="1"/>
            <a:stCxn id="60454" idx="7"/>
            <a:endCxn id="60451" idx="2"/>
          </p:cNvCxnSpPr>
          <p:nvPr/>
        </p:nvCxnSpPr>
        <p:spPr bwMode="auto">
          <a:xfrm flipV="1">
            <a:off x="4129088" y="1863725"/>
            <a:ext cx="995362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4" name="AutoShape 48"/>
          <p:cNvCxnSpPr>
            <a:cxnSpLocks noChangeShapeType="1"/>
            <a:stCxn id="60454" idx="6"/>
            <a:endCxn id="60452" idx="1"/>
          </p:cNvCxnSpPr>
          <p:nvPr/>
        </p:nvCxnSpPr>
        <p:spPr bwMode="auto">
          <a:xfrm>
            <a:off x="4186238" y="2260600"/>
            <a:ext cx="9953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5" name="AutoShape 49"/>
          <p:cNvCxnSpPr>
            <a:cxnSpLocks noChangeShapeType="1"/>
            <a:stCxn id="60455" idx="6"/>
            <a:endCxn id="60452" idx="3"/>
          </p:cNvCxnSpPr>
          <p:nvPr/>
        </p:nvCxnSpPr>
        <p:spPr bwMode="auto">
          <a:xfrm flipV="1">
            <a:off x="4186238" y="2903538"/>
            <a:ext cx="9953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6" name="AutoShape 50"/>
          <p:cNvCxnSpPr>
            <a:cxnSpLocks noChangeShapeType="1"/>
            <a:stCxn id="60455" idx="5"/>
            <a:endCxn id="60453" idx="2"/>
          </p:cNvCxnSpPr>
          <p:nvPr/>
        </p:nvCxnSpPr>
        <p:spPr bwMode="auto">
          <a:xfrm>
            <a:off x="4129088" y="3373439"/>
            <a:ext cx="995362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7" name="AutoShape 51"/>
          <p:cNvCxnSpPr>
            <a:cxnSpLocks noChangeShapeType="1"/>
            <a:stCxn id="60453" idx="0"/>
            <a:endCxn id="60452" idx="4"/>
          </p:cNvCxnSpPr>
          <p:nvPr/>
        </p:nvCxnSpPr>
        <p:spPr bwMode="auto">
          <a:xfrm flipV="1">
            <a:off x="5322888" y="2960688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8" name="AutoShape 52"/>
          <p:cNvCxnSpPr>
            <a:cxnSpLocks noChangeShapeType="1"/>
            <a:stCxn id="60451" idx="6"/>
            <a:endCxn id="60456" idx="1"/>
          </p:cNvCxnSpPr>
          <p:nvPr/>
        </p:nvCxnSpPr>
        <p:spPr bwMode="auto">
          <a:xfrm>
            <a:off x="5519738" y="1863725"/>
            <a:ext cx="920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9" name="AutoShape 53"/>
          <p:cNvCxnSpPr>
            <a:cxnSpLocks noChangeShapeType="1"/>
            <a:stCxn id="60452" idx="6"/>
            <a:endCxn id="60456" idx="3"/>
          </p:cNvCxnSpPr>
          <p:nvPr/>
        </p:nvCxnSpPr>
        <p:spPr bwMode="auto">
          <a:xfrm flipV="1">
            <a:off x="5519738" y="240030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0" name="AutoShape 54"/>
          <p:cNvCxnSpPr>
            <a:cxnSpLocks noChangeShapeType="1"/>
            <a:stCxn id="60453" idx="6"/>
            <a:endCxn id="60457" idx="3"/>
          </p:cNvCxnSpPr>
          <p:nvPr/>
        </p:nvCxnSpPr>
        <p:spPr bwMode="auto">
          <a:xfrm flipV="1">
            <a:off x="5519738" y="3373439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1" name="AutoShape 55"/>
          <p:cNvCxnSpPr>
            <a:cxnSpLocks noChangeShapeType="1"/>
            <a:stCxn id="60456" idx="4"/>
            <a:endCxn id="60457" idx="0"/>
          </p:cNvCxnSpPr>
          <p:nvPr/>
        </p:nvCxnSpPr>
        <p:spPr bwMode="auto">
          <a:xfrm>
            <a:off x="6581775" y="245745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2" name="AutoShape 56"/>
          <p:cNvCxnSpPr>
            <a:cxnSpLocks noChangeShapeType="1"/>
            <a:stCxn id="60456" idx="6"/>
            <a:endCxn id="60459" idx="1"/>
          </p:cNvCxnSpPr>
          <p:nvPr/>
        </p:nvCxnSpPr>
        <p:spPr bwMode="auto">
          <a:xfrm>
            <a:off x="6778626" y="2260601"/>
            <a:ext cx="885825" cy="290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3" name="AutoShape 57"/>
          <p:cNvCxnSpPr>
            <a:cxnSpLocks noChangeShapeType="1"/>
            <a:stCxn id="60457" idx="6"/>
            <a:endCxn id="60459" idx="3"/>
          </p:cNvCxnSpPr>
          <p:nvPr/>
        </p:nvCxnSpPr>
        <p:spPr bwMode="auto">
          <a:xfrm flipV="1">
            <a:off x="6778626" y="2832100"/>
            <a:ext cx="885825" cy="401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0474" name="Group 58"/>
          <p:cNvGrpSpPr>
            <a:grpSpLocks/>
          </p:cNvGrpSpPr>
          <p:nvPr/>
        </p:nvGrpSpPr>
        <p:grpSpPr bwMode="auto">
          <a:xfrm>
            <a:off x="2100264" y="4113213"/>
            <a:ext cx="7488237" cy="863600"/>
            <a:chOff x="431" y="3385"/>
            <a:chExt cx="4717" cy="544"/>
          </a:xfrm>
        </p:grpSpPr>
        <p:sp>
          <p:nvSpPr>
            <p:cNvPr id="106565" name="Oval 59"/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6566" name="Oval 60"/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6567" name="Oval 61"/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6568" name="Oval 62"/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sp>
          <p:nvSpPr>
            <p:cNvPr id="106569" name="Oval 63"/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6570" name="Oval 64"/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06571" name="Oval 65"/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6572" name="Oval 66"/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6573" name="Oval 67"/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cxnSp>
          <p:nvCxnSpPr>
            <p:cNvPr id="106574" name="AutoShape 68"/>
            <p:cNvCxnSpPr>
              <a:cxnSpLocks noChangeShapeType="1"/>
              <a:endCxn id="106565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5" name="AutoShape 69"/>
            <p:cNvCxnSpPr>
              <a:cxnSpLocks noChangeShapeType="1"/>
              <a:stCxn id="106565" idx="6"/>
              <a:endCxn id="106566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6" name="AutoShape 70"/>
            <p:cNvCxnSpPr>
              <a:cxnSpLocks noChangeShapeType="1"/>
              <a:stCxn id="106566" idx="6"/>
              <a:endCxn id="106567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7" name="AutoShape 71"/>
            <p:cNvCxnSpPr>
              <a:cxnSpLocks noChangeShapeType="1"/>
              <a:stCxn id="106567" idx="6"/>
              <a:endCxn id="106568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8" name="AutoShape 72"/>
            <p:cNvCxnSpPr>
              <a:cxnSpLocks noChangeShapeType="1"/>
              <a:stCxn id="106568" idx="6"/>
              <a:endCxn id="106570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9" name="AutoShape 73"/>
            <p:cNvCxnSpPr>
              <a:cxnSpLocks noChangeShapeType="1"/>
              <a:stCxn id="106570" idx="6"/>
              <a:endCxn id="106571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0" name="AutoShape 74"/>
            <p:cNvCxnSpPr>
              <a:cxnSpLocks noChangeShapeType="1"/>
              <a:stCxn id="106571" idx="6"/>
              <a:endCxn id="106569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1" name="AutoShape 75"/>
            <p:cNvCxnSpPr>
              <a:cxnSpLocks noChangeShapeType="1"/>
              <a:stCxn id="106569" idx="6"/>
              <a:endCxn id="106573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2" name="AutoShape 76"/>
            <p:cNvCxnSpPr>
              <a:cxnSpLocks noChangeShapeType="1"/>
              <a:stCxn id="106573" idx="6"/>
              <a:endCxn id="106572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3" name="AutoShape 77"/>
            <p:cNvCxnSpPr>
              <a:cxnSpLocks noChangeShapeType="1"/>
              <a:stCxn id="106572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4" name="AutoShape 78"/>
            <p:cNvCxnSpPr>
              <a:cxnSpLocks noChangeShapeType="1"/>
              <a:stCxn id="106565" idx="7"/>
            </p:cNvCxnSpPr>
            <p:nvPr/>
          </p:nvCxnSpPr>
          <p:spPr bwMode="auto">
            <a:xfrm rot="-54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5" name="AutoShape 79"/>
            <p:cNvCxnSpPr>
              <a:cxnSpLocks noChangeShapeType="1"/>
              <a:endCxn id="106566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6" name="AutoShape 80"/>
            <p:cNvCxnSpPr>
              <a:cxnSpLocks noChangeShapeType="1"/>
              <a:stCxn id="106565" idx="0"/>
            </p:cNvCxnSpPr>
            <p:nvPr/>
          </p:nvCxnSpPr>
          <p:spPr bwMode="auto">
            <a:xfrm rot="-54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7" name="AutoShape 81"/>
            <p:cNvCxnSpPr>
              <a:cxnSpLocks noChangeShapeType="1"/>
              <a:endCxn id="106567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8" name="AutoShape 82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9" name="AutoShape 83"/>
            <p:cNvCxnSpPr>
              <a:cxnSpLocks noChangeShapeType="1"/>
              <a:endCxn id="106567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0" name="AutoShape 84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1" name="AutoShape 85"/>
            <p:cNvCxnSpPr>
              <a:cxnSpLocks noChangeShapeType="1"/>
              <a:endCxn id="106570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2" name="AutoShape 86"/>
            <p:cNvCxnSpPr>
              <a:cxnSpLocks noChangeShapeType="1"/>
              <a:stCxn id="106566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3" name="AutoShape 87"/>
            <p:cNvCxnSpPr>
              <a:cxnSpLocks noChangeShapeType="1"/>
              <a:endCxn id="106571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4" name="AutoShape 88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5" name="AutoShape 89"/>
            <p:cNvCxnSpPr>
              <a:cxnSpLocks noChangeShapeType="1"/>
              <a:endCxn id="106568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6" name="AutoShape 90"/>
            <p:cNvCxnSpPr>
              <a:cxnSpLocks noChangeShapeType="1"/>
              <a:stCxn id="106568" idx="7"/>
            </p:cNvCxnSpPr>
            <p:nvPr/>
          </p:nvCxnSpPr>
          <p:spPr bwMode="auto">
            <a:xfrm rot="-54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7" name="AutoShape 91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8" name="AutoShape 92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9" name="AutoShape 93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0" name="AutoShape 94"/>
            <p:cNvCxnSpPr>
              <a:cxnSpLocks noChangeShapeType="1"/>
              <a:stCxn id="106571" idx="7"/>
            </p:cNvCxnSpPr>
            <p:nvPr/>
          </p:nvCxnSpPr>
          <p:spPr bwMode="auto">
            <a:xfrm rot="-54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1" name="AutoShape 95"/>
            <p:cNvCxnSpPr>
              <a:cxnSpLocks noChangeShapeType="1"/>
              <a:endCxn id="106569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2" name="AutoShape 96"/>
            <p:cNvCxnSpPr>
              <a:cxnSpLocks noChangeShapeType="1"/>
              <a:stCxn id="106570" idx="7"/>
            </p:cNvCxnSpPr>
            <p:nvPr/>
          </p:nvCxnSpPr>
          <p:spPr bwMode="auto">
            <a:xfrm rot="-54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3" name="AutoShape 97"/>
            <p:cNvCxnSpPr>
              <a:cxnSpLocks noChangeShapeType="1"/>
              <a:endCxn id="106569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4" name="AutoShape 98"/>
            <p:cNvCxnSpPr>
              <a:cxnSpLocks noChangeShapeType="1"/>
              <a:stCxn id="106568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5" name="AutoShape 99"/>
            <p:cNvCxnSpPr>
              <a:cxnSpLocks noChangeShapeType="1"/>
              <a:endCxn id="106573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6" name="AutoShape 100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7" name="AutoShape 101"/>
            <p:cNvCxnSpPr>
              <a:cxnSpLocks noChangeShapeType="1"/>
              <a:endCxn id="106573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8" name="AutoShape 102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9" name="AutoShape 103"/>
            <p:cNvCxnSpPr>
              <a:cxnSpLocks noChangeShapeType="1"/>
              <a:endCxn id="106572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10" name="AutoShape 104"/>
            <p:cNvCxnSpPr>
              <a:cxnSpLocks noChangeShapeType="1"/>
              <a:stCxn id="106573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11" name="AutoShape 105"/>
            <p:cNvCxnSpPr>
              <a:cxnSpLocks noChangeShapeType="1"/>
              <a:endCxn id="106572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60522" name="Text Box 106"/>
          <p:cNvSpPr txBox="1">
            <a:spLocks noChangeArrowheads="1"/>
          </p:cNvSpPr>
          <p:nvPr/>
        </p:nvSpPr>
        <p:spPr bwMode="auto">
          <a:xfrm>
            <a:off x="3143250" y="22050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4403725" y="17732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4" name="Text Box 108"/>
          <p:cNvSpPr txBox="1">
            <a:spLocks noChangeArrowheads="1"/>
          </p:cNvSpPr>
          <p:nvPr/>
        </p:nvSpPr>
        <p:spPr bwMode="auto">
          <a:xfrm>
            <a:off x="5843588" y="17367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25" name="Text Box 109"/>
          <p:cNvSpPr txBox="1">
            <a:spLocks noChangeArrowheads="1"/>
          </p:cNvSpPr>
          <p:nvPr/>
        </p:nvSpPr>
        <p:spPr bwMode="auto">
          <a:xfrm>
            <a:off x="7104063" y="21685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26" name="Text Box 110"/>
          <p:cNvSpPr txBox="1">
            <a:spLocks noChangeArrowheads="1"/>
          </p:cNvSpPr>
          <p:nvPr/>
        </p:nvSpPr>
        <p:spPr bwMode="auto">
          <a:xfrm>
            <a:off x="5735638" y="234950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7" name="Text Box 111"/>
          <p:cNvSpPr txBox="1">
            <a:spLocks noChangeArrowheads="1"/>
          </p:cNvSpPr>
          <p:nvPr/>
        </p:nvSpPr>
        <p:spPr bwMode="auto">
          <a:xfrm>
            <a:off x="4548188" y="22050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  <a:endParaRPr lang="ru-RU" sz="1000"/>
          </a:p>
        </p:txBody>
      </p:sp>
      <p:sp>
        <p:nvSpPr>
          <p:cNvPr id="60528" name="Text Box 112"/>
          <p:cNvSpPr txBox="1">
            <a:spLocks noChangeArrowheads="1"/>
          </p:cNvSpPr>
          <p:nvPr/>
        </p:nvSpPr>
        <p:spPr bwMode="auto">
          <a:xfrm>
            <a:off x="3756025" y="26003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9" name="Text Box 113"/>
          <p:cNvSpPr txBox="1">
            <a:spLocks noChangeArrowheads="1"/>
          </p:cNvSpPr>
          <p:nvPr/>
        </p:nvSpPr>
        <p:spPr bwMode="auto">
          <a:xfrm>
            <a:off x="3216275" y="28527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30" name="Text Box 114"/>
          <p:cNvSpPr txBox="1">
            <a:spLocks noChangeArrowheads="1"/>
          </p:cNvSpPr>
          <p:nvPr/>
        </p:nvSpPr>
        <p:spPr bwMode="auto">
          <a:xfrm>
            <a:off x="4475163" y="28527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4</a:t>
            </a:r>
            <a:endParaRPr lang="ru-RU" sz="1000"/>
          </a:p>
        </p:txBody>
      </p:sp>
      <p:sp>
        <p:nvSpPr>
          <p:cNvPr id="60531" name="Text Box 115"/>
          <p:cNvSpPr txBox="1">
            <a:spLocks noChangeArrowheads="1"/>
          </p:cNvSpPr>
          <p:nvPr/>
        </p:nvSpPr>
        <p:spPr bwMode="auto">
          <a:xfrm>
            <a:off x="4475163" y="332105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2" name="Text Box 116"/>
          <p:cNvSpPr txBox="1">
            <a:spLocks noChangeArrowheads="1"/>
          </p:cNvSpPr>
          <p:nvPr/>
        </p:nvSpPr>
        <p:spPr bwMode="auto">
          <a:xfrm>
            <a:off x="5772150" y="332105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33" name="Text Box 117"/>
          <p:cNvSpPr txBox="1">
            <a:spLocks noChangeArrowheads="1"/>
          </p:cNvSpPr>
          <p:nvPr/>
        </p:nvSpPr>
        <p:spPr bwMode="auto">
          <a:xfrm>
            <a:off x="6564313" y="2636839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4" name="Text Box 118"/>
          <p:cNvSpPr txBox="1">
            <a:spLocks noChangeArrowheads="1"/>
          </p:cNvSpPr>
          <p:nvPr/>
        </p:nvSpPr>
        <p:spPr bwMode="auto">
          <a:xfrm>
            <a:off x="6994525" y="281622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5" name="Text Box 119"/>
          <p:cNvSpPr txBox="1">
            <a:spLocks noChangeArrowheads="1"/>
          </p:cNvSpPr>
          <p:nvPr/>
        </p:nvSpPr>
        <p:spPr bwMode="auto">
          <a:xfrm>
            <a:off x="5303838" y="314166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6" name="Rectangle 120"/>
          <p:cNvSpPr>
            <a:spLocks noChangeArrowheads="1"/>
          </p:cNvSpPr>
          <p:nvPr/>
        </p:nvSpPr>
        <p:spPr bwMode="auto">
          <a:xfrm>
            <a:off x="4222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11</a:t>
            </a:r>
            <a:endParaRPr lang="ru-RU" sz="1600">
              <a:cs typeface="Arial" charset="0"/>
            </a:endParaRPr>
          </a:p>
        </p:txBody>
      </p:sp>
      <p:sp>
        <p:nvSpPr>
          <p:cNvPr id="60537" name="Rectangle 121"/>
          <p:cNvSpPr>
            <a:spLocks noChangeArrowheads="1"/>
          </p:cNvSpPr>
          <p:nvPr/>
        </p:nvSpPr>
        <p:spPr bwMode="auto">
          <a:xfrm>
            <a:off x="29273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8" name="Rectangle 122"/>
          <p:cNvSpPr>
            <a:spLocks noChangeArrowheads="1"/>
          </p:cNvSpPr>
          <p:nvPr/>
        </p:nvSpPr>
        <p:spPr bwMode="auto">
          <a:xfrm>
            <a:off x="45466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9" name="Rectangle 123"/>
          <p:cNvSpPr>
            <a:spLocks noChangeArrowheads="1"/>
          </p:cNvSpPr>
          <p:nvPr/>
        </p:nvSpPr>
        <p:spPr bwMode="auto">
          <a:xfrm>
            <a:off x="29273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0" name="Rectangle 124"/>
          <p:cNvSpPr>
            <a:spLocks noChangeArrowheads="1"/>
          </p:cNvSpPr>
          <p:nvPr/>
        </p:nvSpPr>
        <p:spPr bwMode="auto">
          <a:xfrm>
            <a:off x="45466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1" name="Rectangle 125"/>
          <p:cNvSpPr>
            <a:spLocks noChangeArrowheads="1"/>
          </p:cNvSpPr>
          <p:nvPr/>
        </p:nvSpPr>
        <p:spPr bwMode="auto">
          <a:xfrm>
            <a:off x="26035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2" name="Rectangle 126"/>
          <p:cNvSpPr>
            <a:spLocks noChangeArrowheads="1"/>
          </p:cNvSpPr>
          <p:nvPr/>
        </p:nvSpPr>
        <p:spPr bwMode="auto">
          <a:xfrm>
            <a:off x="26035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3" name="Rectangle 127"/>
          <p:cNvSpPr>
            <a:spLocks noChangeArrowheads="1"/>
          </p:cNvSpPr>
          <p:nvPr/>
        </p:nvSpPr>
        <p:spPr bwMode="auto">
          <a:xfrm>
            <a:off x="51943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4" name="Rectangle 128"/>
          <p:cNvSpPr>
            <a:spLocks noChangeArrowheads="1"/>
          </p:cNvSpPr>
          <p:nvPr/>
        </p:nvSpPr>
        <p:spPr bwMode="auto">
          <a:xfrm>
            <a:off x="51943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5" name="Rectangle 129"/>
          <p:cNvSpPr>
            <a:spLocks noChangeArrowheads="1"/>
          </p:cNvSpPr>
          <p:nvPr/>
        </p:nvSpPr>
        <p:spPr bwMode="auto">
          <a:xfrm>
            <a:off x="4870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46" name="Rectangle 130"/>
          <p:cNvSpPr>
            <a:spLocks noChangeArrowheads="1"/>
          </p:cNvSpPr>
          <p:nvPr/>
        </p:nvSpPr>
        <p:spPr bwMode="auto">
          <a:xfrm>
            <a:off x="4870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10</a:t>
            </a:r>
            <a:endParaRPr lang="ru-RU" sz="1600">
              <a:cs typeface="Arial" charset="0"/>
            </a:endParaRPr>
          </a:p>
        </p:txBody>
      </p:sp>
      <p:sp>
        <p:nvSpPr>
          <p:cNvPr id="60547" name="Rectangle 131"/>
          <p:cNvSpPr>
            <a:spLocks noChangeArrowheads="1"/>
          </p:cNvSpPr>
          <p:nvPr/>
        </p:nvSpPr>
        <p:spPr bwMode="auto">
          <a:xfrm>
            <a:off x="3251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8" name="Rectangle 132"/>
          <p:cNvSpPr>
            <a:spLocks noChangeArrowheads="1"/>
          </p:cNvSpPr>
          <p:nvPr/>
        </p:nvSpPr>
        <p:spPr bwMode="auto">
          <a:xfrm>
            <a:off x="3251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9" name="Rectangle 133"/>
          <p:cNvSpPr>
            <a:spLocks noChangeArrowheads="1"/>
          </p:cNvSpPr>
          <p:nvPr/>
        </p:nvSpPr>
        <p:spPr bwMode="auto">
          <a:xfrm>
            <a:off x="3251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</a:t>
            </a:r>
            <a:endParaRPr lang="ru-RU" sz="1600">
              <a:cs typeface="Arial" charset="0"/>
            </a:endParaRPr>
          </a:p>
        </p:txBody>
      </p:sp>
      <p:sp>
        <p:nvSpPr>
          <p:cNvPr id="60550" name="Rectangle 134"/>
          <p:cNvSpPr>
            <a:spLocks noChangeArrowheads="1"/>
          </p:cNvSpPr>
          <p:nvPr/>
        </p:nvSpPr>
        <p:spPr bwMode="auto">
          <a:xfrm>
            <a:off x="3251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51" name="Rectangle 135"/>
          <p:cNvSpPr>
            <a:spLocks noChangeArrowheads="1"/>
          </p:cNvSpPr>
          <p:nvPr/>
        </p:nvSpPr>
        <p:spPr bwMode="auto">
          <a:xfrm>
            <a:off x="4870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2" name="Rectangle 136"/>
          <p:cNvSpPr>
            <a:spLocks noChangeArrowheads="1"/>
          </p:cNvSpPr>
          <p:nvPr/>
        </p:nvSpPr>
        <p:spPr bwMode="auto">
          <a:xfrm>
            <a:off x="4870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3" name="Rectangle 137"/>
          <p:cNvSpPr>
            <a:spLocks noChangeArrowheads="1"/>
          </p:cNvSpPr>
          <p:nvPr/>
        </p:nvSpPr>
        <p:spPr bwMode="auto">
          <a:xfrm>
            <a:off x="4222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4" name="Rectangle 138"/>
          <p:cNvSpPr>
            <a:spLocks noChangeArrowheads="1"/>
          </p:cNvSpPr>
          <p:nvPr/>
        </p:nvSpPr>
        <p:spPr bwMode="auto">
          <a:xfrm>
            <a:off x="4222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55" name="Rectangle 139"/>
          <p:cNvSpPr>
            <a:spLocks noChangeArrowheads="1"/>
          </p:cNvSpPr>
          <p:nvPr/>
        </p:nvSpPr>
        <p:spPr bwMode="auto">
          <a:xfrm>
            <a:off x="4222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6" name="Rectangle 140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57" name="Rectangle 141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8" name="Rectangle 142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59" name="Rectangle 143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60" name="Rectangle 144"/>
          <p:cNvSpPr>
            <a:spLocks noChangeArrowheads="1"/>
          </p:cNvSpPr>
          <p:nvPr/>
        </p:nvSpPr>
        <p:spPr bwMode="auto">
          <a:xfrm>
            <a:off x="3898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61" name="Rectangle 145"/>
          <p:cNvSpPr>
            <a:spLocks noChangeArrowheads="1"/>
          </p:cNvSpPr>
          <p:nvPr/>
        </p:nvSpPr>
        <p:spPr bwMode="auto">
          <a:xfrm>
            <a:off x="3898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62" name="Text Box 146"/>
          <p:cNvSpPr txBox="1">
            <a:spLocks noChangeArrowheads="1"/>
          </p:cNvSpPr>
          <p:nvPr/>
        </p:nvSpPr>
        <p:spPr bwMode="auto">
          <a:xfrm>
            <a:off x="6024564" y="5368926"/>
            <a:ext cx="43132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Один из вариантов применения алгоритма:</a:t>
            </a:r>
            <a:br>
              <a:rPr lang="ru-RU" sz="1600"/>
            </a:br>
            <a:r>
              <a:rPr lang="ru-RU" sz="1600"/>
              <a:t>нахождение критического пути.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6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522" grpId="0"/>
      <p:bldP spid="60523" grpId="0"/>
      <p:bldP spid="60524" grpId="0"/>
      <p:bldP spid="60525" grpId="0"/>
      <p:bldP spid="60526" grpId="0"/>
      <p:bldP spid="60527" grpId="0"/>
      <p:bldP spid="60528" grpId="0"/>
      <p:bldP spid="60529" grpId="0"/>
      <p:bldP spid="60530" grpId="0"/>
      <p:bldP spid="60531" grpId="0"/>
      <p:bldP spid="60532" grpId="0"/>
      <p:bldP spid="60533" grpId="0"/>
      <p:bldP spid="60534" grpId="0"/>
      <p:bldP spid="60535" grpId="0"/>
      <p:bldP spid="60536" grpId="0" animBg="1"/>
      <p:bldP spid="60537" grpId="0" animBg="1"/>
      <p:bldP spid="60538" grpId="0" animBg="1"/>
      <p:bldP spid="60539" grpId="0" animBg="1"/>
      <p:bldP spid="60540" grpId="0" animBg="1"/>
      <p:bldP spid="60541" grpId="0" animBg="1"/>
      <p:bldP spid="60542" grpId="0" animBg="1"/>
      <p:bldP spid="60543" grpId="0" animBg="1"/>
      <p:bldP spid="60544" grpId="0" animBg="1"/>
      <p:bldP spid="60545" grpId="0" animBg="1"/>
      <p:bldP spid="60546" grpId="0" animBg="1"/>
      <p:bldP spid="60547" grpId="0" animBg="1"/>
      <p:bldP spid="60548" grpId="0" animBg="1"/>
      <p:bldP spid="60549" grpId="0" animBg="1"/>
      <p:bldP spid="60550" grpId="0" animBg="1"/>
      <p:bldP spid="60551" grpId="0" animBg="1"/>
      <p:bldP spid="60552" grpId="0" animBg="1"/>
      <p:bldP spid="60553" grpId="0" animBg="1"/>
      <p:bldP spid="60554" grpId="0" animBg="1"/>
      <p:bldP spid="60555" grpId="0" animBg="1"/>
      <p:bldP spid="60556" grpId="0" animBg="1"/>
      <p:bldP spid="60557" grpId="0" animBg="1"/>
      <p:bldP spid="60558" grpId="0" animBg="1"/>
      <p:bldP spid="60559" grpId="0" animBg="1"/>
      <p:bldP spid="60560" grpId="0" animBg="1"/>
      <p:bldP spid="60561" grpId="0" animBg="1"/>
      <p:bldP spid="605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2"/>
          <p:cNvSpPr txBox="1">
            <a:spLocks noChangeArrowheads="1"/>
          </p:cNvSpPr>
          <p:nvPr/>
        </p:nvSpPr>
        <p:spPr bwMode="auto">
          <a:xfrm>
            <a:off x="2100264" y="333376"/>
            <a:ext cx="3597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Алгоритм «умножения матриц».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2243139" y="1016000"/>
            <a:ext cx="1330325" cy="1619250"/>
            <a:chOff x="499" y="2568"/>
            <a:chExt cx="838" cy="1020"/>
          </a:xfrm>
        </p:grpSpPr>
        <p:sp>
          <p:nvSpPr>
            <p:cNvPr id="108640" name="Oval 4"/>
            <p:cNvSpPr>
              <a:spLocks noChangeArrowheads="1"/>
            </p:cNvSpPr>
            <p:nvPr/>
          </p:nvSpPr>
          <p:spPr bwMode="auto">
            <a:xfrm>
              <a:off x="108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8641" name="Oval 5"/>
            <p:cNvSpPr>
              <a:spLocks noChangeArrowheads="1"/>
            </p:cNvSpPr>
            <p:nvPr/>
          </p:nvSpPr>
          <p:spPr bwMode="auto">
            <a:xfrm>
              <a:off x="499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8642" name="Oval 6"/>
            <p:cNvSpPr>
              <a:spLocks noChangeArrowheads="1"/>
            </p:cNvSpPr>
            <p:nvPr/>
          </p:nvSpPr>
          <p:spPr bwMode="auto">
            <a:xfrm>
              <a:off x="108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cxnSp>
          <p:nvCxnSpPr>
            <p:cNvPr id="108643" name="AutoShape 7"/>
            <p:cNvCxnSpPr>
              <a:cxnSpLocks noChangeShapeType="1"/>
              <a:stCxn id="108641" idx="7"/>
              <a:endCxn id="108640" idx="3"/>
            </p:cNvCxnSpPr>
            <p:nvPr/>
          </p:nvCxnSpPr>
          <p:spPr bwMode="auto">
            <a:xfrm flipV="1">
              <a:off x="712" y="2781"/>
              <a:ext cx="412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4" name="AutoShape 8"/>
            <p:cNvCxnSpPr>
              <a:cxnSpLocks noChangeShapeType="1"/>
              <a:stCxn id="108640" idx="4"/>
              <a:endCxn id="108642" idx="0"/>
            </p:cNvCxnSpPr>
            <p:nvPr/>
          </p:nvCxnSpPr>
          <p:spPr bwMode="auto">
            <a:xfrm>
              <a:off x="121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5" name="AutoShape 9"/>
            <p:cNvCxnSpPr>
              <a:cxnSpLocks noChangeShapeType="1"/>
              <a:stCxn id="108642" idx="1"/>
              <a:endCxn id="108641" idx="5"/>
            </p:cNvCxnSpPr>
            <p:nvPr/>
          </p:nvCxnSpPr>
          <p:spPr bwMode="auto">
            <a:xfrm flipH="1" flipV="1">
              <a:off x="712" y="3121"/>
              <a:ext cx="41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4114801" y="1016000"/>
            <a:ext cx="2339975" cy="1619250"/>
            <a:chOff x="1678" y="2568"/>
            <a:chExt cx="1474" cy="1020"/>
          </a:xfrm>
        </p:grpSpPr>
        <p:sp>
          <p:nvSpPr>
            <p:cNvPr id="108631" name="Oval 11"/>
            <p:cNvSpPr>
              <a:spLocks noChangeArrowheads="1"/>
            </p:cNvSpPr>
            <p:nvPr/>
          </p:nvSpPr>
          <p:spPr bwMode="auto">
            <a:xfrm>
              <a:off x="1678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8632" name="Oval 12"/>
            <p:cNvSpPr>
              <a:spLocks noChangeArrowheads="1"/>
            </p:cNvSpPr>
            <p:nvPr/>
          </p:nvSpPr>
          <p:spPr bwMode="auto">
            <a:xfrm>
              <a:off x="226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8633" name="Oval 13"/>
            <p:cNvSpPr>
              <a:spLocks noChangeArrowheads="1"/>
            </p:cNvSpPr>
            <p:nvPr/>
          </p:nvSpPr>
          <p:spPr bwMode="auto">
            <a:xfrm>
              <a:off x="226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8634" name="Oval 14"/>
            <p:cNvSpPr>
              <a:spLocks noChangeArrowheads="1"/>
            </p:cNvSpPr>
            <p:nvPr/>
          </p:nvSpPr>
          <p:spPr bwMode="auto">
            <a:xfrm>
              <a:off x="2903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cxnSp>
          <p:nvCxnSpPr>
            <p:cNvPr id="108635" name="AutoShape 15"/>
            <p:cNvCxnSpPr>
              <a:cxnSpLocks noChangeShapeType="1"/>
              <a:stCxn id="108631" idx="7"/>
              <a:endCxn id="108632" idx="3"/>
            </p:cNvCxnSpPr>
            <p:nvPr/>
          </p:nvCxnSpPr>
          <p:spPr bwMode="auto">
            <a:xfrm flipV="1">
              <a:off x="1891" y="2781"/>
              <a:ext cx="413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6" name="AutoShape 16"/>
            <p:cNvCxnSpPr>
              <a:cxnSpLocks noChangeShapeType="1"/>
              <a:stCxn id="108632" idx="4"/>
              <a:endCxn id="108633" idx="0"/>
            </p:cNvCxnSpPr>
            <p:nvPr/>
          </p:nvCxnSpPr>
          <p:spPr bwMode="auto">
            <a:xfrm>
              <a:off x="239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7" name="AutoShape 17"/>
            <p:cNvCxnSpPr>
              <a:cxnSpLocks noChangeShapeType="1"/>
              <a:stCxn id="108631" idx="5"/>
              <a:endCxn id="108633" idx="1"/>
            </p:cNvCxnSpPr>
            <p:nvPr/>
          </p:nvCxnSpPr>
          <p:spPr bwMode="auto">
            <a:xfrm>
              <a:off x="1891" y="3121"/>
              <a:ext cx="413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8" name="AutoShape 18"/>
            <p:cNvCxnSpPr>
              <a:cxnSpLocks noChangeShapeType="1"/>
              <a:stCxn id="108632" idx="5"/>
              <a:endCxn id="108634" idx="1"/>
            </p:cNvCxnSpPr>
            <p:nvPr/>
          </p:nvCxnSpPr>
          <p:spPr bwMode="auto">
            <a:xfrm>
              <a:off x="2481" y="2781"/>
              <a:ext cx="458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9" name="AutoShape 19"/>
            <p:cNvCxnSpPr>
              <a:cxnSpLocks noChangeShapeType="1"/>
              <a:stCxn id="108633" idx="7"/>
              <a:endCxn id="108634" idx="3"/>
            </p:cNvCxnSpPr>
            <p:nvPr/>
          </p:nvCxnSpPr>
          <p:spPr bwMode="auto">
            <a:xfrm flipV="1">
              <a:off x="2481" y="3121"/>
              <a:ext cx="45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64532" name="Group 20"/>
          <p:cNvGraphicFramePr>
            <a:graphicFrameLocks noGrp="1"/>
          </p:cNvGraphicFramePr>
          <p:nvPr>
            <p:ph idx="4294967295"/>
          </p:nvPr>
        </p:nvGraphicFramePr>
        <p:xfrm>
          <a:off x="7670800" y="1233488"/>
          <a:ext cx="2997200" cy="2259012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598" name="Text Box 86"/>
          <p:cNvSpPr txBox="1">
            <a:spLocks noChangeArrowheads="1"/>
          </p:cNvSpPr>
          <p:nvPr/>
        </p:nvSpPr>
        <p:spPr bwMode="auto">
          <a:xfrm>
            <a:off x="6888164" y="15668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6888164" y="12334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0" name="Text Box 88"/>
          <p:cNvSpPr txBox="1">
            <a:spLocks noChangeArrowheads="1"/>
          </p:cNvSpPr>
          <p:nvPr/>
        </p:nvSpPr>
        <p:spPr bwMode="auto">
          <a:xfrm>
            <a:off x="6888164" y="224155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1" name="Text Box 89"/>
          <p:cNvSpPr txBox="1">
            <a:spLocks noChangeArrowheads="1"/>
          </p:cNvSpPr>
          <p:nvPr/>
        </p:nvSpPr>
        <p:spPr bwMode="auto">
          <a:xfrm>
            <a:off x="6888164" y="191611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2" name="Text Box 90"/>
          <p:cNvSpPr txBox="1">
            <a:spLocks noChangeArrowheads="1"/>
          </p:cNvSpPr>
          <p:nvPr/>
        </p:nvSpPr>
        <p:spPr bwMode="auto">
          <a:xfrm>
            <a:off x="6888164" y="285273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6888164" y="25288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04" name="Text Box 92"/>
          <p:cNvSpPr txBox="1">
            <a:spLocks noChangeArrowheads="1"/>
          </p:cNvSpPr>
          <p:nvPr/>
        </p:nvSpPr>
        <p:spPr bwMode="auto">
          <a:xfrm>
            <a:off x="6888164" y="3176589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73199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6" name="Text Box 94"/>
          <p:cNvSpPr txBox="1">
            <a:spLocks noChangeArrowheads="1"/>
          </p:cNvSpPr>
          <p:nvPr/>
        </p:nvSpPr>
        <p:spPr bwMode="auto">
          <a:xfrm>
            <a:off x="77517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607" name="Text Box 95"/>
          <p:cNvSpPr txBox="1">
            <a:spLocks noChangeArrowheads="1"/>
          </p:cNvSpPr>
          <p:nvPr/>
        </p:nvSpPr>
        <p:spPr bwMode="auto">
          <a:xfrm>
            <a:off x="8183564" y="944564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8" name="Text Box 96"/>
          <p:cNvSpPr txBox="1">
            <a:spLocks noChangeArrowheads="1"/>
          </p:cNvSpPr>
          <p:nvPr/>
        </p:nvSpPr>
        <p:spPr bwMode="auto">
          <a:xfrm>
            <a:off x="86169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9" name="Text Box 97"/>
          <p:cNvSpPr txBox="1">
            <a:spLocks noChangeArrowheads="1"/>
          </p:cNvSpPr>
          <p:nvPr/>
        </p:nvSpPr>
        <p:spPr bwMode="auto">
          <a:xfrm>
            <a:off x="90487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10" name="Text Box 98"/>
          <p:cNvSpPr txBox="1">
            <a:spLocks noChangeArrowheads="1"/>
          </p:cNvSpPr>
          <p:nvPr/>
        </p:nvSpPr>
        <p:spPr bwMode="auto">
          <a:xfrm>
            <a:off x="94805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11" name="Text Box 99"/>
          <p:cNvSpPr txBox="1">
            <a:spLocks noChangeArrowheads="1"/>
          </p:cNvSpPr>
          <p:nvPr/>
        </p:nvSpPr>
        <p:spPr bwMode="auto">
          <a:xfrm>
            <a:off x="9912350" y="944564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12" name="Text Box 100"/>
          <p:cNvSpPr txBox="1">
            <a:spLocks noChangeArrowheads="1"/>
          </p:cNvSpPr>
          <p:nvPr/>
        </p:nvSpPr>
        <p:spPr bwMode="auto">
          <a:xfrm>
            <a:off x="2063751" y="3033713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представляет собой</a:t>
            </a:r>
            <a:br>
              <a:rPr lang="ru-RU" sz="1600"/>
            </a:br>
            <a:r>
              <a:rPr lang="ru-RU" sz="1600"/>
              <a:t>граф путей длиной </a:t>
            </a:r>
            <a:r>
              <a:rPr lang="en-US" sz="1600">
                <a:latin typeface="Monotype Corsiva" pitchFamily="66" charset="0"/>
              </a:rPr>
              <a:t>l</a:t>
            </a:r>
            <a:r>
              <a:rPr lang="en-US" sz="1600"/>
              <a:t> (</a:t>
            </a:r>
            <a:r>
              <a:rPr lang="ru-RU" sz="1600"/>
              <a:t>то есть в матрице</a:t>
            </a:r>
            <a:br>
              <a:rPr lang="ru-RU" sz="1600"/>
            </a:br>
            <a:r>
              <a:rPr lang="ru-RU" sz="1600"/>
              <a:t>единица находится в ячейке (</a:t>
            </a:r>
            <a:r>
              <a:rPr lang="en-US" sz="1600"/>
              <a:t>u,v), </a:t>
            </a:r>
            <a:r>
              <a:rPr lang="ru-RU" sz="1600"/>
              <a:t>если</a:t>
            </a:r>
            <a:br>
              <a:rPr lang="ru-RU" sz="1600"/>
            </a:br>
            <a:r>
              <a:rPr lang="ru-RU" sz="1600"/>
              <a:t>в исходном графе существовал путь из</a:t>
            </a:r>
            <a:br>
              <a:rPr lang="ru-RU" sz="1600"/>
            </a:br>
            <a:r>
              <a:rPr lang="en-US" sz="1600"/>
              <a:t>u </a:t>
            </a:r>
            <a:r>
              <a:rPr lang="ru-RU" sz="1600"/>
              <a:t>в </a:t>
            </a:r>
            <a:r>
              <a:rPr lang="en-US" sz="1600"/>
              <a:t>v </a:t>
            </a:r>
            <a:r>
              <a:rPr lang="ru-RU" sz="1600"/>
              <a:t>длиной не больше </a:t>
            </a:r>
            <a:r>
              <a:rPr lang="en-US" sz="1600">
                <a:latin typeface="Monotype Corsiva" pitchFamily="66" charset="0"/>
              </a:rPr>
              <a:t>l 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3" name="Text Box 101"/>
          <p:cNvSpPr txBox="1">
            <a:spLocks noChangeArrowheads="1"/>
          </p:cNvSpPr>
          <p:nvPr/>
        </p:nvSpPr>
        <p:spPr bwMode="auto">
          <a:xfrm>
            <a:off x="2063751" y="4400550"/>
            <a:ext cx="8308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Тогда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ru-RU" sz="1600" i="1" baseline="30000"/>
              <a:t>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– это матрица смежности исходного графа</a:t>
            </a:r>
            <a:r>
              <a:rPr lang="en-US" sz="1600"/>
              <a:t> G</a:t>
            </a:r>
            <a:r>
              <a:rPr lang="ru-RU" sz="1600"/>
              <a:t>, 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 – матрица</a:t>
            </a:r>
            <a:r>
              <a:rPr lang="en-US" sz="1600"/>
              <a:t> </a:t>
            </a:r>
            <a:r>
              <a:rPr lang="ru-RU" sz="1600"/>
              <a:t>смежности его транзитивного замыкания (очевидно, что если в графе </a:t>
            </a:r>
            <a:r>
              <a:rPr lang="en-US" sz="1600"/>
              <a:t/>
            </a:r>
            <a:br>
              <a:rPr lang="en-US" sz="1600"/>
            </a:br>
            <a:r>
              <a:rPr lang="ru-RU" sz="1600"/>
              <a:t>существует</a:t>
            </a:r>
            <a:r>
              <a:rPr lang="en-US" sz="1600"/>
              <a:t> </a:t>
            </a:r>
            <a:r>
              <a:rPr lang="ru-RU" sz="1600"/>
              <a:t>путь длины, большей </a:t>
            </a:r>
            <a:r>
              <a:rPr lang="en-US" sz="1600" i="1"/>
              <a:t>n</a:t>
            </a:r>
            <a:r>
              <a:rPr lang="en-US" sz="1600"/>
              <a:t>, </a:t>
            </a:r>
            <a:r>
              <a:rPr lang="ru-RU" sz="1600"/>
              <a:t>то существует и путь, длины не большей </a:t>
            </a:r>
            <a:r>
              <a:rPr lang="en-US" sz="1600" i="1"/>
              <a:t>n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4" name="Text Box 102"/>
          <p:cNvSpPr txBox="1">
            <a:spLocks noChangeArrowheads="1"/>
          </p:cNvSpPr>
          <p:nvPr/>
        </p:nvSpPr>
        <p:spPr bwMode="auto">
          <a:xfrm>
            <a:off x="2063751" y="5276850"/>
            <a:ext cx="84550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Алгоритм нахождения транзитивного замыкания: если удается вычислить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ru-RU" sz="1600" baseline="30000">
                <a:latin typeface="Monotype Corsiva" pitchFamily="66" charset="0"/>
              </a:rPr>
              <a:t>+1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по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ru-RU"/>
              <a:t>,</a:t>
            </a:r>
            <a:r>
              <a:rPr lang="en-US" sz="1600"/>
              <a:t> </a:t>
            </a:r>
            <a:r>
              <a:rPr lang="ru-RU" sz="1600"/>
              <a:t/>
            </a:r>
            <a:br>
              <a:rPr lang="ru-RU" sz="1600"/>
            </a:br>
            <a:r>
              <a:rPr lang="ru-RU" sz="1600"/>
              <a:t>то можно, начав с матрицы </a:t>
            </a:r>
            <a:r>
              <a:rPr lang="en-US" sz="1600"/>
              <a:t>G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за </a:t>
            </a:r>
            <a:r>
              <a:rPr lang="en-US" sz="1600" i="1"/>
              <a:t>n </a:t>
            </a:r>
            <a:r>
              <a:rPr lang="ru-RU" sz="1600"/>
              <a:t>шагов получить матрицу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8" grpId="0"/>
      <p:bldP spid="64599" grpId="0"/>
      <p:bldP spid="64600" grpId="0"/>
      <p:bldP spid="64601" grpId="0"/>
      <p:bldP spid="64602" grpId="0"/>
      <p:bldP spid="64603" grpId="0"/>
      <p:bldP spid="64604" grpId="0"/>
      <p:bldP spid="64605" grpId="0"/>
      <p:bldP spid="64606" grpId="0"/>
      <p:bldP spid="64607" grpId="0"/>
      <p:bldP spid="64608" grpId="0"/>
      <p:bldP spid="64609" grpId="0"/>
      <p:bldP spid="64610" grpId="0"/>
      <p:bldP spid="64611" grpId="0"/>
      <p:bldP spid="64612" grpId="0"/>
      <p:bldP spid="64613" grpId="0"/>
      <p:bldP spid="646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+mj-lt"/>
            </a:endParaRP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2480044" y="2558570"/>
            <a:ext cx="4445000" cy="2449513"/>
            <a:chOff x="488" y="1139"/>
            <a:chExt cx="2800" cy="1543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latin typeface="+mj-lt"/>
                </a:rPr>
                <a:t>10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2</a:t>
              </a: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3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6</a:t>
              </a: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1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8</a:t>
              </a: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67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5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7</a:t>
              </a: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4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9</a:t>
              </a: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06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0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1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60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519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420" y="213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1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383" y="211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j-lt"/>
                </a:rPr>
                <a:t>4</a:t>
              </a:r>
              <a:endParaRPr lang="ru-RU" sz="140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16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j-lt"/>
                </a:rPr>
                <a:t>3</a:t>
              </a:r>
              <a:endParaRPr lang="ru-RU" sz="140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814" y="242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819" y="211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</p:grp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7248128" y="1777267"/>
            <a:ext cx="27425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 dirty="0">
                <a:latin typeface="+mj-lt"/>
              </a:rPr>
              <a:t>Кратчайшие пути из вершины 10:</a:t>
            </a:r>
          </a:p>
        </p:txBody>
      </p: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583877"/>
              </p:ext>
            </p:extLst>
          </p:nvPr>
        </p:nvGraphicFramePr>
        <p:xfrm>
          <a:off x="7016881" y="2218576"/>
          <a:ext cx="3168352" cy="35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Путь через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 </a:t>
                      </a:r>
                      <a:endParaRPr kumimoji="0" lang="ru-RU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Корректность определения и рёбра отрицательной длины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можно заменить на менее строгое условие отсутствия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циклов отрицательной длины нет, то длина кратчайшего пути определена 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, но </a:t>
            </a:r>
            <a:r>
              <a:rPr lang="ru-RU" sz="2400" i="1" dirty="0">
                <a:latin typeface="Calibri" pitchFamily="34" charset="0"/>
                <a:cs typeface="Calibri" pitchFamily="34" charset="0"/>
                <a:sym typeface="Symbol"/>
              </a:rPr>
              <a:t>кратчайшего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Дейкстры -- схема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Э́дсгер </a:t>
            </a:r>
            <a:r>
              <a:rPr lang="ru-RU" dirty="0"/>
              <a:t>Ви́бе </a:t>
            </a:r>
            <a:r>
              <a:rPr lang="ru-RU" dirty="0" smtClean="0"/>
              <a:t>Де́йкстра 1930 – 2002</a:t>
            </a:r>
          </a:p>
          <a:p>
            <a:pPr lvl="1"/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</a:t>
            </a:r>
            <a:r>
              <a:rPr lang="en-US" dirty="0" err="1" smtClean="0"/>
              <a:t>Dijkstra</a:t>
            </a:r>
            <a:endParaRPr lang="ru-RU" dirty="0" smtClean="0"/>
          </a:p>
          <a:p>
            <a:r>
              <a:rPr lang="en-US" dirty="0" err="1"/>
              <a:t>Dijkstra</a:t>
            </a:r>
            <a:r>
              <a:rPr lang="en-US" dirty="0"/>
              <a:t>, E. W. (1959). "A note on two problems in </a:t>
            </a:r>
            <a:r>
              <a:rPr lang="en-US" dirty="0" smtClean="0"/>
              <a:t>connection </a:t>
            </a:r>
            <a:r>
              <a:rPr lang="en-US" dirty="0"/>
              <a:t>with graphs".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 1: 269–271.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1673373"/>
            <a:ext cx="3312367" cy="442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Дейкстры -- схема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1919536" y="1783560"/>
            <a:ext cx="8291264" cy="4572000"/>
          </a:xfrm>
        </p:spPr>
        <p:txBody>
          <a:bodyPr>
            <a:normAutofit/>
          </a:bodyPr>
          <a:lstStyle/>
          <a:p>
            <a:r>
              <a:rPr lang="ru-RU" sz="2800" dirty="0"/>
              <a:t>Вычисляем расстояния от вершины-источника до остальных вершин графа</a:t>
            </a:r>
          </a:p>
          <a:p>
            <a:r>
              <a:rPr lang="ru-RU" sz="2800" dirty="0"/>
              <a:t>Строим множество </a:t>
            </a:r>
            <a:r>
              <a:rPr lang="en-US" sz="2800" dirty="0"/>
              <a:t>S</a:t>
            </a:r>
            <a:r>
              <a:rPr lang="ru-RU" sz="2800" dirty="0"/>
              <a:t> вершин графа, кратчайшие расстояния от которых до источника известны</a:t>
            </a:r>
            <a:endParaRPr lang="en-US" sz="2800" dirty="0"/>
          </a:p>
          <a:p>
            <a:r>
              <a:rPr lang="ru-RU" sz="2800" dirty="0"/>
              <a:t>На каждом шаге</a:t>
            </a:r>
          </a:p>
          <a:p>
            <a:pPr lvl="1"/>
            <a:r>
              <a:rPr lang="ru-RU" sz="2400" dirty="0"/>
              <a:t>добавляем в </a:t>
            </a:r>
            <a:r>
              <a:rPr lang="en-US" sz="2400" dirty="0"/>
              <a:t>S </a:t>
            </a:r>
            <a:r>
              <a:rPr lang="ru-RU" sz="2400" dirty="0"/>
              <a:t>вершину </a:t>
            </a:r>
            <a:r>
              <a:rPr lang="en-US" sz="2400" dirty="0" err="1"/>
              <a:t>v</a:t>
            </a:r>
            <a:r>
              <a:rPr lang="en-US" sz="2400" baseline="-25000" dirty="0" err="1"/>
              <a:t>min</a:t>
            </a:r>
            <a:r>
              <a:rPr lang="ru-RU" sz="2400" dirty="0"/>
              <a:t>, которая ближе всего к источнику среди оставшихся вершин </a:t>
            </a:r>
            <a:r>
              <a:rPr lang="en-US" sz="2400" dirty="0"/>
              <a:t>V \ S</a:t>
            </a:r>
            <a:endParaRPr lang="ru-RU" sz="2400" dirty="0"/>
          </a:p>
          <a:p>
            <a:pPr lvl="1"/>
            <a:r>
              <a:rPr lang="ru-RU" sz="2400" dirty="0"/>
              <a:t>обновляем расстояния от источника до соседей </a:t>
            </a:r>
            <a:r>
              <a:rPr lang="en-US" dirty="0" err="1"/>
              <a:t>v</a:t>
            </a:r>
            <a:r>
              <a:rPr lang="en-US" baseline="-25000" dirty="0" err="1"/>
              <a:t>min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68208" y="5631161"/>
            <a:ext cx="2725588" cy="120032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latin typeface="+mn-lt"/>
              </a:rPr>
              <a:t>В каком алгоритме используется похожая  идея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1524001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49982</TotalTime>
  <Words>3311</Words>
  <Application>Microsoft Office PowerPoint</Application>
  <PresentationFormat>Широкоэкранный</PresentationFormat>
  <Paragraphs>949</Paragraphs>
  <Slides>54</Slides>
  <Notes>50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Calibri</vt:lpstr>
      <vt:lpstr>Courier</vt:lpstr>
      <vt:lpstr>Lucida Console</vt:lpstr>
      <vt:lpstr>Monotype Corsiva</vt:lpstr>
      <vt:lpstr>Symbol</vt:lpstr>
      <vt:lpstr>Office Theme</vt:lpstr>
      <vt:lpstr>Презентация PowerPoint</vt:lpstr>
      <vt:lpstr>КРАТЧАЙШИЕ пути в графе Топологическая сортировка</vt:lpstr>
      <vt:lpstr>План лекции</vt:lpstr>
      <vt:lpstr>Кратчайшие пути</vt:lpstr>
      <vt:lpstr>Кратчайшие пути</vt:lpstr>
      <vt:lpstr>Пример</vt:lpstr>
      <vt:lpstr>Корректность определения и рёбра отрицательной длины</vt:lpstr>
      <vt:lpstr>Алгоритм Дейкстры -- схема</vt:lpstr>
      <vt:lpstr>Алгоритм Дейкстры -- схема</vt:lpstr>
      <vt:lpstr>Пример (Википедия) – шаг 1</vt:lpstr>
      <vt:lpstr>Пример – шаг 2</vt:lpstr>
      <vt:lpstr>Пример – шаг 3</vt:lpstr>
      <vt:lpstr>Пример – шаг 4</vt:lpstr>
      <vt:lpstr>Пример – шаг 5</vt:lpstr>
      <vt:lpstr>Пример – шаг 6</vt:lpstr>
      <vt:lpstr>Алгоритм Дейкстры</vt:lpstr>
      <vt:lpstr>Алгоритм Дейкстры</vt:lpstr>
      <vt:lpstr>Алгоритм Дейкстры С</vt:lpstr>
      <vt:lpstr>Сложность алгоритма Дейкстры по времени</vt:lpstr>
      <vt:lpstr>Алгоритм Беллмана-Форда</vt:lpstr>
      <vt:lpstr>Алгоритм Беллмана-Форда</vt:lpstr>
      <vt:lpstr>Алгоритм Беллмана-Форда -- схема</vt:lpstr>
      <vt:lpstr>Алгоритм Беллмана-Форда C</vt:lpstr>
      <vt:lpstr>Алгоритм Флойда-Уоршелла</vt:lpstr>
      <vt:lpstr>Алгоритм Флойда-Уоршелла -- схема</vt:lpstr>
      <vt:lpstr>Топологическая сортировка</vt:lpstr>
      <vt:lpstr>Алгоритм топологической сортировки</vt:lpstr>
      <vt:lpstr>Топологическая сортировка -- пример</vt:lpstr>
      <vt:lpstr>Топологическая сортировка -- пример</vt:lpstr>
      <vt:lpstr>Топологическая сортировка с матрицей смежности</vt:lpstr>
      <vt:lpstr>Топологическая сортировка с  иерархическими списками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Заключение</vt:lpstr>
      <vt:lpstr>Транзитивное замыкание графа</vt:lpstr>
      <vt:lpstr>Построение транзитивного замыкания графа. Пример</vt:lpstr>
      <vt:lpstr>Презентация PowerPoint</vt:lpstr>
      <vt:lpstr>Алгоритм построения транзитивного замыкания графа</vt:lpstr>
      <vt:lpstr>Презентация PowerPoint</vt:lpstr>
      <vt:lpstr>Техника релаксации</vt:lpstr>
      <vt:lpstr>Презентация PowerPoint</vt:lpstr>
      <vt:lpstr>Презентация PowerPoint</vt:lpstr>
      <vt:lpstr>Алгоритм Дейкстры</vt:lpstr>
      <vt:lpstr>Презентация PowerPoint</vt:lpstr>
      <vt:lpstr>Реализация с дополнительным массивом - O(n2)  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пути, топологическая сортировка</dc:title>
  <dc:creator>Evgueni Petrov</dc:creator>
  <cp:lastModifiedBy>Лектор</cp:lastModifiedBy>
  <cp:revision>301</cp:revision>
  <dcterms:created xsi:type="dcterms:W3CDTF">2009-09-24T12:02:26Z</dcterms:created>
  <dcterms:modified xsi:type="dcterms:W3CDTF">2018-02-15T05:57:32Z</dcterms:modified>
</cp:coreProperties>
</file>