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7"/>
  </p:notesMasterIdLst>
  <p:sldIdLst>
    <p:sldId id="256" r:id="rId2"/>
    <p:sldId id="366" r:id="rId3"/>
    <p:sldId id="405" r:id="rId4"/>
    <p:sldId id="331" r:id="rId5"/>
    <p:sldId id="354" r:id="rId6"/>
    <p:sldId id="333" r:id="rId7"/>
    <p:sldId id="408" r:id="rId8"/>
    <p:sldId id="342" r:id="rId9"/>
    <p:sldId id="406" r:id="rId10"/>
    <p:sldId id="338" r:id="rId11"/>
    <p:sldId id="349" r:id="rId12"/>
    <p:sldId id="345" r:id="rId13"/>
    <p:sldId id="347" r:id="rId14"/>
    <p:sldId id="348" r:id="rId15"/>
    <p:sldId id="412" r:id="rId16"/>
    <p:sldId id="361" r:id="rId17"/>
    <p:sldId id="362" r:id="rId18"/>
    <p:sldId id="363" r:id="rId19"/>
    <p:sldId id="364" r:id="rId20"/>
    <p:sldId id="365" r:id="rId21"/>
    <p:sldId id="367" r:id="rId22"/>
    <p:sldId id="368" r:id="rId23"/>
    <p:sldId id="369" r:id="rId24"/>
    <p:sldId id="370" r:id="rId25"/>
    <p:sldId id="372" r:id="rId26"/>
    <p:sldId id="387" r:id="rId27"/>
    <p:sldId id="409" r:id="rId28"/>
    <p:sldId id="373" r:id="rId29"/>
    <p:sldId id="410" r:id="rId30"/>
    <p:sldId id="388" r:id="rId31"/>
    <p:sldId id="411" r:id="rId32"/>
    <p:sldId id="371" r:id="rId33"/>
    <p:sldId id="376" r:id="rId34"/>
    <p:sldId id="380" r:id="rId35"/>
    <p:sldId id="404" r:id="rId36"/>
    <p:sldId id="392" r:id="rId37"/>
    <p:sldId id="379" r:id="rId38"/>
    <p:sldId id="336" r:id="rId39"/>
    <p:sldId id="390" r:id="rId40"/>
    <p:sldId id="337" r:id="rId41"/>
    <p:sldId id="407" r:id="rId42"/>
    <p:sldId id="334" r:id="rId43"/>
    <p:sldId id="355" r:id="rId44"/>
    <p:sldId id="356" r:id="rId45"/>
    <p:sldId id="341" r:id="rId46"/>
  </p:sldIdLst>
  <p:sldSz cx="12192000" cy="6858000"/>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00"/>
    <a:srgbClr val="A3C4FF"/>
    <a:srgbClr val="EC5C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75" autoAdjust="0"/>
    <p:restoredTop sz="94660"/>
  </p:normalViewPr>
  <p:slideViewPr>
    <p:cSldViewPr>
      <p:cViewPr varScale="1">
        <p:scale>
          <a:sx n="115" d="100"/>
          <a:sy n="115" d="100"/>
        </p:scale>
        <p:origin x="252" y="10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ru-RU"/>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BA1C98EC-C796-461C-A465-3BC005E36484}" type="datetimeFigureOut">
              <a:rPr lang="ru-RU"/>
              <a:pPr>
                <a:defRPr/>
              </a:pPr>
              <a:t>24.11.2017</a:t>
            </a:fld>
            <a:endParaRPr lang="ru-RU"/>
          </a:p>
        </p:txBody>
      </p:sp>
      <p:sp>
        <p:nvSpPr>
          <p:cNvPr id="1331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noProof="0" smtClean="0"/>
              <a:t>Click to edit Master text styles</a:t>
            </a:r>
          </a:p>
          <a:p>
            <a:pPr lvl="1"/>
            <a:r>
              <a:rPr lang="ru-RU" noProof="0" smtClean="0"/>
              <a:t>Second level</a:t>
            </a:r>
          </a:p>
          <a:p>
            <a:pPr lvl="2"/>
            <a:r>
              <a:rPr lang="ru-RU" noProof="0" smtClean="0"/>
              <a:t>Third level</a:t>
            </a:r>
          </a:p>
          <a:p>
            <a:pPr lvl="3"/>
            <a:r>
              <a:rPr lang="ru-RU" noProof="0" smtClean="0"/>
              <a:t>Fourth level</a:t>
            </a:r>
          </a:p>
          <a:p>
            <a:pPr lvl="4"/>
            <a:r>
              <a:rPr lang="ru-RU" noProof="0" smtClean="0"/>
              <a:t>Fifth level</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ru-RU"/>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E60090B0-65FC-42A5-8BAF-C55B89D9B350}" type="slidenum">
              <a:rPr lang="ru-RU"/>
              <a:pPr>
                <a:defRPr/>
              </a:pPr>
              <a:t>‹#›</a:t>
            </a:fld>
            <a:endParaRPr lang="ru-RU"/>
          </a:p>
        </p:txBody>
      </p:sp>
    </p:spTree>
    <p:extLst>
      <p:ext uri="{BB962C8B-B14F-4D97-AF65-F5344CB8AC3E}">
        <p14:creationId xmlns:p14="http://schemas.microsoft.com/office/powerpoint/2010/main" val="20237025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ChangeArrowheads="1" noTextEdit="1"/>
          </p:cNvSpPr>
          <p:nvPr>
            <p:ph type="sldImg"/>
          </p:nvPr>
        </p:nvSpPr>
        <p:spPr>
          <a:xfrm>
            <a:off x="381000" y="685800"/>
            <a:ext cx="6096000" cy="3429000"/>
          </a:xfrm>
          <a:ln/>
        </p:spPr>
      </p:sp>
      <p:sp>
        <p:nvSpPr>
          <p:cNvPr id="15362" name="Rectangle 3"/>
          <p:cNvSpPr>
            <a:spLocks noGrp="1" noChangeArrowheads="1"/>
          </p:cNvSpPr>
          <p:nvPr>
            <p:ph type="body" idx="1"/>
          </p:nvPr>
        </p:nvSpPr>
        <p:spPr>
          <a:noFill/>
          <a:ln/>
        </p:spPr>
        <p:txBody>
          <a:bodyPr/>
          <a:lstStyle/>
          <a:p>
            <a:pPr eaLnBrk="1" hangingPunct="1"/>
            <a:endParaRPr lang="ru-RU" smtClean="0"/>
          </a:p>
        </p:txBody>
      </p:sp>
    </p:spTree>
    <p:extLst>
      <p:ext uri="{BB962C8B-B14F-4D97-AF65-F5344CB8AC3E}">
        <p14:creationId xmlns:p14="http://schemas.microsoft.com/office/powerpoint/2010/main" val="2168960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Rot="1" noChangeAspect="1" noChangeArrowheads="1" noTextEdit="1"/>
          </p:cNvSpPr>
          <p:nvPr>
            <p:ph type="sldImg"/>
          </p:nvPr>
        </p:nvSpPr>
        <p:spPr>
          <a:xfrm>
            <a:off x="381000" y="685800"/>
            <a:ext cx="6096000" cy="3429000"/>
          </a:xfrm>
          <a:ln/>
        </p:spPr>
      </p:sp>
      <p:sp>
        <p:nvSpPr>
          <p:cNvPr id="14029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3586765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2"/>
          <p:cNvSpPr>
            <a:spLocks noGrp="1" noRot="1" noChangeAspect="1" noChangeArrowheads="1" noTextEdit="1"/>
          </p:cNvSpPr>
          <p:nvPr>
            <p:ph type="sldImg"/>
          </p:nvPr>
        </p:nvSpPr>
        <p:spPr>
          <a:xfrm>
            <a:off x="381000" y="685800"/>
            <a:ext cx="6096000" cy="3429000"/>
          </a:xfrm>
          <a:ln/>
        </p:spPr>
      </p:sp>
      <p:sp>
        <p:nvSpPr>
          <p:cNvPr id="14541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685595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2"/>
          <p:cNvSpPr>
            <a:spLocks noGrp="1" noRot="1" noChangeAspect="1" noChangeArrowheads="1" noTextEdit="1"/>
          </p:cNvSpPr>
          <p:nvPr>
            <p:ph type="sldImg"/>
          </p:nvPr>
        </p:nvSpPr>
        <p:spPr>
          <a:xfrm>
            <a:off x="381000" y="685800"/>
            <a:ext cx="6096000" cy="3429000"/>
          </a:xfrm>
          <a:ln/>
        </p:spPr>
      </p:sp>
      <p:sp>
        <p:nvSpPr>
          <p:cNvPr id="147458"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1528856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2"/>
          <p:cNvSpPr>
            <a:spLocks noGrp="1" noRot="1" noChangeAspect="1" noChangeArrowheads="1" noTextEdit="1"/>
          </p:cNvSpPr>
          <p:nvPr>
            <p:ph type="sldImg"/>
          </p:nvPr>
        </p:nvSpPr>
        <p:spPr>
          <a:xfrm>
            <a:off x="381000" y="685800"/>
            <a:ext cx="6096000" cy="3429000"/>
          </a:xfrm>
          <a:ln/>
        </p:spPr>
      </p:sp>
      <p:sp>
        <p:nvSpPr>
          <p:cNvPr id="159746"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2704736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2"/>
          <p:cNvSpPr>
            <a:spLocks noGrp="1" noRot="1" noChangeAspect="1" noChangeArrowheads="1" noTextEdit="1"/>
          </p:cNvSpPr>
          <p:nvPr>
            <p:ph type="sldImg"/>
          </p:nvPr>
        </p:nvSpPr>
        <p:spPr>
          <a:xfrm>
            <a:off x="381000" y="685800"/>
            <a:ext cx="6096000" cy="3429000"/>
          </a:xfrm>
          <a:ln/>
        </p:spPr>
      </p:sp>
      <p:sp>
        <p:nvSpPr>
          <p:cNvPr id="161794"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2982943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2"/>
          <p:cNvSpPr>
            <a:spLocks noGrp="1" noRot="1" noChangeAspect="1" noChangeArrowheads="1" noTextEdit="1"/>
          </p:cNvSpPr>
          <p:nvPr>
            <p:ph type="sldImg"/>
          </p:nvPr>
        </p:nvSpPr>
        <p:spPr>
          <a:xfrm>
            <a:off x="381000" y="685800"/>
            <a:ext cx="6096000" cy="3429000"/>
          </a:xfrm>
          <a:ln/>
        </p:spPr>
      </p:sp>
      <p:sp>
        <p:nvSpPr>
          <p:cNvPr id="163842"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38467425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2"/>
          <p:cNvSpPr>
            <a:spLocks noGrp="1" noRot="1" noChangeAspect="1" noChangeArrowheads="1" noTextEdit="1"/>
          </p:cNvSpPr>
          <p:nvPr>
            <p:ph type="sldImg"/>
          </p:nvPr>
        </p:nvSpPr>
        <p:spPr>
          <a:xfrm>
            <a:off x="381000" y="685800"/>
            <a:ext cx="6096000" cy="3429000"/>
          </a:xfrm>
          <a:ln/>
        </p:spPr>
      </p:sp>
      <p:sp>
        <p:nvSpPr>
          <p:cNvPr id="16589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7309978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2"/>
          <p:cNvSpPr>
            <a:spLocks noGrp="1" noRot="1" noChangeAspect="1" noChangeArrowheads="1" noTextEdit="1"/>
          </p:cNvSpPr>
          <p:nvPr>
            <p:ph type="sldImg"/>
          </p:nvPr>
        </p:nvSpPr>
        <p:spPr>
          <a:xfrm>
            <a:off x="381000" y="685800"/>
            <a:ext cx="6096000" cy="3429000"/>
          </a:xfrm>
          <a:ln/>
        </p:spPr>
      </p:sp>
      <p:sp>
        <p:nvSpPr>
          <p:cNvPr id="167938"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20984998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9523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2368389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97282"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221264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xfrm>
            <a:off x="381000" y="685800"/>
            <a:ext cx="6096000" cy="3429000"/>
          </a:xfrm>
          <a:ln/>
        </p:spPr>
      </p:sp>
      <p:sp>
        <p:nvSpPr>
          <p:cNvPr id="1741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33356265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99330"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37128089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547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6750555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547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35185422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547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27846583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7522"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3473313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7522"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13565611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7522"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27877028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7522"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25672439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1378"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19456090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3426"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1986648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xfrm>
            <a:off x="381000" y="685800"/>
            <a:ext cx="6096000" cy="3429000"/>
          </a:xfrm>
          <a:ln/>
        </p:spPr>
      </p:sp>
      <p:sp>
        <p:nvSpPr>
          <p:cNvPr id="1741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11224144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7762"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1946960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5714"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31746227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3666" name="Rectangle 3"/>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1839054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spect="1" noChangeArrowheads="1" noTextEdit="1"/>
          </p:cNvSpPr>
          <p:nvPr>
            <p:ph type="sldImg"/>
          </p:nvPr>
        </p:nvSpPr>
        <p:spPr>
          <a:xfrm>
            <a:off x="381000" y="685800"/>
            <a:ext cx="6096000" cy="3429000"/>
          </a:xfrm>
          <a:ln/>
        </p:spPr>
      </p:sp>
      <p:sp>
        <p:nvSpPr>
          <p:cNvPr id="2765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507495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xfrm>
            <a:off x="381000" y="685800"/>
            <a:ext cx="6096000" cy="3429000"/>
          </a:xfrm>
          <a:ln/>
        </p:spPr>
      </p:sp>
      <p:sp>
        <p:nvSpPr>
          <p:cNvPr id="1741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16909577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ChangeArrowheads="1" noTextEdit="1"/>
          </p:cNvSpPr>
          <p:nvPr>
            <p:ph type="sldImg"/>
          </p:nvPr>
        </p:nvSpPr>
        <p:spPr>
          <a:xfrm>
            <a:off x="381000" y="685800"/>
            <a:ext cx="6096000" cy="3429000"/>
          </a:xfrm>
          <a:ln/>
        </p:spPr>
      </p:sp>
      <p:sp>
        <p:nvSpPr>
          <p:cNvPr id="29698"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42907887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ChangeArrowheads="1" noTextEdit="1"/>
          </p:cNvSpPr>
          <p:nvPr>
            <p:ph type="sldImg"/>
          </p:nvPr>
        </p:nvSpPr>
        <p:spPr>
          <a:xfrm>
            <a:off x="381000" y="685800"/>
            <a:ext cx="6096000" cy="3429000"/>
          </a:xfrm>
          <a:ln/>
        </p:spPr>
      </p:sp>
      <p:sp>
        <p:nvSpPr>
          <p:cNvPr id="21506"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596312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noChangeArrowheads="1" noTextEdit="1"/>
          </p:cNvSpPr>
          <p:nvPr>
            <p:ph type="sldImg"/>
          </p:nvPr>
        </p:nvSpPr>
        <p:spPr>
          <a:xfrm>
            <a:off x="381000" y="685800"/>
            <a:ext cx="6096000" cy="3429000"/>
          </a:xfrm>
          <a:ln/>
        </p:spPr>
      </p:sp>
      <p:sp>
        <p:nvSpPr>
          <p:cNvPr id="23554"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4445117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Rot="1" noChangeAspect="1" noChangeArrowheads="1" noTextEdit="1"/>
          </p:cNvSpPr>
          <p:nvPr>
            <p:ph type="sldImg"/>
          </p:nvPr>
        </p:nvSpPr>
        <p:spPr>
          <a:xfrm>
            <a:off x="381000" y="685800"/>
            <a:ext cx="6096000" cy="3429000"/>
          </a:xfrm>
          <a:ln/>
        </p:spPr>
      </p:sp>
      <p:sp>
        <p:nvSpPr>
          <p:cNvPr id="33794"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18776823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a:xfrm>
            <a:off x="381000" y="685800"/>
            <a:ext cx="6096000" cy="3429000"/>
          </a:xfrm>
          <a:ln/>
        </p:spPr>
      </p:sp>
      <p:sp>
        <p:nvSpPr>
          <p:cNvPr id="35842"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2326552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xfrm>
            <a:off x="381000" y="685800"/>
            <a:ext cx="6096000" cy="3429000"/>
          </a:xfrm>
          <a:ln/>
        </p:spPr>
      </p:sp>
      <p:sp>
        <p:nvSpPr>
          <p:cNvPr id="19458"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13297716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noChangeArrowheads="1" noTextEdit="1"/>
          </p:cNvSpPr>
          <p:nvPr>
            <p:ph type="sldImg"/>
          </p:nvPr>
        </p:nvSpPr>
        <p:spPr>
          <a:xfrm>
            <a:off x="381000" y="685800"/>
            <a:ext cx="6096000" cy="3429000"/>
          </a:xfrm>
          <a:ln/>
        </p:spPr>
      </p:sp>
      <p:sp>
        <p:nvSpPr>
          <p:cNvPr id="37890"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3972447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ChangeArrowheads="1" noTextEdit="1"/>
          </p:cNvSpPr>
          <p:nvPr>
            <p:ph type="sldImg"/>
          </p:nvPr>
        </p:nvSpPr>
        <p:spPr>
          <a:xfrm>
            <a:off x="381000" y="685800"/>
            <a:ext cx="6096000" cy="3429000"/>
          </a:xfrm>
          <a:ln/>
        </p:spPr>
      </p:sp>
      <p:sp>
        <p:nvSpPr>
          <p:cNvPr id="21506"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275318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ChangeArrowheads="1" noTextEdit="1"/>
          </p:cNvSpPr>
          <p:nvPr>
            <p:ph type="sldImg"/>
          </p:nvPr>
        </p:nvSpPr>
        <p:spPr>
          <a:xfrm>
            <a:off x="381000" y="685800"/>
            <a:ext cx="6096000" cy="3429000"/>
          </a:xfrm>
          <a:ln/>
        </p:spPr>
      </p:sp>
      <p:sp>
        <p:nvSpPr>
          <p:cNvPr id="21506"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3265635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p:cNvSpPr>
            <a:spLocks noGrp="1" noRot="1" noChangeAspect="1" noChangeArrowheads="1" noTextEdit="1"/>
          </p:cNvSpPr>
          <p:nvPr>
            <p:ph type="sldImg"/>
          </p:nvPr>
        </p:nvSpPr>
        <p:spPr>
          <a:xfrm>
            <a:off x="381000" y="685800"/>
            <a:ext cx="6096000" cy="3429000"/>
          </a:xfrm>
          <a:ln/>
        </p:spPr>
      </p:sp>
      <p:sp>
        <p:nvSpPr>
          <p:cNvPr id="134146"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3566158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noChangeArrowheads="1" noTextEdit="1"/>
          </p:cNvSpPr>
          <p:nvPr>
            <p:ph type="sldImg"/>
          </p:nvPr>
        </p:nvSpPr>
        <p:spPr>
          <a:xfrm>
            <a:off x="381000" y="685800"/>
            <a:ext cx="6096000" cy="3429000"/>
          </a:xfrm>
          <a:ln/>
        </p:spPr>
      </p:sp>
      <p:sp>
        <p:nvSpPr>
          <p:cNvPr id="31746"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3923504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p:cNvSpPr>
            <a:spLocks noGrp="1" noRot="1" noChangeAspect="1" noChangeArrowheads="1" noTextEdit="1"/>
          </p:cNvSpPr>
          <p:nvPr>
            <p:ph type="sldImg"/>
          </p:nvPr>
        </p:nvSpPr>
        <p:spPr>
          <a:xfrm>
            <a:off x="381000" y="685800"/>
            <a:ext cx="6096000" cy="3429000"/>
          </a:xfrm>
          <a:ln/>
        </p:spPr>
      </p:sp>
      <p:sp>
        <p:nvSpPr>
          <p:cNvPr id="149506" name="Rectangle 3"/>
          <p:cNvSpPr>
            <a:spLocks noGrp="1" noChangeArrowheads="1"/>
          </p:cNvSpPr>
          <p:nvPr>
            <p:ph type="body" idx="1"/>
          </p:nvPr>
        </p:nvSpPr>
        <p:spPr>
          <a:noFill/>
          <a:ln/>
        </p:spPr>
        <p:txBody>
          <a:bodyPr/>
          <a:lstStyle/>
          <a:p>
            <a:endParaRPr lang="ru-RU" smtClean="0"/>
          </a:p>
        </p:txBody>
      </p:sp>
    </p:spTree>
    <p:extLst>
      <p:ext uri="{BB962C8B-B14F-4D97-AF65-F5344CB8AC3E}">
        <p14:creationId xmlns:p14="http://schemas.microsoft.com/office/powerpoint/2010/main" val="2423810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pPr>
              <a:defRPr/>
            </a:pPr>
            <a:fld id="{EBFB952E-7D86-4EC9-ACCB-9EAFF6FE934D}" type="datetimeFigureOut">
              <a:rPr lang="ru-RU" smtClean="0"/>
              <a:pPr>
                <a:defRPr/>
              </a:pPr>
              <a:t>24.11.2017</a:t>
            </a:fld>
            <a:endParaRPr lang="ru-RU"/>
          </a:p>
        </p:txBody>
      </p:sp>
      <p:sp>
        <p:nvSpPr>
          <p:cNvPr id="5" name="Footer Placeholder 4"/>
          <p:cNvSpPr>
            <a:spLocks noGrp="1"/>
          </p:cNvSpPr>
          <p:nvPr>
            <p:ph type="ftr" sz="quarter" idx="11"/>
          </p:nvPr>
        </p:nvSpPr>
        <p:spPr/>
        <p:txBody>
          <a:bodyPr/>
          <a:lstStyle/>
          <a:p>
            <a:pPr>
              <a:defRPr/>
            </a:pPr>
            <a:endParaRPr lang="ru-RU"/>
          </a:p>
        </p:txBody>
      </p:sp>
      <p:sp>
        <p:nvSpPr>
          <p:cNvPr id="6" name="Slide Number Placeholder 5"/>
          <p:cNvSpPr>
            <a:spLocks noGrp="1"/>
          </p:cNvSpPr>
          <p:nvPr>
            <p:ph type="sldNum" sz="quarter" idx="12"/>
          </p:nvPr>
        </p:nvSpPr>
        <p:spPr/>
        <p:txBody>
          <a:bodyPr/>
          <a:lstStyle/>
          <a:p>
            <a:pPr>
              <a:defRPr/>
            </a:pPr>
            <a:fld id="{261FD79B-327F-4B49-A6A2-B1A4E0179FC3}" type="slidenum">
              <a:rPr lang="ru-RU" smtClean="0"/>
              <a:pPr>
                <a:defRPr/>
              </a:pPr>
              <a:t>‹#›</a:t>
            </a:fld>
            <a:endParaRPr lang="ru-RU"/>
          </a:p>
        </p:txBody>
      </p:sp>
    </p:spTree>
    <p:extLst>
      <p:ext uri="{BB962C8B-B14F-4D97-AF65-F5344CB8AC3E}">
        <p14:creationId xmlns:p14="http://schemas.microsoft.com/office/powerpoint/2010/main" val="481031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pPr>
              <a:defRPr/>
            </a:pPr>
            <a:fld id="{EBFB952E-7D86-4EC9-ACCB-9EAFF6FE934D}" type="datetimeFigureOut">
              <a:rPr lang="ru-RU" smtClean="0"/>
              <a:pPr>
                <a:defRPr/>
              </a:pPr>
              <a:t>24.11.2017</a:t>
            </a:fld>
            <a:endParaRPr lang="ru-RU"/>
          </a:p>
        </p:txBody>
      </p:sp>
      <p:sp>
        <p:nvSpPr>
          <p:cNvPr id="5" name="Footer Placeholder 4"/>
          <p:cNvSpPr>
            <a:spLocks noGrp="1"/>
          </p:cNvSpPr>
          <p:nvPr>
            <p:ph type="ftr" sz="quarter" idx="11"/>
          </p:nvPr>
        </p:nvSpPr>
        <p:spPr/>
        <p:txBody>
          <a:bodyPr/>
          <a:lstStyle/>
          <a:p>
            <a:pPr>
              <a:defRPr/>
            </a:pPr>
            <a:endParaRPr lang="ru-RU"/>
          </a:p>
        </p:txBody>
      </p:sp>
      <p:sp>
        <p:nvSpPr>
          <p:cNvPr id="6" name="Slide Number Placeholder 5"/>
          <p:cNvSpPr>
            <a:spLocks noGrp="1"/>
          </p:cNvSpPr>
          <p:nvPr>
            <p:ph type="sldNum" sz="quarter" idx="12"/>
          </p:nvPr>
        </p:nvSpPr>
        <p:spPr/>
        <p:txBody>
          <a:bodyPr/>
          <a:lstStyle/>
          <a:p>
            <a:pPr>
              <a:defRPr/>
            </a:pPr>
            <a:fld id="{261FD79B-327F-4B49-A6A2-B1A4E0179FC3}" type="slidenum">
              <a:rPr lang="ru-RU" smtClean="0"/>
              <a:pPr>
                <a:defRPr/>
              </a:pPr>
              <a:t>‹#›</a:t>
            </a:fld>
            <a:endParaRPr lang="ru-RU"/>
          </a:p>
        </p:txBody>
      </p:sp>
    </p:spTree>
    <p:extLst>
      <p:ext uri="{BB962C8B-B14F-4D97-AF65-F5344CB8AC3E}">
        <p14:creationId xmlns:p14="http://schemas.microsoft.com/office/powerpoint/2010/main" val="2378315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pPr>
              <a:defRPr/>
            </a:pPr>
            <a:fld id="{EBFB952E-7D86-4EC9-ACCB-9EAFF6FE934D}" type="datetimeFigureOut">
              <a:rPr lang="ru-RU" smtClean="0"/>
              <a:pPr>
                <a:defRPr/>
              </a:pPr>
              <a:t>24.11.2017</a:t>
            </a:fld>
            <a:endParaRPr lang="ru-RU"/>
          </a:p>
        </p:txBody>
      </p:sp>
      <p:sp>
        <p:nvSpPr>
          <p:cNvPr id="5" name="Footer Placeholder 4"/>
          <p:cNvSpPr>
            <a:spLocks noGrp="1"/>
          </p:cNvSpPr>
          <p:nvPr>
            <p:ph type="ftr" sz="quarter" idx="11"/>
          </p:nvPr>
        </p:nvSpPr>
        <p:spPr/>
        <p:txBody>
          <a:bodyPr/>
          <a:lstStyle/>
          <a:p>
            <a:pPr>
              <a:defRPr/>
            </a:pPr>
            <a:endParaRPr lang="ru-RU"/>
          </a:p>
        </p:txBody>
      </p:sp>
      <p:sp>
        <p:nvSpPr>
          <p:cNvPr id="6" name="Slide Number Placeholder 5"/>
          <p:cNvSpPr>
            <a:spLocks noGrp="1"/>
          </p:cNvSpPr>
          <p:nvPr>
            <p:ph type="sldNum" sz="quarter" idx="12"/>
          </p:nvPr>
        </p:nvSpPr>
        <p:spPr/>
        <p:txBody>
          <a:bodyPr/>
          <a:lstStyle/>
          <a:p>
            <a:pPr>
              <a:defRPr/>
            </a:pPr>
            <a:fld id="{261FD79B-327F-4B49-A6A2-B1A4E0179FC3}" type="slidenum">
              <a:rPr lang="ru-RU" smtClean="0"/>
              <a:pPr>
                <a:defRPr/>
              </a:pPr>
              <a:t>‹#›</a:t>
            </a:fld>
            <a:endParaRPr lang="ru-RU"/>
          </a:p>
        </p:txBody>
      </p:sp>
    </p:spTree>
    <p:extLst>
      <p:ext uri="{BB962C8B-B14F-4D97-AF65-F5344CB8AC3E}">
        <p14:creationId xmlns:p14="http://schemas.microsoft.com/office/powerpoint/2010/main" val="149134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pPr>
              <a:defRPr/>
            </a:pPr>
            <a:fld id="{EBFB952E-7D86-4EC9-ACCB-9EAFF6FE934D}" type="datetimeFigureOut">
              <a:rPr lang="ru-RU" smtClean="0"/>
              <a:pPr>
                <a:defRPr/>
              </a:pPr>
              <a:t>24.11.2017</a:t>
            </a:fld>
            <a:endParaRPr lang="ru-RU"/>
          </a:p>
        </p:txBody>
      </p:sp>
      <p:sp>
        <p:nvSpPr>
          <p:cNvPr id="5" name="Footer Placeholder 4"/>
          <p:cNvSpPr>
            <a:spLocks noGrp="1"/>
          </p:cNvSpPr>
          <p:nvPr>
            <p:ph type="ftr" sz="quarter" idx="11"/>
          </p:nvPr>
        </p:nvSpPr>
        <p:spPr/>
        <p:txBody>
          <a:bodyPr/>
          <a:lstStyle/>
          <a:p>
            <a:pPr>
              <a:defRPr/>
            </a:pPr>
            <a:endParaRPr lang="ru-RU"/>
          </a:p>
        </p:txBody>
      </p:sp>
      <p:sp>
        <p:nvSpPr>
          <p:cNvPr id="6" name="Slide Number Placeholder 5"/>
          <p:cNvSpPr>
            <a:spLocks noGrp="1"/>
          </p:cNvSpPr>
          <p:nvPr>
            <p:ph type="sldNum" sz="quarter" idx="12"/>
          </p:nvPr>
        </p:nvSpPr>
        <p:spPr/>
        <p:txBody>
          <a:bodyPr/>
          <a:lstStyle/>
          <a:p>
            <a:pPr>
              <a:defRPr/>
            </a:pPr>
            <a:fld id="{261FD79B-327F-4B49-A6A2-B1A4E0179FC3}" type="slidenum">
              <a:rPr lang="ru-RU" smtClean="0"/>
              <a:pPr>
                <a:defRPr/>
              </a:pPr>
              <a:t>‹#›</a:t>
            </a:fld>
            <a:endParaRPr lang="ru-RU"/>
          </a:p>
        </p:txBody>
      </p:sp>
    </p:spTree>
    <p:extLst>
      <p:ext uri="{BB962C8B-B14F-4D97-AF65-F5344CB8AC3E}">
        <p14:creationId xmlns:p14="http://schemas.microsoft.com/office/powerpoint/2010/main" val="847753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EBFB952E-7D86-4EC9-ACCB-9EAFF6FE934D}" type="datetimeFigureOut">
              <a:rPr lang="ru-RU" smtClean="0"/>
              <a:pPr>
                <a:defRPr/>
              </a:pPr>
              <a:t>24.11.2017</a:t>
            </a:fld>
            <a:endParaRPr lang="ru-RU"/>
          </a:p>
        </p:txBody>
      </p:sp>
      <p:sp>
        <p:nvSpPr>
          <p:cNvPr id="5" name="Footer Placeholder 4"/>
          <p:cNvSpPr>
            <a:spLocks noGrp="1"/>
          </p:cNvSpPr>
          <p:nvPr>
            <p:ph type="ftr" sz="quarter" idx="11"/>
          </p:nvPr>
        </p:nvSpPr>
        <p:spPr/>
        <p:txBody>
          <a:bodyPr/>
          <a:lstStyle/>
          <a:p>
            <a:pPr>
              <a:defRPr/>
            </a:pPr>
            <a:endParaRPr lang="ru-RU"/>
          </a:p>
        </p:txBody>
      </p:sp>
      <p:sp>
        <p:nvSpPr>
          <p:cNvPr id="6" name="Slide Number Placeholder 5"/>
          <p:cNvSpPr>
            <a:spLocks noGrp="1"/>
          </p:cNvSpPr>
          <p:nvPr>
            <p:ph type="sldNum" sz="quarter" idx="12"/>
          </p:nvPr>
        </p:nvSpPr>
        <p:spPr/>
        <p:txBody>
          <a:bodyPr/>
          <a:lstStyle/>
          <a:p>
            <a:pPr>
              <a:defRPr/>
            </a:pPr>
            <a:fld id="{261FD79B-327F-4B49-A6A2-B1A4E0179FC3}" type="slidenum">
              <a:rPr lang="ru-RU" smtClean="0"/>
              <a:pPr>
                <a:defRPr/>
              </a:pPr>
              <a:t>‹#›</a:t>
            </a:fld>
            <a:endParaRPr lang="ru-RU"/>
          </a:p>
        </p:txBody>
      </p:sp>
    </p:spTree>
    <p:extLst>
      <p:ext uri="{BB962C8B-B14F-4D97-AF65-F5344CB8AC3E}">
        <p14:creationId xmlns:p14="http://schemas.microsoft.com/office/powerpoint/2010/main" val="409429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pPr>
              <a:defRPr/>
            </a:pPr>
            <a:fld id="{EBFB952E-7D86-4EC9-ACCB-9EAFF6FE934D}" type="datetimeFigureOut">
              <a:rPr lang="ru-RU" smtClean="0"/>
              <a:pPr>
                <a:defRPr/>
              </a:pPr>
              <a:t>24.11.2017</a:t>
            </a:fld>
            <a:endParaRPr lang="ru-RU"/>
          </a:p>
        </p:txBody>
      </p:sp>
      <p:sp>
        <p:nvSpPr>
          <p:cNvPr id="6" name="Footer Placeholder 5"/>
          <p:cNvSpPr>
            <a:spLocks noGrp="1"/>
          </p:cNvSpPr>
          <p:nvPr>
            <p:ph type="ftr" sz="quarter" idx="11"/>
          </p:nvPr>
        </p:nvSpPr>
        <p:spPr/>
        <p:txBody>
          <a:bodyPr/>
          <a:lstStyle/>
          <a:p>
            <a:pPr>
              <a:defRPr/>
            </a:pPr>
            <a:endParaRPr lang="ru-RU"/>
          </a:p>
        </p:txBody>
      </p:sp>
      <p:sp>
        <p:nvSpPr>
          <p:cNvPr id="7" name="Slide Number Placeholder 6"/>
          <p:cNvSpPr>
            <a:spLocks noGrp="1"/>
          </p:cNvSpPr>
          <p:nvPr>
            <p:ph type="sldNum" sz="quarter" idx="12"/>
          </p:nvPr>
        </p:nvSpPr>
        <p:spPr/>
        <p:txBody>
          <a:bodyPr/>
          <a:lstStyle/>
          <a:p>
            <a:pPr>
              <a:defRPr/>
            </a:pPr>
            <a:fld id="{261FD79B-327F-4B49-A6A2-B1A4E0179FC3}" type="slidenum">
              <a:rPr lang="ru-RU" smtClean="0"/>
              <a:pPr>
                <a:defRPr/>
              </a:pPr>
              <a:t>‹#›</a:t>
            </a:fld>
            <a:endParaRPr lang="ru-RU"/>
          </a:p>
        </p:txBody>
      </p:sp>
    </p:spTree>
    <p:extLst>
      <p:ext uri="{BB962C8B-B14F-4D97-AF65-F5344CB8AC3E}">
        <p14:creationId xmlns:p14="http://schemas.microsoft.com/office/powerpoint/2010/main" val="3702178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pPr>
              <a:defRPr/>
            </a:pPr>
            <a:fld id="{EBFB952E-7D86-4EC9-ACCB-9EAFF6FE934D}" type="datetimeFigureOut">
              <a:rPr lang="ru-RU" smtClean="0"/>
              <a:pPr>
                <a:defRPr/>
              </a:pPr>
              <a:t>24.11.2017</a:t>
            </a:fld>
            <a:endParaRPr lang="ru-RU"/>
          </a:p>
        </p:txBody>
      </p:sp>
      <p:sp>
        <p:nvSpPr>
          <p:cNvPr id="8" name="Footer Placeholder 7"/>
          <p:cNvSpPr>
            <a:spLocks noGrp="1"/>
          </p:cNvSpPr>
          <p:nvPr>
            <p:ph type="ftr" sz="quarter" idx="11"/>
          </p:nvPr>
        </p:nvSpPr>
        <p:spPr/>
        <p:txBody>
          <a:bodyPr/>
          <a:lstStyle/>
          <a:p>
            <a:pPr>
              <a:defRPr/>
            </a:pPr>
            <a:endParaRPr lang="ru-RU"/>
          </a:p>
        </p:txBody>
      </p:sp>
      <p:sp>
        <p:nvSpPr>
          <p:cNvPr id="9" name="Slide Number Placeholder 8"/>
          <p:cNvSpPr>
            <a:spLocks noGrp="1"/>
          </p:cNvSpPr>
          <p:nvPr>
            <p:ph type="sldNum" sz="quarter" idx="12"/>
          </p:nvPr>
        </p:nvSpPr>
        <p:spPr/>
        <p:txBody>
          <a:bodyPr/>
          <a:lstStyle/>
          <a:p>
            <a:pPr>
              <a:defRPr/>
            </a:pPr>
            <a:fld id="{261FD79B-327F-4B49-A6A2-B1A4E0179FC3}" type="slidenum">
              <a:rPr lang="ru-RU" smtClean="0"/>
              <a:pPr>
                <a:defRPr/>
              </a:pPr>
              <a:t>‹#›</a:t>
            </a:fld>
            <a:endParaRPr lang="ru-RU"/>
          </a:p>
        </p:txBody>
      </p:sp>
    </p:spTree>
    <p:extLst>
      <p:ext uri="{BB962C8B-B14F-4D97-AF65-F5344CB8AC3E}">
        <p14:creationId xmlns:p14="http://schemas.microsoft.com/office/powerpoint/2010/main" val="2574004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pPr>
              <a:defRPr/>
            </a:pPr>
            <a:fld id="{EBFB952E-7D86-4EC9-ACCB-9EAFF6FE934D}" type="datetimeFigureOut">
              <a:rPr lang="ru-RU" smtClean="0"/>
              <a:pPr>
                <a:defRPr/>
              </a:pPr>
              <a:t>24.11.2017</a:t>
            </a:fld>
            <a:endParaRPr lang="ru-RU"/>
          </a:p>
        </p:txBody>
      </p:sp>
      <p:sp>
        <p:nvSpPr>
          <p:cNvPr id="4" name="Footer Placeholder 3"/>
          <p:cNvSpPr>
            <a:spLocks noGrp="1"/>
          </p:cNvSpPr>
          <p:nvPr>
            <p:ph type="ftr" sz="quarter" idx="11"/>
          </p:nvPr>
        </p:nvSpPr>
        <p:spPr/>
        <p:txBody>
          <a:bodyPr/>
          <a:lstStyle/>
          <a:p>
            <a:pPr>
              <a:defRPr/>
            </a:pPr>
            <a:endParaRPr lang="ru-RU"/>
          </a:p>
        </p:txBody>
      </p:sp>
      <p:sp>
        <p:nvSpPr>
          <p:cNvPr id="5" name="Slide Number Placeholder 4"/>
          <p:cNvSpPr>
            <a:spLocks noGrp="1"/>
          </p:cNvSpPr>
          <p:nvPr>
            <p:ph type="sldNum" sz="quarter" idx="12"/>
          </p:nvPr>
        </p:nvSpPr>
        <p:spPr/>
        <p:txBody>
          <a:bodyPr/>
          <a:lstStyle/>
          <a:p>
            <a:pPr>
              <a:defRPr/>
            </a:pPr>
            <a:fld id="{261FD79B-327F-4B49-A6A2-B1A4E0179FC3}" type="slidenum">
              <a:rPr lang="ru-RU" smtClean="0"/>
              <a:pPr>
                <a:defRPr/>
              </a:pPr>
              <a:t>‹#›</a:t>
            </a:fld>
            <a:endParaRPr lang="ru-RU"/>
          </a:p>
        </p:txBody>
      </p:sp>
    </p:spTree>
    <p:extLst>
      <p:ext uri="{BB962C8B-B14F-4D97-AF65-F5344CB8AC3E}">
        <p14:creationId xmlns:p14="http://schemas.microsoft.com/office/powerpoint/2010/main" val="1868643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EBFB952E-7D86-4EC9-ACCB-9EAFF6FE934D}" type="datetimeFigureOut">
              <a:rPr lang="ru-RU" smtClean="0"/>
              <a:pPr>
                <a:defRPr/>
              </a:pPr>
              <a:t>24.11.2017</a:t>
            </a:fld>
            <a:endParaRPr lang="ru-RU"/>
          </a:p>
        </p:txBody>
      </p:sp>
      <p:sp>
        <p:nvSpPr>
          <p:cNvPr id="3" name="Footer Placeholder 2"/>
          <p:cNvSpPr>
            <a:spLocks noGrp="1"/>
          </p:cNvSpPr>
          <p:nvPr>
            <p:ph type="ftr" sz="quarter" idx="11"/>
          </p:nvPr>
        </p:nvSpPr>
        <p:spPr/>
        <p:txBody>
          <a:bodyPr/>
          <a:lstStyle/>
          <a:p>
            <a:pPr>
              <a:defRPr/>
            </a:pPr>
            <a:endParaRPr lang="ru-RU"/>
          </a:p>
        </p:txBody>
      </p:sp>
      <p:sp>
        <p:nvSpPr>
          <p:cNvPr id="4" name="Slide Number Placeholder 3"/>
          <p:cNvSpPr>
            <a:spLocks noGrp="1"/>
          </p:cNvSpPr>
          <p:nvPr>
            <p:ph type="sldNum" sz="quarter" idx="12"/>
          </p:nvPr>
        </p:nvSpPr>
        <p:spPr/>
        <p:txBody>
          <a:bodyPr/>
          <a:lstStyle/>
          <a:p>
            <a:pPr>
              <a:defRPr/>
            </a:pPr>
            <a:fld id="{261FD79B-327F-4B49-A6A2-B1A4E0179FC3}" type="slidenum">
              <a:rPr lang="ru-RU" smtClean="0"/>
              <a:pPr>
                <a:defRPr/>
              </a:pPr>
              <a:t>‹#›</a:t>
            </a:fld>
            <a:endParaRPr lang="ru-RU"/>
          </a:p>
        </p:txBody>
      </p:sp>
    </p:spTree>
    <p:extLst>
      <p:ext uri="{BB962C8B-B14F-4D97-AF65-F5344CB8AC3E}">
        <p14:creationId xmlns:p14="http://schemas.microsoft.com/office/powerpoint/2010/main" val="509505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EBFB952E-7D86-4EC9-ACCB-9EAFF6FE934D}" type="datetimeFigureOut">
              <a:rPr lang="ru-RU" smtClean="0"/>
              <a:pPr>
                <a:defRPr/>
              </a:pPr>
              <a:t>24.11.2017</a:t>
            </a:fld>
            <a:endParaRPr lang="ru-RU"/>
          </a:p>
        </p:txBody>
      </p:sp>
      <p:sp>
        <p:nvSpPr>
          <p:cNvPr id="6" name="Footer Placeholder 5"/>
          <p:cNvSpPr>
            <a:spLocks noGrp="1"/>
          </p:cNvSpPr>
          <p:nvPr>
            <p:ph type="ftr" sz="quarter" idx="11"/>
          </p:nvPr>
        </p:nvSpPr>
        <p:spPr/>
        <p:txBody>
          <a:bodyPr/>
          <a:lstStyle/>
          <a:p>
            <a:pPr>
              <a:defRPr/>
            </a:pPr>
            <a:endParaRPr lang="ru-RU"/>
          </a:p>
        </p:txBody>
      </p:sp>
      <p:sp>
        <p:nvSpPr>
          <p:cNvPr id="7" name="Slide Number Placeholder 6"/>
          <p:cNvSpPr>
            <a:spLocks noGrp="1"/>
          </p:cNvSpPr>
          <p:nvPr>
            <p:ph type="sldNum" sz="quarter" idx="12"/>
          </p:nvPr>
        </p:nvSpPr>
        <p:spPr/>
        <p:txBody>
          <a:bodyPr/>
          <a:lstStyle/>
          <a:p>
            <a:pPr>
              <a:defRPr/>
            </a:pPr>
            <a:fld id="{261FD79B-327F-4B49-A6A2-B1A4E0179FC3}" type="slidenum">
              <a:rPr lang="ru-RU" smtClean="0"/>
              <a:pPr>
                <a:defRPr/>
              </a:pPr>
              <a:t>‹#›</a:t>
            </a:fld>
            <a:endParaRPr lang="ru-RU"/>
          </a:p>
        </p:txBody>
      </p:sp>
    </p:spTree>
    <p:extLst>
      <p:ext uri="{BB962C8B-B14F-4D97-AF65-F5344CB8AC3E}">
        <p14:creationId xmlns:p14="http://schemas.microsoft.com/office/powerpoint/2010/main" val="2889048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EBFB952E-7D86-4EC9-ACCB-9EAFF6FE934D}" type="datetimeFigureOut">
              <a:rPr lang="ru-RU" smtClean="0"/>
              <a:pPr>
                <a:defRPr/>
              </a:pPr>
              <a:t>24.11.2017</a:t>
            </a:fld>
            <a:endParaRPr lang="ru-RU"/>
          </a:p>
        </p:txBody>
      </p:sp>
      <p:sp>
        <p:nvSpPr>
          <p:cNvPr id="6" name="Footer Placeholder 5"/>
          <p:cNvSpPr>
            <a:spLocks noGrp="1"/>
          </p:cNvSpPr>
          <p:nvPr>
            <p:ph type="ftr" sz="quarter" idx="11"/>
          </p:nvPr>
        </p:nvSpPr>
        <p:spPr/>
        <p:txBody>
          <a:bodyPr/>
          <a:lstStyle/>
          <a:p>
            <a:pPr>
              <a:defRPr/>
            </a:pPr>
            <a:endParaRPr lang="ru-RU"/>
          </a:p>
        </p:txBody>
      </p:sp>
      <p:sp>
        <p:nvSpPr>
          <p:cNvPr id="7" name="Slide Number Placeholder 6"/>
          <p:cNvSpPr>
            <a:spLocks noGrp="1"/>
          </p:cNvSpPr>
          <p:nvPr>
            <p:ph type="sldNum" sz="quarter" idx="12"/>
          </p:nvPr>
        </p:nvSpPr>
        <p:spPr/>
        <p:txBody>
          <a:bodyPr/>
          <a:lstStyle/>
          <a:p>
            <a:pPr>
              <a:defRPr/>
            </a:pPr>
            <a:fld id="{261FD79B-327F-4B49-A6A2-B1A4E0179FC3}" type="slidenum">
              <a:rPr lang="ru-RU" smtClean="0"/>
              <a:pPr>
                <a:defRPr/>
              </a:pPr>
              <a:t>‹#›</a:t>
            </a:fld>
            <a:endParaRPr lang="ru-RU"/>
          </a:p>
        </p:txBody>
      </p:sp>
    </p:spTree>
    <p:extLst>
      <p:ext uri="{BB962C8B-B14F-4D97-AF65-F5344CB8AC3E}">
        <p14:creationId xmlns:p14="http://schemas.microsoft.com/office/powerpoint/2010/main" val="107314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EBFB952E-7D86-4EC9-ACCB-9EAFF6FE934D}" type="datetimeFigureOut">
              <a:rPr lang="ru-RU" smtClean="0"/>
              <a:pPr>
                <a:defRPr/>
              </a:pPr>
              <a:t>24.11.2017</a:t>
            </a:fld>
            <a:endParaRPr lang="ru-RU"/>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ru-RU"/>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61FD79B-327F-4B49-A6A2-B1A4E0179FC3}" type="slidenum">
              <a:rPr lang="ru-RU" smtClean="0"/>
              <a:pPr>
                <a:defRPr/>
              </a:pPr>
              <a:t>‹#›</a:t>
            </a:fld>
            <a:endParaRPr lang="ru-RU"/>
          </a:p>
        </p:txBody>
      </p:sp>
    </p:spTree>
    <p:extLst>
      <p:ext uri="{BB962C8B-B14F-4D97-AF65-F5344CB8AC3E}">
        <p14:creationId xmlns:p14="http://schemas.microsoft.com/office/powerpoint/2010/main" val="23298308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ideone.com/k2u86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5.gif"/></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en.wikipedia.org/wiki/B-Tree"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en.wikipedia.org/wiki/AVL%20Tree"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Заголовок 1"/>
          <p:cNvSpPr>
            <a:spLocks noGrp="1"/>
          </p:cNvSpPr>
          <p:nvPr>
            <p:ph type="ctrTitle"/>
          </p:nvPr>
        </p:nvSpPr>
        <p:spPr/>
        <p:txBody>
          <a:bodyPr/>
          <a:lstStyle/>
          <a:p>
            <a:pPr eaLnBrk="1" hangingPunct="1">
              <a:defRPr/>
            </a:pPr>
            <a:r>
              <a:rPr lang="en-US" sz="3200" b="1" dirty="0">
                <a:latin typeface="Arial" pitchFamily="34" charset="0"/>
              </a:rPr>
              <a:t>B</a:t>
            </a:r>
            <a:r>
              <a:rPr lang="ru-RU" sz="3200" b="1" dirty="0">
                <a:latin typeface="Arial" pitchFamily="34" charset="0"/>
              </a:rPr>
              <a:t> и красно-чёрные деревья</a:t>
            </a:r>
          </a:p>
        </p:txBody>
      </p:sp>
      <p:sp>
        <p:nvSpPr>
          <p:cNvPr id="14338" name="Подзаголовок 2"/>
          <p:cNvSpPr>
            <a:spLocks noGrp="1"/>
          </p:cNvSpPr>
          <p:nvPr>
            <p:ph type="subTitle" idx="1"/>
          </p:nvPr>
        </p:nvSpPr>
        <p:spPr/>
        <p:txBody>
          <a:bodyPr/>
          <a:lstStyle/>
          <a:p>
            <a:pPr eaLnBrk="1" hangingPunct="1"/>
            <a:r>
              <a:rPr lang="ru-RU" dirty="0" smtClean="0">
                <a:solidFill>
                  <a:srgbClr val="898989"/>
                </a:solidFill>
              </a:rPr>
              <a:t>Лекция</a:t>
            </a:r>
            <a:r>
              <a:rPr lang="en-US" dirty="0" smtClean="0">
                <a:solidFill>
                  <a:srgbClr val="898989"/>
                </a:solidFill>
              </a:rPr>
              <a:t> </a:t>
            </a:r>
            <a:r>
              <a:rPr lang="ru-RU" dirty="0" smtClean="0">
                <a:solidFill>
                  <a:srgbClr val="898989"/>
                </a:solidFill>
              </a:rPr>
              <a:t>19</a:t>
            </a:r>
            <a:endParaRPr lang="ru-RU" dirty="0" smtClean="0">
              <a:solidFill>
                <a:srgbClr val="898989"/>
              </a:solidFill>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Поиск в </a:t>
            </a:r>
            <a:r>
              <a:rPr lang="ru-RU" dirty="0" err="1" smtClean="0"/>
              <a:t>В</a:t>
            </a:r>
            <a:r>
              <a:rPr lang="ru-RU" dirty="0" smtClean="0"/>
              <a:t> дереве на Си</a:t>
            </a:r>
            <a:endParaRPr lang="ru-RU" dirty="0"/>
          </a:p>
        </p:txBody>
      </p:sp>
      <p:sp>
        <p:nvSpPr>
          <p:cNvPr id="3" name="Объект 2"/>
          <p:cNvSpPr>
            <a:spLocks noGrp="1"/>
          </p:cNvSpPr>
          <p:nvPr>
            <p:ph sz="half" idx="1"/>
          </p:nvPr>
        </p:nvSpPr>
        <p:spPr/>
        <p:txBody>
          <a:bodyPr>
            <a:normAutofit/>
          </a:bodyPr>
          <a:lstStyle/>
          <a:p>
            <a:pPr marL="0" indent="0">
              <a:buNone/>
            </a:pPr>
            <a:r>
              <a:rPr lang="en-US" sz="1800" dirty="0" err="1">
                <a:solidFill>
                  <a:srgbClr val="0000FF"/>
                </a:solidFill>
                <a:latin typeface="Consolas" panose="020B0609020204030204" pitchFamily="49" charset="0"/>
              </a:rPr>
              <a:t>typedef</a:t>
            </a:r>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struct</a:t>
            </a:r>
            <a:r>
              <a:rPr lang="en-US" sz="1800" dirty="0">
                <a:solidFill>
                  <a:srgbClr val="000000"/>
                </a:solidFill>
                <a:latin typeface="Consolas" panose="020B0609020204030204" pitchFamily="49" charset="0"/>
              </a:rPr>
              <a:t> </a:t>
            </a:r>
            <a:r>
              <a:rPr lang="en-US" sz="1800" dirty="0" err="1" smtClean="0">
                <a:solidFill>
                  <a:srgbClr val="2B91AF"/>
                </a:solidFill>
                <a:latin typeface="Consolas" panose="020B0609020204030204" pitchFamily="49" charset="0"/>
              </a:rPr>
              <a:t>BTree</a:t>
            </a:r>
            <a:r>
              <a:rPr lang="en-US" sz="1800" dirty="0" smtClean="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a:t>
            </a:r>
          </a:p>
          <a:p>
            <a:pPr marL="0" indent="0">
              <a:buNone/>
            </a:pPr>
            <a:r>
              <a:rPr lang="ru-RU" sz="1800" dirty="0" smtClean="0">
                <a:solidFill>
                  <a:srgbClr val="008000"/>
                </a:solidFill>
                <a:latin typeface="Consolas" panose="020B0609020204030204" pitchFamily="49" charset="0"/>
              </a:rPr>
              <a:t>    // </a:t>
            </a:r>
            <a:r>
              <a:rPr lang="ru-RU" sz="1800" dirty="0" smtClean="0">
                <a:solidFill>
                  <a:srgbClr val="008000"/>
                </a:solidFill>
                <a:latin typeface="Consolas" panose="020B0609020204030204" pitchFamily="49" charset="0"/>
              </a:rPr>
              <a:t>фактическое число ключей</a:t>
            </a:r>
            <a:endParaRPr lang="ru-RU" sz="1800" dirty="0">
              <a:solidFill>
                <a:srgbClr val="000000"/>
              </a:solidFill>
              <a:latin typeface="Consolas" panose="020B0609020204030204" pitchFamily="49" charset="0"/>
            </a:endParaRPr>
          </a:p>
          <a:p>
            <a:pPr marL="0" indent="0">
              <a:buNone/>
            </a:pPr>
            <a:r>
              <a:rPr lang="ru-RU" sz="1800" dirty="0" smtClean="0">
                <a:solidFill>
                  <a:srgbClr val="0000FF"/>
                </a:solidFill>
                <a:latin typeface="Consolas" panose="020B0609020204030204" pitchFamily="49" charset="0"/>
              </a:rPr>
              <a:t>    </a:t>
            </a:r>
            <a:r>
              <a:rPr lang="ru-RU" sz="1800" dirty="0" err="1" smtClean="0">
                <a:solidFill>
                  <a:srgbClr val="0000FF"/>
                </a:solidFill>
                <a:latin typeface="Consolas" panose="020B0609020204030204" pitchFamily="49" charset="0"/>
              </a:rPr>
              <a:t>int</a:t>
            </a:r>
            <a:r>
              <a:rPr lang="ru-RU" sz="1800" dirty="0" smtClean="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n;</a:t>
            </a:r>
          </a:p>
          <a:p>
            <a:pPr marL="0" indent="0">
              <a:buNone/>
            </a:pPr>
            <a:r>
              <a:rPr lang="ru-RU" sz="1800" dirty="0" smtClean="0">
                <a:solidFill>
                  <a:srgbClr val="008000"/>
                </a:solidFill>
                <a:latin typeface="Consolas" panose="020B0609020204030204" pitchFamily="49" charset="0"/>
              </a:rPr>
              <a:t>    </a:t>
            </a:r>
            <a:r>
              <a:rPr lang="en-US" sz="1800" dirty="0" smtClean="0">
                <a:solidFill>
                  <a:srgbClr val="008000"/>
                </a:solidFill>
                <a:latin typeface="Consolas" panose="020B0609020204030204" pitchFamily="49" charset="0"/>
              </a:rPr>
              <a:t>// </a:t>
            </a:r>
            <a:r>
              <a:rPr lang="en-US" sz="1800" dirty="0" smtClean="0">
                <a:solidFill>
                  <a:srgbClr val="008000"/>
                </a:solidFill>
                <a:latin typeface="Consolas" panose="020B0609020204030204" pitchFamily="49" charset="0"/>
              </a:rPr>
              <a:t>n</a:t>
            </a:r>
            <a:r>
              <a:rPr lang="ru-RU" sz="1800" dirty="0" smtClean="0">
                <a:solidFill>
                  <a:srgbClr val="008000"/>
                </a:solidFill>
                <a:latin typeface="Consolas" panose="020B0609020204030204" pitchFamily="49" charset="0"/>
              </a:rPr>
              <a:t> </a:t>
            </a:r>
            <a:r>
              <a:rPr lang="en-US" sz="1800" dirty="0" err="1" smtClean="0">
                <a:solidFill>
                  <a:srgbClr val="008000"/>
                </a:solidFill>
                <a:latin typeface="Consolas" panose="020B0609020204030204" pitchFamily="49" charset="0"/>
              </a:rPr>
              <a:t>ключ</a:t>
            </a:r>
            <a:r>
              <a:rPr lang="ru-RU" sz="1800" dirty="0" smtClean="0">
                <a:solidFill>
                  <a:srgbClr val="008000"/>
                </a:solidFill>
                <a:latin typeface="Consolas" panose="020B0609020204030204" pitchFamily="49" charset="0"/>
              </a:rPr>
              <a:t>ей</a:t>
            </a:r>
            <a:r>
              <a:rPr lang="en-US" sz="1800" dirty="0" smtClean="0">
                <a:solidFill>
                  <a:srgbClr val="008000"/>
                </a:solidFill>
                <a:latin typeface="Consolas" panose="020B0609020204030204" pitchFamily="49" charset="0"/>
              </a:rPr>
              <a:t> </a:t>
            </a:r>
            <a:r>
              <a:rPr lang="ru-RU" sz="1800" dirty="0">
                <a:solidFill>
                  <a:srgbClr val="008000"/>
                </a:solidFill>
                <a:latin typeface="Consolas" panose="020B0609020204030204" pitchFamily="49" charset="0"/>
              </a:rPr>
              <a:t>по возрастанию</a:t>
            </a:r>
            <a:endParaRPr lang="en-US" sz="1800" dirty="0">
              <a:solidFill>
                <a:srgbClr val="000000"/>
              </a:solidFill>
              <a:latin typeface="Consolas" panose="020B0609020204030204" pitchFamily="49" charset="0"/>
            </a:endParaRPr>
          </a:p>
          <a:p>
            <a:pPr marL="0" indent="0">
              <a:buNone/>
            </a:pPr>
            <a:r>
              <a:rPr lang="ru-RU" sz="1800" dirty="0" smtClean="0">
                <a:solidFill>
                  <a:srgbClr val="0000FF"/>
                </a:solidFill>
                <a:latin typeface="Consolas" panose="020B0609020204030204" pitchFamily="49" charset="0"/>
              </a:rPr>
              <a:t>    </a:t>
            </a:r>
            <a:r>
              <a:rPr lang="en-US" sz="1800" dirty="0" err="1" smtClean="0">
                <a:solidFill>
                  <a:srgbClr val="0000FF"/>
                </a:solidFill>
                <a:latin typeface="Consolas" panose="020B0609020204030204" pitchFamily="49" charset="0"/>
              </a:rPr>
              <a:t>int</a:t>
            </a:r>
            <a:r>
              <a:rPr lang="en-US" sz="1800" dirty="0" smtClean="0">
                <a:solidFill>
                  <a:srgbClr val="000000"/>
                </a:solidFill>
                <a:latin typeface="Consolas" panose="020B0609020204030204" pitchFamily="49" charset="0"/>
              </a:rPr>
              <a:t> </a:t>
            </a:r>
            <a:r>
              <a:rPr lang="en-US" sz="1800" dirty="0" smtClean="0">
                <a:solidFill>
                  <a:srgbClr val="000000"/>
                </a:solidFill>
                <a:latin typeface="Consolas" panose="020B0609020204030204" pitchFamily="49" charset="0"/>
              </a:rPr>
              <a:t>key[2*t-1];</a:t>
            </a:r>
            <a:endParaRPr lang="ru-RU" sz="1800" dirty="0">
              <a:solidFill>
                <a:srgbClr val="000000"/>
              </a:solidFill>
              <a:latin typeface="Consolas" panose="020B0609020204030204" pitchFamily="49" charset="0"/>
            </a:endParaRPr>
          </a:p>
          <a:p>
            <a:pPr marL="0" indent="0">
              <a:buNone/>
            </a:pPr>
            <a:r>
              <a:rPr lang="ru-RU" sz="1800" dirty="0">
                <a:solidFill>
                  <a:srgbClr val="008000"/>
                </a:solidFill>
                <a:latin typeface="Consolas" panose="020B0609020204030204" pitchFamily="49" charset="0"/>
              </a:rPr>
              <a:t> </a:t>
            </a:r>
            <a:r>
              <a:rPr lang="ru-RU" sz="1800" dirty="0" smtClean="0">
                <a:solidFill>
                  <a:srgbClr val="008000"/>
                </a:solidFill>
                <a:latin typeface="Consolas" panose="020B0609020204030204" pitchFamily="49" charset="0"/>
              </a:rPr>
              <a:t>   </a:t>
            </a:r>
            <a:r>
              <a:rPr lang="en-US" sz="1800" dirty="0" smtClean="0">
                <a:solidFill>
                  <a:srgbClr val="008000"/>
                </a:solidFill>
                <a:latin typeface="Consolas" panose="020B0609020204030204" pitchFamily="49" charset="0"/>
              </a:rPr>
              <a:t>// </a:t>
            </a:r>
            <a:r>
              <a:rPr lang="en-US" sz="1800" dirty="0">
                <a:solidFill>
                  <a:srgbClr val="008000"/>
                </a:solidFill>
                <a:latin typeface="Consolas" panose="020B0609020204030204" pitchFamily="49" charset="0"/>
              </a:rPr>
              <a:t>n+1 </a:t>
            </a:r>
            <a:r>
              <a:rPr lang="en-US" sz="1800" dirty="0" err="1">
                <a:solidFill>
                  <a:srgbClr val="008000"/>
                </a:solidFill>
                <a:latin typeface="Consolas" panose="020B0609020204030204" pitchFamily="49" charset="0"/>
              </a:rPr>
              <a:t>потомк</a:t>
            </a:r>
            <a:r>
              <a:rPr lang="ru-RU" sz="1800" dirty="0" err="1" smtClean="0">
                <a:solidFill>
                  <a:srgbClr val="008000"/>
                </a:solidFill>
                <a:latin typeface="Consolas" panose="020B0609020204030204" pitchFamily="49" charset="0"/>
              </a:rPr>
              <a:t>ов</a:t>
            </a:r>
            <a:endParaRPr lang="ru-RU" sz="1800" dirty="0" smtClean="0">
              <a:solidFill>
                <a:srgbClr val="008000"/>
              </a:solidFill>
              <a:latin typeface="Consolas" panose="020B0609020204030204" pitchFamily="49" charset="0"/>
            </a:endParaRPr>
          </a:p>
          <a:p>
            <a:pPr marL="0" indent="0">
              <a:buNone/>
            </a:pPr>
            <a:r>
              <a:rPr lang="ru-RU" sz="1800" dirty="0">
                <a:solidFill>
                  <a:srgbClr val="008000"/>
                </a:solidFill>
                <a:latin typeface="Consolas" panose="020B0609020204030204" pitchFamily="49" charset="0"/>
              </a:rPr>
              <a:t> </a:t>
            </a:r>
            <a:r>
              <a:rPr lang="ru-RU" sz="1800" dirty="0" smtClean="0">
                <a:solidFill>
                  <a:srgbClr val="008000"/>
                </a:solidFill>
                <a:latin typeface="Consolas" panose="020B0609020204030204" pitchFamily="49" charset="0"/>
              </a:rPr>
              <a:t>   // </a:t>
            </a:r>
            <a:r>
              <a:rPr lang="ru-RU" sz="1800" dirty="0" smtClean="0">
                <a:solidFill>
                  <a:srgbClr val="008000"/>
                </a:solidFill>
                <a:latin typeface="Consolas" panose="020B0609020204030204" pitchFamily="49" charset="0"/>
              </a:rPr>
              <a:t>все </a:t>
            </a:r>
            <a:r>
              <a:rPr lang="en-US" sz="1800" dirty="0" smtClean="0">
                <a:solidFill>
                  <a:srgbClr val="008000"/>
                </a:solidFill>
                <a:latin typeface="Consolas" panose="020B0609020204030204" pitchFamily="49" charset="0"/>
              </a:rPr>
              <a:t>NULL </a:t>
            </a:r>
            <a:r>
              <a:rPr lang="ru-RU" sz="1800" dirty="0" smtClean="0">
                <a:solidFill>
                  <a:srgbClr val="008000"/>
                </a:solidFill>
                <a:latin typeface="Consolas" panose="020B0609020204030204" pitchFamily="49" charset="0"/>
              </a:rPr>
              <a:t>или все не </a:t>
            </a:r>
            <a:r>
              <a:rPr lang="en-US" sz="1800" dirty="0" smtClean="0">
                <a:solidFill>
                  <a:srgbClr val="008000"/>
                </a:solidFill>
                <a:latin typeface="Consolas" panose="020B0609020204030204" pitchFamily="49" charset="0"/>
              </a:rPr>
              <a:t>NULL</a:t>
            </a:r>
            <a:endParaRPr lang="en-US" sz="1800" dirty="0">
              <a:solidFill>
                <a:srgbClr val="000000"/>
              </a:solidFill>
              <a:latin typeface="Consolas" panose="020B0609020204030204" pitchFamily="49" charset="0"/>
            </a:endParaRPr>
          </a:p>
          <a:p>
            <a:pPr marL="0" indent="0">
              <a:buNone/>
            </a:pPr>
            <a:r>
              <a:rPr lang="ru-RU" sz="1800" dirty="0" smtClean="0">
                <a:solidFill>
                  <a:srgbClr val="0000FF"/>
                </a:solidFill>
                <a:latin typeface="Consolas" panose="020B0609020204030204" pitchFamily="49" charset="0"/>
              </a:rPr>
              <a:t>    </a:t>
            </a:r>
            <a:r>
              <a:rPr lang="en-US" sz="1800" dirty="0" err="1" smtClean="0">
                <a:solidFill>
                  <a:srgbClr val="0000FF"/>
                </a:solidFill>
                <a:latin typeface="Consolas" panose="020B0609020204030204" pitchFamily="49" charset="0"/>
              </a:rPr>
              <a:t>struct</a:t>
            </a:r>
            <a:r>
              <a:rPr lang="en-US" sz="1800" dirty="0" smtClean="0">
                <a:solidFill>
                  <a:srgbClr val="000000"/>
                </a:solidFill>
                <a:latin typeface="Consolas" panose="020B0609020204030204" pitchFamily="49" charset="0"/>
              </a:rPr>
              <a:t> </a:t>
            </a:r>
            <a:r>
              <a:rPr lang="en-US" sz="1800" dirty="0" err="1" smtClean="0">
                <a:solidFill>
                  <a:srgbClr val="2B91AF"/>
                </a:solidFill>
                <a:latin typeface="Consolas" panose="020B0609020204030204" pitchFamily="49" charset="0"/>
              </a:rPr>
              <a:t>BTree</a:t>
            </a:r>
            <a:r>
              <a:rPr lang="en-US" sz="1800" dirty="0" smtClean="0">
                <a:solidFill>
                  <a:srgbClr val="000000"/>
                </a:solidFill>
                <a:latin typeface="Consolas" panose="020B0609020204030204" pitchFamily="49" charset="0"/>
              </a:rPr>
              <a:t> </a:t>
            </a:r>
            <a:r>
              <a:rPr lang="en-US" sz="1800" dirty="0" smtClean="0">
                <a:solidFill>
                  <a:srgbClr val="000000"/>
                </a:solidFill>
                <a:latin typeface="Consolas" panose="020B0609020204030204" pitchFamily="49" charset="0"/>
              </a:rPr>
              <a:t>*child[2*t];</a:t>
            </a:r>
            <a:endParaRPr lang="ru-RU"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r>
              <a:rPr lang="en-US" sz="1800" dirty="0" err="1" smtClean="0">
                <a:solidFill>
                  <a:srgbClr val="2B91AF"/>
                </a:solidFill>
                <a:latin typeface="Consolas" panose="020B0609020204030204" pitchFamily="49" charset="0"/>
              </a:rPr>
              <a:t>BTree</a:t>
            </a:r>
            <a:r>
              <a:rPr lang="en-US" sz="1800" dirty="0" smtClean="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a:p>
            <a:pPr marL="0" indent="0">
              <a:buNone/>
            </a:pPr>
            <a:endParaRPr lang="ru-RU" sz="1800" dirty="0" smtClean="0">
              <a:solidFill>
                <a:srgbClr val="000000"/>
              </a:solidFill>
              <a:latin typeface="Consolas" panose="020B0609020204030204" pitchFamily="49" charset="0"/>
            </a:endParaRPr>
          </a:p>
          <a:p>
            <a:pPr marL="0" indent="0">
              <a:buNone/>
            </a:pPr>
            <a:r>
              <a:rPr lang="en-US" sz="1800" dirty="0">
                <a:solidFill>
                  <a:srgbClr val="008000"/>
                </a:solidFill>
                <a:latin typeface="Consolas" panose="020B0609020204030204" pitchFamily="49" charset="0"/>
              </a:rPr>
              <a:t>// TODO: </a:t>
            </a:r>
            <a:r>
              <a:rPr lang="ru-RU" sz="1800" dirty="0">
                <a:solidFill>
                  <a:srgbClr val="008000"/>
                </a:solidFill>
                <a:latin typeface="Consolas" panose="020B0609020204030204" pitchFamily="49" charset="0"/>
              </a:rPr>
              <a:t>как ускорить?</a:t>
            </a:r>
            <a:endParaRPr lang="ru-RU" sz="1800" dirty="0">
              <a:solidFill>
                <a:srgbClr val="000000"/>
              </a:solidFill>
              <a:latin typeface="Consolas" panose="020B0609020204030204" pitchFamily="49" charset="0"/>
            </a:endParaRPr>
          </a:p>
        </p:txBody>
      </p:sp>
      <p:sp>
        <p:nvSpPr>
          <p:cNvPr id="4" name="Объект 3"/>
          <p:cNvSpPr>
            <a:spLocks noGrp="1"/>
          </p:cNvSpPr>
          <p:nvPr>
            <p:ph sz="half" idx="2"/>
          </p:nvPr>
        </p:nvSpPr>
        <p:spPr/>
        <p:txBody>
          <a:bodyPr>
            <a:noAutofit/>
          </a:bodyPr>
          <a:lstStyle/>
          <a:p>
            <a:pPr marL="0" indent="0">
              <a:buNone/>
            </a:pPr>
            <a:r>
              <a:rPr lang="en-US" sz="1800" dirty="0" err="1">
                <a:solidFill>
                  <a:srgbClr val="0000FF"/>
                </a:solidFill>
                <a:latin typeface="Consolas" panose="020B0609020204030204" pitchFamily="49" charset="0"/>
              </a:rPr>
              <a:t>int</a:t>
            </a:r>
            <a:r>
              <a:rPr lang="en-US" sz="1800" dirty="0" smtClean="0">
                <a:solidFill>
                  <a:srgbClr val="2B91AF"/>
                </a:solidFill>
                <a:latin typeface="Consolas" panose="020B0609020204030204" pitchFamily="49" charset="0"/>
              </a:rPr>
              <a:t> </a:t>
            </a:r>
            <a:r>
              <a:rPr lang="en-US" sz="1800" dirty="0" err="1" smtClean="0">
                <a:solidFill>
                  <a:srgbClr val="000000"/>
                </a:solidFill>
                <a:latin typeface="Consolas" panose="020B0609020204030204" pitchFamily="49" charset="0"/>
              </a:rPr>
              <a:t>GetChildIdx</a:t>
            </a:r>
            <a:r>
              <a:rPr lang="en-US" sz="1800" dirty="0" smtClean="0">
                <a:solidFill>
                  <a:srgbClr val="000000"/>
                </a:solidFill>
                <a:latin typeface="Consolas" panose="020B0609020204030204" pitchFamily="49" charset="0"/>
              </a:rPr>
              <a:t>(</a:t>
            </a:r>
            <a:r>
              <a:rPr lang="en-US" sz="1800" dirty="0" err="1" smtClean="0">
                <a:solidFill>
                  <a:srgbClr val="0000FF"/>
                </a:solidFill>
                <a:latin typeface="Consolas" panose="020B0609020204030204" pitchFamily="49" charset="0"/>
              </a:rPr>
              <a:t>const</a:t>
            </a:r>
            <a:r>
              <a:rPr lang="en-US" sz="1800" dirty="0" smtClean="0">
                <a:solidFill>
                  <a:srgbClr val="000000"/>
                </a:solidFill>
                <a:latin typeface="Consolas" panose="020B0609020204030204" pitchFamily="49" charset="0"/>
              </a:rPr>
              <a:t> </a:t>
            </a:r>
            <a:r>
              <a:rPr lang="en-US" sz="1800" dirty="0" err="1" smtClean="0">
                <a:solidFill>
                  <a:srgbClr val="2B91AF"/>
                </a:solidFill>
                <a:latin typeface="Consolas" panose="020B0609020204030204" pitchFamily="49" charset="0"/>
              </a:rPr>
              <a:t>BTree</a:t>
            </a:r>
            <a:r>
              <a:rPr lang="en-US" sz="1800" dirty="0" smtClean="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a:t>
            </a:r>
            <a:r>
              <a:rPr lang="en-US" sz="1800" dirty="0" err="1">
                <a:solidFill>
                  <a:srgbClr val="808080"/>
                </a:solidFill>
                <a:latin typeface="Consolas" panose="020B0609020204030204" pitchFamily="49" charset="0"/>
              </a:rPr>
              <a:t>bT</a:t>
            </a:r>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k</a:t>
            </a:r>
            <a:r>
              <a:rPr lang="en-US" sz="1800" dirty="0" smtClean="0">
                <a:solidFill>
                  <a:srgbClr val="000000"/>
                </a:solidFill>
                <a:latin typeface="Consolas" panose="020B0609020204030204" pitchFamily="49" charset="0"/>
              </a:rPr>
              <a:t>) {</a:t>
            </a:r>
          </a:p>
          <a:p>
            <a:pPr marL="0" indent="0">
              <a:buNone/>
            </a:pPr>
            <a:r>
              <a:rPr lang="en-US" sz="1800" dirty="0" smtClean="0">
                <a:solidFill>
                  <a:srgbClr val="0000FF"/>
                </a:solidFill>
                <a:latin typeface="Consolas" panose="020B0609020204030204" pitchFamily="49" charset="0"/>
              </a:rPr>
              <a:t>    for</a:t>
            </a:r>
            <a:r>
              <a:rPr lang="en-US" sz="1800" dirty="0" smtClean="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c = 0; c &lt; </a:t>
            </a:r>
            <a:r>
              <a:rPr lang="en-US" sz="1800" dirty="0" err="1">
                <a:solidFill>
                  <a:srgbClr val="808080"/>
                </a:solidFill>
                <a:latin typeface="Consolas" panose="020B0609020204030204" pitchFamily="49" charset="0"/>
              </a:rPr>
              <a:t>bT</a:t>
            </a:r>
            <a:r>
              <a:rPr lang="en-US" sz="1800" dirty="0">
                <a:solidFill>
                  <a:srgbClr val="000000"/>
                </a:solidFill>
                <a:latin typeface="Consolas" panose="020B0609020204030204" pitchFamily="49" charset="0"/>
              </a:rPr>
              <a:t>-&gt;n; ++c</a:t>
            </a:r>
            <a:r>
              <a:rPr lang="en-US" sz="1800" dirty="0" smtClean="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a:p>
            <a:pPr marL="0" indent="0">
              <a:buNone/>
            </a:pPr>
            <a:r>
              <a:rPr lang="ru-RU" sz="1800" dirty="0">
                <a:solidFill>
                  <a:srgbClr val="0000FF"/>
                </a:solidFill>
                <a:latin typeface="Consolas" panose="020B0609020204030204" pitchFamily="49" charset="0"/>
              </a:rPr>
              <a:t>        </a:t>
            </a:r>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k</a:t>
            </a:r>
            <a:r>
              <a:rPr lang="en-US" sz="1800" dirty="0">
                <a:solidFill>
                  <a:srgbClr val="000000"/>
                </a:solidFill>
                <a:latin typeface="Consolas" panose="020B0609020204030204" pitchFamily="49" charset="0"/>
              </a:rPr>
              <a:t> </a:t>
            </a:r>
            <a:r>
              <a:rPr lang="en-US" sz="1800" dirty="0" smtClean="0">
                <a:solidFill>
                  <a:srgbClr val="000000"/>
                </a:solidFill>
                <a:latin typeface="Consolas" panose="020B0609020204030204" pitchFamily="49" charset="0"/>
              </a:rPr>
              <a:t>&lt;= </a:t>
            </a:r>
            <a:r>
              <a:rPr lang="en-US" sz="1800" dirty="0" err="1">
                <a:solidFill>
                  <a:srgbClr val="808080"/>
                </a:solidFill>
                <a:latin typeface="Consolas" panose="020B0609020204030204" pitchFamily="49" charset="0"/>
              </a:rPr>
              <a:t>bT</a:t>
            </a:r>
            <a:r>
              <a:rPr lang="en-US" sz="1800" dirty="0">
                <a:solidFill>
                  <a:srgbClr val="000000"/>
                </a:solidFill>
                <a:latin typeface="Consolas" panose="020B0609020204030204" pitchFamily="49" charset="0"/>
              </a:rPr>
              <a:t>-&gt;key[c</a:t>
            </a:r>
            <a:r>
              <a:rPr lang="en-US" sz="1800" dirty="0" smtClean="0">
                <a:solidFill>
                  <a:srgbClr val="000000"/>
                </a:solidFill>
                <a:latin typeface="Consolas" panose="020B0609020204030204" pitchFamily="49" charset="0"/>
              </a:rPr>
              <a:t>]) </a:t>
            </a:r>
            <a:r>
              <a:rPr lang="en-US" sz="1800" dirty="0" smtClean="0">
                <a:solidFill>
                  <a:srgbClr val="0000FF"/>
                </a:solidFill>
                <a:latin typeface="Consolas" panose="020B0609020204030204" pitchFamily="49" charset="0"/>
              </a:rPr>
              <a:t>return</a:t>
            </a:r>
            <a:r>
              <a:rPr lang="en-US" sz="1800" dirty="0" smtClean="0">
                <a:solidFill>
                  <a:srgbClr val="000000"/>
                </a:solidFill>
                <a:latin typeface="Consolas" panose="020B0609020204030204" pitchFamily="49" charset="0"/>
              </a:rPr>
              <a:t> c;</a:t>
            </a:r>
            <a:endParaRPr lang="en-US" sz="1800" dirty="0">
              <a:solidFill>
                <a:srgbClr val="000000"/>
              </a:solidFill>
              <a:latin typeface="Consolas" panose="020B0609020204030204" pitchFamily="49" charset="0"/>
            </a:endParaRPr>
          </a:p>
          <a:p>
            <a:pPr marL="0" indent="0">
              <a:buNone/>
            </a:pPr>
            <a:r>
              <a:rPr lang="en-US" sz="1800" dirty="0" smtClean="0">
                <a:solidFill>
                  <a:srgbClr val="0000FF"/>
                </a:solidFill>
                <a:latin typeface="Consolas" panose="020B0609020204030204" pitchFamily="49" charset="0"/>
              </a:rPr>
              <a:t>    return</a:t>
            </a:r>
            <a:r>
              <a:rPr lang="en-US" sz="1800" dirty="0" smtClean="0">
                <a:solidFill>
                  <a:srgbClr val="000000"/>
                </a:solidFill>
                <a:latin typeface="Consolas" panose="020B0609020204030204" pitchFamily="49" charset="0"/>
              </a:rPr>
              <a:t> </a:t>
            </a:r>
            <a:r>
              <a:rPr lang="en-US" sz="1800" dirty="0" err="1" smtClean="0">
                <a:solidFill>
                  <a:srgbClr val="808080"/>
                </a:solidFill>
                <a:latin typeface="Consolas" panose="020B0609020204030204" pitchFamily="49" charset="0"/>
              </a:rPr>
              <a:t>bT</a:t>
            </a:r>
            <a:r>
              <a:rPr lang="en-US" sz="1800" dirty="0" smtClean="0">
                <a:solidFill>
                  <a:srgbClr val="000000"/>
                </a:solidFill>
                <a:latin typeface="Consolas" panose="020B0609020204030204" pitchFamily="49" charset="0"/>
              </a:rPr>
              <a:t>-</a:t>
            </a:r>
            <a:r>
              <a:rPr lang="en-US" sz="1800" dirty="0">
                <a:solidFill>
                  <a:srgbClr val="000000"/>
                </a:solidFill>
                <a:latin typeface="Consolas" panose="020B0609020204030204" pitchFamily="49" charset="0"/>
              </a:rPr>
              <a:t>&gt;</a:t>
            </a:r>
            <a:r>
              <a:rPr lang="en-US" sz="1800" dirty="0" smtClean="0">
                <a:solidFill>
                  <a:srgbClr val="000000"/>
                </a:solidFill>
                <a:latin typeface="Consolas" panose="020B0609020204030204" pitchFamily="49" charset="0"/>
              </a:rPr>
              <a:t>n;</a:t>
            </a:r>
          </a:p>
          <a:p>
            <a:pPr marL="0" indent="0">
              <a:buNone/>
            </a:pPr>
            <a:r>
              <a:rPr lang="en-US" sz="1800" dirty="0" smtClean="0">
                <a:solidFill>
                  <a:srgbClr val="000000"/>
                </a:solidFill>
                <a:latin typeface="Consolas" panose="020B0609020204030204" pitchFamily="49" charset="0"/>
              </a:rPr>
              <a:t>}</a:t>
            </a:r>
            <a:endParaRPr lang="en-US" sz="1800" dirty="0" smtClean="0">
              <a:solidFill>
                <a:srgbClr val="0000FF"/>
              </a:solidFill>
              <a:latin typeface="Consolas" panose="020B0609020204030204" pitchFamily="49" charset="0"/>
            </a:endParaRPr>
          </a:p>
          <a:p>
            <a:pPr marL="0" indent="0">
              <a:buNone/>
            </a:pPr>
            <a:endParaRPr lang="en-US" sz="1800" dirty="0" smtClean="0">
              <a:solidFill>
                <a:srgbClr val="0000FF"/>
              </a:solidFill>
              <a:latin typeface="Consolas" panose="020B0609020204030204" pitchFamily="49" charset="0"/>
            </a:endParaRPr>
          </a:p>
          <a:p>
            <a:pPr marL="0" indent="0">
              <a:buNone/>
            </a:pPr>
            <a:r>
              <a:rPr lang="en-US" sz="1800" dirty="0" smtClean="0">
                <a:solidFill>
                  <a:srgbClr val="0000FF"/>
                </a:solidFill>
                <a:latin typeface="Consolas" panose="020B0609020204030204" pitchFamily="49" charset="0"/>
              </a:rPr>
              <a:t>bool</a:t>
            </a:r>
            <a:r>
              <a:rPr lang="en-US" sz="1800" dirty="0" smtClean="0">
                <a:solidFill>
                  <a:srgbClr val="000000"/>
                </a:solidFill>
                <a:latin typeface="Consolas" panose="020B0609020204030204" pitchFamily="49" charset="0"/>
              </a:rPr>
              <a:t> Find(</a:t>
            </a:r>
            <a:r>
              <a:rPr lang="en-US" sz="1800" dirty="0" err="1" smtClean="0">
                <a:solidFill>
                  <a:srgbClr val="0000FF"/>
                </a:solidFill>
                <a:latin typeface="Consolas" panose="020B0609020204030204" pitchFamily="49" charset="0"/>
              </a:rPr>
              <a:t>const</a:t>
            </a:r>
            <a:r>
              <a:rPr lang="en-US" sz="1800" dirty="0" smtClean="0">
                <a:solidFill>
                  <a:srgbClr val="000000"/>
                </a:solidFill>
                <a:latin typeface="Consolas" panose="020B0609020204030204" pitchFamily="49" charset="0"/>
              </a:rPr>
              <a:t> </a:t>
            </a:r>
            <a:r>
              <a:rPr lang="en-US" sz="1800" dirty="0" err="1" smtClean="0">
                <a:solidFill>
                  <a:srgbClr val="2B91AF"/>
                </a:solidFill>
                <a:latin typeface="Consolas" panose="020B0609020204030204" pitchFamily="49" charset="0"/>
              </a:rPr>
              <a:t>BTree</a:t>
            </a:r>
            <a:r>
              <a:rPr lang="en-US" sz="1800" dirty="0" smtClean="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a:t>
            </a:r>
            <a:r>
              <a:rPr lang="en-US" sz="1800" dirty="0" err="1">
                <a:solidFill>
                  <a:srgbClr val="808080"/>
                </a:solidFill>
                <a:latin typeface="Consolas" panose="020B0609020204030204" pitchFamily="49" charset="0"/>
              </a:rPr>
              <a:t>bT</a:t>
            </a:r>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smtClean="0">
                <a:solidFill>
                  <a:srgbClr val="808080"/>
                </a:solidFill>
                <a:latin typeface="Consolas" panose="020B0609020204030204" pitchFamily="49" charset="0"/>
              </a:rPr>
              <a:t>k</a:t>
            </a:r>
            <a:r>
              <a:rPr lang="en-US" sz="1800" dirty="0" smtClean="0">
                <a:solidFill>
                  <a:srgbClr val="000000"/>
                </a:solidFill>
                <a:latin typeface="Consolas" panose="020B0609020204030204" pitchFamily="49" charset="0"/>
              </a:rPr>
              <a:t>)</a:t>
            </a:r>
            <a:r>
              <a:rPr lang="ru-RU" sz="1800" dirty="0" smtClean="0">
                <a:solidFill>
                  <a:srgbClr val="000000"/>
                </a:solidFill>
                <a:latin typeface="Consolas" panose="020B0609020204030204" pitchFamily="49" charset="0"/>
              </a:rPr>
              <a:t> </a:t>
            </a:r>
            <a:r>
              <a:rPr lang="en-US" sz="1800" dirty="0" smtClean="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a:p>
            <a:pPr marL="0" indent="0">
              <a:buNone/>
            </a:pPr>
            <a:r>
              <a:rPr lang="ru-RU" sz="1800" dirty="0" smtClean="0">
                <a:solidFill>
                  <a:srgbClr val="008000"/>
                </a:solidFill>
                <a:latin typeface="Consolas" panose="020B0609020204030204" pitchFamily="49" charset="0"/>
              </a:rPr>
              <a:t>    </a:t>
            </a:r>
            <a:r>
              <a:rPr lang="en-US" sz="1800" dirty="0" smtClean="0">
                <a:solidFill>
                  <a:srgbClr val="0000FF"/>
                </a:solidFill>
                <a:latin typeface="Consolas" panose="020B0609020204030204" pitchFamily="49" charset="0"/>
              </a:rPr>
              <a:t>if</a:t>
            </a:r>
            <a:r>
              <a:rPr lang="en-US" sz="1800" dirty="0" smtClean="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a:t>
            </a:r>
            <a:r>
              <a:rPr lang="en-US" sz="1800" dirty="0" err="1">
                <a:solidFill>
                  <a:srgbClr val="808080"/>
                </a:solidFill>
                <a:latin typeface="Consolas" panose="020B0609020204030204" pitchFamily="49" charset="0"/>
              </a:rPr>
              <a:t>bT</a:t>
            </a:r>
            <a:r>
              <a:rPr lang="en-US" sz="1800" dirty="0">
                <a:solidFill>
                  <a:srgbClr val="000000"/>
                </a:solidFill>
                <a:latin typeface="Consolas" panose="020B0609020204030204" pitchFamily="49" charset="0"/>
              </a:rPr>
              <a:t> == NULL</a:t>
            </a:r>
            <a:r>
              <a:rPr lang="en-US" sz="1800" dirty="0" smtClean="0">
                <a:solidFill>
                  <a:srgbClr val="000000"/>
                </a:solidFill>
                <a:latin typeface="Consolas" panose="020B0609020204030204" pitchFamily="49" charset="0"/>
              </a:rPr>
              <a:t>) </a:t>
            </a:r>
            <a:r>
              <a:rPr lang="en-US" sz="1800" dirty="0" smtClean="0">
                <a:solidFill>
                  <a:srgbClr val="0000FF"/>
                </a:solidFill>
                <a:latin typeface="Consolas" panose="020B0609020204030204" pitchFamily="49" charset="0"/>
              </a:rPr>
              <a:t>return</a:t>
            </a:r>
            <a:r>
              <a:rPr lang="en-US" sz="1800" dirty="0" smtClean="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false</a:t>
            </a:r>
            <a:r>
              <a:rPr lang="en-US" sz="1800" dirty="0" smtClean="0">
                <a:solidFill>
                  <a:srgbClr val="000000"/>
                </a:solidFill>
                <a:latin typeface="Consolas" panose="020B0609020204030204" pitchFamily="49" charset="0"/>
              </a:rPr>
              <a:t>;</a:t>
            </a:r>
          </a:p>
          <a:p>
            <a:pPr marL="0" indent="0">
              <a:buNone/>
            </a:pPr>
            <a:r>
              <a:rPr lang="en-US" sz="1800" dirty="0" smtClean="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int</a:t>
            </a:r>
            <a:r>
              <a:rPr lang="en-US" sz="1800" dirty="0" smtClean="0">
                <a:solidFill>
                  <a:srgbClr val="2B91AF"/>
                </a:solidFill>
                <a:latin typeface="Consolas" panose="020B0609020204030204" pitchFamily="49" charset="0"/>
              </a:rPr>
              <a:t> </a:t>
            </a:r>
            <a:r>
              <a:rPr lang="en-US" sz="1800" dirty="0" err="1" smtClean="0">
                <a:solidFill>
                  <a:srgbClr val="000000"/>
                </a:solidFill>
                <a:latin typeface="Consolas" panose="020B0609020204030204" pitchFamily="49" charset="0"/>
              </a:rPr>
              <a:t>childIdx</a:t>
            </a:r>
            <a:r>
              <a:rPr lang="en-US" sz="1800" dirty="0" smtClean="0">
                <a:solidFill>
                  <a:srgbClr val="000000"/>
                </a:solidFill>
                <a:latin typeface="Consolas" panose="020B0609020204030204" pitchFamily="49" charset="0"/>
              </a:rPr>
              <a:t> = </a:t>
            </a:r>
            <a:r>
              <a:rPr lang="en-US" sz="1800" dirty="0" err="1" smtClean="0">
                <a:solidFill>
                  <a:srgbClr val="000000"/>
                </a:solidFill>
                <a:latin typeface="Consolas" panose="020B0609020204030204" pitchFamily="49" charset="0"/>
              </a:rPr>
              <a:t>GetChildIdx</a:t>
            </a:r>
            <a:r>
              <a:rPr lang="en-US" sz="1800" dirty="0" smtClean="0">
                <a:solidFill>
                  <a:srgbClr val="000000"/>
                </a:solidFill>
                <a:latin typeface="Consolas" panose="020B0609020204030204" pitchFamily="49" charset="0"/>
              </a:rPr>
              <a:t>(</a:t>
            </a:r>
            <a:r>
              <a:rPr lang="en-US" sz="1800" dirty="0" err="1" smtClean="0">
                <a:solidFill>
                  <a:srgbClr val="808080"/>
                </a:solidFill>
                <a:latin typeface="Consolas" panose="020B0609020204030204" pitchFamily="49" charset="0"/>
              </a:rPr>
              <a:t>bT</a:t>
            </a:r>
            <a:r>
              <a:rPr lang="en-US" sz="1800" dirty="0" smtClean="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k</a:t>
            </a:r>
            <a:r>
              <a:rPr lang="en-US" sz="1800" dirty="0" smtClean="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 </a:t>
            </a:r>
            <a:r>
              <a:rPr lang="en-US" sz="1800" dirty="0" smtClean="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if</a:t>
            </a:r>
            <a:r>
              <a:rPr lang="en-US" sz="1800" dirty="0" smtClean="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bT</a:t>
            </a:r>
            <a:r>
              <a:rPr lang="en-US" sz="1800" dirty="0" smtClean="0">
                <a:solidFill>
                  <a:srgbClr val="000000"/>
                </a:solidFill>
                <a:latin typeface="Consolas" panose="020B0609020204030204" pitchFamily="49" charset="0"/>
              </a:rPr>
              <a:t>-&gt;key[</a:t>
            </a:r>
            <a:r>
              <a:rPr lang="en-US" sz="1800" dirty="0" err="1" smtClean="0">
                <a:solidFill>
                  <a:srgbClr val="000000"/>
                </a:solidFill>
                <a:latin typeface="Consolas" panose="020B0609020204030204" pitchFamily="49" charset="0"/>
              </a:rPr>
              <a:t>childIdx</a:t>
            </a:r>
            <a:r>
              <a:rPr lang="en-US" sz="1800" dirty="0" smtClean="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k</a:t>
            </a:r>
            <a:r>
              <a:rPr lang="en-US" sz="1800" dirty="0" smtClean="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 </a:t>
            </a:r>
            <a:r>
              <a:rPr lang="en-US" sz="1800" dirty="0" smtClean="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smtClean="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true</a:t>
            </a:r>
            <a:r>
              <a:rPr lang="en-US" sz="1800" dirty="0" smtClean="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a:p>
            <a:pPr marL="0" indent="0">
              <a:buNone/>
            </a:pPr>
            <a:r>
              <a:rPr lang="en-US" sz="1800" dirty="0" smtClean="0">
                <a:solidFill>
                  <a:srgbClr val="0000FF"/>
                </a:solidFill>
                <a:latin typeface="Consolas" panose="020B0609020204030204" pitchFamily="49" charset="0"/>
              </a:rPr>
              <a:t>    return </a:t>
            </a:r>
            <a:r>
              <a:rPr lang="en-US" sz="1800" dirty="0" smtClean="0">
                <a:solidFill>
                  <a:srgbClr val="000000"/>
                </a:solidFill>
                <a:latin typeface="Consolas" panose="020B0609020204030204" pitchFamily="49" charset="0"/>
              </a:rPr>
              <a:t>Find(</a:t>
            </a:r>
            <a:r>
              <a:rPr lang="en-US" sz="1800" dirty="0" err="1" smtClean="0">
                <a:solidFill>
                  <a:srgbClr val="808080"/>
                </a:solidFill>
                <a:latin typeface="Consolas" panose="020B0609020204030204" pitchFamily="49" charset="0"/>
              </a:rPr>
              <a:t>bT</a:t>
            </a:r>
            <a:r>
              <a:rPr lang="en-US" sz="1800" dirty="0">
                <a:solidFill>
                  <a:srgbClr val="000000"/>
                </a:solidFill>
                <a:latin typeface="Consolas" panose="020B0609020204030204" pitchFamily="49" charset="0"/>
              </a:rPr>
              <a:t>-</a:t>
            </a:r>
            <a:r>
              <a:rPr lang="en-US" sz="1800" dirty="0" smtClean="0">
                <a:solidFill>
                  <a:srgbClr val="000000"/>
                </a:solidFill>
                <a:latin typeface="Consolas" panose="020B0609020204030204" pitchFamily="49" charset="0"/>
              </a:rPr>
              <a:t>&gt;child[</a:t>
            </a:r>
            <a:r>
              <a:rPr lang="en-US" sz="1800" dirty="0" err="1" smtClean="0">
                <a:solidFill>
                  <a:srgbClr val="000000"/>
                </a:solidFill>
                <a:latin typeface="Consolas" panose="020B0609020204030204" pitchFamily="49" charset="0"/>
              </a:rPr>
              <a:t>childIdx</a:t>
            </a:r>
            <a:r>
              <a:rPr lang="en-US" sz="1800" dirty="0" smtClean="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k</a:t>
            </a:r>
            <a:r>
              <a:rPr lang="en-US" sz="1800" dirty="0" smtClean="0">
                <a:solidFill>
                  <a:srgbClr val="000000"/>
                </a:solidFill>
                <a:latin typeface="Consolas" panose="020B0609020204030204" pitchFamily="49" charset="0"/>
              </a:rPr>
              <a:t>);</a:t>
            </a:r>
          </a:p>
          <a:p>
            <a:pPr marL="0" indent="0">
              <a:buNone/>
            </a:pPr>
            <a:r>
              <a:rPr lang="ru-RU" sz="1800" dirty="0" smtClean="0">
                <a:solidFill>
                  <a:srgbClr val="000000"/>
                </a:solidFill>
                <a:latin typeface="Consolas" panose="020B0609020204030204" pitchFamily="49" charset="0"/>
              </a:rPr>
              <a:t>}</a:t>
            </a:r>
            <a:endParaRPr lang="ru-RU" sz="1800" dirty="0">
              <a:solidFill>
                <a:srgbClr val="000000"/>
              </a:solidFill>
              <a:latin typeface="Consolas" panose="020B0609020204030204" pitchFamily="49" charset="0"/>
            </a:endParaRPr>
          </a:p>
          <a:p>
            <a:pPr marL="0" indent="0">
              <a:buNone/>
            </a:pPr>
            <a:endParaRPr lang="ru-RU"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Вставка в </a:t>
            </a:r>
            <a:r>
              <a:rPr lang="en-US" dirty="0" smtClean="0"/>
              <a:t>B</a:t>
            </a:r>
            <a:r>
              <a:rPr lang="ru-RU" dirty="0" smtClean="0"/>
              <a:t> </a:t>
            </a:r>
            <a:r>
              <a:rPr lang="ru-RU" dirty="0" smtClean="0"/>
              <a:t>дерево с неполным корнем</a:t>
            </a:r>
            <a:endParaRPr lang="ru-RU" dirty="0"/>
          </a:p>
        </p:txBody>
      </p:sp>
      <p:sp>
        <p:nvSpPr>
          <p:cNvPr id="148482" name="Содержимое 2"/>
          <p:cNvSpPr>
            <a:spLocks noGrp="1"/>
          </p:cNvSpPr>
          <p:nvPr>
            <p:ph sz="half" idx="1"/>
          </p:nvPr>
        </p:nvSpPr>
        <p:spPr/>
        <p:txBody>
          <a:bodyPr>
            <a:normAutofit fontScale="92500" lnSpcReduction="10000"/>
          </a:bodyPr>
          <a:lstStyle/>
          <a:p>
            <a:r>
              <a:rPr lang="ru-RU" sz="2800" dirty="0" smtClean="0"/>
              <a:t>Дано В дерево Д и ключ К</a:t>
            </a:r>
          </a:p>
          <a:p>
            <a:r>
              <a:rPr lang="ru-RU" sz="2800" dirty="0" smtClean="0"/>
              <a:t>Если Д – это лист, то вставить К в массив ключей</a:t>
            </a:r>
            <a:r>
              <a:rPr lang="en-US" sz="2800" dirty="0" smtClean="0"/>
              <a:t> </a:t>
            </a:r>
            <a:r>
              <a:rPr lang="ru-RU" sz="2800" dirty="0" smtClean="0"/>
              <a:t>и все</a:t>
            </a:r>
            <a:endParaRPr lang="ru-RU" sz="2800" dirty="0"/>
          </a:p>
          <a:p>
            <a:r>
              <a:rPr lang="ru-RU" sz="2800" dirty="0" smtClean="0"/>
              <a:t>Пусть </a:t>
            </a:r>
            <a:r>
              <a:rPr lang="en-US" sz="2800" dirty="0" smtClean="0"/>
              <a:t>c – </a:t>
            </a:r>
            <a:r>
              <a:rPr lang="ru-RU" sz="2800" dirty="0" smtClean="0"/>
              <a:t>это номер поддерева, в которое должен попасть ключ К</a:t>
            </a:r>
            <a:r>
              <a:rPr lang="ru-RU" sz="2800" dirty="0" smtClean="0"/>
              <a:t> </a:t>
            </a:r>
            <a:endParaRPr lang="en-US" sz="2800" dirty="0"/>
          </a:p>
          <a:p>
            <a:r>
              <a:rPr lang="ru-RU" sz="2800" dirty="0" smtClean="0"/>
              <a:t>Если </a:t>
            </a:r>
            <a:r>
              <a:rPr lang="ru-RU" sz="2800" dirty="0" smtClean="0"/>
              <a:t>Д</a:t>
            </a:r>
            <a:r>
              <a:rPr lang="en-US" sz="2800" dirty="0" smtClean="0"/>
              <a:t>[</a:t>
            </a:r>
            <a:r>
              <a:rPr lang="ru-RU" sz="2800" dirty="0" smtClean="0"/>
              <a:t>с</a:t>
            </a:r>
            <a:r>
              <a:rPr lang="en-US" sz="2800" dirty="0" smtClean="0"/>
              <a:t>]</a:t>
            </a:r>
            <a:r>
              <a:rPr lang="ru-RU" sz="2800" dirty="0" smtClean="0"/>
              <a:t> полное, то</a:t>
            </a:r>
          </a:p>
          <a:p>
            <a:pPr lvl="1"/>
            <a:r>
              <a:rPr lang="ru-RU" sz="2400" dirty="0" smtClean="0"/>
              <a:t>Вынести </a:t>
            </a:r>
            <a:r>
              <a:rPr lang="en-US" sz="2400" dirty="0" smtClean="0"/>
              <a:t>t-</a:t>
            </a:r>
            <a:r>
              <a:rPr lang="ru-RU" sz="2400" dirty="0" smtClean="0"/>
              <a:t>й ключ из Д</a:t>
            </a:r>
            <a:r>
              <a:rPr lang="en-US" sz="2400" dirty="0" smtClean="0"/>
              <a:t>[c] </a:t>
            </a:r>
            <a:r>
              <a:rPr lang="ru-RU" sz="2400" dirty="0" smtClean="0"/>
              <a:t>в корень Д</a:t>
            </a:r>
          </a:p>
          <a:p>
            <a:pPr lvl="1"/>
            <a:r>
              <a:rPr lang="ru-RU" sz="2400" dirty="0" smtClean="0"/>
              <a:t>Разбить Д</a:t>
            </a:r>
            <a:r>
              <a:rPr lang="en-US" sz="2400" dirty="0" smtClean="0"/>
              <a:t>[</a:t>
            </a:r>
            <a:r>
              <a:rPr lang="ru-RU" sz="2400" dirty="0" smtClean="0"/>
              <a:t>с</a:t>
            </a:r>
            <a:r>
              <a:rPr lang="en-US" sz="2400" dirty="0" smtClean="0"/>
              <a:t>]</a:t>
            </a:r>
            <a:r>
              <a:rPr lang="ru-RU" sz="2400" dirty="0" smtClean="0"/>
              <a:t> на два поддерева</a:t>
            </a:r>
          </a:p>
          <a:p>
            <a:pPr lvl="1"/>
            <a:r>
              <a:rPr lang="ru-RU" sz="2400" dirty="0" smtClean="0"/>
              <a:t>Заменить </a:t>
            </a:r>
            <a:r>
              <a:rPr lang="ru-RU" dirty="0"/>
              <a:t>Д</a:t>
            </a:r>
            <a:r>
              <a:rPr lang="en-US" dirty="0"/>
              <a:t>[</a:t>
            </a:r>
            <a:r>
              <a:rPr lang="ru-RU" dirty="0"/>
              <a:t>с</a:t>
            </a:r>
            <a:r>
              <a:rPr lang="en-US" dirty="0"/>
              <a:t>] </a:t>
            </a:r>
            <a:r>
              <a:rPr lang="ru-RU" dirty="0" smtClean="0"/>
              <a:t>на них</a:t>
            </a:r>
            <a:endParaRPr lang="ru-RU" sz="2400" dirty="0" smtClean="0"/>
          </a:p>
          <a:p>
            <a:pPr lvl="1"/>
            <a:r>
              <a:rPr lang="ru-RU" sz="2400" dirty="0" smtClean="0"/>
              <a:t>Обновить </a:t>
            </a:r>
            <a:r>
              <a:rPr lang="en-US" sz="2400" dirty="0" smtClean="0"/>
              <a:t>c</a:t>
            </a:r>
            <a:endParaRPr lang="ru-RU" sz="2400" dirty="0" smtClean="0"/>
          </a:p>
          <a:p>
            <a:r>
              <a:rPr lang="ru-RU" sz="2800" dirty="0" smtClean="0"/>
              <a:t>Вставить К в Д</a:t>
            </a:r>
            <a:r>
              <a:rPr lang="en-US" sz="2800" dirty="0" smtClean="0"/>
              <a:t>[c]</a:t>
            </a:r>
            <a:endParaRPr lang="ru-RU" sz="2800" dirty="0"/>
          </a:p>
        </p:txBody>
      </p:sp>
      <p:sp>
        <p:nvSpPr>
          <p:cNvPr id="3" name="Объект 2"/>
          <p:cNvSpPr>
            <a:spLocks noGrp="1"/>
          </p:cNvSpPr>
          <p:nvPr>
            <p:ph sz="half" idx="2"/>
          </p:nvPr>
        </p:nvSpPr>
        <p:spPr/>
        <p:txBody>
          <a:bodyPr>
            <a:normAutofit fontScale="92500" lnSpcReduction="10000"/>
          </a:bodyPr>
          <a:lstStyle/>
          <a:p>
            <a:r>
              <a:rPr lang="en-US" dirty="0" smtClean="0"/>
              <a:t>t = 3</a:t>
            </a:r>
            <a:r>
              <a:rPr lang="ru-RU" dirty="0" smtClean="0"/>
              <a:t>, с = 2</a:t>
            </a:r>
            <a:endParaRPr lang="en-US" dirty="0" smtClean="0"/>
          </a:p>
          <a:p>
            <a:endParaRPr lang="en-US" dirty="0" smtClean="0"/>
          </a:p>
        </p:txBody>
      </p:sp>
      <p:grpSp>
        <p:nvGrpSpPr>
          <p:cNvPr id="29" name="Группа 28"/>
          <p:cNvGrpSpPr/>
          <p:nvPr/>
        </p:nvGrpSpPr>
        <p:grpSpPr>
          <a:xfrm>
            <a:off x="7724637" y="2179642"/>
            <a:ext cx="3243104" cy="529278"/>
            <a:chOff x="6665426" y="2779846"/>
            <a:chExt cx="3528488" cy="504056"/>
          </a:xfrm>
        </p:grpSpPr>
        <p:sp>
          <p:nvSpPr>
            <p:cNvPr id="4" name="Прямоугольник 3"/>
            <p:cNvSpPr/>
            <p:nvPr/>
          </p:nvSpPr>
          <p:spPr>
            <a:xfrm>
              <a:off x="6665426" y="277984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Д1</a:t>
              </a:r>
              <a:endParaRPr lang="ru-RU" dirty="0"/>
            </a:p>
          </p:txBody>
        </p:sp>
        <p:sp>
          <p:nvSpPr>
            <p:cNvPr id="6" name="Прямоугольник 5"/>
            <p:cNvSpPr/>
            <p:nvPr/>
          </p:nvSpPr>
          <p:spPr>
            <a:xfrm>
              <a:off x="7673570" y="277984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Д2</a:t>
              </a:r>
              <a:endParaRPr lang="ru-RU" dirty="0"/>
            </a:p>
          </p:txBody>
        </p:sp>
        <p:sp>
          <p:nvSpPr>
            <p:cNvPr id="7" name="Прямоугольник 6"/>
            <p:cNvSpPr/>
            <p:nvPr/>
          </p:nvSpPr>
          <p:spPr>
            <a:xfrm>
              <a:off x="8681714" y="277984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Д3</a:t>
              </a:r>
              <a:endParaRPr lang="ru-RU" dirty="0"/>
            </a:p>
          </p:txBody>
        </p:sp>
        <p:sp>
          <p:nvSpPr>
            <p:cNvPr id="8" name="Прямоугольник 7"/>
            <p:cNvSpPr/>
            <p:nvPr/>
          </p:nvSpPr>
          <p:spPr>
            <a:xfrm>
              <a:off x="9689858" y="277984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Д4</a:t>
              </a:r>
              <a:endParaRPr lang="ru-RU" dirty="0"/>
            </a:p>
          </p:txBody>
        </p:sp>
        <p:sp>
          <p:nvSpPr>
            <p:cNvPr id="9" name="Прямоугольник 8"/>
            <p:cNvSpPr/>
            <p:nvPr/>
          </p:nvSpPr>
          <p:spPr>
            <a:xfrm>
              <a:off x="7169498" y="277984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К1</a:t>
              </a:r>
              <a:endParaRPr lang="ru-RU" dirty="0"/>
            </a:p>
          </p:txBody>
        </p:sp>
        <p:sp>
          <p:nvSpPr>
            <p:cNvPr id="10" name="Прямоугольник 9"/>
            <p:cNvSpPr/>
            <p:nvPr/>
          </p:nvSpPr>
          <p:spPr>
            <a:xfrm>
              <a:off x="8177642" y="277984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К2</a:t>
              </a:r>
              <a:endParaRPr lang="ru-RU" dirty="0"/>
            </a:p>
          </p:txBody>
        </p:sp>
        <p:sp>
          <p:nvSpPr>
            <p:cNvPr id="11" name="Прямоугольник 10"/>
            <p:cNvSpPr/>
            <p:nvPr/>
          </p:nvSpPr>
          <p:spPr>
            <a:xfrm>
              <a:off x="9185786" y="277984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К3</a:t>
              </a:r>
              <a:endParaRPr lang="ru-RU" dirty="0"/>
            </a:p>
          </p:txBody>
        </p:sp>
      </p:grpSp>
      <p:grpSp>
        <p:nvGrpSpPr>
          <p:cNvPr id="28" name="Группа 27"/>
          <p:cNvGrpSpPr/>
          <p:nvPr/>
        </p:nvGrpSpPr>
        <p:grpSpPr>
          <a:xfrm>
            <a:off x="8764928" y="1556797"/>
            <a:ext cx="1073595" cy="353020"/>
            <a:chOff x="7464184" y="1623821"/>
            <a:chExt cx="1174163" cy="436694"/>
          </a:xfrm>
        </p:grpSpPr>
        <p:sp>
          <p:nvSpPr>
            <p:cNvPr id="13" name="Прямоугольник 12"/>
            <p:cNvSpPr/>
            <p:nvPr/>
          </p:nvSpPr>
          <p:spPr>
            <a:xfrm>
              <a:off x="8250449" y="1702552"/>
              <a:ext cx="387898" cy="3579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2"/>
                  </a:solidFill>
                </a:rPr>
                <a:t>К</a:t>
              </a:r>
              <a:endParaRPr lang="ru-RU" dirty="0">
                <a:solidFill>
                  <a:schemeClr val="tx2"/>
                </a:solidFill>
              </a:endParaRPr>
            </a:p>
          </p:txBody>
        </p:sp>
        <p:sp>
          <p:nvSpPr>
            <p:cNvPr id="5" name="TextBox 4"/>
            <p:cNvSpPr txBox="1"/>
            <p:nvPr/>
          </p:nvSpPr>
          <p:spPr>
            <a:xfrm>
              <a:off x="7464184" y="1623821"/>
              <a:ext cx="742254" cy="369332"/>
            </a:xfrm>
            <a:prstGeom prst="rect">
              <a:avLst/>
            </a:prstGeom>
            <a:noFill/>
          </p:spPr>
          <p:txBody>
            <a:bodyPr wrap="none" rtlCol="0">
              <a:spAutoFit/>
            </a:bodyPr>
            <a:lstStyle/>
            <a:p>
              <a:r>
                <a:rPr lang="ru-RU" dirty="0" smtClean="0"/>
                <a:t>Ключ</a:t>
              </a:r>
              <a:endParaRPr lang="ru-RU" dirty="0"/>
            </a:p>
          </p:txBody>
        </p:sp>
      </p:grpSp>
      <p:grpSp>
        <p:nvGrpSpPr>
          <p:cNvPr id="15" name="Группа 14"/>
          <p:cNvGrpSpPr/>
          <p:nvPr/>
        </p:nvGrpSpPr>
        <p:grpSpPr>
          <a:xfrm>
            <a:off x="9838521" y="1556792"/>
            <a:ext cx="1442055" cy="353018"/>
            <a:chOff x="8948326" y="1623821"/>
            <a:chExt cx="1577139" cy="436693"/>
          </a:xfrm>
        </p:grpSpPr>
        <p:sp>
          <p:nvSpPr>
            <p:cNvPr id="14" name="Прямоугольник 13"/>
            <p:cNvSpPr/>
            <p:nvPr/>
          </p:nvSpPr>
          <p:spPr>
            <a:xfrm>
              <a:off x="10176844" y="1702557"/>
              <a:ext cx="348621" cy="35795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2"/>
                  </a:solidFill>
                </a:rPr>
                <a:t>Д</a:t>
              </a:r>
              <a:endParaRPr lang="ru-RU" dirty="0">
                <a:solidFill>
                  <a:schemeClr val="tx2"/>
                </a:solidFill>
              </a:endParaRPr>
            </a:p>
          </p:txBody>
        </p:sp>
        <p:sp>
          <p:nvSpPr>
            <p:cNvPr id="16" name="TextBox 15"/>
            <p:cNvSpPr txBox="1"/>
            <p:nvPr/>
          </p:nvSpPr>
          <p:spPr>
            <a:xfrm>
              <a:off x="8948326" y="1623821"/>
              <a:ext cx="1171154" cy="369331"/>
            </a:xfrm>
            <a:prstGeom prst="rect">
              <a:avLst/>
            </a:prstGeom>
            <a:noFill/>
          </p:spPr>
          <p:txBody>
            <a:bodyPr wrap="none" rtlCol="0">
              <a:spAutoFit/>
            </a:bodyPr>
            <a:lstStyle/>
            <a:p>
              <a:r>
                <a:rPr lang="ru-RU" dirty="0" smtClean="0"/>
                <a:t>В дерево</a:t>
              </a:r>
              <a:endParaRPr lang="ru-RU" dirty="0"/>
            </a:p>
          </p:txBody>
        </p:sp>
      </p:grpSp>
      <p:grpSp>
        <p:nvGrpSpPr>
          <p:cNvPr id="30" name="Группа 29"/>
          <p:cNvGrpSpPr/>
          <p:nvPr/>
        </p:nvGrpSpPr>
        <p:grpSpPr>
          <a:xfrm>
            <a:off x="6330289" y="3187754"/>
            <a:ext cx="5094303" cy="529278"/>
            <a:chOff x="5951984" y="3645024"/>
            <a:chExt cx="5542586" cy="504056"/>
          </a:xfrm>
        </p:grpSpPr>
        <p:sp>
          <p:nvSpPr>
            <p:cNvPr id="17" name="Прямоугольник 16"/>
            <p:cNvSpPr/>
            <p:nvPr/>
          </p:nvSpPr>
          <p:spPr>
            <a:xfrm>
              <a:off x="5951984"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ДД1</a:t>
              </a:r>
              <a:endParaRPr lang="ru-RU" dirty="0"/>
            </a:p>
          </p:txBody>
        </p:sp>
        <p:sp>
          <p:nvSpPr>
            <p:cNvPr id="18" name="Прямоугольник 17"/>
            <p:cNvSpPr/>
            <p:nvPr/>
          </p:nvSpPr>
          <p:spPr>
            <a:xfrm>
              <a:off x="6960128"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ДД2</a:t>
              </a:r>
              <a:endParaRPr lang="ru-RU" dirty="0"/>
            </a:p>
          </p:txBody>
        </p:sp>
        <p:sp>
          <p:nvSpPr>
            <p:cNvPr id="19" name="Прямоугольник 18"/>
            <p:cNvSpPr/>
            <p:nvPr/>
          </p:nvSpPr>
          <p:spPr>
            <a:xfrm>
              <a:off x="7968272"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ДД3</a:t>
              </a:r>
              <a:endParaRPr lang="ru-RU" dirty="0"/>
            </a:p>
          </p:txBody>
        </p:sp>
        <p:sp>
          <p:nvSpPr>
            <p:cNvPr id="20" name="Прямоугольник 19"/>
            <p:cNvSpPr/>
            <p:nvPr/>
          </p:nvSpPr>
          <p:spPr>
            <a:xfrm>
              <a:off x="8976416"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ДД4</a:t>
              </a:r>
              <a:endParaRPr lang="ru-RU" dirty="0"/>
            </a:p>
          </p:txBody>
        </p:sp>
        <p:sp>
          <p:nvSpPr>
            <p:cNvPr id="21" name="Прямоугольник 20"/>
            <p:cNvSpPr/>
            <p:nvPr/>
          </p:nvSpPr>
          <p:spPr>
            <a:xfrm>
              <a:off x="6456056"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КК1</a:t>
              </a:r>
              <a:endParaRPr lang="ru-RU" dirty="0"/>
            </a:p>
          </p:txBody>
        </p:sp>
        <p:sp>
          <p:nvSpPr>
            <p:cNvPr id="22" name="Прямоугольник 21"/>
            <p:cNvSpPr/>
            <p:nvPr/>
          </p:nvSpPr>
          <p:spPr>
            <a:xfrm>
              <a:off x="7464200"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КК2</a:t>
              </a:r>
              <a:endParaRPr lang="ru-RU" dirty="0"/>
            </a:p>
          </p:txBody>
        </p:sp>
        <p:sp>
          <p:nvSpPr>
            <p:cNvPr id="23" name="Прямоугольник 22"/>
            <p:cNvSpPr/>
            <p:nvPr/>
          </p:nvSpPr>
          <p:spPr>
            <a:xfrm>
              <a:off x="8472344"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solidFill>
                    <a:schemeClr val="tx2"/>
                  </a:solidFill>
                </a:rPr>
                <a:t>КК3</a:t>
              </a:r>
              <a:endParaRPr lang="ru-RU" dirty="0">
                <a:solidFill>
                  <a:schemeClr val="tx2"/>
                </a:solidFill>
              </a:endParaRPr>
            </a:p>
          </p:txBody>
        </p:sp>
        <p:sp>
          <p:nvSpPr>
            <p:cNvPr id="24" name="Прямоугольник 23"/>
            <p:cNvSpPr/>
            <p:nvPr/>
          </p:nvSpPr>
          <p:spPr>
            <a:xfrm>
              <a:off x="9982370"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ДД5</a:t>
              </a:r>
              <a:endParaRPr lang="ru-RU" dirty="0"/>
            </a:p>
          </p:txBody>
        </p:sp>
        <p:sp>
          <p:nvSpPr>
            <p:cNvPr id="25" name="Прямоугольник 24"/>
            <p:cNvSpPr/>
            <p:nvPr/>
          </p:nvSpPr>
          <p:spPr>
            <a:xfrm>
              <a:off x="10990514"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ДД6</a:t>
              </a:r>
              <a:endParaRPr lang="ru-RU" dirty="0"/>
            </a:p>
          </p:txBody>
        </p:sp>
        <p:sp>
          <p:nvSpPr>
            <p:cNvPr id="26" name="Прямоугольник 25"/>
            <p:cNvSpPr/>
            <p:nvPr/>
          </p:nvSpPr>
          <p:spPr>
            <a:xfrm>
              <a:off x="9478298"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КК4</a:t>
              </a:r>
              <a:endParaRPr lang="ru-RU" dirty="0"/>
            </a:p>
          </p:txBody>
        </p:sp>
        <p:sp>
          <p:nvSpPr>
            <p:cNvPr id="27" name="Прямоугольник 26"/>
            <p:cNvSpPr/>
            <p:nvPr/>
          </p:nvSpPr>
          <p:spPr>
            <a:xfrm>
              <a:off x="10486442"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КК5</a:t>
              </a:r>
              <a:endParaRPr lang="ru-RU" dirty="0"/>
            </a:p>
          </p:txBody>
        </p:sp>
      </p:grpSp>
      <p:cxnSp>
        <p:nvCxnSpPr>
          <p:cNvPr id="32" name="Прямая со стрелкой 31"/>
          <p:cNvCxnSpPr>
            <a:stCxn id="6" idx="2"/>
            <a:endCxn id="23" idx="0"/>
          </p:cNvCxnSpPr>
          <p:nvPr/>
        </p:nvCxnSpPr>
        <p:spPr>
          <a:xfrm flipH="1">
            <a:off x="8878447" y="2708920"/>
            <a:ext cx="4439" cy="478834"/>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62" name="Группа 61"/>
          <p:cNvGrpSpPr/>
          <p:nvPr/>
        </p:nvGrpSpPr>
        <p:grpSpPr>
          <a:xfrm>
            <a:off x="6328284" y="5533007"/>
            <a:ext cx="2316499" cy="529278"/>
            <a:chOff x="5663952" y="5733256"/>
            <a:chExt cx="2520344" cy="504056"/>
          </a:xfrm>
        </p:grpSpPr>
        <p:sp>
          <p:nvSpPr>
            <p:cNvPr id="44" name="Прямоугольник 43"/>
            <p:cNvSpPr/>
            <p:nvPr/>
          </p:nvSpPr>
          <p:spPr>
            <a:xfrm>
              <a:off x="5663952"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ДД1</a:t>
              </a:r>
              <a:endParaRPr lang="ru-RU" dirty="0"/>
            </a:p>
          </p:txBody>
        </p:sp>
        <p:sp>
          <p:nvSpPr>
            <p:cNvPr id="45" name="Прямоугольник 44"/>
            <p:cNvSpPr/>
            <p:nvPr/>
          </p:nvSpPr>
          <p:spPr>
            <a:xfrm>
              <a:off x="6672096"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ДД2</a:t>
              </a:r>
              <a:endParaRPr lang="ru-RU" dirty="0"/>
            </a:p>
          </p:txBody>
        </p:sp>
        <p:sp>
          <p:nvSpPr>
            <p:cNvPr id="46" name="Прямоугольник 45"/>
            <p:cNvSpPr/>
            <p:nvPr/>
          </p:nvSpPr>
          <p:spPr>
            <a:xfrm>
              <a:off x="7680240"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ДД3</a:t>
              </a:r>
              <a:endParaRPr lang="ru-RU" dirty="0"/>
            </a:p>
          </p:txBody>
        </p:sp>
        <p:sp>
          <p:nvSpPr>
            <p:cNvPr id="48" name="Прямоугольник 47"/>
            <p:cNvSpPr/>
            <p:nvPr/>
          </p:nvSpPr>
          <p:spPr>
            <a:xfrm>
              <a:off x="6168024"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КК1</a:t>
              </a:r>
              <a:endParaRPr lang="ru-RU" dirty="0"/>
            </a:p>
          </p:txBody>
        </p:sp>
        <p:sp>
          <p:nvSpPr>
            <p:cNvPr id="49" name="Прямоугольник 48"/>
            <p:cNvSpPr/>
            <p:nvPr/>
          </p:nvSpPr>
          <p:spPr>
            <a:xfrm>
              <a:off x="7176168"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КК2</a:t>
              </a:r>
              <a:endParaRPr lang="ru-RU" dirty="0"/>
            </a:p>
          </p:txBody>
        </p:sp>
      </p:grpSp>
      <p:grpSp>
        <p:nvGrpSpPr>
          <p:cNvPr id="61" name="Группа 60"/>
          <p:cNvGrpSpPr/>
          <p:nvPr/>
        </p:nvGrpSpPr>
        <p:grpSpPr>
          <a:xfrm>
            <a:off x="9109099" y="5525010"/>
            <a:ext cx="2314486" cy="529278"/>
            <a:chOff x="8688384" y="5733256"/>
            <a:chExt cx="2518154" cy="504056"/>
          </a:xfrm>
        </p:grpSpPr>
        <p:sp>
          <p:nvSpPr>
            <p:cNvPr id="47" name="Прямоугольник 46"/>
            <p:cNvSpPr/>
            <p:nvPr/>
          </p:nvSpPr>
          <p:spPr>
            <a:xfrm>
              <a:off x="8688384"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ДД4</a:t>
              </a:r>
              <a:endParaRPr lang="ru-RU" dirty="0"/>
            </a:p>
          </p:txBody>
        </p:sp>
        <p:sp>
          <p:nvSpPr>
            <p:cNvPr id="51" name="Прямоугольник 50"/>
            <p:cNvSpPr/>
            <p:nvPr/>
          </p:nvSpPr>
          <p:spPr>
            <a:xfrm>
              <a:off x="9694338"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ДД5</a:t>
              </a:r>
              <a:endParaRPr lang="ru-RU" dirty="0"/>
            </a:p>
          </p:txBody>
        </p:sp>
        <p:sp>
          <p:nvSpPr>
            <p:cNvPr id="52" name="Прямоугольник 51"/>
            <p:cNvSpPr/>
            <p:nvPr/>
          </p:nvSpPr>
          <p:spPr>
            <a:xfrm>
              <a:off x="10702482"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ДД6</a:t>
              </a:r>
              <a:endParaRPr lang="ru-RU" dirty="0"/>
            </a:p>
          </p:txBody>
        </p:sp>
        <p:sp>
          <p:nvSpPr>
            <p:cNvPr id="53" name="Прямоугольник 52"/>
            <p:cNvSpPr/>
            <p:nvPr/>
          </p:nvSpPr>
          <p:spPr>
            <a:xfrm>
              <a:off x="9190266"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КК4</a:t>
              </a:r>
              <a:endParaRPr lang="ru-RU" dirty="0"/>
            </a:p>
          </p:txBody>
        </p:sp>
        <p:sp>
          <p:nvSpPr>
            <p:cNvPr id="54" name="Прямоугольник 53"/>
            <p:cNvSpPr/>
            <p:nvPr/>
          </p:nvSpPr>
          <p:spPr>
            <a:xfrm>
              <a:off x="10198410"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КК5</a:t>
              </a:r>
              <a:endParaRPr lang="ru-RU" dirty="0"/>
            </a:p>
          </p:txBody>
        </p:sp>
      </p:grpSp>
      <p:grpSp>
        <p:nvGrpSpPr>
          <p:cNvPr id="63" name="Группа 62"/>
          <p:cNvGrpSpPr/>
          <p:nvPr/>
        </p:nvGrpSpPr>
        <p:grpSpPr>
          <a:xfrm>
            <a:off x="6799926" y="4221088"/>
            <a:ext cx="4167815" cy="529278"/>
            <a:chOff x="7176024" y="4581128"/>
            <a:chExt cx="4534570" cy="504056"/>
          </a:xfrm>
        </p:grpSpPr>
        <p:sp>
          <p:nvSpPr>
            <p:cNvPr id="36" name="Прямоугольник 35"/>
            <p:cNvSpPr/>
            <p:nvPr/>
          </p:nvSpPr>
          <p:spPr>
            <a:xfrm>
              <a:off x="7176024" y="4581128"/>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Д1</a:t>
              </a:r>
              <a:endParaRPr lang="ru-RU" dirty="0"/>
            </a:p>
          </p:txBody>
        </p:sp>
        <p:sp>
          <p:nvSpPr>
            <p:cNvPr id="37" name="Прямоугольник 36"/>
            <p:cNvSpPr/>
            <p:nvPr/>
          </p:nvSpPr>
          <p:spPr>
            <a:xfrm>
              <a:off x="8184168" y="4581128"/>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ru-RU" dirty="0"/>
            </a:p>
          </p:txBody>
        </p:sp>
        <p:sp>
          <p:nvSpPr>
            <p:cNvPr id="38" name="Прямоугольник 37"/>
            <p:cNvSpPr/>
            <p:nvPr/>
          </p:nvSpPr>
          <p:spPr>
            <a:xfrm>
              <a:off x="9192312" y="4581128"/>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ru-RU" dirty="0"/>
            </a:p>
          </p:txBody>
        </p:sp>
        <p:sp>
          <p:nvSpPr>
            <p:cNvPr id="39" name="Прямоугольник 38"/>
            <p:cNvSpPr/>
            <p:nvPr/>
          </p:nvSpPr>
          <p:spPr>
            <a:xfrm>
              <a:off x="10200456" y="4581128"/>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Д3</a:t>
              </a:r>
              <a:endParaRPr lang="ru-RU" dirty="0"/>
            </a:p>
          </p:txBody>
        </p:sp>
        <p:sp>
          <p:nvSpPr>
            <p:cNvPr id="40" name="Прямоугольник 39"/>
            <p:cNvSpPr/>
            <p:nvPr/>
          </p:nvSpPr>
          <p:spPr>
            <a:xfrm>
              <a:off x="7680096" y="4581128"/>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К1</a:t>
              </a:r>
              <a:endParaRPr lang="ru-RU" dirty="0"/>
            </a:p>
          </p:txBody>
        </p:sp>
        <p:sp>
          <p:nvSpPr>
            <p:cNvPr id="41" name="Прямоугольник 40"/>
            <p:cNvSpPr/>
            <p:nvPr/>
          </p:nvSpPr>
          <p:spPr>
            <a:xfrm>
              <a:off x="8688240" y="4581128"/>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solidFill>
                    <a:schemeClr val="tx2"/>
                  </a:solidFill>
                </a:rPr>
                <a:t>КК3</a:t>
              </a:r>
              <a:endParaRPr lang="ru-RU" dirty="0">
                <a:solidFill>
                  <a:schemeClr val="tx2"/>
                </a:solidFill>
              </a:endParaRPr>
            </a:p>
          </p:txBody>
        </p:sp>
        <p:sp>
          <p:nvSpPr>
            <p:cNvPr id="42" name="Прямоугольник 41"/>
            <p:cNvSpPr/>
            <p:nvPr/>
          </p:nvSpPr>
          <p:spPr>
            <a:xfrm>
              <a:off x="9696384" y="4581128"/>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К2</a:t>
              </a:r>
              <a:endParaRPr lang="ru-RU" dirty="0"/>
            </a:p>
          </p:txBody>
        </p:sp>
        <p:sp>
          <p:nvSpPr>
            <p:cNvPr id="56" name="Прямоугольник 55"/>
            <p:cNvSpPr/>
            <p:nvPr/>
          </p:nvSpPr>
          <p:spPr>
            <a:xfrm>
              <a:off x="11206538" y="4581128"/>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Д4</a:t>
              </a:r>
              <a:endParaRPr lang="ru-RU" dirty="0"/>
            </a:p>
          </p:txBody>
        </p:sp>
        <p:sp>
          <p:nvSpPr>
            <p:cNvPr id="57" name="Прямоугольник 56"/>
            <p:cNvSpPr/>
            <p:nvPr/>
          </p:nvSpPr>
          <p:spPr>
            <a:xfrm>
              <a:off x="10702466" y="4581128"/>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К3</a:t>
              </a:r>
              <a:endParaRPr lang="ru-RU" dirty="0"/>
            </a:p>
          </p:txBody>
        </p:sp>
      </p:grpSp>
      <p:cxnSp>
        <p:nvCxnSpPr>
          <p:cNvPr id="148481" name="Соединительная линия уступом 148480"/>
          <p:cNvCxnSpPr>
            <a:stCxn id="37" idx="2"/>
            <a:endCxn id="45" idx="0"/>
          </p:cNvCxnSpPr>
          <p:nvPr/>
        </p:nvCxnSpPr>
        <p:spPr>
          <a:xfrm rot="5400000">
            <a:off x="7331035" y="4905865"/>
            <a:ext cx="782641" cy="471643"/>
          </a:xfrm>
          <a:prstGeom prst="bentConnector3">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8" name="Соединительная линия уступом 67"/>
          <p:cNvCxnSpPr>
            <a:stCxn id="38" idx="2"/>
            <a:endCxn id="51" idx="0"/>
          </p:cNvCxnSpPr>
          <p:nvPr/>
        </p:nvCxnSpPr>
        <p:spPr>
          <a:xfrm rot="16200000" flipH="1">
            <a:off x="9187736" y="4447410"/>
            <a:ext cx="774644" cy="1380555"/>
          </a:xfrm>
          <a:prstGeom prst="bentConnector3">
            <a:avLst>
              <a:gd name="adj1" fmla="val 50000"/>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8494" name="Полилиния 148493"/>
          <p:cNvSpPr/>
          <p:nvPr/>
        </p:nvSpPr>
        <p:spPr>
          <a:xfrm rot="5400000">
            <a:off x="5585597" y="2771202"/>
            <a:ext cx="2156780" cy="1449889"/>
          </a:xfrm>
          <a:custGeom>
            <a:avLst/>
            <a:gdLst>
              <a:gd name="connsiteX0" fmla="*/ 0 w 5593382"/>
              <a:gd name="connsiteY0" fmla="*/ 308572 h 308572"/>
              <a:gd name="connsiteX1" fmla="*/ 266007 w 5593382"/>
              <a:gd name="connsiteY1" fmla="*/ 34252 h 308572"/>
              <a:gd name="connsiteX2" fmla="*/ 673331 w 5593382"/>
              <a:gd name="connsiteY2" fmla="*/ 275321 h 308572"/>
              <a:gd name="connsiteX3" fmla="*/ 1055716 w 5593382"/>
              <a:gd name="connsiteY3" fmla="*/ 92441 h 308572"/>
              <a:gd name="connsiteX4" fmla="*/ 1413164 w 5593382"/>
              <a:gd name="connsiteY4" fmla="*/ 200507 h 308572"/>
              <a:gd name="connsiteX5" fmla="*/ 1778924 w 5593382"/>
              <a:gd name="connsiteY5" fmla="*/ 34252 h 308572"/>
              <a:gd name="connsiteX6" fmla="*/ 2119745 w 5593382"/>
              <a:gd name="connsiteY6" fmla="*/ 142317 h 308572"/>
              <a:gd name="connsiteX7" fmla="*/ 2610196 w 5593382"/>
              <a:gd name="connsiteY7" fmla="*/ 100754 h 308572"/>
              <a:gd name="connsiteX8" fmla="*/ 3000894 w 5593382"/>
              <a:gd name="connsiteY8" fmla="*/ 217132 h 308572"/>
              <a:gd name="connsiteX9" fmla="*/ 3308465 w 5593382"/>
              <a:gd name="connsiteY9" fmla="*/ 25939 h 308572"/>
              <a:gd name="connsiteX10" fmla="*/ 3807229 w 5593382"/>
              <a:gd name="connsiteY10" fmla="*/ 125692 h 308572"/>
              <a:gd name="connsiteX11" fmla="*/ 4463934 w 5593382"/>
              <a:gd name="connsiteY11" fmla="*/ 1001 h 308572"/>
              <a:gd name="connsiteX12" fmla="*/ 4821382 w 5593382"/>
              <a:gd name="connsiteY12" fmla="*/ 208819 h 308572"/>
              <a:gd name="connsiteX13" fmla="*/ 5037513 w 5593382"/>
              <a:gd name="connsiteY13" fmla="*/ 25939 h 308572"/>
              <a:gd name="connsiteX14" fmla="*/ 5544589 w 5593382"/>
              <a:gd name="connsiteY14" fmla="*/ 75816 h 308572"/>
              <a:gd name="connsiteX15" fmla="*/ 5544589 w 5593382"/>
              <a:gd name="connsiteY15" fmla="*/ 84128 h 308572"/>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037513 w 5551071"/>
              <a:gd name="connsiteY13" fmla="*/ 513312 h 795945"/>
              <a:gd name="connsiteX14" fmla="*/ 5544589 w 5551071"/>
              <a:gd name="connsiteY14" fmla="*/ 563189 h 795945"/>
              <a:gd name="connsiteX15" fmla="*/ 5322369 w 5551071"/>
              <a:gd name="connsiteY15"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544589 w 5551071"/>
              <a:gd name="connsiteY13" fmla="*/ 563189 h 795945"/>
              <a:gd name="connsiteX14" fmla="*/ 5322369 w 5551071"/>
              <a:gd name="connsiteY14"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4463934 w 5551071"/>
              <a:gd name="connsiteY10" fmla="*/ 488374 h 795945"/>
              <a:gd name="connsiteX11" fmla="*/ 4821382 w 5551071"/>
              <a:gd name="connsiteY11" fmla="*/ 696192 h 795945"/>
              <a:gd name="connsiteX12" fmla="*/ 5544589 w 5551071"/>
              <a:gd name="connsiteY12" fmla="*/ 563189 h 795945"/>
              <a:gd name="connsiteX13" fmla="*/ 5322369 w 5551071"/>
              <a:gd name="connsiteY13"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308465 w 5551071"/>
              <a:gd name="connsiteY8" fmla="*/ 51331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14550 w 5551071"/>
              <a:gd name="connsiteY9" fmla="*/ 57981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325764"/>
              <a:gd name="connsiteY0" fmla="*/ 795945 h 795945"/>
              <a:gd name="connsiteX1" fmla="*/ 266007 w 5325764"/>
              <a:gd name="connsiteY1" fmla="*/ 521625 h 795945"/>
              <a:gd name="connsiteX2" fmla="*/ 673331 w 5325764"/>
              <a:gd name="connsiteY2" fmla="*/ 762694 h 795945"/>
              <a:gd name="connsiteX3" fmla="*/ 1055716 w 5325764"/>
              <a:gd name="connsiteY3" fmla="*/ 579814 h 795945"/>
              <a:gd name="connsiteX4" fmla="*/ 1413164 w 5325764"/>
              <a:gd name="connsiteY4" fmla="*/ 687880 h 795945"/>
              <a:gd name="connsiteX5" fmla="*/ 1778924 w 5325764"/>
              <a:gd name="connsiteY5" fmla="*/ 521625 h 795945"/>
              <a:gd name="connsiteX6" fmla="*/ 2119745 w 5325764"/>
              <a:gd name="connsiteY6" fmla="*/ 629690 h 795945"/>
              <a:gd name="connsiteX7" fmla="*/ 3000894 w 5325764"/>
              <a:gd name="connsiteY7" fmla="*/ 704505 h 795945"/>
              <a:gd name="connsiteX8" fmla="*/ 3728226 w 5325764"/>
              <a:gd name="connsiteY8" fmla="*/ 501882 h 795945"/>
              <a:gd name="connsiteX9" fmla="*/ 4414550 w 5325764"/>
              <a:gd name="connsiteY9" fmla="*/ 579814 h 795945"/>
              <a:gd name="connsiteX10" fmla="*/ 4821382 w 5325764"/>
              <a:gd name="connsiteY10" fmla="*/ 696192 h 795945"/>
              <a:gd name="connsiteX11" fmla="*/ 4951987 w 5325764"/>
              <a:gd name="connsiteY11" fmla="*/ 368879 h 795945"/>
              <a:gd name="connsiteX12" fmla="*/ 5322369 w 532576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475696 w 5326784"/>
              <a:gd name="connsiteY10" fmla="*/ 444732 h 795945"/>
              <a:gd name="connsiteX11" fmla="*/ 4951987 w 5326784"/>
              <a:gd name="connsiteY11" fmla="*/ 368879 h 795945"/>
              <a:gd name="connsiteX12" fmla="*/ 5322369 w 532678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951987 w 5326784"/>
              <a:gd name="connsiteY10" fmla="*/ 368879 h 795945"/>
              <a:gd name="connsiteX11" fmla="*/ 5322369 w 5326784"/>
              <a:gd name="connsiteY11" fmla="*/ 0 h 795945"/>
              <a:gd name="connsiteX0" fmla="*/ 134800 w 5066515"/>
              <a:gd name="connsiteY0" fmla="*/ 11037 h 1498353"/>
              <a:gd name="connsiteX1" fmla="*/ 5738 w 5066515"/>
              <a:gd name="connsiteY1" fmla="*/ 1256907 h 1498353"/>
              <a:gd name="connsiteX2" fmla="*/ 413062 w 5066515"/>
              <a:gd name="connsiteY2" fmla="*/ 1497976 h 1498353"/>
              <a:gd name="connsiteX3" fmla="*/ 795447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498353"/>
              <a:gd name="connsiteX1" fmla="*/ 5738 w 5066515"/>
              <a:gd name="connsiteY1" fmla="*/ 1256907 h 1498353"/>
              <a:gd name="connsiteX2" fmla="*/ 413062 w 5066515"/>
              <a:gd name="connsiteY2" fmla="*/ 1497976 h 1498353"/>
              <a:gd name="connsiteX3" fmla="*/ 795448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504852"/>
              <a:gd name="connsiteX1" fmla="*/ 5738 w 5066515"/>
              <a:gd name="connsiteY1" fmla="*/ 1256907 h 1504852"/>
              <a:gd name="connsiteX2" fmla="*/ 413062 w 5066515"/>
              <a:gd name="connsiteY2" fmla="*/ 1497976 h 1504852"/>
              <a:gd name="connsiteX3" fmla="*/ 1152895 w 5066515"/>
              <a:gd name="connsiteY3" fmla="*/ 1423162 h 1504852"/>
              <a:gd name="connsiteX4" fmla="*/ 1518655 w 5066515"/>
              <a:gd name="connsiteY4" fmla="*/ 1256907 h 1504852"/>
              <a:gd name="connsiteX5" fmla="*/ 1859476 w 5066515"/>
              <a:gd name="connsiteY5" fmla="*/ 1364972 h 1504852"/>
              <a:gd name="connsiteX6" fmla="*/ 2740625 w 5066515"/>
              <a:gd name="connsiteY6" fmla="*/ 1439787 h 1504852"/>
              <a:gd name="connsiteX7" fmla="*/ 3467957 w 5066515"/>
              <a:gd name="connsiteY7" fmla="*/ 1237164 h 1504852"/>
              <a:gd name="connsiteX8" fmla="*/ 4154281 w 5066515"/>
              <a:gd name="connsiteY8" fmla="*/ 1315096 h 1504852"/>
              <a:gd name="connsiteX9" fmla="*/ 4691718 w 5066515"/>
              <a:gd name="connsiteY9" fmla="*/ 1104161 h 1504852"/>
              <a:gd name="connsiteX10" fmla="*/ 5062100 w 5066515"/>
              <a:gd name="connsiteY10" fmla="*/ 735282 h 1504852"/>
              <a:gd name="connsiteX0" fmla="*/ 134800 w 5066515"/>
              <a:gd name="connsiteY0" fmla="*/ 11037 h 1503720"/>
              <a:gd name="connsiteX1" fmla="*/ 5738 w 5066515"/>
              <a:gd name="connsiteY1" fmla="*/ 1256907 h 1503720"/>
              <a:gd name="connsiteX2" fmla="*/ 413062 w 5066515"/>
              <a:gd name="connsiteY2" fmla="*/ 1497976 h 1503720"/>
              <a:gd name="connsiteX3" fmla="*/ 1152895 w 5066515"/>
              <a:gd name="connsiteY3" fmla="*/ 1423162 h 1503720"/>
              <a:gd name="connsiteX4" fmla="*/ 1859476 w 5066515"/>
              <a:gd name="connsiteY4" fmla="*/ 1364972 h 1503720"/>
              <a:gd name="connsiteX5" fmla="*/ 2740625 w 5066515"/>
              <a:gd name="connsiteY5" fmla="*/ 1439787 h 1503720"/>
              <a:gd name="connsiteX6" fmla="*/ 3467957 w 5066515"/>
              <a:gd name="connsiteY6" fmla="*/ 1237164 h 1503720"/>
              <a:gd name="connsiteX7" fmla="*/ 4154281 w 5066515"/>
              <a:gd name="connsiteY7" fmla="*/ 1315096 h 1503720"/>
              <a:gd name="connsiteX8" fmla="*/ 4691718 w 5066515"/>
              <a:gd name="connsiteY8" fmla="*/ 1104161 h 1503720"/>
              <a:gd name="connsiteX9" fmla="*/ 5062100 w 5066515"/>
              <a:gd name="connsiteY9" fmla="*/ 735282 h 1503720"/>
              <a:gd name="connsiteX0" fmla="*/ 166098 w 5097813"/>
              <a:gd name="connsiteY0" fmla="*/ 10697 h 1442604"/>
              <a:gd name="connsiteX1" fmla="*/ 37036 w 5097813"/>
              <a:gd name="connsiteY1" fmla="*/ 1256567 h 1442604"/>
              <a:gd name="connsiteX2" fmla="*/ 1061660 w 5097813"/>
              <a:gd name="connsiteY2" fmla="*/ 1257606 h 1442604"/>
              <a:gd name="connsiteX3" fmla="*/ 1184193 w 5097813"/>
              <a:gd name="connsiteY3" fmla="*/ 1422822 h 1442604"/>
              <a:gd name="connsiteX4" fmla="*/ 1890774 w 5097813"/>
              <a:gd name="connsiteY4" fmla="*/ 1364632 h 1442604"/>
              <a:gd name="connsiteX5" fmla="*/ 2771923 w 5097813"/>
              <a:gd name="connsiteY5" fmla="*/ 1439447 h 1442604"/>
              <a:gd name="connsiteX6" fmla="*/ 3499255 w 5097813"/>
              <a:gd name="connsiteY6" fmla="*/ 1236824 h 1442604"/>
              <a:gd name="connsiteX7" fmla="*/ 4185579 w 5097813"/>
              <a:gd name="connsiteY7" fmla="*/ 1314756 h 1442604"/>
              <a:gd name="connsiteX8" fmla="*/ 4723016 w 5097813"/>
              <a:gd name="connsiteY8" fmla="*/ 1103821 h 1442604"/>
              <a:gd name="connsiteX9" fmla="*/ 5093398 w 5097813"/>
              <a:gd name="connsiteY9" fmla="*/ 734942 h 1442604"/>
              <a:gd name="connsiteX0" fmla="*/ 0 w 4931715"/>
              <a:gd name="connsiteY0" fmla="*/ 15009 h 1446916"/>
              <a:gd name="connsiteX1" fmla="*/ 191936 w 4931715"/>
              <a:gd name="connsiteY1" fmla="*/ 895119 h 1446916"/>
              <a:gd name="connsiteX2" fmla="*/ 895562 w 4931715"/>
              <a:gd name="connsiteY2" fmla="*/ 1261918 h 1446916"/>
              <a:gd name="connsiteX3" fmla="*/ 1018095 w 4931715"/>
              <a:gd name="connsiteY3" fmla="*/ 1427134 h 1446916"/>
              <a:gd name="connsiteX4" fmla="*/ 1724676 w 4931715"/>
              <a:gd name="connsiteY4" fmla="*/ 1368944 h 1446916"/>
              <a:gd name="connsiteX5" fmla="*/ 2605825 w 4931715"/>
              <a:gd name="connsiteY5" fmla="*/ 1443759 h 1446916"/>
              <a:gd name="connsiteX6" fmla="*/ 3333157 w 4931715"/>
              <a:gd name="connsiteY6" fmla="*/ 1241136 h 1446916"/>
              <a:gd name="connsiteX7" fmla="*/ 4019481 w 4931715"/>
              <a:gd name="connsiteY7" fmla="*/ 1319068 h 1446916"/>
              <a:gd name="connsiteX8" fmla="*/ 4556918 w 4931715"/>
              <a:gd name="connsiteY8" fmla="*/ 1108133 h 1446916"/>
              <a:gd name="connsiteX9" fmla="*/ 4927300 w 4931715"/>
              <a:gd name="connsiteY9" fmla="*/ 739254 h 1446916"/>
              <a:gd name="connsiteX0" fmla="*/ 0 w 4931715"/>
              <a:gd name="connsiteY0" fmla="*/ 15009 h 1447924"/>
              <a:gd name="connsiteX1" fmla="*/ 191936 w 4931715"/>
              <a:gd name="connsiteY1" fmla="*/ 895119 h 1447924"/>
              <a:gd name="connsiteX2" fmla="*/ 895562 w 4931715"/>
              <a:gd name="connsiteY2" fmla="*/ 1261918 h 1447924"/>
              <a:gd name="connsiteX3" fmla="*/ 1724676 w 4931715"/>
              <a:gd name="connsiteY3" fmla="*/ 1368944 h 1447924"/>
              <a:gd name="connsiteX4" fmla="*/ 2605825 w 4931715"/>
              <a:gd name="connsiteY4" fmla="*/ 1443759 h 1447924"/>
              <a:gd name="connsiteX5" fmla="*/ 3333157 w 4931715"/>
              <a:gd name="connsiteY5" fmla="*/ 1241136 h 1447924"/>
              <a:gd name="connsiteX6" fmla="*/ 4019481 w 4931715"/>
              <a:gd name="connsiteY6" fmla="*/ 1319068 h 1447924"/>
              <a:gd name="connsiteX7" fmla="*/ 4556918 w 4931715"/>
              <a:gd name="connsiteY7" fmla="*/ 1108133 h 1447924"/>
              <a:gd name="connsiteX8" fmla="*/ 4927300 w 4931715"/>
              <a:gd name="connsiteY8" fmla="*/ 739254 h 1447924"/>
              <a:gd name="connsiteX0" fmla="*/ 0 w 4931715"/>
              <a:gd name="connsiteY0" fmla="*/ 15009 h 1444635"/>
              <a:gd name="connsiteX1" fmla="*/ 191936 w 4931715"/>
              <a:gd name="connsiteY1" fmla="*/ 895119 h 1444635"/>
              <a:gd name="connsiteX2" fmla="*/ 895562 w 4931715"/>
              <a:gd name="connsiteY2" fmla="*/ 1261918 h 1444635"/>
              <a:gd name="connsiteX3" fmla="*/ 1724676 w 4931715"/>
              <a:gd name="connsiteY3" fmla="*/ 1368944 h 1444635"/>
              <a:gd name="connsiteX4" fmla="*/ 2605825 w 4931715"/>
              <a:gd name="connsiteY4" fmla="*/ 1443759 h 1444635"/>
              <a:gd name="connsiteX5" fmla="*/ 4019481 w 4931715"/>
              <a:gd name="connsiteY5" fmla="*/ 1319068 h 1444635"/>
              <a:gd name="connsiteX6" fmla="*/ 4556918 w 4931715"/>
              <a:gd name="connsiteY6" fmla="*/ 1108133 h 1444635"/>
              <a:gd name="connsiteX7" fmla="*/ 4927300 w 4931715"/>
              <a:gd name="connsiteY7" fmla="*/ 739254 h 1444635"/>
              <a:gd name="connsiteX0" fmla="*/ 0 w 4673153"/>
              <a:gd name="connsiteY0" fmla="*/ 15009 h 1444635"/>
              <a:gd name="connsiteX1" fmla="*/ 191936 w 4673153"/>
              <a:gd name="connsiteY1" fmla="*/ 895119 h 1444635"/>
              <a:gd name="connsiteX2" fmla="*/ 895562 w 4673153"/>
              <a:gd name="connsiteY2" fmla="*/ 1261918 h 1444635"/>
              <a:gd name="connsiteX3" fmla="*/ 1724676 w 4673153"/>
              <a:gd name="connsiteY3" fmla="*/ 1368944 h 1444635"/>
              <a:gd name="connsiteX4" fmla="*/ 2605825 w 4673153"/>
              <a:gd name="connsiteY4" fmla="*/ 1443759 h 1444635"/>
              <a:gd name="connsiteX5" fmla="*/ 4019481 w 4673153"/>
              <a:gd name="connsiteY5" fmla="*/ 1319068 h 1444635"/>
              <a:gd name="connsiteX6" fmla="*/ 4556918 w 4673153"/>
              <a:gd name="connsiteY6" fmla="*/ 1108133 h 1444635"/>
              <a:gd name="connsiteX7" fmla="*/ 4655690 w 4673153"/>
              <a:gd name="connsiteY7" fmla="*/ 647814 h 1444635"/>
              <a:gd name="connsiteX0" fmla="*/ 0 w 4658452"/>
              <a:gd name="connsiteY0" fmla="*/ 15009 h 1444635"/>
              <a:gd name="connsiteX1" fmla="*/ 191936 w 4658452"/>
              <a:gd name="connsiteY1" fmla="*/ 895119 h 1444635"/>
              <a:gd name="connsiteX2" fmla="*/ 895562 w 4658452"/>
              <a:gd name="connsiteY2" fmla="*/ 1261918 h 1444635"/>
              <a:gd name="connsiteX3" fmla="*/ 1724676 w 4658452"/>
              <a:gd name="connsiteY3" fmla="*/ 1368944 h 1444635"/>
              <a:gd name="connsiteX4" fmla="*/ 2605825 w 4658452"/>
              <a:gd name="connsiteY4" fmla="*/ 1443759 h 1444635"/>
              <a:gd name="connsiteX5" fmla="*/ 4019481 w 4658452"/>
              <a:gd name="connsiteY5" fmla="*/ 1319068 h 1444635"/>
              <a:gd name="connsiteX6" fmla="*/ 4137157 w 4658452"/>
              <a:gd name="connsiteY6" fmla="*/ 1085273 h 1444635"/>
              <a:gd name="connsiteX7" fmla="*/ 4655690 w 4658452"/>
              <a:gd name="connsiteY7" fmla="*/ 647814 h 1444635"/>
              <a:gd name="connsiteX0" fmla="*/ 0 w 4659212"/>
              <a:gd name="connsiteY0" fmla="*/ 15009 h 1443862"/>
              <a:gd name="connsiteX1" fmla="*/ 191936 w 4659212"/>
              <a:gd name="connsiteY1" fmla="*/ 895119 h 1443862"/>
              <a:gd name="connsiteX2" fmla="*/ 895562 w 4659212"/>
              <a:gd name="connsiteY2" fmla="*/ 1261918 h 1443862"/>
              <a:gd name="connsiteX3" fmla="*/ 1724676 w 4659212"/>
              <a:gd name="connsiteY3" fmla="*/ 1368944 h 1443862"/>
              <a:gd name="connsiteX4" fmla="*/ 2605825 w 4659212"/>
              <a:gd name="connsiteY4" fmla="*/ 1443759 h 1443862"/>
              <a:gd name="connsiteX5" fmla="*/ 3377499 w 4659212"/>
              <a:gd name="connsiteY5" fmla="*/ 1353358 h 1443862"/>
              <a:gd name="connsiteX6" fmla="*/ 4137157 w 4659212"/>
              <a:gd name="connsiteY6" fmla="*/ 1085273 h 1443862"/>
              <a:gd name="connsiteX7" fmla="*/ 4655690 w 4659212"/>
              <a:gd name="connsiteY7" fmla="*/ 647814 h 1443862"/>
              <a:gd name="connsiteX0" fmla="*/ 0 w 4659212"/>
              <a:gd name="connsiteY0" fmla="*/ 21854 h 1450707"/>
              <a:gd name="connsiteX1" fmla="*/ 68476 w 4659212"/>
              <a:gd name="connsiteY1" fmla="*/ 616214 h 1450707"/>
              <a:gd name="connsiteX2" fmla="*/ 895562 w 4659212"/>
              <a:gd name="connsiteY2" fmla="*/ 1268763 h 1450707"/>
              <a:gd name="connsiteX3" fmla="*/ 1724676 w 4659212"/>
              <a:gd name="connsiteY3" fmla="*/ 1375789 h 1450707"/>
              <a:gd name="connsiteX4" fmla="*/ 2605825 w 4659212"/>
              <a:gd name="connsiteY4" fmla="*/ 1450604 h 1450707"/>
              <a:gd name="connsiteX5" fmla="*/ 3377499 w 4659212"/>
              <a:gd name="connsiteY5" fmla="*/ 1360203 h 1450707"/>
              <a:gd name="connsiteX6" fmla="*/ 4137157 w 4659212"/>
              <a:gd name="connsiteY6" fmla="*/ 1092118 h 1450707"/>
              <a:gd name="connsiteX7" fmla="*/ 4655690 w 4659212"/>
              <a:gd name="connsiteY7" fmla="*/ 654659 h 1450707"/>
              <a:gd name="connsiteX0" fmla="*/ 0 w 4659212"/>
              <a:gd name="connsiteY0" fmla="*/ 20883 h 1449889"/>
              <a:gd name="connsiteX1" fmla="*/ 68476 w 4659212"/>
              <a:gd name="connsiteY1" fmla="*/ 615243 h 1449889"/>
              <a:gd name="connsiteX2" fmla="*/ 525191 w 4659212"/>
              <a:gd name="connsiteY2" fmla="*/ 1084912 h 1449889"/>
              <a:gd name="connsiteX3" fmla="*/ 1724676 w 4659212"/>
              <a:gd name="connsiteY3" fmla="*/ 1374818 h 1449889"/>
              <a:gd name="connsiteX4" fmla="*/ 2605825 w 4659212"/>
              <a:gd name="connsiteY4" fmla="*/ 1449633 h 1449889"/>
              <a:gd name="connsiteX5" fmla="*/ 3377499 w 4659212"/>
              <a:gd name="connsiteY5" fmla="*/ 1359232 h 1449889"/>
              <a:gd name="connsiteX6" fmla="*/ 4137157 w 4659212"/>
              <a:gd name="connsiteY6" fmla="*/ 1091147 h 1449889"/>
              <a:gd name="connsiteX7" fmla="*/ 4655690 w 4659212"/>
              <a:gd name="connsiteY7" fmla="*/ 653688 h 1449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9212" h="1449889">
                <a:moveTo>
                  <a:pt x="0" y="20883"/>
                </a:moveTo>
                <a:cubicBezTo>
                  <a:pt x="76892" y="-113506"/>
                  <a:pt x="-19056" y="437905"/>
                  <a:pt x="68476" y="615243"/>
                </a:cubicBezTo>
                <a:cubicBezTo>
                  <a:pt x="156008" y="792581"/>
                  <a:pt x="249158" y="958316"/>
                  <a:pt x="525191" y="1084912"/>
                </a:cubicBezTo>
                <a:cubicBezTo>
                  <a:pt x="801224" y="1211508"/>
                  <a:pt x="1377904" y="1314031"/>
                  <a:pt x="1724676" y="1374818"/>
                </a:cubicBezTo>
                <a:cubicBezTo>
                  <a:pt x="2071448" y="1435605"/>
                  <a:pt x="2330355" y="1452231"/>
                  <a:pt x="2605825" y="1449633"/>
                </a:cubicBezTo>
                <a:cubicBezTo>
                  <a:pt x="2881295" y="1447035"/>
                  <a:pt x="3122277" y="1418980"/>
                  <a:pt x="3377499" y="1359232"/>
                </a:cubicBezTo>
                <a:cubicBezTo>
                  <a:pt x="3632721" y="1299484"/>
                  <a:pt x="3924125" y="1208738"/>
                  <a:pt x="4137157" y="1091147"/>
                </a:cubicBezTo>
                <a:cubicBezTo>
                  <a:pt x="4350189" y="973556"/>
                  <a:pt x="4697946" y="654381"/>
                  <a:pt x="4655690" y="653688"/>
                </a:cubicBezTo>
              </a:path>
            </a:pathLst>
          </a:custGeom>
          <a:noFill/>
          <a:ln>
            <a:prstDash val="dashDot"/>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1" name="Полилиния 80"/>
          <p:cNvSpPr/>
          <p:nvPr/>
        </p:nvSpPr>
        <p:spPr>
          <a:xfrm rot="5400000">
            <a:off x="5781042" y="2733921"/>
            <a:ext cx="1930403" cy="1455274"/>
          </a:xfrm>
          <a:custGeom>
            <a:avLst/>
            <a:gdLst>
              <a:gd name="connsiteX0" fmla="*/ 0 w 5593382"/>
              <a:gd name="connsiteY0" fmla="*/ 308572 h 308572"/>
              <a:gd name="connsiteX1" fmla="*/ 266007 w 5593382"/>
              <a:gd name="connsiteY1" fmla="*/ 34252 h 308572"/>
              <a:gd name="connsiteX2" fmla="*/ 673331 w 5593382"/>
              <a:gd name="connsiteY2" fmla="*/ 275321 h 308572"/>
              <a:gd name="connsiteX3" fmla="*/ 1055716 w 5593382"/>
              <a:gd name="connsiteY3" fmla="*/ 92441 h 308572"/>
              <a:gd name="connsiteX4" fmla="*/ 1413164 w 5593382"/>
              <a:gd name="connsiteY4" fmla="*/ 200507 h 308572"/>
              <a:gd name="connsiteX5" fmla="*/ 1778924 w 5593382"/>
              <a:gd name="connsiteY5" fmla="*/ 34252 h 308572"/>
              <a:gd name="connsiteX6" fmla="*/ 2119745 w 5593382"/>
              <a:gd name="connsiteY6" fmla="*/ 142317 h 308572"/>
              <a:gd name="connsiteX7" fmla="*/ 2610196 w 5593382"/>
              <a:gd name="connsiteY7" fmla="*/ 100754 h 308572"/>
              <a:gd name="connsiteX8" fmla="*/ 3000894 w 5593382"/>
              <a:gd name="connsiteY8" fmla="*/ 217132 h 308572"/>
              <a:gd name="connsiteX9" fmla="*/ 3308465 w 5593382"/>
              <a:gd name="connsiteY9" fmla="*/ 25939 h 308572"/>
              <a:gd name="connsiteX10" fmla="*/ 3807229 w 5593382"/>
              <a:gd name="connsiteY10" fmla="*/ 125692 h 308572"/>
              <a:gd name="connsiteX11" fmla="*/ 4463934 w 5593382"/>
              <a:gd name="connsiteY11" fmla="*/ 1001 h 308572"/>
              <a:gd name="connsiteX12" fmla="*/ 4821382 w 5593382"/>
              <a:gd name="connsiteY12" fmla="*/ 208819 h 308572"/>
              <a:gd name="connsiteX13" fmla="*/ 5037513 w 5593382"/>
              <a:gd name="connsiteY13" fmla="*/ 25939 h 308572"/>
              <a:gd name="connsiteX14" fmla="*/ 5544589 w 5593382"/>
              <a:gd name="connsiteY14" fmla="*/ 75816 h 308572"/>
              <a:gd name="connsiteX15" fmla="*/ 5544589 w 5593382"/>
              <a:gd name="connsiteY15" fmla="*/ 84128 h 308572"/>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037513 w 5551071"/>
              <a:gd name="connsiteY13" fmla="*/ 513312 h 795945"/>
              <a:gd name="connsiteX14" fmla="*/ 5544589 w 5551071"/>
              <a:gd name="connsiteY14" fmla="*/ 563189 h 795945"/>
              <a:gd name="connsiteX15" fmla="*/ 5322369 w 5551071"/>
              <a:gd name="connsiteY15"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544589 w 5551071"/>
              <a:gd name="connsiteY13" fmla="*/ 563189 h 795945"/>
              <a:gd name="connsiteX14" fmla="*/ 5322369 w 5551071"/>
              <a:gd name="connsiteY14"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4463934 w 5551071"/>
              <a:gd name="connsiteY10" fmla="*/ 488374 h 795945"/>
              <a:gd name="connsiteX11" fmla="*/ 4821382 w 5551071"/>
              <a:gd name="connsiteY11" fmla="*/ 696192 h 795945"/>
              <a:gd name="connsiteX12" fmla="*/ 5544589 w 5551071"/>
              <a:gd name="connsiteY12" fmla="*/ 563189 h 795945"/>
              <a:gd name="connsiteX13" fmla="*/ 5322369 w 5551071"/>
              <a:gd name="connsiteY13"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308465 w 5551071"/>
              <a:gd name="connsiteY8" fmla="*/ 51331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14550 w 5551071"/>
              <a:gd name="connsiteY9" fmla="*/ 57981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325764"/>
              <a:gd name="connsiteY0" fmla="*/ 795945 h 795945"/>
              <a:gd name="connsiteX1" fmla="*/ 266007 w 5325764"/>
              <a:gd name="connsiteY1" fmla="*/ 521625 h 795945"/>
              <a:gd name="connsiteX2" fmla="*/ 673331 w 5325764"/>
              <a:gd name="connsiteY2" fmla="*/ 762694 h 795945"/>
              <a:gd name="connsiteX3" fmla="*/ 1055716 w 5325764"/>
              <a:gd name="connsiteY3" fmla="*/ 579814 h 795945"/>
              <a:gd name="connsiteX4" fmla="*/ 1413164 w 5325764"/>
              <a:gd name="connsiteY4" fmla="*/ 687880 h 795945"/>
              <a:gd name="connsiteX5" fmla="*/ 1778924 w 5325764"/>
              <a:gd name="connsiteY5" fmla="*/ 521625 h 795945"/>
              <a:gd name="connsiteX6" fmla="*/ 2119745 w 5325764"/>
              <a:gd name="connsiteY6" fmla="*/ 629690 h 795945"/>
              <a:gd name="connsiteX7" fmla="*/ 3000894 w 5325764"/>
              <a:gd name="connsiteY7" fmla="*/ 704505 h 795945"/>
              <a:gd name="connsiteX8" fmla="*/ 3728226 w 5325764"/>
              <a:gd name="connsiteY8" fmla="*/ 501882 h 795945"/>
              <a:gd name="connsiteX9" fmla="*/ 4414550 w 5325764"/>
              <a:gd name="connsiteY9" fmla="*/ 579814 h 795945"/>
              <a:gd name="connsiteX10" fmla="*/ 4821382 w 5325764"/>
              <a:gd name="connsiteY10" fmla="*/ 696192 h 795945"/>
              <a:gd name="connsiteX11" fmla="*/ 4951987 w 5325764"/>
              <a:gd name="connsiteY11" fmla="*/ 368879 h 795945"/>
              <a:gd name="connsiteX12" fmla="*/ 5322369 w 532576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475696 w 5326784"/>
              <a:gd name="connsiteY10" fmla="*/ 444732 h 795945"/>
              <a:gd name="connsiteX11" fmla="*/ 4951987 w 5326784"/>
              <a:gd name="connsiteY11" fmla="*/ 368879 h 795945"/>
              <a:gd name="connsiteX12" fmla="*/ 5322369 w 532678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951987 w 5326784"/>
              <a:gd name="connsiteY10" fmla="*/ 368879 h 795945"/>
              <a:gd name="connsiteX11" fmla="*/ 5322369 w 5326784"/>
              <a:gd name="connsiteY11" fmla="*/ 0 h 795945"/>
              <a:gd name="connsiteX0" fmla="*/ 134800 w 5066515"/>
              <a:gd name="connsiteY0" fmla="*/ 11037 h 1498353"/>
              <a:gd name="connsiteX1" fmla="*/ 5738 w 5066515"/>
              <a:gd name="connsiteY1" fmla="*/ 1256907 h 1498353"/>
              <a:gd name="connsiteX2" fmla="*/ 413062 w 5066515"/>
              <a:gd name="connsiteY2" fmla="*/ 1497976 h 1498353"/>
              <a:gd name="connsiteX3" fmla="*/ 795447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498353"/>
              <a:gd name="connsiteX1" fmla="*/ 5738 w 5066515"/>
              <a:gd name="connsiteY1" fmla="*/ 1256907 h 1498353"/>
              <a:gd name="connsiteX2" fmla="*/ 413062 w 5066515"/>
              <a:gd name="connsiteY2" fmla="*/ 1497976 h 1498353"/>
              <a:gd name="connsiteX3" fmla="*/ 795448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504852"/>
              <a:gd name="connsiteX1" fmla="*/ 5738 w 5066515"/>
              <a:gd name="connsiteY1" fmla="*/ 1256907 h 1504852"/>
              <a:gd name="connsiteX2" fmla="*/ 413062 w 5066515"/>
              <a:gd name="connsiteY2" fmla="*/ 1497976 h 1504852"/>
              <a:gd name="connsiteX3" fmla="*/ 1152895 w 5066515"/>
              <a:gd name="connsiteY3" fmla="*/ 1423162 h 1504852"/>
              <a:gd name="connsiteX4" fmla="*/ 1518655 w 5066515"/>
              <a:gd name="connsiteY4" fmla="*/ 1256907 h 1504852"/>
              <a:gd name="connsiteX5" fmla="*/ 1859476 w 5066515"/>
              <a:gd name="connsiteY5" fmla="*/ 1364972 h 1504852"/>
              <a:gd name="connsiteX6" fmla="*/ 2740625 w 5066515"/>
              <a:gd name="connsiteY6" fmla="*/ 1439787 h 1504852"/>
              <a:gd name="connsiteX7" fmla="*/ 3467957 w 5066515"/>
              <a:gd name="connsiteY7" fmla="*/ 1237164 h 1504852"/>
              <a:gd name="connsiteX8" fmla="*/ 4154281 w 5066515"/>
              <a:gd name="connsiteY8" fmla="*/ 1315096 h 1504852"/>
              <a:gd name="connsiteX9" fmla="*/ 4691718 w 5066515"/>
              <a:gd name="connsiteY9" fmla="*/ 1104161 h 1504852"/>
              <a:gd name="connsiteX10" fmla="*/ 5062100 w 5066515"/>
              <a:gd name="connsiteY10" fmla="*/ 735282 h 1504852"/>
              <a:gd name="connsiteX0" fmla="*/ 134800 w 5066515"/>
              <a:gd name="connsiteY0" fmla="*/ 11037 h 1503720"/>
              <a:gd name="connsiteX1" fmla="*/ 5738 w 5066515"/>
              <a:gd name="connsiteY1" fmla="*/ 1256907 h 1503720"/>
              <a:gd name="connsiteX2" fmla="*/ 413062 w 5066515"/>
              <a:gd name="connsiteY2" fmla="*/ 1497976 h 1503720"/>
              <a:gd name="connsiteX3" fmla="*/ 1152895 w 5066515"/>
              <a:gd name="connsiteY3" fmla="*/ 1423162 h 1503720"/>
              <a:gd name="connsiteX4" fmla="*/ 1859476 w 5066515"/>
              <a:gd name="connsiteY4" fmla="*/ 1364972 h 1503720"/>
              <a:gd name="connsiteX5" fmla="*/ 2740625 w 5066515"/>
              <a:gd name="connsiteY5" fmla="*/ 1439787 h 1503720"/>
              <a:gd name="connsiteX6" fmla="*/ 3467957 w 5066515"/>
              <a:gd name="connsiteY6" fmla="*/ 1237164 h 1503720"/>
              <a:gd name="connsiteX7" fmla="*/ 4154281 w 5066515"/>
              <a:gd name="connsiteY7" fmla="*/ 1315096 h 1503720"/>
              <a:gd name="connsiteX8" fmla="*/ 4691718 w 5066515"/>
              <a:gd name="connsiteY8" fmla="*/ 1104161 h 1503720"/>
              <a:gd name="connsiteX9" fmla="*/ 5062100 w 5066515"/>
              <a:gd name="connsiteY9" fmla="*/ 735282 h 1503720"/>
              <a:gd name="connsiteX0" fmla="*/ 166098 w 5097813"/>
              <a:gd name="connsiteY0" fmla="*/ 10697 h 1442604"/>
              <a:gd name="connsiteX1" fmla="*/ 37036 w 5097813"/>
              <a:gd name="connsiteY1" fmla="*/ 1256567 h 1442604"/>
              <a:gd name="connsiteX2" fmla="*/ 1061660 w 5097813"/>
              <a:gd name="connsiteY2" fmla="*/ 1257606 h 1442604"/>
              <a:gd name="connsiteX3" fmla="*/ 1184193 w 5097813"/>
              <a:gd name="connsiteY3" fmla="*/ 1422822 h 1442604"/>
              <a:gd name="connsiteX4" fmla="*/ 1890774 w 5097813"/>
              <a:gd name="connsiteY4" fmla="*/ 1364632 h 1442604"/>
              <a:gd name="connsiteX5" fmla="*/ 2771923 w 5097813"/>
              <a:gd name="connsiteY5" fmla="*/ 1439447 h 1442604"/>
              <a:gd name="connsiteX6" fmla="*/ 3499255 w 5097813"/>
              <a:gd name="connsiteY6" fmla="*/ 1236824 h 1442604"/>
              <a:gd name="connsiteX7" fmla="*/ 4185579 w 5097813"/>
              <a:gd name="connsiteY7" fmla="*/ 1314756 h 1442604"/>
              <a:gd name="connsiteX8" fmla="*/ 4723016 w 5097813"/>
              <a:gd name="connsiteY8" fmla="*/ 1103821 h 1442604"/>
              <a:gd name="connsiteX9" fmla="*/ 5093398 w 5097813"/>
              <a:gd name="connsiteY9" fmla="*/ 734942 h 1442604"/>
              <a:gd name="connsiteX0" fmla="*/ 0 w 4931715"/>
              <a:gd name="connsiteY0" fmla="*/ 15009 h 1446916"/>
              <a:gd name="connsiteX1" fmla="*/ 191936 w 4931715"/>
              <a:gd name="connsiteY1" fmla="*/ 895119 h 1446916"/>
              <a:gd name="connsiteX2" fmla="*/ 895562 w 4931715"/>
              <a:gd name="connsiteY2" fmla="*/ 1261918 h 1446916"/>
              <a:gd name="connsiteX3" fmla="*/ 1018095 w 4931715"/>
              <a:gd name="connsiteY3" fmla="*/ 1427134 h 1446916"/>
              <a:gd name="connsiteX4" fmla="*/ 1724676 w 4931715"/>
              <a:gd name="connsiteY4" fmla="*/ 1368944 h 1446916"/>
              <a:gd name="connsiteX5" fmla="*/ 2605825 w 4931715"/>
              <a:gd name="connsiteY5" fmla="*/ 1443759 h 1446916"/>
              <a:gd name="connsiteX6" fmla="*/ 3333157 w 4931715"/>
              <a:gd name="connsiteY6" fmla="*/ 1241136 h 1446916"/>
              <a:gd name="connsiteX7" fmla="*/ 4019481 w 4931715"/>
              <a:gd name="connsiteY7" fmla="*/ 1319068 h 1446916"/>
              <a:gd name="connsiteX8" fmla="*/ 4556918 w 4931715"/>
              <a:gd name="connsiteY8" fmla="*/ 1108133 h 1446916"/>
              <a:gd name="connsiteX9" fmla="*/ 4927300 w 4931715"/>
              <a:gd name="connsiteY9" fmla="*/ 739254 h 1446916"/>
              <a:gd name="connsiteX0" fmla="*/ 0 w 4931715"/>
              <a:gd name="connsiteY0" fmla="*/ 15009 h 1447924"/>
              <a:gd name="connsiteX1" fmla="*/ 191936 w 4931715"/>
              <a:gd name="connsiteY1" fmla="*/ 895119 h 1447924"/>
              <a:gd name="connsiteX2" fmla="*/ 895562 w 4931715"/>
              <a:gd name="connsiteY2" fmla="*/ 1261918 h 1447924"/>
              <a:gd name="connsiteX3" fmla="*/ 1724676 w 4931715"/>
              <a:gd name="connsiteY3" fmla="*/ 1368944 h 1447924"/>
              <a:gd name="connsiteX4" fmla="*/ 2605825 w 4931715"/>
              <a:gd name="connsiteY4" fmla="*/ 1443759 h 1447924"/>
              <a:gd name="connsiteX5" fmla="*/ 3333157 w 4931715"/>
              <a:gd name="connsiteY5" fmla="*/ 1241136 h 1447924"/>
              <a:gd name="connsiteX6" fmla="*/ 4019481 w 4931715"/>
              <a:gd name="connsiteY6" fmla="*/ 1319068 h 1447924"/>
              <a:gd name="connsiteX7" fmla="*/ 4556918 w 4931715"/>
              <a:gd name="connsiteY7" fmla="*/ 1108133 h 1447924"/>
              <a:gd name="connsiteX8" fmla="*/ 4927300 w 4931715"/>
              <a:gd name="connsiteY8" fmla="*/ 739254 h 1447924"/>
              <a:gd name="connsiteX0" fmla="*/ 0 w 4931715"/>
              <a:gd name="connsiteY0" fmla="*/ 15009 h 1444635"/>
              <a:gd name="connsiteX1" fmla="*/ 191936 w 4931715"/>
              <a:gd name="connsiteY1" fmla="*/ 895119 h 1444635"/>
              <a:gd name="connsiteX2" fmla="*/ 895562 w 4931715"/>
              <a:gd name="connsiteY2" fmla="*/ 1261918 h 1444635"/>
              <a:gd name="connsiteX3" fmla="*/ 1724676 w 4931715"/>
              <a:gd name="connsiteY3" fmla="*/ 1368944 h 1444635"/>
              <a:gd name="connsiteX4" fmla="*/ 2605825 w 4931715"/>
              <a:gd name="connsiteY4" fmla="*/ 1443759 h 1444635"/>
              <a:gd name="connsiteX5" fmla="*/ 4019481 w 4931715"/>
              <a:gd name="connsiteY5" fmla="*/ 1319068 h 1444635"/>
              <a:gd name="connsiteX6" fmla="*/ 4556918 w 4931715"/>
              <a:gd name="connsiteY6" fmla="*/ 1108133 h 1444635"/>
              <a:gd name="connsiteX7" fmla="*/ 4927300 w 4931715"/>
              <a:gd name="connsiteY7" fmla="*/ 739254 h 1444635"/>
              <a:gd name="connsiteX0" fmla="*/ 0 w 4673153"/>
              <a:gd name="connsiteY0" fmla="*/ 15009 h 1444635"/>
              <a:gd name="connsiteX1" fmla="*/ 191936 w 4673153"/>
              <a:gd name="connsiteY1" fmla="*/ 895119 h 1444635"/>
              <a:gd name="connsiteX2" fmla="*/ 895562 w 4673153"/>
              <a:gd name="connsiteY2" fmla="*/ 1261918 h 1444635"/>
              <a:gd name="connsiteX3" fmla="*/ 1724676 w 4673153"/>
              <a:gd name="connsiteY3" fmla="*/ 1368944 h 1444635"/>
              <a:gd name="connsiteX4" fmla="*/ 2605825 w 4673153"/>
              <a:gd name="connsiteY4" fmla="*/ 1443759 h 1444635"/>
              <a:gd name="connsiteX5" fmla="*/ 4019481 w 4673153"/>
              <a:gd name="connsiteY5" fmla="*/ 1319068 h 1444635"/>
              <a:gd name="connsiteX6" fmla="*/ 4556918 w 4673153"/>
              <a:gd name="connsiteY6" fmla="*/ 1108133 h 1444635"/>
              <a:gd name="connsiteX7" fmla="*/ 4655690 w 4673153"/>
              <a:gd name="connsiteY7" fmla="*/ 647814 h 1444635"/>
              <a:gd name="connsiteX0" fmla="*/ 0 w 4658452"/>
              <a:gd name="connsiteY0" fmla="*/ 15009 h 1444635"/>
              <a:gd name="connsiteX1" fmla="*/ 191936 w 4658452"/>
              <a:gd name="connsiteY1" fmla="*/ 895119 h 1444635"/>
              <a:gd name="connsiteX2" fmla="*/ 895562 w 4658452"/>
              <a:gd name="connsiteY2" fmla="*/ 1261918 h 1444635"/>
              <a:gd name="connsiteX3" fmla="*/ 1724676 w 4658452"/>
              <a:gd name="connsiteY3" fmla="*/ 1368944 h 1444635"/>
              <a:gd name="connsiteX4" fmla="*/ 2605825 w 4658452"/>
              <a:gd name="connsiteY4" fmla="*/ 1443759 h 1444635"/>
              <a:gd name="connsiteX5" fmla="*/ 4019481 w 4658452"/>
              <a:gd name="connsiteY5" fmla="*/ 1319068 h 1444635"/>
              <a:gd name="connsiteX6" fmla="*/ 4137157 w 4658452"/>
              <a:gd name="connsiteY6" fmla="*/ 1085273 h 1444635"/>
              <a:gd name="connsiteX7" fmla="*/ 4655690 w 4658452"/>
              <a:gd name="connsiteY7" fmla="*/ 647814 h 1444635"/>
              <a:gd name="connsiteX0" fmla="*/ 0 w 4659212"/>
              <a:gd name="connsiteY0" fmla="*/ 15009 h 1443862"/>
              <a:gd name="connsiteX1" fmla="*/ 191936 w 4659212"/>
              <a:gd name="connsiteY1" fmla="*/ 895119 h 1443862"/>
              <a:gd name="connsiteX2" fmla="*/ 895562 w 4659212"/>
              <a:gd name="connsiteY2" fmla="*/ 1261918 h 1443862"/>
              <a:gd name="connsiteX3" fmla="*/ 1724676 w 4659212"/>
              <a:gd name="connsiteY3" fmla="*/ 1368944 h 1443862"/>
              <a:gd name="connsiteX4" fmla="*/ 2605825 w 4659212"/>
              <a:gd name="connsiteY4" fmla="*/ 1443759 h 1443862"/>
              <a:gd name="connsiteX5" fmla="*/ 3377499 w 4659212"/>
              <a:gd name="connsiteY5" fmla="*/ 1353358 h 1443862"/>
              <a:gd name="connsiteX6" fmla="*/ 4137157 w 4659212"/>
              <a:gd name="connsiteY6" fmla="*/ 1085273 h 1443862"/>
              <a:gd name="connsiteX7" fmla="*/ 4655690 w 4659212"/>
              <a:gd name="connsiteY7" fmla="*/ 647814 h 1443862"/>
              <a:gd name="connsiteX0" fmla="*/ 0 w 4659212"/>
              <a:gd name="connsiteY0" fmla="*/ 21854 h 1450707"/>
              <a:gd name="connsiteX1" fmla="*/ 68476 w 4659212"/>
              <a:gd name="connsiteY1" fmla="*/ 616214 h 1450707"/>
              <a:gd name="connsiteX2" fmla="*/ 895562 w 4659212"/>
              <a:gd name="connsiteY2" fmla="*/ 1268763 h 1450707"/>
              <a:gd name="connsiteX3" fmla="*/ 1724676 w 4659212"/>
              <a:gd name="connsiteY3" fmla="*/ 1375789 h 1450707"/>
              <a:gd name="connsiteX4" fmla="*/ 2605825 w 4659212"/>
              <a:gd name="connsiteY4" fmla="*/ 1450604 h 1450707"/>
              <a:gd name="connsiteX5" fmla="*/ 3377499 w 4659212"/>
              <a:gd name="connsiteY5" fmla="*/ 1360203 h 1450707"/>
              <a:gd name="connsiteX6" fmla="*/ 4137157 w 4659212"/>
              <a:gd name="connsiteY6" fmla="*/ 1092118 h 1450707"/>
              <a:gd name="connsiteX7" fmla="*/ 4655690 w 4659212"/>
              <a:gd name="connsiteY7" fmla="*/ 654659 h 1450707"/>
              <a:gd name="connsiteX0" fmla="*/ 0 w 4659212"/>
              <a:gd name="connsiteY0" fmla="*/ 20883 h 1449889"/>
              <a:gd name="connsiteX1" fmla="*/ 68476 w 4659212"/>
              <a:gd name="connsiteY1" fmla="*/ 615243 h 1449889"/>
              <a:gd name="connsiteX2" fmla="*/ 525191 w 4659212"/>
              <a:gd name="connsiteY2" fmla="*/ 1084912 h 1449889"/>
              <a:gd name="connsiteX3" fmla="*/ 1724676 w 4659212"/>
              <a:gd name="connsiteY3" fmla="*/ 1374818 h 1449889"/>
              <a:gd name="connsiteX4" fmla="*/ 2605825 w 4659212"/>
              <a:gd name="connsiteY4" fmla="*/ 1449633 h 1449889"/>
              <a:gd name="connsiteX5" fmla="*/ 3377499 w 4659212"/>
              <a:gd name="connsiteY5" fmla="*/ 1359232 h 1449889"/>
              <a:gd name="connsiteX6" fmla="*/ 4137157 w 4659212"/>
              <a:gd name="connsiteY6" fmla="*/ 1091147 h 1449889"/>
              <a:gd name="connsiteX7" fmla="*/ 4655690 w 4659212"/>
              <a:gd name="connsiteY7" fmla="*/ 653688 h 1449889"/>
              <a:gd name="connsiteX0" fmla="*/ 0 w 4659288"/>
              <a:gd name="connsiteY0" fmla="*/ 20883 h 1455274"/>
              <a:gd name="connsiteX1" fmla="*/ 68476 w 4659288"/>
              <a:gd name="connsiteY1" fmla="*/ 615243 h 1455274"/>
              <a:gd name="connsiteX2" fmla="*/ 525191 w 4659288"/>
              <a:gd name="connsiteY2" fmla="*/ 1084912 h 1455274"/>
              <a:gd name="connsiteX3" fmla="*/ 1724676 w 4659288"/>
              <a:gd name="connsiteY3" fmla="*/ 1374818 h 1455274"/>
              <a:gd name="connsiteX4" fmla="*/ 2605825 w 4659288"/>
              <a:gd name="connsiteY4" fmla="*/ 1449633 h 1455274"/>
              <a:gd name="connsiteX5" fmla="*/ 3328122 w 4659288"/>
              <a:gd name="connsiteY5" fmla="*/ 1256362 h 1455274"/>
              <a:gd name="connsiteX6" fmla="*/ 4137157 w 4659288"/>
              <a:gd name="connsiteY6" fmla="*/ 1091147 h 1455274"/>
              <a:gd name="connsiteX7" fmla="*/ 4655690 w 4659288"/>
              <a:gd name="connsiteY7" fmla="*/ 653688 h 1455274"/>
              <a:gd name="connsiteX0" fmla="*/ 0 w 4658048"/>
              <a:gd name="connsiteY0" fmla="*/ 20883 h 1455274"/>
              <a:gd name="connsiteX1" fmla="*/ 68476 w 4658048"/>
              <a:gd name="connsiteY1" fmla="*/ 615243 h 1455274"/>
              <a:gd name="connsiteX2" fmla="*/ 525191 w 4658048"/>
              <a:gd name="connsiteY2" fmla="*/ 1084912 h 1455274"/>
              <a:gd name="connsiteX3" fmla="*/ 1724676 w 4658048"/>
              <a:gd name="connsiteY3" fmla="*/ 1374818 h 1455274"/>
              <a:gd name="connsiteX4" fmla="*/ 2605825 w 4658048"/>
              <a:gd name="connsiteY4" fmla="*/ 1449633 h 1455274"/>
              <a:gd name="connsiteX5" fmla="*/ 3328122 w 4658048"/>
              <a:gd name="connsiteY5" fmla="*/ 1256362 h 1455274"/>
              <a:gd name="connsiteX6" fmla="*/ 3939628 w 4658048"/>
              <a:gd name="connsiteY6" fmla="*/ 988277 h 1455274"/>
              <a:gd name="connsiteX7" fmla="*/ 4655690 w 4658048"/>
              <a:gd name="connsiteY7" fmla="*/ 653688 h 1455274"/>
              <a:gd name="connsiteX0" fmla="*/ 0 w 4170178"/>
              <a:gd name="connsiteY0" fmla="*/ 20883 h 1455274"/>
              <a:gd name="connsiteX1" fmla="*/ 68476 w 4170178"/>
              <a:gd name="connsiteY1" fmla="*/ 615243 h 1455274"/>
              <a:gd name="connsiteX2" fmla="*/ 525191 w 4170178"/>
              <a:gd name="connsiteY2" fmla="*/ 1084912 h 1455274"/>
              <a:gd name="connsiteX3" fmla="*/ 1724676 w 4170178"/>
              <a:gd name="connsiteY3" fmla="*/ 1374818 h 1455274"/>
              <a:gd name="connsiteX4" fmla="*/ 2605825 w 4170178"/>
              <a:gd name="connsiteY4" fmla="*/ 1449633 h 1455274"/>
              <a:gd name="connsiteX5" fmla="*/ 3328122 w 4170178"/>
              <a:gd name="connsiteY5" fmla="*/ 1256362 h 1455274"/>
              <a:gd name="connsiteX6" fmla="*/ 3939628 w 4170178"/>
              <a:gd name="connsiteY6" fmla="*/ 988277 h 1455274"/>
              <a:gd name="connsiteX7" fmla="*/ 4161860 w 4170178"/>
              <a:gd name="connsiteY7" fmla="*/ 745128 h 145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0178" h="1455274">
                <a:moveTo>
                  <a:pt x="0" y="20883"/>
                </a:moveTo>
                <a:cubicBezTo>
                  <a:pt x="76892" y="-113506"/>
                  <a:pt x="-19056" y="437905"/>
                  <a:pt x="68476" y="615243"/>
                </a:cubicBezTo>
                <a:cubicBezTo>
                  <a:pt x="156008" y="792581"/>
                  <a:pt x="249158" y="958316"/>
                  <a:pt x="525191" y="1084912"/>
                </a:cubicBezTo>
                <a:cubicBezTo>
                  <a:pt x="801224" y="1211508"/>
                  <a:pt x="1377904" y="1314031"/>
                  <a:pt x="1724676" y="1374818"/>
                </a:cubicBezTo>
                <a:cubicBezTo>
                  <a:pt x="2071448" y="1435605"/>
                  <a:pt x="2338584" y="1469376"/>
                  <a:pt x="2605825" y="1449633"/>
                </a:cubicBezTo>
                <a:cubicBezTo>
                  <a:pt x="2873066" y="1429890"/>
                  <a:pt x="3105822" y="1333255"/>
                  <a:pt x="3328122" y="1256362"/>
                </a:cubicBezTo>
                <a:cubicBezTo>
                  <a:pt x="3550423" y="1179469"/>
                  <a:pt x="3800672" y="1073483"/>
                  <a:pt x="3939628" y="988277"/>
                </a:cubicBezTo>
                <a:cubicBezTo>
                  <a:pt x="4078584" y="903071"/>
                  <a:pt x="4204116" y="745821"/>
                  <a:pt x="4161860" y="745128"/>
                </a:cubicBezTo>
              </a:path>
            </a:pathLst>
          </a:custGeom>
          <a:noFill/>
          <a:ln>
            <a:prstDash val="dashDot"/>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Вставка в </a:t>
            </a:r>
            <a:r>
              <a:rPr lang="ru-RU" dirty="0" err="1" smtClean="0"/>
              <a:t>В</a:t>
            </a:r>
            <a:r>
              <a:rPr lang="ru-RU" dirty="0" smtClean="0"/>
              <a:t> дерево с полным корнем</a:t>
            </a:r>
            <a:endParaRPr lang="ru-RU" dirty="0"/>
          </a:p>
        </p:txBody>
      </p:sp>
      <p:sp>
        <p:nvSpPr>
          <p:cNvPr id="3" name="Объект 2"/>
          <p:cNvSpPr>
            <a:spLocks noGrp="1"/>
          </p:cNvSpPr>
          <p:nvPr>
            <p:ph sz="half" idx="1"/>
          </p:nvPr>
        </p:nvSpPr>
        <p:spPr/>
        <p:txBody>
          <a:bodyPr/>
          <a:lstStyle/>
          <a:p>
            <a:r>
              <a:rPr lang="ru-RU" dirty="0"/>
              <a:t>Дано В дерево Д и ключ К </a:t>
            </a:r>
            <a:endParaRPr lang="ru-RU" dirty="0" smtClean="0"/>
          </a:p>
          <a:p>
            <a:r>
              <a:rPr lang="ru-RU" dirty="0" smtClean="0"/>
              <a:t>Создать новую вершину Х</a:t>
            </a:r>
          </a:p>
          <a:p>
            <a:r>
              <a:rPr lang="ru-RU" dirty="0" smtClean="0"/>
              <a:t>Вынести </a:t>
            </a:r>
            <a:r>
              <a:rPr lang="en-US" dirty="0" smtClean="0"/>
              <a:t>t-</a:t>
            </a:r>
            <a:r>
              <a:rPr lang="ru-RU" dirty="0" smtClean="0"/>
              <a:t>й ключ из корня Д в Х </a:t>
            </a:r>
          </a:p>
          <a:p>
            <a:r>
              <a:rPr lang="ru-RU" dirty="0" smtClean="0"/>
              <a:t>Разбить Д на два поддерева и присоединить их к Х</a:t>
            </a:r>
          </a:p>
          <a:p>
            <a:r>
              <a:rPr lang="ru-RU" dirty="0" smtClean="0"/>
              <a:t>Вставить К в </a:t>
            </a:r>
            <a:r>
              <a:rPr lang="ru-RU" dirty="0" err="1" smtClean="0"/>
              <a:t>В</a:t>
            </a:r>
            <a:r>
              <a:rPr lang="ru-RU" dirty="0" smtClean="0"/>
              <a:t> дерево с неполным корнем Х</a:t>
            </a:r>
          </a:p>
        </p:txBody>
      </p:sp>
      <p:sp>
        <p:nvSpPr>
          <p:cNvPr id="61" name="Объект 60"/>
          <p:cNvSpPr>
            <a:spLocks noGrp="1"/>
          </p:cNvSpPr>
          <p:nvPr>
            <p:ph sz="half" idx="2"/>
          </p:nvPr>
        </p:nvSpPr>
        <p:spPr/>
        <p:txBody>
          <a:bodyPr/>
          <a:lstStyle/>
          <a:p>
            <a:pPr fontAlgn="auto">
              <a:spcAft>
                <a:spcPts val="0"/>
              </a:spcAft>
            </a:pPr>
            <a:r>
              <a:rPr lang="en-US" dirty="0"/>
              <a:t>t = </a:t>
            </a:r>
            <a:r>
              <a:rPr lang="en-US" dirty="0" smtClean="0"/>
              <a:t>3</a:t>
            </a:r>
            <a:endParaRPr lang="en-US" dirty="0"/>
          </a:p>
        </p:txBody>
      </p:sp>
      <p:grpSp>
        <p:nvGrpSpPr>
          <p:cNvPr id="21" name="Группа 20"/>
          <p:cNvGrpSpPr/>
          <p:nvPr/>
        </p:nvGrpSpPr>
        <p:grpSpPr>
          <a:xfrm>
            <a:off x="6330289" y="2276872"/>
            <a:ext cx="5094303" cy="529278"/>
            <a:chOff x="5951984" y="3645024"/>
            <a:chExt cx="5542586" cy="504056"/>
          </a:xfrm>
        </p:grpSpPr>
        <p:sp>
          <p:nvSpPr>
            <p:cNvPr id="22" name="Прямоугольник 21"/>
            <p:cNvSpPr/>
            <p:nvPr/>
          </p:nvSpPr>
          <p:spPr>
            <a:xfrm>
              <a:off x="5951984"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Д1</a:t>
              </a:r>
              <a:endParaRPr lang="ru-RU" dirty="0"/>
            </a:p>
          </p:txBody>
        </p:sp>
        <p:sp>
          <p:nvSpPr>
            <p:cNvPr id="23" name="Прямоугольник 22"/>
            <p:cNvSpPr/>
            <p:nvPr/>
          </p:nvSpPr>
          <p:spPr>
            <a:xfrm>
              <a:off x="6960128"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Д2</a:t>
              </a:r>
              <a:endParaRPr lang="ru-RU" dirty="0"/>
            </a:p>
          </p:txBody>
        </p:sp>
        <p:sp>
          <p:nvSpPr>
            <p:cNvPr id="24" name="Прямоугольник 23"/>
            <p:cNvSpPr/>
            <p:nvPr/>
          </p:nvSpPr>
          <p:spPr>
            <a:xfrm>
              <a:off x="7968272"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Д3</a:t>
              </a:r>
              <a:endParaRPr lang="ru-RU" dirty="0"/>
            </a:p>
          </p:txBody>
        </p:sp>
        <p:sp>
          <p:nvSpPr>
            <p:cNvPr id="25" name="Прямоугольник 24"/>
            <p:cNvSpPr/>
            <p:nvPr/>
          </p:nvSpPr>
          <p:spPr>
            <a:xfrm>
              <a:off x="8976416"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Д4</a:t>
              </a:r>
              <a:endParaRPr lang="ru-RU" dirty="0"/>
            </a:p>
          </p:txBody>
        </p:sp>
        <p:sp>
          <p:nvSpPr>
            <p:cNvPr id="26" name="Прямоугольник 25"/>
            <p:cNvSpPr/>
            <p:nvPr/>
          </p:nvSpPr>
          <p:spPr>
            <a:xfrm>
              <a:off x="6456056"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К1</a:t>
              </a:r>
              <a:endParaRPr lang="ru-RU" dirty="0"/>
            </a:p>
          </p:txBody>
        </p:sp>
        <p:sp>
          <p:nvSpPr>
            <p:cNvPr id="27" name="Прямоугольник 26"/>
            <p:cNvSpPr/>
            <p:nvPr/>
          </p:nvSpPr>
          <p:spPr>
            <a:xfrm>
              <a:off x="7464200"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К2</a:t>
              </a:r>
              <a:endParaRPr lang="ru-RU" dirty="0"/>
            </a:p>
          </p:txBody>
        </p:sp>
        <p:sp>
          <p:nvSpPr>
            <p:cNvPr id="28" name="Прямоугольник 27"/>
            <p:cNvSpPr/>
            <p:nvPr/>
          </p:nvSpPr>
          <p:spPr>
            <a:xfrm>
              <a:off x="8472344"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solidFill>
                    <a:schemeClr val="tx2"/>
                  </a:solidFill>
                </a:rPr>
                <a:t>К3</a:t>
              </a:r>
              <a:endParaRPr lang="ru-RU" dirty="0">
                <a:solidFill>
                  <a:schemeClr val="tx2"/>
                </a:solidFill>
              </a:endParaRPr>
            </a:p>
          </p:txBody>
        </p:sp>
        <p:sp>
          <p:nvSpPr>
            <p:cNvPr id="29" name="Прямоугольник 28"/>
            <p:cNvSpPr/>
            <p:nvPr/>
          </p:nvSpPr>
          <p:spPr>
            <a:xfrm>
              <a:off x="9982370"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Д5</a:t>
              </a:r>
              <a:endParaRPr lang="ru-RU" dirty="0"/>
            </a:p>
          </p:txBody>
        </p:sp>
        <p:sp>
          <p:nvSpPr>
            <p:cNvPr id="30" name="Прямоугольник 29"/>
            <p:cNvSpPr/>
            <p:nvPr/>
          </p:nvSpPr>
          <p:spPr>
            <a:xfrm>
              <a:off x="10990514" y="3645024"/>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Д6</a:t>
              </a:r>
              <a:endParaRPr lang="ru-RU" dirty="0"/>
            </a:p>
          </p:txBody>
        </p:sp>
        <p:sp>
          <p:nvSpPr>
            <p:cNvPr id="31" name="Прямоугольник 30"/>
            <p:cNvSpPr/>
            <p:nvPr/>
          </p:nvSpPr>
          <p:spPr>
            <a:xfrm>
              <a:off x="9478298"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К4</a:t>
              </a:r>
              <a:endParaRPr lang="ru-RU" dirty="0"/>
            </a:p>
          </p:txBody>
        </p:sp>
        <p:sp>
          <p:nvSpPr>
            <p:cNvPr id="32" name="Прямоугольник 31"/>
            <p:cNvSpPr/>
            <p:nvPr/>
          </p:nvSpPr>
          <p:spPr>
            <a:xfrm>
              <a:off x="10486442" y="3645024"/>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К5</a:t>
              </a:r>
              <a:endParaRPr lang="ru-RU" dirty="0"/>
            </a:p>
          </p:txBody>
        </p:sp>
      </p:grpSp>
      <p:grpSp>
        <p:nvGrpSpPr>
          <p:cNvPr id="34" name="Группа 33"/>
          <p:cNvGrpSpPr/>
          <p:nvPr/>
        </p:nvGrpSpPr>
        <p:grpSpPr>
          <a:xfrm>
            <a:off x="6328284" y="4956943"/>
            <a:ext cx="2316499" cy="529278"/>
            <a:chOff x="5663952" y="5733256"/>
            <a:chExt cx="2520344" cy="504056"/>
          </a:xfrm>
        </p:grpSpPr>
        <p:sp>
          <p:nvSpPr>
            <p:cNvPr id="35" name="Прямоугольник 34"/>
            <p:cNvSpPr/>
            <p:nvPr/>
          </p:nvSpPr>
          <p:spPr>
            <a:xfrm>
              <a:off x="5663952"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Д1</a:t>
              </a:r>
              <a:endParaRPr lang="ru-RU" dirty="0"/>
            </a:p>
          </p:txBody>
        </p:sp>
        <p:sp>
          <p:nvSpPr>
            <p:cNvPr id="36" name="Прямоугольник 35"/>
            <p:cNvSpPr/>
            <p:nvPr/>
          </p:nvSpPr>
          <p:spPr>
            <a:xfrm>
              <a:off x="6672096"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Д2</a:t>
              </a:r>
              <a:endParaRPr lang="ru-RU" dirty="0"/>
            </a:p>
          </p:txBody>
        </p:sp>
        <p:sp>
          <p:nvSpPr>
            <p:cNvPr id="37" name="Прямоугольник 36"/>
            <p:cNvSpPr/>
            <p:nvPr/>
          </p:nvSpPr>
          <p:spPr>
            <a:xfrm>
              <a:off x="7680240"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Д3</a:t>
              </a:r>
              <a:endParaRPr lang="ru-RU" dirty="0"/>
            </a:p>
          </p:txBody>
        </p:sp>
        <p:sp>
          <p:nvSpPr>
            <p:cNvPr id="38" name="Прямоугольник 37"/>
            <p:cNvSpPr/>
            <p:nvPr/>
          </p:nvSpPr>
          <p:spPr>
            <a:xfrm>
              <a:off x="6168024"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К1</a:t>
              </a:r>
              <a:endParaRPr lang="ru-RU" dirty="0"/>
            </a:p>
          </p:txBody>
        </p:sp>
        <p:sp>
          <p:nvSpPr>
            <p:cNvPr id="39" name="Прямоугольник 38"/>
            <p:cNvSpPr/>
            <p:nvPr/>
          </p:nvSpPr>
          <p:spPr>
            <a:xfrm>
              <a:off x="7176168"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К2</a:t>
              </a:r>
              <a:endParaRPr lang="ru-RU" dirty="0"/>
            </a:p>
          </p:txBody>
        </p:sp>
      </p:grpSp>
      <p:grpSp>
        <p:nvGrpSpPr>
          <p:cNvPr id="40" name="Группа 39"/>
          <p:cNvGrpSpPr/>
          <p:nvPr/>
        </p:nvGrpSpPr>
        <p:grpSpPr>
          <a:xfrm>
            <a:off x="9109099" y="4948946"/>
            <a:ext cx="2314486" cy="529278"/>
            <a:chOff x="8688384" y="5733256"/>
            <a:chExt cx="2518154" cy="504056"/>
          </a:xfrm>
        </p:grpSpPr>
        <p:sp>
          <p:nvSpPr>
            <p:cNvPr id="41" name="Прямоугольник 40"/>
            <p:cNvSpPr/>
            <p:nvPr/>
          </p:nvSpPr>
          <p:spPr>
            <a:xfrm>
              <a:off x="8688384"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Д4</a:t>
              </a:r>
              <a:endParaRPr lang="ru-RU" dirty="0"/>
            </a:p>
          </p:txBody>
        </p:sp>
        <p:sp>
          <p:nvSpPr>
            <p:cNvPr id="42" name="Прямоугольник 41"/>
            <p:cNvSpPr/>
            <p:nvPr/>
          </p:nvSpPr>
          <p:spPr>
            <a:xfrm>
              <a:off x="9694338"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Д5</a:t>
              </a:r>
              <a:endParaRPr lang="ru-RU" dirty="0"/>
            </a:p>
          </p:txBody>
        </p:sp>
        <p:sp>
          <p:nvSpPr>
            <p:cNvPr id="43" name="Прямоугольник 42"/>
            <p:cNvSpPr/>
            <p:nvPr/>
          </p:nvSpPr>
          <p:spPr>
            <a:xfrm>
              <a:off x="10702482" y="5733256"/>
              <a:ext cx="504056" cy="50405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Д6</a:t>
              </a:r>
              <a:endParaRPr lang="ru-RU" dirty="0"/>
            </a:p>
          </p:txBody>
        </p:sp>
        <p:sp>
          <p:nvSpPr>
            <p:cNvPr id="44" name="Прямоугольник 43"/>
            <p:cNvSpPr/>
            <p:nvPr/>
          </p:nvSpPr>
          <p:spPr>
            <a:xfrm>
              <a:off x="9190266"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К4</a:t>
              </a:r>
              <a:endParaRPr lang="ru-RU" dirty="0"/>
            </a:p>
          </p:txBody>
        </p:sp>
        <p:sp>
          <p:nvSpPr>
            <p:cNvPr id="45" name="Прямоугольник 44"/>
            <p:cNvSpPr/>
            <p:nvPr/>
          </p:nvSpPr>
          <p:spPr>
            <a:xfrm>
              <a:off x="10198410" y="5733256"/>
              <a:ext cx="504056"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t>К5</a:t>
              </a:r>
              <a:endParaRPr lang="ru-RU" dirty="0"/>
            </a:p>
          </p:txBody>
        </p:sp>
      </p:grpSp>
      <p:grpSp>
        <p:nvGrpSpPr>
          <p:cNvPr id="5" name="Группа 4"/>
          <p:cNvGrpSpPr/>
          <p:nvPr/>
        </p:nvGrpSpPr>
        <p:grpSpPr>
          <a:xfrm>
            <a:off x="8018475" y="3645024"/>
            <a:ext cx="1389893" cy="529278"/>
            <a:chOff x="7726532" y="4221088"/>
            <a:chExt cx="1389893" cy="529278"/>
          </a:xfrm>
        </p:grpSpPr>
        <p:sp>
          <p:nvSpPr>
            <p:cNvPr id="48" name="Прямоугольник 47"/>
            <p:cNvSpPr/>
            <p:nvPr/>
          </p:nvSpPr>
          <p:spPr>
            <a:xfrm>
              <a:off x="7726532" y="4221088"/>
              <a:ext cx="463288" cy="52927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ru-RU" dirty="0"/>
            </a:p>
          </p:txBody>
        </p:sp>
        <p:sp>
          <p:nvSpPr>
            <p:cNvPr id="49" name="Прямоугольник 48"/>
            <p:cNvSpPr/>
            <p:nvPr/>
          </p:nvSpPr>
          <p:spPr>
            <a:xfrm>
              <a:off x="8653137" y="4221088"/>
              <a:ext cx="463288" cy="52927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ru-RU" dirty="0"/>
            </a:p>
          </p:txBody>
        </p:sp>
        <p:sp>
          <p:nvSpPr>
            <p:cNvPr id="52" name="Прямоугольник 51"/>
            <p:cNvSpPr/>
            <p:nvPr/>
          </p:nvSpPr>
          <p:spPr>
            <a:xfrm>
              <a:off x="8189834" y="4221088"/>
              <a:ext cx="463288" cy="52927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ru-RU" dirty="0" smtClean="0">
                  <a:solidFill>
                    <a:schemeClr val="tx2"/>
                  </a:solidFill>
                </a:rPr>
                <a:t>К3</a:t>
              </a:r>
              <a:endParaRPr lang="ru-RU" dirty="0">
                <a:solidFill>
                  <a:schemeClr val="tx2"/>
                </a:solidFill>
              </a:endParaRPr>
            </a:p>
          </p:txBody>
        </p:sp>
      </p:grpSp>
      <p:cxnSp>
        <p:nvCxnSpPr>
          <p:cNvPr id="56" name="Соединительная линия уступом 55"/>
          <p:cNvCxnSpPr>
            <a:stCxn id="48" idx="2"/>
            <a:endCxn id="36" idx="0"/>
          </p:cNvCxnSpPr>
          <p:nvPr/>
        </p:nvCxnSpPr>
        <p:spPr>
          <a:xfrm rot="5400000">
            <a:off x="7477006" y="4183829"/>
            <a:ext cx="782641" cy="763586"/>
          </a:xfrm>
          <a:prstGeom prst="bentConnector3">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7" name="Соединительная линия уступом 56"/>
          <p:cNvCxnSpPr>
            <a:stCxn id="49" idx="2"/>
            <a:endCxn id="42" idx="0"/>
          </p:cNvCxnSpPr>
          <p:nvPr/>
        </p:nvCxnSpPr>
        <p:spPr>
          <a:xfrm rot="16200000" flipH="1">
            <a:off x="9333708" y="4017318"/>
            <a:ext cx="774644" cy="1088612"/>
          </a:xfrm>
          <a:prstGeom prst="bentConnector3">
            <a:avLst>
              <a:gd name="adj1" fmla="val 50000"/>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8" name="Полилиния 57"/>
          <p:cNvSpPr/>
          <p:nvPr/>
        </p:nvSpPr>
        <p:spPr>
          <a:xfrm rot="5400000">
            <a:off x="7758273" y="2344276"/>
            <a:ext cx="1130071" cy="2219292"/>
          </a:xfrm>
          <a:custGeom>
            <a:avLst/>
            <a:gdLst>
              <a:gd name="connsiteX0" fmla="*/ 0 w 5593382"/>
              <a:gd name="connsiteY0" fmla="*/ 308572 h 308572"/>
              <a:gd name="connsiteX1" fmla="*/ 266007 w 5593382"/>
              <a:gd name="connsiteY1" fmla="*/ 34252 h 308572"/>
              <a:gd name="connsiteX2" fmla="*/ 673331 w 5593382"/>
              <a:gd name="connsiteY2" fmla="*/ 275321 h 308572"/>
              <a:gd name="connsiteX3" fmla="*/ 1055716 w 5593382"/>
              <a:gd name="connsiteY3" fmla="*/ 92441 h 308572"/>
              <a:gd name="connsiteX4" fmla="*/ 1413164 w 5593382"/>
              <a:gd name="connsiteY4" fmla="*/ 200507 h 308572"/>
              <a:gd name="connsiteX5" fmla="*/ 1778924 w 5593382"/>
              <a:gd name="connsiteY5" fmla="*/ 34252 h 308572"/>
              <a:gd name="connsiteX6" fmla="*/ 2119745 w 5593382"/>
              <a:gd name="connsiteY6" fmla="*/ 142317 h 308572"/>
              <a:gd name="connsiteX7" fmla="*/ 2610196 w 5593382"/>
              <a:gd name="connsiteY7" fmla="*/ 100754 h 308572"/>
              <a:gd name="connsiteX8" fmla="*/ 3000894 w 5593382"/>
              <a:gd name="connsiteY8" fmla="*/ 217132 h 308572"/>
              <a:gd name="connsiteX9" fmla="*/ 3308465 w 5593382"/>
              <a:gd name="connsiteY9" fmla="*/ 25939 h 308572"/>
              <a:gd name="connsiteX10" fmla="*/ 3807229 w 5593382"/>
              <a:gd name="connsiteY10" fmla="*/ 125692 h 308572"/>
              <a:gd name="connsiteX11" fmla="*/ 4463934 w 5593382"/>
              <a:gd name="connsiteY11" fmla="*/ 1001 h 308572"/>
              <a:gd name="connsiteX12" fmla="*/ 4821382 w 5593382"/>
              <a:gd name="connsiteY12" fmla="*/ 208819 h 308572"/>
              <a:gd name="connsiteX13" fmla="*/ 5037513 w 5593382"/>
              <a:gd name="connsiteY13" fmla="*/ 25939 h 308572"/>
              <a:gd name="connsiteX14" fmla="*/ 5544589 w 5593382"/>
              <a:gd name="connsiteY14" fmla="*/ 75816 h 308572"/>
              <a:gd name="connsiteX15" fmla="*/ 5544589 w 5593382"/>
              <a:gd name="connsiteY15" fmla="*/ 84128 h 308572"/>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037513 w 5551071"/>
              <a:gd name="connsiteY13" fmla="*/ 513312 h 795945"/>
              <a:gd name="connsiteX14" fmla="*/ 5544589 w 5551071"/>
              <a:gd name="connsiteY14" fmla="*/ 563189 h 795945"/>
              <a:gd name="connsiteX15" fmla="*/ 5322369 w 5551071"/>
              <a:gd name="connsiteY15"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3807229 w 5551071"/>
              <a:gd name="connsiteY10" fmla="*/ 613065 h 795945"/>
              <a:gd name="connsiteX11" fmla="*/ 4463934 w 5551071"/>
              <a:gd name="connsiteY11" fmla="*/ 488374 h 795945"/>
              <a:gd name="connsiteX12" fmla="*/ 4821382 w 5551071"/>
              <a:gd name="connsiteY12" fmla="*/ 696192 h 795945"/>
              <a:gd name="connsiteX13" fmla="*/ 5544589 w 5551071"/>
              <a:gd name="connsiteY13" fmla="*/ 563189 h 795945"/>
              <a:gd name="connsiteX14" fmla="*/ 5322369 w 5551071"/>
              <a:gd name="connsiteY14"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2610196 w 5551071"/>
              <a:gd name="connsiteY7" fmla="*/ 588127 h 795945"/>
              <a:gd name="connsiteX8" fmla="*/ 3000894 w 5551071"/>
              <a:gd name="connsiteY8" fmla="*/ 704505 h 795945"/>
              <a:gd name="connsiteX9" fmla="*/ 3308465 w 5551071"/>
              <a:gd name="connsiteY9" fmla="*/ 513312 h 795945"/>
              <a:gd name="connsiteX10" fmla="*/ 4463934 w 5551071"/>
              <a:gd name="connsiteY10" fmla="*/ 488374 h 795945"/>
              <a:gd name="connsiteX11" fmla="*/ 4821382 w 5551071"/>
              <a:gd name="connsiteY11" fmla="*/ 696192 h 795945"/>
              <a:gd name="connsiteX12" fmla="*/ 5544589 w 5551071"/>
              <a:gd name="connsiteY12" fmla="*/ 563189 h 795945"/>
              <a:gd name="connsiteX13" fmla="*/ 5322369 w 5551071"/>
              <a:gd name="connsiteY13"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308465 w 5551071"/>
              <a:gd name="connsiteY8" fmla="*/ 51331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63934 w 5551071"/>
              <a:gd name="connsiteY9" fmla="*/ 48837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551071"/>
              <a:gd name="connsiteY0" fmla="*/ 795945 h 795945"/>
              <a:gd name="connsiteX1" fmla="*/ 266007 w 5551071"/>
              <a:gd name="connsiteY1" fmla="*/ 521625 h 795945"/>
              <a:gd name="connsiteX2" fmla="*/ 673331 w 5551071"/>
              <a:gd name="connsiteY2" fmla="*/ 762694 h 795945"/>
              <a:gd name="connsiteX3" fmla="*/ 1055716 w 5551071"/>
              <a:gd name="connsiteY3" fmla="*/ 579814 h 795945"/>
              <a:gd name="connsiteX4" fmla="*/ 1413164 w 5551071"/>
              <a:gd name="connsiteY4" fmla="*/ 687880 h 795945"/>
              <a:gd name="connsiteX5" fmla="*/ 1778924 w 5551071"/>
              <a:gd name="connsiteY5" fmla="*/ 521625 h 795945"/>
              <a:gd name="connsiteX6" fmla="*/ 2119745 w 5551071"/>
              <a:gd name="connsiteY6" fmla="*/ 629690 h 795945"/>
              <a:gd name="connsiteX7" fmla="*/ 3000894 w 5551071"/>
              <a:gd name="connsiteY7" fmla="*/ 704505 h 795945"/>
              <a:gd name="connsiteX8" fmla="*/ 3728226 w 5551071"/>
              <a:gd name="connsiteY8" fmla="*/ 501882 h 795945"/>
              <a:gd name="connsiteX9" fmla="*/ 4414550 w 5551071"/>
              <a:gd name="connsiteY9" fmla="*/ 579814 h 795945"/>
              <a:gd name="connsiteX10" fmla="*/ 4821382 w 5551071"/>
              <a:gd name="connsiteY10" fmla="*/ 696192 h 795945"/>
              <a:gd name="connsiteX11" fmla="*/ 5544589 w 5551071"/>
              <a:gd name="connsiteY11" fmla="*/ 563189 h 795945"/>
              <a:gd name="connsiteX12" fmla="*/ 5322369 w 5551071"/>
              <a:gd name="connsiteY12" fmla="*/ 0 h 795945"/>
              <a:gd name="connsiteX0" fmla="*/ 0 w 5325764"/>
              <a:gd name="connsiteY0" fmla="*/ 795945 h 795945"/>
              <a:gd name="connsiteX1" fmla="*/ 266007 w 5325764"/>
              <a:gd name="connsiteY1" fmla="*/ 521625 h 795945"/>
              <a:gd name="connsiteX2" fmla="*/ 673331 w 5325764"/>
              <a:gd name="connsiteY2" fmla="*/ 762694 h 795945"/>
              <a:gd name="connsiteX3" fmla="*/ 1055716 w 5325764"/>
              <a:gd name="connsiteY3" fmla="*/ 579814 h 795945"/>
              <a:gd name="connsiteX4" fmla="*/ 1413164 w 5325764"/>
              <a:gd name="connsiteY4" fmla="*/ 687880 h 795945"/>
              <a:gd name="connsiteX5" fmla="*/ 1778924 w 5325764"/>
              <a:gd name="connsiteY5" fmla="*/ 521625 h 795945"/>
              <a:gd name="connsiteX6" fmla="*/ 2119745 w 5325764"/>
              <a:gd name="connsiteY6" fmla="*/ 629690 h 795945"/>
              <a:gd name="connsiteX7" fmla="*/ 3000894 w 5325764"/>
              <a:gd name="connsiteY7" fmla="*/ 704505 h 795945"/>
              <a:gd name="connsiteX8" fmla="*/ 3728226 w 5325764"/>
              <a:gd name="connsiteY8" fmla="*/ 501882 h 795945"/>
              <a:gd name="connsiteX9" fmla="*/ 4414550 w 5325764"/>
              <a:gd name="connsiteY9" fmla="*/ 579814 h 795945"/>
              <a:gd name="connsiteX10" fmla="*/ 4821382 w 5325764"/>
              <a:gd name="connsiteY10" fmla="*/ 696192 h 795945"/>
              <a:gd name="connsiteX11" fmla="*/ 4951987 w 5325764"/>
              <a:gd name="connsiteY11" fmla="*/ 368879 h 795945"/>
              <a:gd name="connsiteX12" fmla="*/ 5322369 w 532576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475696 w 5326784"/>
              <a:gd name="connsiteY10" fmla="*/ 444732 h 795945"/>
              <a:gd name="connsiteX11" fmla="*/ 4951987 w 5326784"/>
              <a:gd name="connsiteY11" fmla="*/ 368879 h 795945"/>
              <a:gd name="connsiteX12" fmla="*/ 5322369 w 5326784"/>
              <a:gd name="connsiteY12" fmla="*/ 0 h 795945"/>
              <a:gd name="connsiteX0" fmla="*/ 0 w 5326784"/>
              <a:gd name="connsiteY0" fmla="*/ 795945 h 795945"/>
              <a:gd name="connsiteX1" fmla="*/ 266007 w 5326784"/>
              <a:gd name="connsiteY1" fmla="*/ 521625 h 795945"/>
              <a:gd name="connsiteX2" fmla="*/ 673331 w 5326784"/>
              <a:gd name="connsiteY2" fmla="*/ 762694 h 795945"/>
              <a:gd name="connsiteX3" fmla="*/ 1055716 w 5326784"/>
              <a:gd name="connsiteY3" fmla="*/ 579814 h 795945"/>
              <a:gd name="connsiteX4" fmla="*/ 1413164 w 5326784"/>
              <a:gd name="connsiteY4" fmla="*/ 687880 h 795945"/>
              <a:gd name="connsiteX5" fmla="*/ 1778924 w 5326784"/>
              <a:gd name="connsiteY5" fmla="*/ 521625 h 795945"/>
              <a:gd name="connsiteX6" fmla="*/ 2119745 w 5326784"/>
              <a:gd name="connsiteY6" fmla="*/ 629690 h 795945"/>
              <a:gd name="connsiteX7" fmla="*/ 3000894 w 5326784"/>
              <a:gd name="connsiteY7" fmla="*/ 704505 h 795945"/>
              <a:gd name="connsiteX8" fmla="*/ 3728226 w 5326784"/>
              <a:gd name="connsiteY8" fmla="*/ 501882 h 795945"/>
              <a:gd name="connsiteX9" fmla="*/ 4414550 w 5326784"/>
              <a:gd name="connsiteY9" fmla="*/ 579814 h 795945"/>
              <a:gd name="connsiteX10" fmla="*/ 4951987 w 5326784"/>
              <a:gd name="connsiteY10" fmla="*/ 368879 h 795945"/>
              <a:gd name="connsiteX11" fmla="*/ 5322369 w 5326784"/>
              <a:gd name="connsiteY11" fmla="*/ 0 h 795945"/>
              <a:gd name="connsiteX0" fmla="*/ 134800 w 5066515"/>
              <a:gd name="connsiteY0" fmla="*/ 11037 h 1498353"/>
              <a:gd name="connsiteX1" fmla="*/ 5738 w 5066515"/>
              <a:gd name="connsiteY1" fmla="*/ 1256907 h 1498353"/>
              <a:gd name="connsiteX2" fmla="*/ 413062 w 5066515"/>
              <a:gd name="connsiteY2" fmla="*/ 1497976 h 1498353"/>
              <a:gd name="connsiteX3" fmla="*/ 795447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498353"/>
              <a:gd name="connsiteX1" fmla="*/ 5738 w 5066515"/>
              <a:gd name="connsiteY1" fmla="*/ 1256907 h 1498353"/>
              <a:gd name="connsiteX2" fmla="*/ 413062 w 5066515"/>
              <a:gd name="connsiteY2" fmla="*/ 1497976 h 1498353"/>
              <a:gd name="connsiteX3" fmla="*/ 795448 w 5066515"/>
              <a:gd name="connsiteY3" fmla="*/ 1315096 h 1498353"/>
              <a:gd name="connsiteX4" fmla="*/ 1152895 w 5066515"/>
              <a:gd name="connsiteY4" fmla="*/ 1423162 h 1498353"/>
              <a:gd name="connsiteX5" fmla="*/ 1518655 w 5066515"/>
              <a:gd name="connsiteY5" fmla="*/ 1256907 h 1498353"/>
              <a:gd name="connsiteX6" fmla="*/ 1859476 w 5066515"/>
              <a:gd name="connsiteY6" fmla="*/ 1364972 h 1498353"/>
              <a:gd name="connsiteX7" fmla="*/ 2740625 w 5066515"/>
              <a:gd name="connsiteY7" fmla="*/ 1439787 h 1498353"/>
              <a:gd name="connsiteX8" fmla="*/ 3467957 w 5066515"/>
              <a:gd name="connsiteY8" fmla="*/ 1237164 h 1498353"/>
              <a:gd name="connsiteX9" fmla="*/ 4154281 w 5066515"/>
              <a:gd name="connsiteY9" fmla="*/ 1315096 h 1498353"/>
              <a:gd name="connsiteX10" fmla="*/ 4691718 w 5066515"/>
              <a:gd name="connsiteY10" fmla="*/ 1104161 h 1498353"/>
              <a:gd name="connsiteX11" fmla="*/ 5062100 w 5066515"/>
              <a:gd name="connsiteY11" fmla="*/ 735282 h 1498353"/>
              <a:gd name="connsiteX0" fmla="*/ 134800 w 5066515"/>
              <a:gd name="connsiteY0" fmla="*/ 11037 h 1504852"/>
              <a:gd name="connsiteX1" fmla="*/ 5738 w 5066515"/>
              <a:gd name="connsiteY1" fmla="*/ 1256907 h 1504852"/>
              <a:gd name="connsiteX2" fmla="*/ 413062 w 5066515"/>
              <a:gd name="connsiteY2" fmla="*/ 1497976 h 1504852"/>
              <a:gd name="connsiteX3" fmla="*/ 1152895 w 5066515"/>
              <a:gd name="connsiteY3" fmla="*/ 1423162 h 1504852"/>
              <a:gd name="connsiteX4" fmla="*/ 1518655 w 5066515"/>
              <a:gd name="connsiteY4" fmla="*/ 1256907 h 1504852"/>
              <a:gd name="connsiteX5" fmla="*/ 1859476 w 5066515"/>
              <a:gd name="connsiteY5" fmla="*/ 1364972 h 1504852"/>
              <a:gd name="connsiteX6" fmla="*/ 2740625 w 5066515"/>
              <a:gd name="connsiteY6" fmla="*/ 1439787 h 1504852"/>
              <a:gd name="connsiteX7" fmla="*/ 3467957 w 5066515"/>
              <a:gd name="connsiteY7" fmla="*/ 1237164 h 1504852"/>
              <a:gd name="connsiteX8" fmla="*/ 4154281 w 5066515"/>
              <a:gd name="connsiteY8" fmla="*/ 1315096 h 1504852"/>
              <a:gd name="connsiteX9" fmla="*/ 4691718 w 5066515"/>
              <a:gd name="connsiteY9" fmla="*/ 1104161 h 1504852"/>
              <a:gd name="connsiteX10" fmla="*/ 5062100 w 5066515"/>
              <a:gd name="connsiteY10" fmla="*/ 735282 h 1504852"/>
              <a:gd name="connsiteX0" fmla="*/ 134800 w 5066515"/>
              <a:gd name="connsiteY0" fmla="*/ 11037 h 1503720"/>
              <a:gd name="connsiteX1" fmla="*/ 5738 w 5066515"/>
              <a:gd name="connsiteY1" fmla="*/ 1256907 h 1503720"/>
              <a:gd name="connsiteX2" fmla="*/ 413062 w 5066515"/>
              <a:gd name="connsiteY2" fmla="*/ 1497976 h 1503720"/>
              <a:gd name="connsiteX3" fmla="*/ 1152895 w 5066515"/>
              <a:gd name="connsiteY3" fmla="*/ 1423162 h 1503720"/>
              <a:gd name="connsiteX4" fmla="*/ 1859476 w 5066515"/>
              <a:gd name="connsiteY4" fmla="*/ 1364972 h 1503720"/>
              <a:gd name="connsiteX5" fmla="*/ 2740625 w 5066515"/>
              <a:gd name="connsiteY5" fmla="*/ 1439787 h 1503720"/>
              <a:gd name="connsiteX6" fmla="*/ 3467957 w 5066515"/>
              <a:gd name="connsiteY6" fmla="*/ 1237164 h 1503720"/>
              <a:gd name="connsiteX7" fmla="*/ 4154281 w 5066515"/>
              <a:gd name="connsiteY7" fmla="*/ 1315096 h 1503720"/>
              <a:gd name="connsiteX8" fmla="*/ 4691718 w 5066515"/>
              <a:gd name="connsiteY8" fmla="*/ 1104161 h 1503720"/>
              <a:gd name="connsiteX9" fmla="*/ 5062100 w 5066515"/>
              <a:gd name="connsiteY9" fmla="*/ 735282 h 1503720"/>
              <a:gd name="connsiteX0" fmla="*/ 166098 w 5097813"/>
              <a:gd name="connsiteY0" fmla="*/ 10697 h 1442604"/>
              <a:gd name="connsiteX1" fmla="*/ 37036 w 5097813"/>
              <a:gd name="connsiteY1" fmla="*/ 1256567 h 1442604"/>
              <a:gd name="connsiteX2" fmla="*/ 1061660 w 5097813"/>
              <a:gd name="connsiteY2" fmla="*/ 1257606 h 1442604"/>
              <a:gd name="connsiteX3" fmla="*/ 1184193 w 5097813"/>
              <a:gd name="connsiteY3" fmla="*/ 1422822 h 1442604"/>
              <a:gd name="connsiteX4" fmla="*/ 1890774 w 5097813"/>
              <a:gd name="connsiteY4" fmla="*/ 1364632 h 1442604"/>
              <a:gd name="connsiteX5" fmla="*/ 2771923 w 5097813"/>
              <a:gd name="connsiteY5" fmla="*/ 1439447 h 1442604"/>
              <a:gd name="connsiteX6" fmla="*/ 3499255 w 5097813"/>
              <a:gd name="connsiteY6" fmla="*/ 1236824 h 1442604"/>
              <a:gd name="connsiteX7" fmla="*/ 4185579 w 5097813"/>
              <a:gd name="connsiteY7" fmla="*/ 1314756 h 1442604"/>
              <a:gd name="connsiteX8" fmla="*/ 4723016 w 5097813"/>
              <a:gd name="connsiteY8" fmla="*/ 1103821 h 1442604"/>
              <a:gd name="connsiteX9" fmla="*/ 5093398 w 5097813"/>
              <a:gd name="connsiteY9" fmla="*/ 734942 h 1442604"/>
              <a:gd name="connsiteX0" fmla="*/ 0 w 4931715"/>
              <a:gd name="connsiteY0" fmla="*/ 15009 h 1446916"/>
              <a:gd name="connsiteX1" fmla="*/ 191936 w 4931715"/>
              <a:gd name="connsiteY1" fmla="*/ 895119 h 1446916"/>
              <a:gd name="connsiteX2" fmla="*/ 895562 w 4931715"/>
              <a:gd name="connsiteY2" fmla="*/ 1261918 h 1446916"/>
              <a:gd name="connsiteX3" fmla="*/ 1018095 w 4931715"/>
              <a:gd name="connsiteY3" fmla="*/ 1427134 h 1446916"/>
              <a:gd name="connsiteX4" fmla="*/ 1724676 w 4931715"/>
              <a:gd name="connsiteY4" fmla="*/ 1368944 h 1446916"/>
              <a:gd name="connsiteX5" fmla="*/ 2605825 w 4931715"/>
              <a:gd name="connsiteY5" fmla="*/ 1443759 h 1446916"/>
              <a:gd name="connsiteX6" fmla="*/ 3333157 w 4931715"/>
              <a:gd name="connsiteY6" fmla="*/ 1241136 h 1446916"/>
              <a:gd name="connsiteX7" fmla="*/ 4019481 w 4931715"/>
              <a:gd name="connsiteY7" fmla="*/ 1319068 h 1446916"/>
              <a:gd name="connsiteX8" fmla="*/ 4556918 w 4931715"/>
              <a:gd name="connsiteY8" fmla="*/ 1108133 h 1446916"/>
              <a:gd name="connsiteX9" fmla="*/ 4927300 w 4931715"/>
              <a:gd name="connsiteY9" fmla="*/ 739254 h 1446916"/>
              <a:gd name="connsiteX0" fmla="*/ 0 w 4931715"/>
              <a:gd name="connsiteY0" fmla="*/ 15009 h 1447924"/>
              <a:gd name="connsiteX1" fmla="*/ 191936 w 4931715"/>
              <a:gd name="connsiteY1" fmla="*/ 895119 h 1447924"/>
              <a:gd name="connsiteX2" fmla="*/ 895562 w 4931715"/>
              <a:gd name="connsiteY2" fmla="*/ 1261918 h 1447924"/>
              <a:gd name="connsiteX3" fmla="*/ 1724676 w 4931715"/>
              <a:gd name="connsiteY3" fmla="*/ 1368944 h 1447924"/>
              <a:gd name="connsiteX4" fmla="*/ 2605825 w 4931715"/>
              <a:gd name="connsiteY4" fmla="*/ 1443759 h 1447924"/>
              <a:gd name="connsiteX5" fmla="*/ 3333157 w 4931715"/>
              <a:gd name="connsiteY5" fmla="*/ 1241136 h 1447924"/>
              <a:gd name="connsiteX6" fmla="*/ 4019481 w 4931715"/>
              <a:gd name="connsiteY6" fmla="*/ 1319068 h 1447924"/>
              <a:gd name="connsiteX7" fmla="*/ 4556918 w 4931715"/>
              <a:gd name="connsiteY7" fmla="*/ 1108133 h 1447924"/>
              <a:gd name="connsiteX8" fmla="*/ 4927300 w 4931715"/>
              <a:gd name="connsiteY8" fmla="*/ 739254 h 1447924"/>
              <a:gd name="connsiteX0" fmla="*/ 0 w 4931715"/>
              <a:gd name="connsiteY0" fmla="*/ 15009 h 1444635"/>
              <a:gd name="connsiteX1" fmla="*/ 191936 w 4931715"/>
              <a:gd name="connsiteY1" fmla="*/ 895119 h 1444635"/>
              <a:gd name="connsiteX2" fmla="*/ 895562 w 4931715"/>
              <a:gd name="connsiteY2" fmla="*/ 1261918 h 1444635"/>
              <a:gd name="connsiteX3" fmla="*/ 1724676 w 4931715"/>
              <a:gd name="connsiteY3" fmla="*/ 1368944 h 1444635"/>
              <a:gd name="connsiteX4" fmla="*/ 2605825 w 4931715"/>
              <a:gd name="connsiteY4" fmla="*/ 1443759 h 1444635"/>
              <a:gd name="connsiteX5" fmla="*/ 4019481 w 4931715"/>
              <a:gd name="connsiteY5" fmla="*/ 1319068 h 1444635"/>
              <a:gd name="connsiteX6" fmla="*/ 4556918 w 4931715"/>
              <a:gd name="connsiteY6" fmla="*/ 1108133 h 1444635"/>
              <a:gd name="connsiteX7" fmla="*/ 4927300 w 4931715"/>
              <a:gd name="connsiteY7" fmla="*/ 739254 h 1444635"/>
              <a:gd name="connsiteX0" fmla="*/ 0 w 4673153"/>
              <a:gd name="connsiteY0" fmla="*/ 15009 h 1444635"/>
              <a:gd name="connsiteX1" fmla="*/ 191936 w 4673153"/>
              <a:gd name="connsiteY1" fmla="*/ 895119 h 1444635"/>
              <a:gd name="connsiteX2" fmla="*/ 895562 w 4673153"/>
              <a:gd name="connsiteY2" fmla="*/ 1261918 h 1444635"/>
              <a:gd name="connsiteX3" fmla="*/ 1724676 w 4673153"/>
              <a:gd name="connsiteY3" fmla="*/ 1368944 h 1444635"/>
              <a:gd name="connsiteX4" fmla="*/ 2605825 w 4673153"/>
              <a:gd name="connsiteY4" fmla="*/ 1443759 h 1444635"/>
              <a:gd name="connsiteX5" fmla="*/ 4019481 w 4673153"/>
              <a:gd name="connsiteY5" fmla="*/ 1319068 h 1444635"/>
              <a:gd name="connsiteX6" fmla="*/ 4556918 w 4673153"/>
              <a:gd name="connsiteY6" fmla="*/ 1108133 h 1444635"/>
              <a:gd name="connsiteX7" fmla="*/ 4655690 w 4673153"/>
              <a:gd name="connsiteY7" fmla="*/ 647814 h 1444635"/>
              <a:gd name="connsiteX0" fmla="*/ 0 w 4658452"/>
              <a:gd name="connsiteY0" fmla="*/ 15009 h 1444635"/>
              <a:gd name="connsiteX1" fmla="*/ 191936 w 4658452"/>
              <a:gd name="connsiteY1" fmla="*/ 895119 h 1444635"/>
              <a:gd name="connsiteX2" fmla="*/ 895562 w 4658452"/>
              <a:gd name="connsiteY2" fmla="*/ 1261918 h 1444635"/>
              <a:gd name="connsiteX3" fmla="*/ 1724676 w 4658452"/>
              <a:gd name="connsiteY3" fmla="*/ 1368944 h 1444635"/>
              <a:gd name="connsiteX4" fmla="*/ 2605825 w 4658452"/>
              <a:gd name="connsiteY4" fmla="*/ 1443759 h 1444635"/>
              <a:gd name="connsiteX5" fmla="*/ 4019481 w 4658452"/>
              <a:gd name="connsiteY5" fmla="*/ 1319068 h 1444635"/>
              <a:gd name="connsiteX6" fmla="*/ 4137157 w 4658452"/>
              <a:gd name="connsiteY6" fmla="*/ 1085273 h 1444635"/>
              <a:gd name="connsiteX7" fmla="*/ 4655690 w 4658452"/>
              <a:gd name="connsiteY7" fmla="*/ 647814 h 1444635"/>
              <a:gd name="connsiteX0" fmla="*/ 0 w 4659212"/>
              <a:gd name="connsiteY0" fmla="*/ 15009 h 1443862"/>
              <a:gd name="connsiteX1" fmla="*/ 191936 w 4659212"/>
              <a:gd name="connsiteY1" fmla="*/ 895119 h 1443862"/>
              <a:gd name="connsiteX2" fmla="*/ 895562 w 4659212"/>
              <a:gd name="connsiteY2" fmla="*/ 1261918 h 1443862"/>
              <a:gd name="connsiteX3" fmla="*/ 1724676 w 4659212"/>
              <a:gd name="connsiteY3" fmla="*/ 1368944 h 1443862"/>
              <a:gd name="connsiteX4" fmla="*/ 2605825 w 4659212"/>
              <a:gd name="connsiteY4" fmla="*/ 1443759 h 1443862"/>
              <a:gd name="connsiteX5" fmla="*/ 3377499 w 4659212"/>
              <a:gd name="connsiteY5" fmla="*/ 1353358 h 1443862"/>
              <a:gd name="connsiteX6" fmla="*/ 4137157 w 4659212"/>
              <a:gd name="connsiteY6" fmla="*/ 1085273 h 1443862"/>
              <a:gd name="connsiteX7" fmla="*/ 4655690 w 4659212"/>
              <a:gd name="connsiteY7" fmla="*/ 647814 h 1443862"/>
              <a:gd name="connsiteX0" fmla="*/ 0 w 4659212"/>
              <a:gd name="connsiteY0" fmla="*/ 21854 h 1450707"/>
              <a:gd name="connsiteX1" fmla="*/ 68476 w 4659212"/>
              <a:gd name="connsiteY1" fmla="*/ 616214 h 1450707"/>
              <a:gd name="connsiteX2" fmla="*/ 895562 w 4659212"/>
              <a:gd name="connsiteY2" fmla="*/ 1268763 h 1450707"/>
              <a:gd name="connsiteX3" fmla="*/ 1724676 w 4659212"/>
              <a:gd name="connsiteY3" fmla="*/ 1375789 h 1450707"/>
              <a:gd name="connsiteX4" fmla="*/ 2605825 w 4659212"/>
              <a:gd name="connsiteY4" fmla="*/ 1450604 h 1450707"/>
              <a:gd name="connsiteX5" fmla="*/ 3377499 w 4659212"/>
              <a:gd name="connsiteY5" fmla="*/ 1360203 h 1450707"/>
              <a:gd name="connsiteX6" fmla="*/ 4137157 w 4659212"/>
              <a:gd name="connsiteY6" fmla="*/ 1092118 h 1450707"/>
              <a:gd name="connsiteX7" fmla="*/ 4655690 w 4659212"/>
              <a:gd name="connsiteY7" fmla="*/ 654659 h 1450707"/>
              <a:gd name="connsiteX0" fmla="*/ 0 w 4659212"/>
              <a:gd name="connsiteY0" fmla="*/ 20883 h 1449889"/>
              <a:gd name="connsiteX1" fmla="*/ 68476 w 4659212"/>
              <a:gd name="connsiteY1" fmla="*/ 615243 h 1449889"/>
              <a:gd name="connsiteX2" fmla="*/ 525191 w 4659212"/>
              <a:gd name="connsiteY2" fmla="*/ 1084912 h 1449889"/>
              <a:gd name="connsiteX3" fmla="*/ 1724676 w 4659212"/>
              <a:gd name="connsiteY3" fmla="*/ 1374818 h 1449889"/>
              <a:gd name="connsiteX4" fmla="*/ 2605825 w 4659212"/>
              <a:gd name="connsiteY4" fmla="*/ 1449633 h 1449889"/>
              <a:gd name="connsiteX5" fmla="*/ 3377499 w 4659212"/>
              <a:gd name="connsiteY5" fmla="*/ 1359232 h 1449889"/>
              <a:gd name="connsiteX6" fmla="*/ 4137157 w 4659212"/>
              <a:gd name="connsiteY6" fmla="*/ 1091147 h 1449889"/>
              <a:gd name="connsiteX7" fmla="*/ 4655690 w 4659212"/>
              <a:gd name="connsiteY7" fmla="*/ 653688 h 1449889"/>
              <a:gd name="connsiteX0" fmla="*/ 0 w 4823696"/>
              <a:gd name="connsiteY0" fmla="*/ 8379 h 2601167"/>
              <a:gd name="connsiteX1" fmla="*/ 232960 w 4823696"/>
              <a:gd name="connsiteY1" fmla="*/ 1766521 h 2601167"/>
              <a:gd name="connsiteX2" fmla="*/ 689675 w 4823696"/>
              <a:gd name="connsiteY2" fmla="*/ 2236190 h 2601167"/>
              <a:gd name="connsiteX3" fmla="*/ 1889160 w 4823696"/>
              <a:gd name="connsiteY3" fmla="*/ 2526096 h 2601167"/>
              <a:gd name="connsiteX4" fmla="*/ 2770309 w 4823696"/>
              <a:gd name="connsiteY4" fmla="*/ 2600911 h 2601167"/>
              <a:gd name="connsiteX5" fmla="*/ 3541983 w 4823696"/>
              <a:gd name="connsiteY5" fmla="*/ 2510510 h 2601167"/>
              <a:gd name="connsiteX6" fmla="*/ 4301641 w 4823696"/>
              <a:gd name="connsiteY6" fmla="*/ 2242425 h 2601167"/>
              <a:gd name="connsiteX7" fmla="*/ 4820174 w 4823696"/>
              <a:gd name="connsiteY7" fmla="*/ 1804966 h 2601167"/>
              <a:gd name="connsiteX0" fmla="*/ 0 w 4823696"/>
              <a:gd name="connsiteY0" fmla="*/ 8379 h 2668039"/>
              <a:gd name="connsiteX1" fmla="*/ 232960 w 4823696"/>
              <a:gd name="connsiteY1" fmla="*/ 1766521 h 2668039"/>
              <a:gd name="connsiteX2" fmla="*/ 689675 w 4823696"/>
              <a:gd name="connsiteY2" fmla="*/ 2236190 h 2668039"/>
              <a:gd name="connsiteX3" fmla="*/ 1987850 w 4823696"/>
              <a:gd name="connsiteY3" fmla="*/ 1487006 h 2668039"/>
              <a:gd name="connsiteX4" fmla="*/ 2770309 w 4823696"/>
              <a:gd name="connsiteY4" fmla="*/ 2600911 h 2668039"/>
              <a:gd name="connsiteX5" fmla="*/ 3541983 w 4823696"/>
              <a:gd name="connsiteY5" fmla="*/ 2510510 h 2668039"/>
              <a:gd name="connsiteX6" fmla="*/ 4301641 w 4823696"/>
              <a:gd name="connsiteY6" fmla="*/ 2242425 h 2668039"/>
              <a:gd name="connsiteX7" fmla="*/ 4820174 w 4823696"/>
              <a:gd name="connsiteY7" fmla="*/ 1804966 h 2668039"/>
              <a:gd name="connsiteX0" fmla="*/ 0 w 4823696"/>
              <a:gd name="connsiteY0" fmla="*/ 8379 h 2544177"/>
              <a:gd name="connsiteX1" fmla="*/ 232960 w 4823696"/>
              <a:gd name="connsiteY1" fmla="*/ 1766521 h 2544177"/>
              <a:gd name="connsiteX2" fmla="*/ 689675 w 4823696"/>
              <a:gd name="connsiteY2" fmla="*/ 2236190 h 2544177"/>
              <a:gd name="connsiteX3" fmla="*/ 1987850 w 4823696"/>
              <a:gd name="connsiteY3" fmla="*/ 1487006 h 2544177"/>
              <a:gd name="connsiteX4" fmla="*/ 3395343 w 4823696"/>
              <a:gd name="connsiteY4" fmla="*/ 1462068 h 2544177"/>
              <a:gd name="connsiteX5" fmla="*/ 3541983 w 4823696"/>
              <a:gd name="connsiteY5" fmla="*/ 2510510 h 2544177"/>
              <a:gd name="connsiteX6" fmla="*/ 4301641 w 4823696"/>
              <a:gd name="connsiteY6" fmla="*/ 2242425 h 2544177"/>
              <a:gd name="connsiteX7" fmla="*/ 4820174 w 4823696"/>
              <a:gd name="connsiteY7" fmla="*/ 1804966 h 2544177"/>
              <a:gd name="connsiteX0" fmla="*/ 0 w 4822671"/>
              <a:gd name="connsiteY0" fmla="*/ 8379 h 2260200"/>
              <a:gd name="connsiteX1" fmla="*/ 232960 w 4822671"/>
              <a:gd name="connsiteY1" fmla="*/ 1766521 h 2260200"/>
              <a:gd name="connsiteX2" fmla="*/ 689675 w 4822671"/>
              <a:gd name="connsiteY2" fmla="*/ 2236190 h 2260200"/>
              <a:gd name="connsiteX3" fmla="*/ 1987850 w 4822671"/>
              <a:gd name="connsiteY3" fmla="*/ 1487006 h 2260200"/>
              <a:gd name="connsiteX4" fmla="*/ 3395343 w 4822671"/>
              <a:gd name="connsiteY4" fmla="*/ 1462068 h 2260200"/>
              <a:gd name="connsiteX5" fmla="*/ 4495982 w 4822671"/>
              <a:gd name="connsiteY5" fmla="*/ 1064096 h 2260200"/>
              <a:gd name="connsiteX6" fmla="*/ 4301641 w 4822671"/>
              <a:gd name="connsiteY6" fmla="*/ 2242425 h 2260200"/>
              <a:gd name="connsiteX7" fmla="*/ 4820174 w 4822671"/>
              <a:gd name="connsiteY7" fmla="*/ 1804966 h 2260200"/>
              <a:gd name="connsiteX0" fmla="*/ 0 w 5195079"/>
              <a:gd name="connsiteY0" fmla="*/ 8379 h 2244626"/>
              <a:gd name="connsiteX1" fmla="*/ 232960 w 5195079"/>
              <a:gd name="connsiteY1" fmla="*/ 1766521 h 2244626"/>
              <a:gd name="connsiteX2" fmla="*/ 689675 w 5195079"/>
              <a:gd name="connsiteY2" fmla="*/ 2236190 h 2244626"/>
              <a:gd name="connsiteX3" fmla="*/ 1987850 w 5195079"/>
              <a:gd name="connsiteY3" fmla="*/ 1487006 h 2244626"/>
              <a:gd name="connsiteX4" fmla="*/ 3395343 w 5195079"/>
              <a:gd name="connsiteY4" fmla="*/ 1462068 h 2244626"/>
              <a:gd name="connsiteX5" fmla="*/ 4495982 w 5195079"/>
              <a:gd name="connsiteY5" fmla="*/ 1064096 h 2244626"/>
              <a:gd name="connsiteX6" fmla="*/ 5189848 w 5195079"/>
              <a:gd name="connsiteY6" fmla="*/ 1012142 h 2244626"/>
              <a:gd name="connsiteX7" fmla="*/ 4820174 w 5195079"/>
              <a:gd name="connsiteY7" fmla="*/ 1804966 h 2244626"/>
              <a:gd name="connsiteX0" fmla="*/ 0 w 5191719"/>
              <a:gd name="connsiteY0" fmla="*/ 8379 h 2244626"/>
              <a:gd name="connsiteX1" fmla="*/ 232960 w 5191719"/>
              <a:gd name="connsiteY1" fmla="*/ 1766521 h 2244626"/>
              <a:gd name="connsiteX2" fmla="*/ 689675 w 5191719"/>
              <a:gd name="connsiteY2" fmla="*/ 2236190 h 2244626"/>
              <a:gd name="connsiteX3" fmla="*/ 1987850 w 5191719"/>
              <a:gd name="connsiteY3" fmla="*/ 1487006 h 2244626"/>
              <a:gd name="connsiteX4" fmla="*/ 3395343 w 5191719"/>
              <a:gd name="connsiteY4" fmla="*/ 1462068 h 2244626"/>
              <a:gd name="connsiteX5" fmla="*/ 4495982 w 5191719"/>
              <a:gd name="connsiteY5" fmla="*/ 1064096 h 2244626"/>
              <a:gd name="connsiteX6" fmla="*/ 5189848 w 5191719"/>
              <a:gd name="connsiteY6" fmla="*/ 1012142 h 2244626"/>
              <a:gd name="connsiteX7" fmla="*/ 4293842 w 5191719"/>
              <a:gd name="connsiteY7" fmla="*/ 649497 h 2244626"/>
              <a:gd name="connsiteX0" fmla="*/ 0 w 4500596"/>
              <a:gd name="connsiteY0" fmla="*/ 8379 h 2244626"/>
              <a:gd name="connsiteX1" fmla="*/ 232960 w 4500596"/>
              <a:gd name="connsiteY1" fmla="*/ 1766521 h 2244626"/>
              <a:gd name="connsiteX2" fmla="*/ 689675 w 4500596"/>
              <a:gd name="connsiteY2" fmla="*/ 2236190 h 2244626"/>
              <a:gd name="connsiteX3" fmla="*/ 1987850 w 4500596"/>
              <a:gd name="connsiteY3" fmla="*/ 1487006 h 2244626"/>
              <a:gd name="connsiteX4" fmla="*/ 3395343 w 4500596"/>
              <a:gd name="connsiteY4" fmla="*/ 1462068 h 2244626"/>
              <a:gd name="connsiteX5" fmla="*/ 4495982 w 4500596"/>
              <a:gd name="connsiteY5" fmla="*/ 1064096 h 2244626"/>
              <a:gd name="connsiteX6" fmla="*/ 3808195 w 4500596"/>
              <a:gd name="connsiteY6" fmla="*/ 1003830 h 2244626"/>
              <a:gd name="connsiteX7" fmla="*/ 4293842 w 4500596"/>
              <a:gd name="connsiteY7" fmla="*/ 649497 h 2244626"/>
              <a:gd name="connsiteX0" fmla="*/ 0 w 4296115"/>
              <a:gd name="connsiteY0" fmla="*/ 8379 h 2244626"/>
              <a:gd name="connsiteX1" fmla="*/ 232960 w 4296115"/>
              <a:gd name="connsiteY1" fmla="*/ 1766521 h 2244626"/>
              <a:gd name="connsiteX2" fmla="*/ 689675 w 4296115"/>
              <a:gd name="connsiteY2" fmla="*/ 2236190 h 2244626"/>
              <a:gd name="connsiteX3" fmla="*/ 1987850 w 4296115"/>
              <a:gd name="connsiteY3" fmla="*/ 1487006 h 2244626"/>
              <a:gd name="connsiteX4" fmla="*/ 3395343 w 4296115"/>
              <a:gd name="connsiteY4" fmla="*/ 1462068 h 2244626"/>
              <a:gd name="connsiteX5" fmla="*/ 3808195 w 4296115"/>
              <a:gd name="connsiteY5" fmla="*/ 1003830 h 2244626"/>
              <a:gd name="connsiteX6" fmla="*/ 4293842 w 4296115"/>
              <a:gd name="connsiteY6" fmla="*/ 649497 h 2244626"/>
              <a:gd name="connsiteX0" fmla="*/ 0 w 4296111"/>
              <a:gd name="connsiteY0" fmla="*/ 7801 h 1839072"/>
              <a:gd name="connsiteX1" fmla="*/ 232960 w 4296111"/>
              <a:gd name="connsiteY1" fmla="*/ 1765943 h 1839072"/>
              <a:gd name="connsiteX2" fmla="*/ 1084444 w 4296111"/>
              <a:gd name="connsiteY2" fmla="*/ 1504092 h 1839072"/>
              <a:gd name="connsiteX3" fmla="*/ 1987850 w 4296111"/>
              <a:gd name="connsiteY3" fmla="*/ 1486428 h 1839072"/>
              <a:gd name="connsiteX4" fmla="*/ 3395343 w 4296111"/>
              <a:gd name="connsiteY4" fmla="*/ 1461490 h 1839072"/>
              <a:gd name="connsiteX5" fmla="*/ 3808195 w 4296111"/>
              <a:gd name="connsiteY5" fmla="*/ 1003252 h 1839072"/>
              <a:gd name="connsiteX6" fmla="*/ 4293842 w 4296111"/>
              <a:gd name="connsiteY6" fmla="*/ 648919 h 1839072"/>
              <a:gd name="connsiteX0" fmla="*/ 0 w 4296115"/>
              <a:gd name="connsiteY0" fmla="*/ 16725 h 1558466"/>
              <a:gd name="connsiteX1" fmla="*/ 463234 w 4296115"/>
              <a:gd name="connsiteY1" fmla="*/ 843841 h 1558466"/>
              <a:gd name="connsiteX2" fmla="*/ 1084444 w 4296115"/>
              <a:gd name="connsiteY2" fmla="*/ 1513016 h 1558466"/>
              <a:gd name="connsiteX3" fmla="*/ 1987850 w 4296115"/>
              <a:gd name="connsiteY3" fmla="*/ 1495352 h 1558466"/>
              <a:gd name="connsiteX4" fmla="*/ 3395343 w 4296115"/>
              <a:gd name="connsiteY4" fmla="*/ 1470414 h 1558466"/>
              <a:gd name="connsiteX5" fmla="*/ 3808195 w 4296115"/>
              <a:gd name="connsiteY5" fmla="*/ 1012176 h 1558466"/>
              <a:gd name="connsiteX6" fmla="*/ 4293842 w 4296115"/>
              <a:gd name="connsiteY6" fmla="*/ 657843 h 1558466"/>
              <a:gd name="connsiteX0" fmla="*/ 0 w 4296111"/>
              <a:gd name="connsiteY0" fmla="*/ 19162 h 1560903"/>
              <a:gd name="connsiteX1" fmla="*/ 463234 w 4296111"/>
              <a:gd name="connsiteY1" fmla="*/ 846278 h 1560903"/>
              <a:gd name="connsiteX2" fmla="*/ 1084444 w 4296111"/>
              <a:gd name="connsiteY2" fmla="*/ 1515453 h 1560903"/>
              <a:gd name="connsiteX3" fmla="*/ 1987850 w 4296111"/>
              <a:gd name="connsiteY3" fmla="*/ 1497789 h 1560903"/>
              <a:gd name="connsiteX4" fmla="*/ 3395343 w 4296111"/>
              <a:gd name="connsiteY4" fmla="*/ 1472851 h 1560903"/>
              <a:gd name="connsiteX5" fmla="*/ 3808195 w 4296111"/>
              <a:gd name="connsiteY5" fmla="*/ 1014613 h 1560903"/>
              <a:gd name="connsiteX6" fmla="*/ 4293842 w 4296111"/>
              <a:gd name="connsiteY6" fmla="*/ 660280 h 1560903"/>
              <a:gd name="connsiteX0" fmla="*/ 0 w 4296115"/>
              <a:gd name="connsiteY0" fmla="*/ 19162 h 1627007"/>
              <a:gd name="connsiteX1" fmla="*/ 463234 w 4296115"/>
              <a:gd name="connsiteY1" fmla="*/ 846278 h 1627007"/>
              <a:gd name="connsiteX2" fmla="*/ 1084444 w 4296115"/>
              <a:gd name="connsiteY2" fmla="*/ 1515453 h 1627007"/>
              <a:gd name="connsiteX3" fmla="*/ 1987859 w 4296115"/>
              <a:gd name="connsiteY3" fmla="*/ 1622480 h 1627007"/>
              <a:gd name="connsiteX4" fmla="*/ 3395343 w 4296115"/>
              <a:gd name="connsiteY4" fmla="*/ 1472851 h 1627007"/>
              <a:gd name="connsiteX5" fmla="*/ 3808195 w 4296115"/>
              <a:gd name="connsiteY5" fmla="*/ 1014613 h 1627007"/>
              <a:gd name="connsiteX6" fmla="*/ 4293842 w 4296115"/>
              <a:gd name="connsiteY6" fmla="*/ 660280 h 1627007"/>
              <a:gd name="connsiteX0" fmla="*/ 0 w 4069694"/>
              <a:gd name="connsiteY0" fmla="*/ 19162 h 1627007"/>
              <a:gd name="connsiteX1" fmla="*/ 463234 w 4069694"/>
              <a:gd name="connsiteY1" fmla="*/ 846278 h 1627007"/>
              <a:gd name="connsiteX2" fmla="*/ 1084444 w 4069694"/>
              <a:gd name="connsiteY2" fmla="*/ 1515453 h 1627007"/>
              <a:gd name="connsiteX3" fmla="*/ 1987859 w 4069694"/>
              <a:gd name="connsiteY3" fmla="*/ 1622480 h 1627007"/>
              <a:gd name="connsiteX4" fmla="*/ 3395343 w 4069694"/>
              <a:gd name="connsiteY4" fmla="*/ 1472851 h 1627007"/>
              <a:gd name="connsiteX5" fmla="*/ 3808195 w 4069694"/>
              <a:gd name="connsiteY5" fmla="*/ 1014613 h 1627007"/>
              <a:gd name="connsiteX6" fmla="*/ 4063568 w 4069694"/>
              <a:gd name="connsiteY6" fmla="*/ 593778 h 1627007"/>
              <a:gd name="connsiteX0" fmla="*/ 0 w 4064712"/>
              <a:gd name="connsiteY0" fmla="*/ 19162 h 1627007"/>
              <a:gd name="connsiteX1" fmla="*/ 463234 w 4064712"/>
              <a:gd name="connsiteY1" fmla="*/ 846278 h 1627007"/>
              <a:gd name="connsiteX2" fmla="*/ 1084444 w 4064712"/>
              <a:gd name="connsiteY2" fmla="*/ 1515453 h 1627007"/>
              <a:gd name="connsiteX3" fmla="*/ 1987859 w 4064712"/>
              <a:gd name="connsiteY3" fmla="*/ 1622480 h 1627007"/>
              <a:gd name="connsiteX4" fmla="*/ 3395343 w 4064712"/>
              <a:gd name="connsiteY4" fmla="*/ 1472851 h 1627007"/>
              <a:gd name="connsiteX5" fmla="*/ 2854202 w 4064712"/>
              <a:gd name="connsiteY5" fmla="*/ 1006300 h 1627007"/>
              <a:gd name="connsiteX6" fmla="*/ 4063568 w 4064712"/>
              <a:gd name="connsiteY6" fmla="*/ 593778 h 1627007"/>
              <a:gd name="connsiteX0" fmla="*/ 0 w 4064906"/>
              <a:gd name="connsiteY0" fmla="*/ 19162 h 1625706"/>
              <a:gd name="connsiteX1" fmla="*/ 463234 w 4064906"/>
              <a:gd name="connsiteY1" fmla="*/ 846278 h 1625706"/>
              <a:gd name="connsiteX2" fmla="*/ 1084444 w 4064906"/>
              <a:gd name="connsiteY2" fmla="*/ 1515453 h 1625706"/>
              <a:gd name="connsiteX3" fmla="*/ 1987859 w 4064906"/>
              <a:gd name="connsiteY3" fmla="*/ 1622480 h 1625706"/>
              <a:gd name="connsiteX4" fmla="*/ 2375553 w 4064906"/>
              <a:gd name="connsiteY4" fmla="*/ 1539353 h 1625706"/>
              <a:gd name="connsiteX5" fmla="*/ 2854202 w 4064906"/>
              <a:gd name="connsiteY5" fmla="*/ 1006300 h 1625706"/>
              <a:gd name="connsiteX6" fmla="*/ 4063568 w 4064906"/>
              <a:gd name="connsiteY6" fmla="*/ 593778 h 1625706"/>
              <a:gd name="connsiteX0" fmla="*/ 0 w 4204079"/>
              <a:gd name="connsiteY0" fmla="*/ 19162 h 1623242"/>
              <a:gd name="connsiteX1" fmla="*/ 463234 w 4204079"/>
              <a:gd name="connsiteY1" fmla="*/ 846278 h 1623242"/>
              <a:gd name="connsiteX2" fmla="*/ 1084444 w 4204079"/>
              <a:gd name="connsiteY2" fmla="*/ 1515453 h 1623242"/>
              <a:gd name="connsiteX3" fmla="*/ 1987859 w 4204079"/>
              <a:gd name="connsiteY3" fmla="*/ 1622480 h 1623242"/>
              <a:gd name="connsiteX4" fmla="*/ 2375553 w 4204079"/>
              <a:gd name="connsiteY4" fmla="*/ 1539353 h 1623242"/>
              <a:gd name="connsiteX5" fmla="*/ 4071372 w 4204079"/>
              <a:gd name="connsiteY5" fmla="*/ 1155929 h 1623242"/>
              <a:gd name="connsiteX6" fmla="*/ 4063568 w 4204079"/>
              <a:gd name="connsiteY6" fmla="*/ 593778 h 1623242"/>
              <a:gd name="connsiteX0" fmla="*/ 0 w 4124211"/>
              <a:gd name="connsiteY0" fmla="*/ 19162 h 1625808"/>
              <a:gd name="connsiteX1" fmla="*/ 463234 w 4124211"/>
              <a:gd name="connsiteY1" fmla="*/ 846278 h 1625808"/>
              <a:gd name="connsiteX2" fmla="*/ 1084444 w 4124211"/>
              <a:gd name="connsiteY2" fmla="*/ 1515453 h 1625808"/>
              <a:gd name="connsiteX3" fmla="*/ 1987859 w 4124211"/>
              <a:gd name="connsiteY3" fmla="*/ 1622480 h 1625808"/>
              <a:gd name="connsiteX4" fmla="*/ 3461138 w 4124211"/>
              <a:gd name="connsiteY4" fmla="*/ 1489477 h 1625808"/>
              <a:gd name="connsiteX5" fmla="*/ 4071372 w 4124211"/>
              <a:gd name="connsiteY5" fmla="*/ 1155929 h 1625808"/>
              <a:gd name="connsiteX6" fmla="*/ 4063568 w 4124211"/>
              <a:gd name="connsiteY6" fmla="*/ 593778 h 1625808"/>
              <a:gd name="connsiteX0" fmla="*/ 0 w 4124211"/>
              <a:gd name="connsiteY0" fmla="*/ 16219 h 1623339"/>
              <a:gd name="connsiteX1" fmla="*/ 463234 w 4124211"/>
              <a:gd name="connsiteY1" fmla="*/ 843335 h 1623339"/>
              <a:gd name="connsiteX2" fmla="*/ 525202 w 4124211"/>
              <a:gd name="connsiteY2" fmla="*/ 1354569 h 1623339"/>
              <a:gd name="connsiteX3" fmla="*/ 1987859 w 4124211"/>
              <a:gd name="connsiteY3" fmla="*/ 1619537 h 1623339"/>
              <a:gd name="connsiteX4" fmla="*/ 3461138 w 4124211"/>
              <a:gd name="connsiteY4" fmla="*/ 1486534 h 1623339"/>
              <a:gd name="connsiteX5" fmla="*/ 4071372 w 4124211"/>
              <a:gd name="connsiteY5" fmla="*/ 1152986 h 1623339"/>
              <a:gd name="connsiteX6" fmla="*/ 4063568 w 4124211"/>
              <a:gd name="connsiteY6" fmla="*/ 590835 h 1623339"/>
              <a:gd name="connsiteX0" fmla="*/ 0 w 4124211"/>
              <a:gd name="connsiteY0" fmla="*/ 42661 h 1649781"/>
              <a:gd name="connsiteX1" fmla="*/ 1252758 w 4124211"/>
              <a:gd name="connsiteY1" fmla="*/ 337763 h 1649781"/>
              <a:gd name="connsiteX2" fmla="*/ 525202 w 4124211"/>
              <a:gd name="connsiteY2" fmla="*/ 1381011 h 1649781"/>
              <a:gd name="connsiteX3" fmla="*/ 1987859 w 4124211"/>
              <a:gd name="connsiteY3" fmla="*/ 1645979 h 1649781"/>
              <a:gd name="connsiteX4" fmla="*/ 3461138 w 4124211"/>
              <a:gd name="connsiteY4" fmla="*/ 1512976 h 1649781"/>
              <a:gd name="connsiteX5" fmla="*/ 4071372 w 4124211"/>
              <a:gd name="connsiteY5" fmla="*/ 1179428 h 1649781"/>
              <a:gd name="connsiteX6" fmla="*/ 4063568 w 4124211"/>
              <a:gd name="connsiteY6" fmla="*/ 617277 h 1649781"/>
              <a:gd name="connsiteX0" fmla="*/ -2 w 4387372"/>
              <a:gd name="connsiteY0" fmla="*/ 26150 h 1882653"/>
              <a:gd name="connsiteX1" fmla="*/ 1515919 w 4387372"/>
              <a:gd name="connsiteY1" fmla="*/ 570635 h 1882653"/>
              <a:gd name="connsiteX2" fmla="*/ 788363 w 4387372"/>
              <a:gd name="connsiteY2" fmla="*/ 1613883 h 1882653"/>
              <a:gd name="connsiteX3" fmla="*/ 2251020 w 4387372"/>
              <a:gd name="connsiteY3" fmla="*/ 1878851 h 1882653"/>
              <a:gd name="connsiteX4" fmla="*/ 3724299 w 4387372"/>
              <a:gd name="connsiteY4" fmla="*/ 1745848 h 1882653"/>
              <a:gd name="connsiteX5" fmla="*/ 4334533 w 4387372"/>
              <a:gd name="connsiteY5" fmla="*/ 1412300 h 1882653"/>
              <a:gd name="connsiteX6" fmla="*/ 4326729 w 4387372"/>
              <a:gd name="connsiteY6" fmla="*/ 850149 h 1882653"/>
              <a:gd name="connsiteX0" fmla="*/ 2 w 4387376"/>
              <a:gd name="connsiteY0" fmla="*/ 24857 h 1890930"/>
              <a:gd name="connsiteX1" fmla="*/ 1515923 w 4387376"/>
              <a:gd name="connsiteY1" fmla="*/ 569342 h 1890930"/>
              <a:gd name="connsiteX2" fmla="*/ 1314713 w 4387376"/>
              <a:gd name="connsiteY2" fmla="*/ 1438023 h 1890930"/>
              <a:gd name="connsiteX3" fmla="*/ 2251024 w 4387376"/>
              <a:gd name="connsiteY3" fmla="*/ 1877558 h 1890930"/>
              <a:gd name="connsiteX4" fmla="*/ 3724303 w 4387376"/>
              <a:gd name="connsiteY4" fmla="*/ 1744555 h 1890930"/>
              <a:gd name="connsiteX5" fmla="*/ 4334537 w 4387376"/>
              <a:gd name="connsiteY5" fmla="*/ 1411007 h 1890930"/>
              <a:gd name="connsiteX6" fmla="*/ 4326733 w 4387376"/>
              <a:gd name="connsiteY6" fmla="*/ 848856 h 1890930"/>
              <a:gd name="connsiteX0" fmla="*/ -2 w 4387372"/>
              <a:gd name="connsiteY0" fmla="*/ 564600 h 2430673"/>
              <a:gd name="connsiteX1" fmla="*/ 2075157 w 4387372"/>
              <a:gd name="connsiteY1" fmla="*/ 53369 h 2430673"/>
              <a:gd name="connsiteX2" fmla="*/ 1314709 w 4387372"/>
              <a:gd name="connsiteY2" fmla="*/ 1977766 h 2430673"/>
              <a:gd name="connsiteX3" fmla="*/ 2251020 w 4387372"/>
              <a:gd name="connsiteY3" fmla="*/ 2417301 h 2430673"/>
              <a:gd name="connsiteX4" fmla="*/ 3724299 w 4387372"/>
              <a:gd name="connsiteY4" fmla="*/ 2284298 h 2430673"/>
              <a:gd name="connsiteX5" fmla="*/ 4334533 w 4387372"/>
              <a:gd name="connsiteY5" fmla="*/ 1950750 h 2430673"/>
              <a:gd name="connsiteX6" fmla="*/ 4326729 w 4387372"/>
              <a:gd name="connsiteY6" fmla="*/ 1388599 h 2430673"/>
              <a:gd name="connsiteX0" fmla="*/ 2 w 4387376"/>
              <a:gd name="connsiteY0" fmla="*/ 533910 h 2440423"/>
              <a:gd name="connsiteX1" fmla="*/ 2075161 w 4387376"/>
              <a:gd name="connsiteY1" fmla="*/ 22679 h 2440423"/>
              <a:gd name="connsiteX2" fmla="*/ 1643677 w 4387376"/>
              <a:gd name="connsiteY2" fmla="*/ 1348560 h 2440423"/>
              <a:gd name="connsiteX3" fmla="*/ 2251024 w 4387376"/>
              <a:gd name="connsiteY3" fmla="*/ 2386611 h 2440423"/>
              <a:gd name="connsiteX4" fmla="*/ 3724303 w 4387376"/>
              <a:gd name="connsiteY4" fmla="*/ 2253608 h 2440423"/>
              <a:gd name="connsiteX5" fmla="*/ 4334537 w 4387376"/>
              <a:gd name="connsiteY5" fmla="*/ 1920060 h 2440423"/>
              <a:gd name="connsiteX6" fmla="*/ 4326733 w 4387376"/>
              <a:gd name="connsiteY6" fmla="*/ 1357909 h 2440423"/>
              <a:gd name="connsiteX0" fmla="*/ -2 w 4387372"/>
              <a:gd name="connsiteY0" fmla="*/ 842092 h 2748605"/>
              <a:gd name="connsiteX1" fmla="*/ 1844891 w 4387372"/>
              <a:gd name="connsiteY1" fmla="*/ 14977 h 2748605"/>
              <a:gd name="connsiteX2" fmla="*/ 1643673 w 4387372"/>
              <a:gd name="connsiteY2" fmla="*/ 1656742 h 2748605"/>
              <a:gd name="connsiteX3" fmla="*/ 2251020 w 4387372"/>
              <a:gd name="connsiteY3" fmla="*/ 2694793 h 2748605"/>
              <a:gd name="connsiteX4" fmla="*/ 3724299 w 4387372"/>
              <a:gd name="connsiteY4" fmla="*/ 2561790 h 2748605"/>
              <a:gd name="connsiteX5" fmla="*/ 4334533 w 4387372"/>
              <a:gd name="connsiteY5" fmla="*/ 2228242 h 2748605"/>
              <a:gd name="connsiteX6" fmla="*/ 4326729 w 4387372"/>
              <a:gd name="connsiteY6" fmla="*/ 1666091 h 2748605"/>
              <a:gd name="connsiteX0" fmla="*/ 2 w 4387376"/>
              <a:gd name="connsiteY0" fmla="*/ 809398 h 2715911"/>
              <a:gd name="connsiteX1" fmla="*/ 858001 w 4387376"/>
              <a:gd name="connsiteY1" fmla="*/ 15534 h 2715911"/>
              <a:gd name="connsiteX2" fmla="*/ 1643677 w 4387376"/>
              <a:gd name="connsiteY2" fmla="*/ 1624048 h 2715911"/>
              <a:gd name="connsiteX3" fmla="*/ 2251024 w 4387376"/>
              <a:gd name="connsiteY3" fmla="*/ 2662099 h 2715911"/>
              <a:gd name="connsiteX4" fmla="*/ 3724303 w 4387376"/>
              <a:gd name="connsiteY4" fmla="*/ 2529096 h 2715911"/>
              <a:gd name="connsiteX5" fmla="*/ 4334537 w 4387376"/>
              <a:gd name="connsiteY5" fmla="*/ 2195548 h 2715911"/>
              <a:gd name="connsiteX6" fmla="*/ 4326733 w 4387376"/>
              <a:gd name="connsiteY6" fmla="*/ 1633397 h 2715911"/>
              <a:gd name="connsiteX0" fmla="*/ -2 w 4387372"/>
              <a:gd name="connsiteY0" fmla="*/ 838494 h 2837203"/>
              <a:gd name="connsiteX1" fmla="*/ 857997 w 4387372"/>
              <a:gd name="connsiteY1" fmla="*/ 44630 h 2837203"/>
              <a:gd name="connsiteX2" fmla="*/ 1972647 w 4387372"/>
              <a:gd name="connsiteY2" fmla="*/ 381297 h 2837203"/>
              <a:gd name="connsiteX3" fmla="*/ 2251020 w 4387372"/>
              <a:gd name="connsiteY3" fmla="*/ 2691195 h 2837203"/>
              <a:gd name="connsiteX4" fmla="*/ 3724299 w 4387372"/>
              <a:gd name="connsiteY4" fmla="*/ 2558192 h 2837203"/>
              <a:gd name="connsiteX5" fmla="*/ 4334533 w 4387372"/>
              <a:gd name="connsiteY5" fmla="*/ 2224644 h 2837203"/>
              <a:gd name="connsiteX6" fmla="*/ 4326729 w 4387372"/>
              <a:gd name="connsiteY6" fmla="*/ 1662493 h 2837203"/>
              <a:gd name="connsiteX0" fmla="*/ 2 w 4387376"/>
              <a:gd name="connsiteY0" fmla="*/ 820169 h 2543242"/>
              <a:gd name="connsiteX1" fmla="*/ 858001 w 4387376"/>
              <a:gd name="connsiteY1" fmla="*/ 26305 h 2543242"/>
              <a:gd name="connsiteX2" fmla="*/ 1972651 w 4387376"/>
              <a:gd name="connsiteY2" fmla="*/ 362972 h 2543242"/>
              <a:gd name="connsiteX3" fmla="*/ 1790472 w 4387376"/>
              <a:gd name="connsiteY3" fmla="*/ 2007852 h 2543242"/>
              <a:gd name="connsiteX4" fmla="*/ 3724303 w 4387376"/>
              <a:gd name="connsiteY4" fmla="*/ 2539867 h 2543242"/>
              <a:gd name="connsiteX5" fmla="*/ 4334537 w 4387376"/>
              <a:gd name="connsiteY5" fmla="*/ 2206319 h 2543242"/>
              <a:gd name="connsiteX6" fmla="*/ 4326733 w 4387376"/>
              <a:gd name="connsiteY6" fmla="*/ 1644168 h 2543242"/>
              <a:gd name="connsiteX0" fmla="*/ -2 w 4387372"/>
              <a:gd name="connsiteY0" fmla="*/ 820169 h 2357881"/>
              <a:gd name="connsiteX1" fmla="*/ 857997 w 4387372"/>
              <a:gd name="connsiteY1" fmla="*/ 26305 h 2357881"/>
              <a:gd name="connsiteX2" fmla="*/ 1972647 w 4387372"/>
              <a:gd name="connsiteY2" fmla="*/ 362972 h 2357881"/>
              <a:gd name="connsiteX3" fmla="*/ 1790468 w 4387372"/>
              <a:gd name="connsiteY3" fmla="*/ 2007852 h 2357881"/>
              <a:gd name="connsiteX4" fmla="*/ 3724299 w 4387372"/>
              <a:gd name="connsiteY4" fmla="*/ 2348674 h 2357881"/>
              <a:gd name="connsiteX5" fmla="*/ 4334533 w 4387372"/>
              <a:gd name="connsiteY5" fmla="*/ 2206319 h 2357881"/>
              <a:gd name="connsiteX6" fmla="*/ 4326729 w 4387372"/>
              <a:gd name="connsiteY6" fmla="*/ 1644168 h 2357881"/>
              <a:gd name="connsiteX0" fmla="*/ 2 w 4472107"/>
              <a:gd name="connsiteY0" fmla="*/ 820169 h 2350261"/>
              <a:gd name="connsiteX1" fmla="*/ 858001 w 4472107"/>
              <a:gd name="connsiteY1" fmla="*/ 26305 h 2350261"/>
              <a:gd name="connsiteX2" fmla="*/ 1972651 w 4472107"/>
              <a:gd name="connsiteY2" fmla="*/ 362972 h 2350261"/>
              <a:gd name="connsiteX3" fmla="*/ 1790472 w 4472107"/>
              <a:gd name="connsiteY3" fmla="*/ 2007852 h 2350261"/>
              <a:gd name="connsiteX4" fmla="*/ 2572923 w 4472107"/>
              <a:gd name="connsiteY4" fmla="*/ 2340361 h 2350261"/>
              <a:gd name="connsiteX5" fmla="*/ 4334537 w 4472107"/>
              <a:gd name="connsiteY5" fmla="*/ 2206319 h 2350261"/>
              <a:gd name="connsiteX6" fmla="*/ 4326733 w 4472107"/>
              <a:gd name="connsiteY6" fmla="*/ 1644168 h 2350261"/>
              <a:gd name="connsiteX0" fmla="*/ -2 w 4472103"/>
              <a:gd name="connsiteY0" fmla="*/ 810303 h 2390795"/>
              <a:gd name="connsiteX1" fmla="*/ 857997 w 4472103"/>
              <a:gd name="connsiteY1" fmla="*/ 16439 h 2390795"/>
              <a:gd name="connsiteX2" fmla="*/ 1972647 w 4472103"/>
              <a:gd name="connsiteY2" fmla="*/ 353106 h 2390795"/>
              <a:gd name="connsiteX3" fmla="*/ 1954952 w 4472103"/>
              <a:gd name="connsiteY3" fmla="*/ 1283091 h 2390795"/>
              <a:gd name="connsiteX4" fmla="*/ 2572919 w 4472103"/>
              <a:gd name="connsiteY4" fmla="*/ 2330495 h 2390795"/>
              <a:gd name="connsiteX5" fmla="*/ 4334533 w 4472103"/>
              <a:gd name="connsiteY5" fmla="*/ 2196453 h 2390795"/>
              <a:gd name="connsiteX6" fmla="*/ 4326729 w 4472103"/>
              <a:gd name="connsiteY6" fmla="*/ 1634302 h 2390795"/>
              <a:gd name="connsiteX0" fmla="*/ 2 w 4472107"/>
              <a:gd name="connsiteY0" fmla="*/ 638800 h 2219292"/>
              <a:gd name="connsiteX1" fmla="*/ 923806 w 4472107"/>
              <a:gd name="connsiteY1" fmla="*/ 36128 h 2219292"/>
              <a:gd name="connsiteX2" fmla="*/ 1972651 w 4472107"/>
              <a:gd name="connsiteY2" fmla="*/ 181603 h 2219292"/>
              <a:gd name="connsiteX3" fmla="*/ 1954956 w 4472107"/>
              <a:gd name="connsiteY3" fmla="*/ 1111588 h 2219292"/>
              <a:gd name="connsiteX4" fmla="*/ 2572923 w 4472107"/>
              <a:gd name="connsiteY4" fmla="*/ 2158992 h 2219292"/>
              <a:gd name="connsiteX5" fmla="*/ 4334537 w 4472107"/>
              <a:gd name="connsiteY5" fmla="*/ 2024950 h 2219292"/>
              <a:gd name="connsiteX6" fmla="*/ 4326733 w 4472107"/>
              <a:gd name="connsiteY6" fmla="*/ 1462799 h 2219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72107" h="2219292">
                <a:moveTo>
                  <a:pt x="2" y="638800"/>
                </a:moveTo>
                <a:cubicBezTo>
                  <a:pt x="76894" y="504411"/>
                  <a:pt x="595031" y="112328"/>
                  <a:pt x="923806" y="36128"/>
                </a:cubicBezTo>
                <a:cubicBezTo>
                  <a:pt x="1252581" y="-40072"/>
                  <a:pt x="1800793" y="2360"/>
                  <a:pt x="1972651" y="181603"/>
                </a:cubicBezTo>
                <a:cubicBezTo>
                  <a:pt x="2144509" y="360846"/>
                  <a:pt x="1854911" y="782023"/>
                  <a:pt x="1954956" y="1111588"/>
                </a:cubicBezTo>
                <a:cubicBezTo>
                  <a:pt x="2055001" y="1441153"/>
                  <a:pt x="2176326" y="2006765"/>
                  <a:pt x="2572923" y="2158992"/>
                </a:cubicBezTo>
                <a:cubicBezTo>
                  <a:pt x="2969520" y="2311219"/>
                  <a:pt x="4042235" y="2140982"/>
                  <a:pt x="4334537" y="2024950"/>
                </a:cubicBezTo>
                <a:cubicBezTo>
                  <a:pt x="4626839" y="1908918"/>
                  <a:pt x="4368989" y="1463492"/>
                  <a:pt x="4326733" y="1462799"/>
                </a:cubicBezTo>
              </a:path>
            </a:pathLst>
          </a:custGeom>
          <a:noFill/>
          <a:ln>
            <a:prstDash val="dashDot"/>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Вставка в </a:t>
            </a:r>
            <a:r>
              <a:rPr lang="ru-RU" dirty="0" err="1" smtClean="0"/>
              <a:t>В</a:t>
            </a:r>
            <a:r>
              <a:rPr lang="ru-RU" dirty="0" smtClean="0"/>
              <a:t> дерево на Си</a:t>
            </a:r>
            <a:r>
              <a:rPr lang="en-US" dirty="0" smtClean="0"/>
              <a:t> 1/</a:t>
            </a:r>
            <a:r>
              <a:rPr lang="ru-RU" dirty="0" smtClean="0"/>
              <a:t>2</a:t>
            </a:r>
            <a:endParaRPr lang="ru-RU" dirty="0"/>
          </a:p>
        </p:txBody>
      </p:sp>
      <p:sp>
        <p:nvSpPr>
          <p:cNvPr id="144385" name="Содержимое 2"/>
          <p:cNvSpPr>
            <a:spLocks noGrp="1"/>
          </p:cNvSpPr>
          <p:nvPr>
            <p:ph sz="half" idx="1"/>
          </p:nvPr>
        </p:nvSpPr>
        <p:spPr>
          <a:ln w="3175">
            <a:solidFill>
              <a:schemeClr val="tx1"/>
            </a:solidFill>
          </a:ln>
        </p:spPr>
        <p:txBody>
          <a:bodyPr>
            <a:normAutofit fontScale="92500" lnSpcReduction="10000"/>
          </a:bodyPr>
          <a:lstStyle/>
          <a:p>
            <a:pPr marL="0" indent="0">
              <a:buNone/>
            </a:pPr>
            <a:r>
              <a:rPr lang="en-US" sz="2000" dirty="0">
                <a:solidFill>
                  <a:srgbClr val="0000FF"/>
                </a:solidFill>
                <a:latin typeface="Consolas" panose="020B0609020204030204" pitchFamily="49" charset="0"/>
              </a:rPr>
              <a:t>void</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InsertNonFull</a:t>
            </a:r>
            <a:r>
              <a:rPr lang="en-US" sz="2000" dirty="0">
                <a:solidFill>
                  <a:srgbClr val="000000"/>
                </a:solidFill>
                <a:latin typeface="Consolas" panose="020B0609020204030204" pitchFamily="49" charset="0"/>
              </a:rPr>
              <a:t>(</a:t>
            </a:r>
            <a:r>
              <a:rPr lang="en-US" sz="2000" dirty="0" err="1">
                <a:solidFill>
                  <a:srgbClr val="2B91AF"/>
                </a:solidFill>
                <a:latin typeface="Consolas" panose="020B0609020204030204" pitchFamily="49" charset="0"/>
              </a:rPr>
              <a:t>BTree</a:t>
            </a:r>
            <a:r>
              <a:rPr lang="en-US" sz="2000" dirty="0">
                <a:solidFill>
                  <a:srgbClr val="000000"/>
                </a:solidFill>
                <a:latin typeface="Consolas" panose="020B0609020204030204" pitchFamily="49" charset="0"/>
              </a:rPr>
              <a:t> *</a:t>
            </a:r>
            <a:r>
              <a:rPr lang="en-US" sz="2000" dirty="0" err="1">
                <a:solidFill>
                  <a:srgbClr val="808080"/>
                </a:solidFill>
                <a:latin typeface="Consolas" panose="020B0609020204030204" pitchFamily="49" charset="0"/>
              </a:rPr>
              <a:t>bT</a:t>
            </a: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k</a:t>
            </a:r>
            <a:r>
              <a:rPr lang="en-US" sz="2000" dirty="0">
                <a:solidFill>
                  <a:srgbClr val="000000"/>
                </a:solidFill>
                <a:latin typeface="Consolas" panose="020B0609020204030204" pitchFamily="49" charset="0"/>
              </a:rPr>
              <a:t>) {</a:t>
            </a:r>
          </a:p>
          <a:p>
            <a:pPr marL="0" indent="0">
              <a:buNone/>
            </a:pPr>
            <a:r>
              <a:rPr lang="ru-RU" sz="2000" dirty="0" smtClean="0">
                <a:solidFill>
                  <a:srgbClr val="0000FF"/>
                </a:solidFill>
                <a:latin typeface="Consolas" panose="020B0609020204030204" pitchFamily="49" charset="0"/>
              </a:rPr>
              <a:t>    </a:t>
            </a:r>
            <a:r>
              <a:rPr lang="en-US" sz="2000" dirty="0" smtClean="0">
                <a:solidFill>
                  <a:srgbClr val="0000FF"/>
                </a:solidFill>
                <a:latin typeface="Consolas" panose="020B0609020204030204" pitchFamily="49" charset="0"/>
              </a:rPr>
              <a:t>if</a:t>
            </a:r>
            <a:r>
              <a:rPr lang="en-US" sz="2000" dirty="0" smtClean="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IsLeaf</a:t>
            </a:r>
            <a:r>
              <a:rPr lang="en-US" sz="2000" dirty="0">
                <a:solidFill>
                  <a:srgbClr val="000000"/>
                </a:solidFill>
                <a:latin typeface="Consolas" panose="020B0609020204030204" pitchFamily="49" charset="0"/>
              </a:rPr>
              <a:t>(</a:t>
            </a:r>
            <a:r>
              <a:rPr lang="en-US" sz="2000" dirty="0" err="1">
                <a:solidFill>
                  <a:srgbClr val="808080"/>
                </a:solidFill>
                <a:latin typeface="Consolas" panose="020B0609020204030204" pitchFamily="49" charset="0"/>
              </a:rPr>
              <a:t>bT</a:t>
            </a:r>
            <a:r>
              <a:rPr lang="en-US" sz="2000" dirty="0">
                <a:solidFill>
                  <a:srgbClr val="000000"/>
                </a:solidFill>
                <a:latin typeface="Consolas" panose="020B0609020204030204" pitchFamily="49" charset="0"/>
              </a:rPr>
              <a:t>))</a:t>
            </a:r>
          </a:p>
          <a:p>
            <a:pPr marL="0" indent="0">
              <a:buNone/>
            </a:pPr>
            <a:r>
              <a:rPr lang="ru-RU" sz="2000" dirty="0" smtClean="0">
                <a:solidFill>
                  <a:srgbClr val="000000"/>
                </a:solidFill>
                <a:latin typeface="Consolas" panose="020B0609020204030204" pitchFamily="49" charset="0"/>
              </a:rPr>
              <a:t>        </a:t>
            </a:r>
            <a:r>
              <a:rPr lang="en-US" sz="2000" dirty="0" err="1" smtClean="0">
                <a:solidFill>
                  <a:srgbClr val="000000"/>
                </a:solidFill>
                <a:latin typeface="Consolas" panose="020B0609020204030204" pitchFamily="49" charset="0"/>
              </a:rPr>
              <a:t>AddKey</a:t>
            </a:r>
            <a:r>
              <a:rPr lang="en-US" sz="2000" dirty="0" smtClean="0">
                <a:solidFill>
                  <a:srgbClr val="000000"/>
                </a:solidFill>
                <a:latin typeface="Consolas" panose="020B0609020204030204" pitchFamily="49" charset="0"/>
              </a:rPr>
              <a:t>(</a:t>
            </a:r>
            <a:r>
              <a:rPr lang="en-US" sz="2000" dirty="0" err="1" smtClean="0">
                <a:solidFill>
                  <a:srgbClr val="808080"/>
                </a:solidFill>
                <a:latin typeface="Consolas" panose="020B0609020204030204" pitchFamily="49" charset="0"/>
              </a:rPr>
              <a:t>bT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k</a:t>
            </a:r>
            <a:r>
              <a:rPr lang="en-US" sz="2000" dirty="0">
                <a:solidFill>
                  <a:srgbClr val="000000"/>
                </a:solidFill>
                <a:latin typeface="Consolas" panose="020B0609020204030204" pitchFamily="49" charset="0"/>
              </a:rPr>
              <a:t>);</a:t>
            </a:r>
          </a:p>
          <a:p>
            <a:pPr marL="0" indent="0">
              <a:buNone/>
            </a:pPr>
            <a:r>
              <a:rPr lang="ru-RU" sz="2000" dirty="0" smtClean="0">
                <a:solidFill>
                  <a:srgbClr val="0000FF"/>
                </a:solidFill>
                <a:latin typeface="Consolas" panose="020B0609020204030204" pitchFamily="49" charset="0"/>
              </a:rPr>
              <a:t>    </a:t>
            </a:r>
            <a:r>
              <a:rPr lang="en-US" sz="2000" dirty="0" smtClean="0">
                <a:solidFill>
                  <a:srgbClr val="0000FF"/>
                </a:solidFill>
                <a:latin typeface="Consolas" panose="020B0609020204030204" pitchFamily="49" charset="0"/>
              </a:rPr>
              <a:t>else</a:t>
            </a:r>
            <a:r>
              <a:rPr lang="en-US" sz="2000" dirty="0" smtClean="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a:t>
            </a:r>
          </a:p>
          <a:p>
            <a:pPr marL="0" indent="0">
              <a:buNone/>
            </a:pPr>
            <a:r>
              <a:rPr lang="ru-RU" sz="2000" dirty="0" smtClean="0">
                <a:solidFill>
                  <a:srgbClr val="0000FF"/>
                </a:solidFill>
                <a:latin typeface="Consolas" panose="020B0609020204030204" pitchFamily="49" charset="0"/>
              </a:rPr>
              <a:t>        </a:t>
            </a:r>
            <a:r>
              <a:rPr lang="en-US" sz="2000" dirty="0" err="1" smtClean="0">
                <a:solidFill>
                  <a:srgbClr val="0000FF"/>
                </a:solidFill>
                <a:latin typeface="Consolas" panose="020B0609020204030204" pitchFamily="49" charset="0"/>
              </a:rPr>
              <a:t>int</a:t>
            </a:r>
            <a:r>
              <a:rPr lang="en-US" sz="2000" dirty="0" smtClean="0">
                <a:solidFill>
                  <a:srgbClr val="000000"/>
                </a:solidFill>
                <a:latin typeface="Consolas" panose="020B0609020204030204" pitchFamily="49" charset="0"/>
              </a:rPr>
              <a:t> c</a:t>
            </a:r>
            <a:r>
              <a:rPr lang="ru-RU" sz="2000" dirty="0" smtClean="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GetChildIdx</a:t>
            </a:r>
            <a:r>
              <a:rPr lang="en-US" sz="2000" dirty="0">
                <a:solidFill>
                  <a:srgbClr val="000000"/>
                </a:solidFill>
                <a:latin typeface="Consolas" panose="020B0609020204030204" pitchFamily="49" charset="0"/>
              </a:rPr>
              <a:t>(</a:t>
            </a:r>
            <a:r>
              <a:rPr lang="en-US" sz="2000" dirty="0" err="1">
                <a:solidFill>
                  <a:srgbClr val="808080"/>
                </a:solidFill>
                <a:latin typeface="Consolas" panose="020B0609020204030204" pitchFamily="49" charset="0"/>
              </a:rPr>
              <a:t>bT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k</a:t>
            </a:r>
            <a:r>
              <a:rPr lang="en-US" sz="2000" dirty="0">
                <a:solidFill>
                  <a:srgbClr val="000000"/>
                </a:solidFill>
                <a:latin typeface="Consolas" panose="020B0609020204030204" pitchFamily="49" charset="0"/>
              </a:rPr>
              <a:t>);</a:t>
            </a:r>
          </a:p>
          <a:p>
            <a:pPr marL="0" indent="0">
              <a:buNone/>
            </a:pPr>
            <a:r>
              <a:rPr lang="ru-RU" sz="2000" dirty="0">
                <a:solidFill>
                  <a:srgbClr val="0000FF"/>
                </a:solidFill>
                <a:latin typeface="Consolas" panose="020B0609020204030204" pitchFamily="49" charset="0"/>
              </a:rPr>
              <a:t> </a:t>
            </a:r>
            <a:r>
              <a:rPr lang="ru-RU" sz="2000" dirty="0" smtClean="0">
                <a:solidFill>
                  <a:srgbClr val="0000FF"/>
                </a:solidFill>
                <a:latin typeface="Consolas" panose="020B0609020204030204" pitchFamily="49" charset="0"/>
              </a:rPr>
              <a:t>       </a:t>
            </a:r>
            <a:r>
              <a:rPr lang="en-US" sz="2000" dirty="0" smtClean="0">
                <a:solidFill>
                  <a:srgbClr val="0000FF"/>
                </a:solidFill>
                <a:latin typeface="Consolas" panose="020B0609020204030204" pitchFamily="49" charset="0"/>
              </a:rPr>
              <a:t>if</a:t>
            </a:r>
            <a:r>
              <a:rPr lang="en-US" sz="2000" dirty="0" smtClean="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IsFull</a:t>
            </a:r>
            <a:r>
              <a:rPr lang="en-US" sz="2000" dirty="0">
                <a:solidFill>
                  <a:srgbClr val="000000"/>
                </a:solidFill>
                <a:latin typeface="Consolas" panose="020B0609020204030204" pitchFamily="49" charset="0"/>
              </a:rPr>
              <a:t>(</a:t>
            </a:r>
            <a:r>
              <a:rPr lang="en-US" sz="2000" dirty="0" err="1">
                <a:solidFill>
                  <a:srgbClr val="808080"/>
                </a:solidFill>
                <a:latin typeface="Consolas" panose="020B0609020204030204" pitchFamily="49" charset="0"/>
              </a:rPr>
              <a:t>bT</a:t>
            </a:r>
            <a:r>
              <a:rPr lang="en-US" sz="2000" dirty="0">
                <a:solidFill>
                  <a:srgbClr val="000000"/>
                </a:solidFill>
                <a:latin typeface="Consolas" panose="020B0609020204030204" pitchFamily="49" charset="0"/>
              </a:rPr>
              <a:t>-&gt;</a:t>
            </a:r>
            <a:r>
              <a:rPr lang="en-US" sz="2000" dirty="0" smtClean="0">
                <a:solidFill>
                  <a:srgbClr val="000000"/>
                </a:solidFill>
                <a:latin typeface="Consolas" panose="020B0609020204030204" pitchFamily="49" charset="0"/>
              </a:rPr>
              <a:t>child[c]))</a:t>
            </a:r>
            <a:r>
              <a:rPr lang="ru-RU" sz="2000" dirty="0" smtClean="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a:t>
            </a:r>
            <a:endParaRPr lang="en-US" sz="2000" dirty="0">
              <a:solidFill>
                <a:srgbClr val="000000"/>
              </a:solidFill>
              <a:latin typeface="Consolas" panose="020B0609020204030204" pitchFamily="49" charset="0"/>
            </a:endParaRPr>
          </a:p>
          <a:p>
            <a:pPr marL="0" indent="0">
              <a:buNone/>
            </a:pPr>
            <a:r>
              <a:rPr lang="ru-RU" sz="2000" dirty="0" smtClean="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Split(c, </a:t>
            </a:r>
            <a:r>
              <a:rPr lang="en-US" sz="2000" dirty="0" err="1">
                <a:solidFill>
                  <a:srgbClr val="808080"/>
                </a:solidFill>
                <a:latin typeface="Consolas" panose="020B0609020204030204" pitchFamily="49" charset="0"/>
              </a:rPr>
              <a:t>bT</a:t>
            </a:r>
            <a:r>
              <a:rPr lang="en-US" sz="2000" dirty="0" smtClean="0">
                <a:solidFill>
                  <a:srgbClr val="000000"/>
                </a:solidFill>
                <a:latin typeface="Consolas" panose="020B0609020204030204" pitchFamily="49" charset="0"/>
              </a:rPr>
              <a:t>);</a:t>
            </a:r>
          </a:p>
          <a:p>
            <a:pPr marL="0" indent="0">
              <a:buNone/>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c = </a:t>
            </a:r>
            <a:r>
              <a:rPr lang="en-US" sz="2000" dirty="0" err="1">
                <a:solidFill>
                  <a:srgbClr val="000000"/>
                </a:solidFill>
                <a:latin typeface="Consolas" panose="020B0609020204030204" pitchFamily="49" charset="0"/>
              </a:rPr>
              <a:t>GetChildIdx</a:t>
            </a:r>
            <a:r>
              <a:rPr lang="en-US" sz="2000" dirty="0">
                <a:solidFill>
                  <a:srgbClr val="000000"/>
                </a:solidFill>
                <a:latin typeface="Consolas" panose="020B0609020204030204" pitchFamily="49" charset="0"/>
              </a:rPr>
              <a:t>(</a:t>
            </a:r>
            <a:r>
              <a:rPr lang="en-US" sz="2000" dirty="0" err="1">
                <a:solidFill>
                  <a:srgbClr val="808080"/>
                </a:solidFill>
                <a:latin typeface="Consolas" panose="020B0609020204030204" pitchFamily="49" charset="0"/>
              </a:rPr>
              <a:t>bT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k</a:t>
            </a:r>
            <a:r>
              <a:rPr lang="en-US" sz="2000" dirty="0" smtClean="0">
                <a:solidFill>
                  <a:srgbClr val="000000"/>
                </a:solidFill>
                <a:latin typeface="Consolas" panose="020B0609020204030204" pitchFamily="49" charset="0"/>
              </a:rPr>
              <a:t>);</a:t>
            </a:r>
          </a:p>
          <a:p>
            <a:pPr marL="0" indent="0">
              <a:buNone/>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endParaRPr lang="en-US" sz="2000" dirty="0">
              <a:solidFill>
                <a:srgbClr val="000000"/>
              </a:solidFill>
              <a:latin typeface="Consolas" panose="020B0609020204030204" pitchFamily="49" charset="0"/>
            </a:endParaRPr>
          </a:p>
          <a:p>
            <a:pPr marL="0" indent="0">
              <a:buNone/>
            </a:pPr>
            <a:r>
              <a:rPr lang="ru-RU" sz="2000" dirty="0" smtClean="0">
                <a:solidFill>
                  <a:srgbClr val="000000"/>
                </a:solidFill>
                <a:latin typeface="Consolas" panose="020B0609020204030204" pitchFamily="49" charset="0"/>
              </a:rPr>
              <a:t>        </a:t>
            </a:r>
            <a:r>
              <a:rPr lang="en-US" sz="2000" dirty="0" err="1" smtClean="0">
                <a:solidFill>
                  <a:srgbClr val="000000"/>
                </a:solidFill>
                <a:latin typeface="Consolas" panose="020B0609020204030204" pitchFamily="49" charset="0"/>
              </a:rPr>
              <a:t>InsertNonFull</a:t>
            </a:r>
            <a:r>
              <a:rPr lang="en-US" sz="2000" dirty="0" smtClean="0">
                <a:solidFill>
                  <a:srgbClr val="000000"/>
                </a:solidFill>
                <a:latin typeface="Consolas" panose="020B0609020204030204" pitchFamily="49" charset="0"/>
              </a:rPr>
              <a:t>(</a:t>
            </a:r>
            <a:r>
              <a:rPr lang="en-US" sz="2000" dirty="0" err="1" smtClean="0">
                <a:solidFill>
                  <a:srgbClr val="808080"/>
                </a:solidFill>
                <a:latin typeface="Consolas" panose="020B0609020204030204" pitchFamily="49" charset="0"/>
              </a:rPr>
              <a:t>bT</a:t>
            </a:r>
            <a:r>
              <a:rPr lang="en-US" sz="2000" dirty="0" smtClean="0">
                <a:solidFill>
                  <a:srgbClr val="000000"/>
                </a:solidFill>
                <a:latin typeface="Consolas" panose="020B0609020204030204" pitchFamily="49" charset="0"/>
              </a:rPr>
              <a:t>-</a:t>
            </a:r>
            <a:r>
              <a:rPr lang="en-US" sz="2000" dirty="0">
                <a:solidFill>
                  <a:srgbClr val="000000"/>
                </a:solidFill>
                <a:latin typeface="Consolas" panose="020B0609020204030204" pitchFamily="49" charset="0"/>
              </a:rPr>
              <a:t>&gt;</a:t>
            </a:r>
            <a:r>
              <a:rPr lang="en-US" sz="2000" dirty="0" smtClean="0">
                <a:solidFill>
                  <a:srgbClr val="000000"/>
                </a:solidFill>
                <a:latin typeface="Consolas" panose="020B0609020204030204" pitchFamily="49" charset="0"/>
              </a:rPr>
              <a:t>child[c], </a:t>
            </a:r>
            <a:r>
              <a:rPr lang="en-US" sz="2000" dirty="0">
                <a:solidFill>
                  <a:srgbClr val="808080"/>
                </a:solidFill>
                <a:latin typeface="Consolas" panose="020B0609020204030204" pitchFamily="49" charset="0"/>
              </a:rPr>
              <a:t>k</a:t>
            </a:r>
            <a:r>
              <a:rPr lang="en-US" sz="2000" dirty="0">
                <a:solidFill>
                  <a:srgbClr val="000000"/>
                </a:solidFill>
                <a:latin typeface="Consolas" panose="020B0609020204030204" pitchFamily="49" charset="0"/>
              </a:rPr>
              <a:t>);</a:t>
            </a:r>
          </a:p>
          <a:p>
            <a:pPr marL="0" indent="0">
              <a:buNone/>
            </a:pPr>
            <a:r>
              <a:rPr lang="ru-RU" sz="2000" dirty="0" smtClean="0">
                <a:solidFill>
                  <a:srgbClr val="000000"/>
                </a:solidFill>
                <a:latin typeface="Consolas" panose="020B0609020204030204" pitchFamily="49" charset="0"/>
              </a:rPr>
              <a:t>    }</a:t>
            </a:r>
            <a:endParaRPr lang="ru-RU" sz="2000" dirty="0">
              <a:solidFill>
                <a:srgbClr val="000000"/>
              </a:solidFill>
              <a:latin typeface="Consolas" panose="020B0609020204030204" pitchFamily="49" charset="0"/>
            </a:endParaRPr>
          </a:p>
          <a:p>
            <a:pPr marL="0" indent="0">
              <a:buNone/>
            </a:pPr>
            <a:r>
              <a:rPr lang="ru-RU" sz="2000" dirty="0">
                <a:solidFill>
                  <a:srgbClr val="000000"/>
                </a:solidFill>
                <a:latin typeface="Consolas" panose="020B0609020204030204" pitchFamily="49" charset="0"/>
              </a:rPr>
              <a:t>}</a:t>
            </a:r>
          </a:p>
          <a:p>
            <a:pPr marL="68580" indent="0">
              <a:buNone/>
            </a:pPr>
            <a:endParaRPr lang="ru-RU" sz="2000" dirty="0" smtClean="0">
              <a:latin typeface="Consolas" pitchFamily="49" charset="0"/>
              <a:cs typeface="Consolas" pitchFamily="49" charset="0"/>
            </a:endParaRPr>
          </a:p>
        </p:txBody>
      </p:sp>
      <p:sp>
        <p:nvSpPr>
          <p:cNvPr id="3" name="Объект 2"/>
          <p:cNvSpPr>
            <a:spLocks noGrp="1"/>
          </p:cNvSpPr>
          <p:nvPr>
            <p:ph sz="half" idx="2"/>
          </p:nvPr>
        </p:nvSpPr>
        <p:spPr>
          <a:ln>
            <a:solidFill>
              <a:schemeClr val="tx2"/>
            </a:solidFill>
          </a:ln>
        </p:spPr>
        <p:txBody>
          <a:bodyPr>
            <a:normAutofit fontScale="92500" lnSpcReduction="10000"/>
          </a:bodyPr>
          <a:lstStyle/>
          <a:p>
            <a:pPr marL="0" indent="0">
              <a:buNone/>
            </a:pPr>
            <a:r>
              <a:rPr lang="en-US" sz="1900" dirty="0">
                <a:solidFill>
                  <a:srgbClr val="0000FF"/>
                </a:solidFill>
                <a:latin typeface="Consolas" panose="020B0609020204030204" pitchFamily="49" charset="0"/>
              </a:rPr>
              <a:t>void</a:t>
            </a:r>
            <a:r>
              <a:rPr lang="en-US" sz="1900" dirty="0">
                <a:solidFill>
                  <a:srgbClr val="000000"/>
                </a:solidFill>
                <a:latin typeface="Consolas" panose="020B0609020204030204" pitchFamily="49" charset="0"/>
              </a:rPr>
              <a:t> Insert(</a:t>
            </a:r>
            <a:r>
              <a:rPr lang="en-US" sz="1900" dirty="0" err="1">
                <a:solidFill>
                  <a:srgbClr val="2B91AF"/>
                </a:solidFill>
                <a:latin typeface="Consolas" panose="020B0609020204030204" pitchFamily="49" charset="0"/>
              </a:rPr>
              <a:t>BTree</a:t>
            </a:r>
            <a:r>
              <a:rPr lang="en-US" sz="1900" dirty="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 </a:t>
            </a:r>
            <a:r>
              <a:rPr lang="en-US" sz="1900" dirty="0" err="1">
                <a:solidFill>
                  <a:srgbClr val="0000FF"/>
                </a:solidFill>
                <a:latin typeface="Consolas" panose="020B0609020204030204" pitchFamily="49" charset="0"/>
              </a:rPr>
              <a:t>int</a:t>
            </a:r>
            <a:r>
              <a:rPr lang="en-US" sz="1900" dirty="0">
                <a:solidFill>
                  <a:srgbClr val="000000"/>
                </a:solidFill>
                <a:latin typeface="Consolas" panose="020B0609020204030204" pitchFamily="49" charset="0"/>
              </a:rPr>
              <a:t> </a:t>
            </a:r>
            <a:r>
              <a:rPr lang="en-US" sz="1900" dirty="0">
                <a:solidFill>
                  <a:srgbClr val="808080"/>
                </a:solidFill>
                <a:latin typeface="Consolas" panose="020B0609020204030204" pitchFamily="49" charset="0"/>
              </a:rPr>
              <a:t>k</a:t>
            </a:r>
            <a:r>
              <a:rPr lang="en-US" sz="1900" dirty="0">
                <a:solidFill>
                  <a:srgbClr val="000000"/>
                </a:solidFill>
                <a:latin typeface="Consolas" panose="020B0609020204030204" pitchFamily="49" charset="0"/>
              </a:rPr>
              <a:t>) {</a:t>
            </a:r>
          </a:p>
          <a:p>
            <a:pPr marL="0" indent="0">
              <a:buNone/>
            </a:pPr>
            <a:r>
              <a:rPr lang="en-US" sz="1900" dirty="0" smtClean="0">
                <a:solidFill>
                  <a:srgbClr val="2B91AF"/>
                </a:solidFill>
                <a:latin typeface="Consolas" panose="020B0609020204030204" pitchFamily="49" charset="0"/>
              </a:rPr>
              <a:t>    </a:t>
            </a:r>
            <a:r>
              <a:rPr lang="en-US" sz="1900" dirty="0" err="1" smtClean="0">
                <a:solidFill>
                  <a:srgbClr val="2B91AF"/>
                </a:solidFill>
                <a:latin typeface="Consolas" panose="020B0609020204030204" pitchFamily="49" charset="0"/>
              </a:rPr>
              <a:t>BTree</a:t>
            </a:r>
            <a:r>
              <a:rPr lang="en-US" sz="1900" dirty="0">
                <a:solidFill>
                  <a:srgbClr val="000000"/>
                </a:solidFill>
                <a:latin typeface="Consolas" panose="020B0609020204030204" pitchFamily="49" charset="0"/>
              </a:rPr>
              <a:t>* </a:t>
            </a:r>
            <a:r>
              <a:rPr lang="en-US" sz="1900" dirty="0" err="1">
                <a:solidFill>
                  <a:srgbClr val="000000"/>
                </a:solidFill>
                <a:latin typeface="Consolas" panose="020B0609020204030204" pitchFamily="49" charset="0"/>
              </a:rPr>
              <a:t>nonFull</a:t>
            </a:r>
            <a:r>
              <a:rPr lang="en-US" sz="1900" dirty="0">
                <a:solidFill>
                  <a:srgbClr val="000000"/>
                </a:solidFill>
                <a:latin typeface="Consolas" panose="020B0609020204030204" pitchFamily="49" charset="0"/>
              </a:rPr>
              <a:t> = Create();</a:t>
            </a:r>
          </a:p>
          <a:p>
            <a:pPr marL="0" indent="0">
              <a:buNone/>
            </a:pPr>
            <a:r>
              <a:rPr lang="en-US" sz="1900" dirty="0" smtClean="0">
                <a:solidFill>
                  <a:srgbClr val="000000"/>
                </a:solidFill>
                <a:latin typeface="Consolas" panose="020B0609020204030204" pitchFamily="49" charset="0"/>
              </a:rPr>
              <a:t>    </a:t>
            </a:r>
            <a:r>
              <a:rPr lang="en-US" sz="1900" dirty="0" err="1" smtClean="0">
                <a:solidFill>
                  <a:srgbClr val="000000"/>
                </a:solidFill>
                <a:latin typeface="Consolas" panose="020B0609020204030204" pitchFamily="49" charset="0"/>
              </a:rPr>
              <a:t>nonFull</a:t>
            </a:r>
            <a:r>
              <a:rPr lang="en-US" sz="1900" dirty="0" smtClean="0">
                <a:solidFill>
                  <a:srgbClr val="000000"/>
                </a:solidFill>
                <a:latin typeface="Consolas" panose="020B0609020204030204" pitchFamily="49" charset="0"/>
              </a:rPr>
              <a:t>-</a:t>
            </a:r>
            <a:r>
              <a:rPr lang="en-US" sz="1900" dirty="0">
                <a:solidFill>
                  <a:srgbClr val="000000"/>
                </a:solidFill>
                <a:latin typeface="Consolas" panose="020B0609020204030204" pitchFamily="49" charset="0"/>
              </a:rPr>
              <a:t>&gt;child[0] = *</a:t>
            </a:r>
            <a:r>
              <a:rPr lang="en-US" sz="1900" dirty="0" err="1">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a:t>
            </a:r>
          </a:p>
          <a:p>
            <a:pPr marL="0" indent="0">
              <a:buNone/>
            </a:pPr>
            <a:r>
              <a:rPr lang="en-US" sz="1900" dirty="0" smtClean="0">
                <a:solidFill>
                  <a:srgbClr val="000000"/>
                </a:solidFill>
                <a:latin typeface="Consolas" panose="020B0609020204030204" pitchFamily="49" charset="0"/>
              </a:rPr>
              <a:t>    </a:t>
            </a:r>
            <a:r>
              <a:rPr lang="en-US" sz="1900" dirty="0" err="1" smtClean="0">
                <a:solidFill>
                  <a:srgbClr val="000000"/>
                </a:solidFill>
                <a:latin typeface="Consolas" panose="020B0609020204030204" pitchFamily="49" charset="0"/>
              </a:rPr>
              <a:t>InsertNonFull</a:t>
            </a:r>
            <a:r>
              <a:rPr lang="en-US" sz="1900" dirty="0" smtClean="0">
                <a:solidFill>
                  <a:srgbClr val="000000"/>
                </a:solidFill>
                <a:latin typeface="Consolas" panose="020B0609020204030204" pitchFamily="49" charset="0"/>
              </a:rPr>
              <a:t>(</a:t>
            </a:r>
            <a:r>
              <a:rPr lang="en-US" sz="1900" dirty="0" err="1" smtClean="0">
                <a:solidFill>
                  <a:srgbClr val="000000"/>
                </a:solidFill>
                <a:latin typeface="Consolas" panose="020B0609020204030204" pitchFamily="49" charset="0"/>
              </a:rPr>
              <a:t>nonFull</a:t>
            </a:r>
            <a:r>
              <a:rPr lang="en-US" sz="1900" dirty="0">
                <a:solidFill>
                  <a:srgbClr val="000000"/>
                </a:solidFill>
                <a:latin typeface="Consolas" panose="020B0609020204030204" pitchFamily="49" charset="0"/>
              </a:rPr>
              <a:t>, </a:t>
            </a:r>
            <a:r>
              <a:rPr lang="en-US" sz="1900" dirty="0">
                <a:solidFill>
                  <a:srgbClr val="808080"/>
                </a:solidFill>
                <a:latin typeface="Consolas" panose="020B0609020204030204" pitchFamily="49" charset="0"/>
              </a:rPr>
              <a:t>k</a:t>
            </a:r>
            <a:r>
              <a:rPr lang="en-US" sz="1900" dirty="0">
                <a:solidFill>
                  <a:srgbClr val="000000"/>
                </a:solidFill>
                <a:latin typeface="Consolas" panose="020B0609020204030204" pitchFamily="49" charset="0"/>
              </a:rPr>
              <a:t>);</a:t>
            </a:r>
          </a:p>
          <a:p>
            <a:pPr marL="0" indent="0">
              <a:buNone/>
            </a:pPr>
            <a:r>
              <a:rPr lang="en-US" sz="1900" dirty="0" smtClean="0">
                <a:solidFill>
                  <a:srgbClr val="0000FF"/>
                </a:solidFill>
                <a:latin typeface="Consolas" panose="020B0609020204030204" pitchFamily="49" charset="0"/>
              </a:rPr>
              <a:t>    if</a:t>
            </a:r>
            <a:r>
              <a:rPr lang="en-US" sz="1900" dirty="0" smtClean="0">
                <a:solidFill>
                  <a:srgbClr val="000000"/>
                </a:solidFill>
                <a:latin typeface="Consolas" panose="020B0609020204030204" pitchFamily="49" charset="0"/>
              </a:rPr>
              <a:t> </a:t>
            </a:r>
            <a:r>
              <a:rPr lang="en-US" sz="1900" dirty="0">
                <a:solidFill>
                  <a:srgbClr val="000000"/>
                </a:solidFill>
                <a:latin typeface="Consolas" panose="020B0609020204030204" pitchFamily="49" charset="0"/>
              </a:rPr>
              <a:t>(</a:t>
            </a:r>
            <a:r>
              <a:rPr lang="en-US" sz="1900" dirty="0" err="1">
                <a:solidFill>
                  <a:srgbClr val="000000"/>
                </a:solidFill>
                <a:latin typeface="Consolas" panose="020B0609020204030204" pitchFamily="49" charset="0"/>
              </a:rPr>
              <a:t>nonFull</a:t>
            </a:r>
            <a:r>
              <a:rPr lang="en-US" sz="1900" dirty="0">
                <a:solidFill>
                  <a:srgbClr val="000000"/>
                </a:solidFill>
                <a:latin typeface="Consolas" panose="020B0609020204030204" pitchFamily="49" charset="0"/>
              </a:rPr>
              <a:t>-&gt;n &gt; 0)</a:t>
            </a:r>
          </a:p>
          <a:p>
            <a:pPr marL="0" indent="0">
              <a:buNone/>
            </a:pPr>
            <a:r>
              <a:rPr lang="en-US" sz="1900" dirty="0" smtClean="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 = </a:t>
            </a:r>
            <a:r>
              <a:rPr lang="en-US" sz="1900" dirty="0" err="1">
                <a:solidFill>
                  <a:srgbClr val="000000"/>
                </a:solidFill>
                <a:latin typeface="Consolas" panose="020B0609020204030204" pitchFamily="49" charset="0"/>
              </a:rPr>
              <a:t>nonFull</a:t>
            </a:r>
            <a:r>
              <a:rPr lang="en-US" sz="1900" dirty="0">
                <a:solidFill>
                  <a:srgbClr val="000000"/>
                </a:solidFill>
                <a:latin typeface="Consolas" panose="020B0609020204030204" pitchFamily="49" charset="0"/>
              </a:rPr>
              <a:t>;</a:t>
            </a:r>
          </a:p>
          <a:p>
            <a:pPr marL="0" indent="0">
              <a:buNone/>
            </a:pPr>
            <a:r>
              <a:rPr lang="ru-RU" sz="1900" dirty="0">
                <a:solidFill>
                  <a:srgbClr val="000000"/>
                </a:solidFill>
                <a:latin typeface="Consolas" panose="020B0609020204030204" pitchFamily="49" charset="0"/>
              </a:rPr>
              <a:t>}</a:t>
            </a:r>
          </a:p>
          <a:p>
            <a:pPr marL="0" indent="0">
              <a:buNone/>
            </a:pPr>
            <a:r>
              <a:rPr lang="en-US" sz="1900" dirty="0">
                <a:solidFill>
                  <a:srgbClr val="0000FF"/>
                </a:solidFill>
                <a:latin typeface="Consolas" panose="020B0609020204030204" pitchFamily="49" charset="0"/>
              </a:rPr>
              <a:t>bool</a:t>
            </a:r>
            <a:r>
              <a:rPr lang="en-US" sz="1900" dirty="0">
                <a:solidFill>
                  <a:srgbClr val="000000"/>
                </a:solidFill>
                <a:latin typeface="Consolas" panose="020B0609020204030204" pitchFamily="49" charset="0"/>
              </a:rPr>
              <a:t> </a:t>
            </a:r>
            <a:r>
              <a:rPr lang="en-US" sz="1900" dirty="0" err="1">
                <a:solidFill>
                  <a:srgbClr val="000000"/>
                </a:solidFill>
                <a:latin typeface="Consolas" panose="020B0609020204030204" pitchFamily="49" charset="0"/>
              </a:rPr>
              <a:t>IsLeaf</a:t>
            </a:r>
            <a:r>
              <a:rPr lang="en-US" sz="1900" dirty="0">
                <a:solidFill>
                  <a:srgbClr val="000000"/>
                </a:solidFill>
                <a:latin typeface="Consolas" panose="020B0609020204030204" pitchFamily="49" charset="0"/>
              </a:rPr>
              <a:t>(</a:t>
            </a:r>
            <a:r>
              <a:rPr lang="en-US" sz="1900" dirty="0" err="1">
                <a:solidFill>
                  <a:srgbClr val="2B91AF"/>
                </a:solidFill>
                <a:latin typeface="Consolas" panose="020B0609020204030204" pitchFamily="49" charset="0"/>
              </a:rPr>
              <a:t>BTree</a:t>
            </a:r>
            <a:r>
              <a:rPr lang="en-US" sz="1900" dirty="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 </a:t>
            </a:r>
            <a:r>
              <a:rPr lang="en-US" sz="1900" dirty="0" smtClean="0">
                <a:solidFill>
                  <a:srgbClr val="000000"/>
                </a:solidFill>
                <a:latin typeface="Consolas" panose="020B0609020204030204" pitchFamily="49" charset="0"/>
              </a:rPr>
              <a:t>{</a:t>
            </a:r>
          </a:p>
          <a:p>
            <a:pPr marL="0" indent="0">
              <a:buNone/>
            </a:pPr>
            <a:r>
              <a:rPr lang="en-US" sz="1900" dirty="0" smtClean="0">
                <a:solidFill>
                  <a:srgbClr val="000000"/>
                </a:solidFill>
                <a:latin typeface="Consolas" panose="020B0609020204030204" pitchFamily="49" charset="0"/>
              </a:rPr>
              <a:t>    </a:t>
            </a:r>
            <a:r>
              <a:rPr lang="en-US" sz="1900" dirty="0">
                <a:solidFill>
                  <a:srgbClr val="008000"/>
                </a:solidFill>
                <a:latin typeface="Consolas" panose="020B0609020204030204" pitchFamily="49" charset="0"/>
              </a:rPr>
              <a:t>// </a:t>
            </a:r>
            <a:r>
              <a:rPr lang="ru-RU" sz="1900" dirty="0">
                <a:solidFill>
                  <a:srgbClr val="008000"/>
                </a:solidFill>
                <a:latin typeface="Consolas" panose="020B0609020204030204" pitchFamily="49" charset="0"/>
              </a:rPr>
              <a:t>все </a:t>
            </a:r>
            <a:r>
              <a:rPr lang="en-US" sz="1900" dirty="0">
                <a:solidFill>
                  <a:srgbClr val="008000"/>
                </a:solidFill>
                <a:latin typeface="Consolas" panose="020B0609020204030204" pitchFamily="49" charset="0"/>
              </a:rPr>
              <a:t>NULL </a:t>
            </a:r>
            <a:r>
              <a:rPr lang="ru-RU" sz="1900" dirty="0">
                <a:solidFill>
                  <a:srgbClr val="008000"/>
                </a:solidFill>
                <a:latin typeface="Consolas" panose="020B0609020204030204" pitchFamily="49" charset="0"/>
              </a:rPr>
              <a:t>или все не </a:t>
            </a:r>
            <a:r>
              <a:rPr lang="en-US" sz="1900" dirty="0">
                <a:solidFill>
                  <a:srgbClr val="008000"/>
                </a:solidFill>
                <a:latin typeface="Consolas" panose="020B0609020204030204" pitchFamily="49" charset="0"/>
              </a:rPr>
              <a:t>NULL</a:t>
            </a:r>
            <a:endParaRPr lang="en-US" sz="1900" dirty="0">
              <a:solidFill>
                <a:srgbClr val="000000"/>
              </a:solidFill>
              <a:latin typeface="Consolas" panose="020B0609020204030204" pitchFamily="49" charset="0"/>
            </a:endParaRPr>
          </a:p>
          <a:p>
            <a:pPr marL="0" indent="0">
              <a:buNone/>
            </a:pPr>
            <a:r>
              <a:rPr lang="en-US" sz="1900" dirty="0" smtClean="0">
                <a:solidFill>
                  <a:srgbClr val="0000FF"/>
                </a:solidFill>
                <a:latin typeface="Consolas" panose="020B0609020204030204" pitchFamily="49" charset="0"/>
              </a:rPr>
              <a:t>    return</a:t>
            </a:r>
            <a:r>
              <a:rPr lang="en-US" sz="1900" dirty="0" smtClean="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-&gt;child[0] == </a:t>
            </a:r>
            <a:r>
              <a:rPr lang="en-US" sz="1900" dirty="0">
                <a:solidFill>
                  <a:srgbClr val="6F008A"/>
                </a:solidFill>
                <a:latin typeface="Consolas" panose="020B0609020204030204" pitchFamily="49" charset="0"/>
              </a:rPr>
              <a:t>NULL</a:t>
            </a:r>
            <a:r>
              <a:rPr lang="en-US" sz="1900" dirty="0" smtClean="0">
                <a:solidFill>
                  <a:srgbClr val="000000"/>
                </a:solidFill>
                <a:latin typeface="Consolas" panose="020B0609020204030204" pitchFamily="49" charset="0"/>
              </a:rPr>
              <a:t>;</a:t>
            </a:r>
            <a:endParaRPr lang="en-US" sz="1900" dirty="0">
              <a:solidFill>
                <a:srgbClr val="000000"/>
              </a:solidFill>
              <a:latin typeface="Consolas" panose="020B0609020204030204" pitchFamily="49" charset="0"/>
            </a:endParaRPr>
          </a:p>
          <a:p>
            <a:pPr marL="0" indent="0">
              <a:buNone/>
            </a:pPr>
            <a:r>
              <a:rPr lang="ru-RU" sz="1900" dirty="0">
                <a:solidFill>
                  <a:srgbClr val="000000"/>
                </a:solidFill>
                <a:latin typeface="Consolas" panose="020B0609020204030204" pitchFamily="49" charset="0"/>
              </a:rPr>
              <a:t>}</a:t>
            </a:r>
          </a:p>
          <a:p>
            <a:pPr marL="0" indent="0">
              <a:buNone/>
            </a:pPr>
            <a:r>
              <a:rPr lang="en-US" sz="1900" dirty="0">
                <a:solidFill>
                  <a:srgbClr val="0000FF"/>
                </a:solidFill>
                <a:latin typeface="Consolas" panose="020B0609020204030204" pitchFamily="49" charset="0"/>
              </a:rPr>
              <a:t>bool</a:t>
            </a:r>
            <a:r>
              <a:rPr lang="en-US" sz="1900" dirty="0">
                <a:solidFill>
                  <a:srgbClr val="000000"/>
                </a:solidFill>
                <a:latin typeface="Consolas" panose="020B0609020204030204" pitchFamily="49" charset="0"/>
              </a:rPr>
              <a:t> </a:t>
            </a:r>
            <a:r>
              <a:rPr lang="en-US" sz="1900" dirty="0" err="1">
                <a:solidFill>
                  <a:srgbClr val="000000"/>
                </a:solidFill>
                <a:latin typeface="Consolas" panose="020B0609020204030204" pitchFamily="49" charset="0"/>
              </a:rPr>
              <a:t>IsFull</a:t>
            </a:r>
            <a:r>
              <a:rPr lang="en-US" sz="1900" dirty="0">
                <a:solidFill>
                  <a:srgbClr val="000000"/>
                </a:solidFill>
                <a:latin typeface="Consolas" panose="020B0609020204030204" pitchFamily="49" charset="0"/>
              </a:rPr>
              <a:t>(</a:t>
            </a:r>
            <a:r>
              <a:rPr lang="en-US" sz="1900" dirty="0" err="1">
                <a:solidFill>
                  <a:srgbClr val="2B91AF"/>
                </a:solidFill>
                <a:latin typeface="Consolas" panose="020B0609020204030204" pitchFamily="49" charset="0"/>
              </a:rPr>
              <a:t>BTree</a:t>
            </a:r>
            <a:r>
              <a:rPr lang="en-US" sz="1900" dirty="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 {</a:t>
            </a:r>
          </a:p>
          <a:p>
            <a:pPr marL="0" indent="0">
              <a:buNone/>
            </a:pPr>
            <a:r>
              <a:rPr lang="en-US" sz="1900" dirty="0" smtClean="0">
                <a:solidFill>
                  <a:srgbClr val="0000FF"/>
                </a:solidFill>
                <a:latin typeface="Consolas" panose="020B0609020204030204" pitchFamily="49" charset="0"/>
              </a:rPr>
              <a:t>    return</a:t>
            </a:r>
            <a:r>
              <a:rPr lang="en-US" sz="1900" dirty="0" smtClean="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-&gt;n == 2 * </a:t>
            </a:r>
            <a:r>
              <a:rPr lang="en-US" sz="1900" dirty="0">
                <a:solidFill>
                  <a:srgbClr val="2F4F4F"/>
                </a:solidFill>
                <a:latin typeface="Consolas" panose="020B0609020204030204" pitchFamily="49" charset="0"/>
              </a:rPr>
              <a:t>T</a:t>
            </a:r>
            <a:r>
              <a:rPr lang="en-US" sz="1900" dirty="0">
                <a:solidFill>
                  <a:srgbClr val="000000"/>
                </a:solidFill>
                <a:latin typeface="Consolas" panose="020B0609020204030204" pitchFamily="49" charset="0"/>
              </a:rPr>
              <a:t> - 1;</a:t>
            </a:r>
          </a:p>
          <a:p>
            <a:pPr marL="0" indent="0">
              <a:buNone/>
            </a:pPr>
            <a:r>
              <a:rPr lang="ru-RU" sz="1900" dirty="0" smtClean="0">
                <a:solidFill>
                  <a:srgbClr val="000000"/>
                </a:solidFill>
                <a:latin typeface="Consolas" panose="020B0609020204030204" pitchFamily="49" charset="0"/>
              </a:rPr>
              <a:t>}</a:t>
            </a:r>
            <a:endParaRPr lang="ru-RU" sz="1900" dirty="0">
              <a:solidFill>
                <a:srgbClr val="000000"/>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Вставка в </a:t>
            </a:r>
            <a:r>
              <a:rPr lang="ru-RU" dirty="0" err="1"/>
              <a:t>В</a:t>
            </a:r>
            <a:r>
              <a:rPr lang="ru-RU" dirty="0"/>
              <a:t> дерево на Си</a:t>
            </a:r>
            <a:r>
              <a:rPr lang="en-US" dirty="0"/>
              <a:t> </a:t>
            </a:r>
            <a:r>
              <a:rPr lang="en-US" dirty="0" smtClean="0"/>
              <a:t>2/</a:t>
            </a:r>
            <a:r>
              <a:rPr lang="ru-RU" dirty="0" smtClean="0"/>
              <a:t>2</a:t>
            </a:r>
            <a:endParaRPr lang="ru-RU" dirty="0"/>
          </a:p>
        </p:txBody>
      </p:sp>
      <p:sp>
        <p:nvSpPr>
          <p:cNvPr id="3" name="Объект 2"/>
          <p:cNvSpPr>
            <a:spLocks noGrp="1"/>
          </p:cNvSpPr>
          <p:nvPr>
            <p:ph sz="half" idx="1"/>
          </p:nvPr>
        </p:nvSpPr>
        <p:spPr>
          <a:ln>
            <a:solidFill>
              <a:schemeClr val="tx2"/>
            </a:solidFill>
          </a:ln>
        </p:spPr>
        <p:txBody>
          <a:bodyPr>
            <a:noAutofit/>
          </a:bodyPr>
          <a:lstStyle/>
          <a:p>
            <a:pPr marL="0" indent="0">
              <a:buNone/>
            </a:pPr>
            <a:r>
              <a:rPr lang="en-US" sz="1800" dirty="0" err="1">
                <a:solidFill>
                  <a:srgbClr val="2B91AF"/>
                </a:solidFill>
                <a:latin typeface="Consolas" panose="020B0609020204030204" pitchFamily="49" charset="0"/>
              </a:rPr>
              <a:t>BTree</a:t>
            </a:r>
            <a:r>
              <a:rPr lang="en-US" sz="1800" dirty="0">
                <a:solidFill>
                  <a:srgbClr val="000000"/>
                </a:solidFill>
                <a:latin typeface="Consolas" panose="020B0609020204030204" pitchFamily="49" charset="0"/>
              </a:rPr>
              <a:t>* Create() </a:t>
            </a:r>
            <a:r>
              <a:rPr lang="en-US" sz="1800" dirty="0" smtClean="0">
                <a:solidFill>
                  <a:srgbClr val="000000"/>
                </a:solidFill>
                <a:latin typeface="Consolas" panose="020B0609020204030204" pitchFamily="49" charset="0"/>
              </a:rPr>
              <a:t>{</a:t>
            </a:r>
          </a:p>
          <a:p>
            <a:pPr marL="0" indent="0">
              <a:buNone/>
            </a:pPr>
            <a:r>
              <a:rPr lang="en-US" sz="1800" dirty="0" smtClean="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a:t>
            </a:r>
            <a:r>
              <a:rPr lang="ru-RU" sz="1800" dirty="0">
                <a:solidFill>
                  <a:srgbClr val="008000"/>
                </a:solidFill>
                <a:latin typeface="Consolas" panose="020B0609020204030204" pitchFamily="49" charset="0"/>
              </a:rPr>
              <a:t>заполним нулями</a:t>
            </a:r>
            <a:endParaRPr lang="en-US" sz="1800" dirty="0">
              <a:solidFill>
                <a:srgbClr val="000000"/>
              </a:solidFill>
              <a:latin typeface="Consolas" panose="020B0609020204030204" pitchFamily="49" charset="0"/>
            </a:endParaRPr>
          </a:p>
          <a:p>
            <a:pPr marL="0" indent="0">
              <a:buNone/>
            </a:pPr>
            <a:r>
              <a:rPr lang="en-US" sz="1800" dirty="0" smtClean="0">
                <a:solidFill>
                  <a:srgbClr val="0000FF"/>
                </a:solidFill>
                <a:latin typeface="Consolas" panose="020B0609020204030204" pitchFamily="49" charset="0"/>
              </a:rPr>
              <a:t>    return</a:t>
            </a:r>
            <a:r>
              <a:rPr lang="en-US" sz="1800" dirty="0" smtClean="0">
                <a:solidFill>
                  <a:srgbClr val="000000"/>
                </a:solidFill>
                <a:latin typeface="Consolas" panose="020B0609020204030204" pitchFamily="49" charset="0"/>
              </a:rPr>
              <a:t> </a:t>
            </a:r>
            <a:r>
              <a:rPr lang="en-US" sz="1800" dirty="0" err="1" smtClean="0">
                <a:solidFill>
                  <a:srgbClr val="000000"/>
                </a:solidFill>
                <a:latin typeface="Consolas" panose="020B0609020204030204" pitchFamily="49" charset="0"/>
              </a:rPr>
              <a:t>calloc</a:t>
            </a:r>
            <a:r>
              <a:rPr lang="en-US" sz="1800" dirty="0" smtClean="0">
                <a:solidFill>
                  <a:srgbClr val="000000"/>
                </a:solidFill>
                <a:latin typeface="Consolas" panose="020B0609020204030204" pitchFamily="49" charset="0"/>
              </a:rPr>
              <a:t>(1, </a:t>
            </a:r>
            <a:r>
              <a:rPr lang="en-US" sz="1800" dirty="0" err="1" smtClean="0">
                <a:solidFill>
                  <a:srgbClr val="0000FF"/>
                </a:solidFill>
                <a:latin typeface="Consolas" panose="020B0609020204030204" pitchFamily="49" charset="0"/>
              </a:rPr>
              <a:t>sizeof</a:t>
            </a:r>
            <a:r>
              <a:rPr lang="en-US" sz="1800" dirty="0" smtClean="0">
                <a:solidFill>
                  <a:srgbClr val="000000"/>
                </a:solidFill>
                <a:latin typeface="Consolas" panose="020B0609020204030204" pitchFamily="49" charset="0"/>
              </a:rPr>
              <a:t>(</a:t>
            </a:r>
            <a:r>
              <a:rPr lang="en-US" sz="1800" dirty="0" err="1" smtClean="0">
                <a:solidFill>
                  <a:srgbClr val="2B91AF"/>
                </a:solidFill>
                <a:latin typeface="Consolas" panose="020B0609020204030204" pitchFamily="49" charset="0"/>
              </a:rPr>
              <a:t>BTree</a:t>
            </a:r>
            <a:r>
              <a:rPr lang="en-US" sz="1800" dirty="0" smtClean="0">
                <a:solidFill>
                  <a:srgbClr val="000000"/>
                </a:solidFill>
                <a:latin typeface="Consolas" panose="020B0609020204030204" pitchFamily="49" charset="0"/>
              </a:rPr>
              <a:t>));</a:t>
            </a:r>
            <a:endParaRPr lang="ru-RU" sz="1800" dirty="0">
              <a:solidFill>
                <a:srgbClr val="000000"/>
              </a:solidFill>
              <a:latin typeface="Consolas" panose="020B0609020204030204" pitchFamily="49" charset="0"/>
            </a:endParaRPr>
          </a:p>
          <a:p>
            <a:pPr marL="0" indent="0">
              <a:buNone/>
            </a:pPr>
            <a:r>
              <a:rPr lang="ru-RU" sz="1800" dirty="0" smtClean="0">
                <a:solidFill>
                  <a:srgbClr val="000000"/>
                </a:solidFill>
                <a:latin typeface="Consolas" panose="020B0609020204030204" pitchFamily="49" charset="0"/>
              </a:rPr>
              <a:t>}</a:t>
            </a:r>
            <a:endParaRPr lang="en-US" sz="1800" dirty="0" smtClean="0">
              <a:solidFill>
                <a:srgbClr val="000000"/>
              </a:solidFill>
              <a:latin typeface="Consolas" panose="020B0609020204030204" pitchFamily="49" charset="0"/>
            </a:endParaRPr>
          </a:p>
          <a:p>
            <a:pPr marL="0" indent="0">
              <a:buNone/>
            </a:pP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Split(</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c</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BTree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p</a:t>
            </a:r>
            <a:r>
              <a:rPr lang="en-US" sz="1800" dirty="0">
                <a:solidFill>
                  <a:srgbClr val="000000"/>
                </a:solidFill>
                <a:latin typeface="Consolas" panose="020B0609020204030204" pitchFamily="49" charset="0"/>
              </a:rPr>
              <a:t>) {</a:t>
            </a:r>
          </a:p>
          <a:p>
            <a:pPr marL="0" indent="0">
              <a:buNone/>
            </a:pPr>
            <a:r>
              <a:rPr lang="en-US" sz="1800" dirty="0">
                <a:solidFill>
                  <a:srgbClr val="2B91AF"/>
                </a:solidFill>
                <a:latin typeface="Consolas" panose="020B0609020204030204" pitchFamily="49" charset="0"/>
              </a:rPr>
              <a:t>    </a:t>
            </a:r>
            <a:r>
              <a:rPr lang="en-US" sz="1600" dirty="0" err="1">
                <a:solidFill>
                  <a:srgbClr val="2B91AF"/>
                </a:solidFill>
                <a:latin typeface="Consolas" panose="020B0609020204030204" pitchFamily="49" charset="0"/>
              </a:rPr>
              <a:t>BTree</a:t>
            </a:r>
            <a:r>
              <a:rPr lang="en-US" sz="1600" dirty="0">
                <a:solidFill>
                  <a:srgbClr val="000000"/>
                </a:solidFill>
                <a:latin typeface="Consolas" panose="020B0609020204030204" pitchFamily="49" charset="0"/>
              </a:rPr>
              <a:t> *fc = </a:t>
            </a:r>
            <a:r>
              <a:rPr lang="en-US" sz="1600" dirty="0">
                <a:solidFill>
                  <a:srgbClr val="808080"/>
                </a:solidFill>
                <a:latin typeface="Consolas" panose="020B0609020204030204" pitchFamily="49" charset="0"/>
              </a:rPr>
              <a:t>p</a:t>
            </a:r>
            <a:r>
              <a:rPr lang="en-US" sz="1600" dirty="0">
                <a:solidFill>
                  <a:srgbClr val="000000"/>
                </a:solidFill>
                <a:latin typeface="Consolas" panose="020B0609020204030204" pitchFamily="49" charset="0"/>
              </a:rPr>
              <a:t>-&gt;child[</a:t>
            </a:r>
            <a:r>
              <a:rPr lang="en-US" sz="1600" dirty="0">
                <a:solidFill>
                  <a:srgbClr val="808080"/>
                </a:solidFill>
                <a:latin typeface="Consolas" panose="020B0609020204030204" pitchFamily="49" charset="0"/>
              </a:rPr>
              <a:t>c</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nc</a:t>
            </a:r>
            <a:r>
              <a:rPr lang="en-US" sz="1600" dirty="0">
                <a:solidFill>
                  <a:srgbClr val="000000"/>
                </a:solidFill>
                <a:latin typeface="Consolas" panose="020B0609020204030204" pitchFamily="49" charset="0"/>
              </a:rPr>
              <a:t> = Create();</a:t>
            </a:r>
            <a:endParaRPr lang="en-US"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nc</a:t>
            </a:r>
            <a:r>
              <a:rPr lang="en-US" sz="1800" dirty="0">
                <a:solidFill>
                  <a:srgbClr val="000000"/>
                </a:solidFill>
                <a:latin typeface="Consolas" panose="020B0609020204030204" pitchFamily="49" charset="0"/>
              </a:rPr>
              <a:t>-&gt;n = </a:t>
            </a:r>
            <a:r>
              <a:rPr lang="en-US" sz="1800" dirty="0">
                <a:solidFill>
                  <a:srgbClr val="2F4F4F"/>
                </a:solidFill>
                <a:latin typeface="Consolas" panose="020B0609020204030204" pitchFamily="49" charset="0"/>
              </a:rPr>
              <a:t>T</a:t>
            </a:r>
            <a:r>
              <a:rPr lang="en-US" sz="1800" dirty="0">
                <a:solidFill>
                  <a:srgbClr val="000000"/>
                </a:solidFill>
                <a:latin typeface="Consolas" panose="020B0609020204030204" pitchFamily="49" charset="0"/>
              </a:rPr>
              <a:t> - 1; </a:t>
            </a:r>
            <a:r>
              <a:rPr lang="en-US" sz="1800" dirty="0">
                <a:solidFill>
                  <a:srgbClr val="008000"/>
                </a:solidFill>
                <a:latin typeface="Consolas" panose="020B0609020204030204" pitchFamily="49" charset="0"/>
              </a:rPr>
              <a:t>// </a:t>
            </a:r>
            <a:r>
              <a:rPr lang="ru-RU" sz="1800" dirty="0">
                <a:solidFill>
                  <a:srgbClr val="008000"/>
                </a:solidFill>
                <a:latin typeface="Consolas" panose="020B0609020204030204" pitchFamily="49" charset="0"/>
              </a:rPr>
              <a:t>степень минус 1</a:t>
            </a:r>
            <a:endParaRPr lang="en-US"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MoveTail</a:t>
            </a:r>
            <a:r>
              <a:rPr lang="en-US" sz="1800" dirty="0">
                <a:solidFill>
                  <a:srgbClr val="000000"/>
                </a:solidFill>
                <a:latin typeface="Consolas" panose="020B0609020204030204" pitchFamily="49" charset="0"/>
              </a:rPr>
              <a:t>(fc, </a:t>
            </a:r>
            <a:r>
              <a:rPr lang="en-US" sz="1800" dirty="0">
                <a:solidFill>
                  <a:srgbClr val="2F4F4F"/>
                </a:solidFill>
                <a:latin typeface="Consolas" panose="020B0609020204030204" pitchFamily="49" charset="0"/>
              </a:rPr>
              <a:t>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nc</a:t>
            </a:r>
            <a:r>
              <a:rPr lang="en-US" sz="1800" dirty="0">
                <a:solidFill>
                  <a:srgbClr val="000000"/>
                </a:solidFill>
                <a:latin typeface="Consolas" panose="020B0609020204030204" pitchFamily="49" charset="0"/>
              </a:rPr>
              <a:t>, 0);</a:t>
            </a:r>
          </a:p>
          <a:p>
            <a:pPr marL="0" indent="0">
              <a:buNone/>
            </a:pPr>
            <a:r>
              <a:rPr lang="en-US" sz="1800" dirty="0">
                <a:solidFill>
                  <a:srgbClr val="000000"/>
                </a:solidFill>
                <a:latin typeface="Consolas" panose="020B0609020204030204" pitchFamily="49" charset="0"/>
              </a:rPr>
              <a:t>    fc-&gt;n = </a:t>
            </a:r>
            <a:r>
              <a:rPr lang="en-US" sz="1800" dirty="0">
                <a:solidFill>
                  <a:srgbClr val="2F4F4F"/>
                </a:solidFill>
                <a:latin typeface="Consolas" panose="020B0609020204030204" pitchFamily="49" charset="0"/>
              </a:rPr>
              <a:t>T</a:t>
            </a:r>
            <a:r>
              <a:rPr lang="en-US" sz="1800" dirty="0">
                <a:solidFill>
                  <a:srgbClr val="000000"/>
                </a:solidFill>
                <a:latin typeface="Consolas" panose="020B0609020204030204" pitchFamily="49" charset="0"/>
              </a:rPr>
              <a:t> - 1;</a:t>
            </a:r>
          </a:p>
          <a:p>
            <a:pPr marL="0" indent="0">
              <a:buNone/>
            </a:pPr>
            <a:r>
              <a:rPr lang="en-US" sz="1800" dirty="0">
                <a:solidFill>
                  <a:srgbClr val="808080"/>
                </a:solidFill>
                <a:latin typeface="Consolas" panose="020B0609020204030204" pitchFamily="49" charset="0"/>
              </a:rPr>
              <a:t>    p</a:t>
            </a:r>
            <a:r>
              <a:rPr lang="en-US" sz="1800" dirty="0">
                <a:solidFill>
                  <a:srgbClr val="000000"/>
                </a:solidFill>
                <a:latin typeface="Consolas" panose="020B0609020204030204" pitchFamily="49" charset="0"/>
              </a:rPr>
              <a:t>-&gt;n += 1;</a:t>
            </a:r>
          </a:p>
          <a:p>
            <a:pPr marL="0" indent="0">
              <a:buNone/>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MoveTail</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p</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c</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p</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c</a:t>
            </a:r>
            <a:r>
              <a:rPr lang="en-US" sz="1800" dirty="0">
                <a:solidFill>
                  <a:srgbClr val="000000"/>
                </a:solidFill>
                <a:latin typeface="Consolas" panose="020B0609020204030204" pitchFamily="49" charset="0"/>
              </a:rPr>
              <a:t> + 1);</a:t>
            </a:r>
          </a:p>
          <a:p>
            <a:pPr marL="0" indent="0">
              <a:buNone/>
            </a:pPr>
            <a:r>
              <a:rPr lang="en-US" sz="1800" dirty="0">
                <a:solidFill>
                  <a:srgbClr val="808080"/>
                </a:solidFill>
                <a:latin typeface="Consolas" panose="020B0609020204030204" pitchFamily="49" charset="0"/>
              </a:rPr>
              <a:t>    p</a:t>
            </a:r>
            <a:r>
              <a:rPr lang="en-US" sz="1800" dirty="0">
                <a:solidFill>
                  <a:srgbClr val="000000"/>
                </a:solidFill>
                <a:latin typeface="Consolas" panose="020B0609020204030204" pitchFamily="49" charset="0"/>
              </a:rPr>
              <a:t>-&gt;key[</a:t>
            </a:r>
            <a:r>
              <a:rPr lang="en-US" sz="1800" dirty="0">
                <a:solidFill>
                  <a:srgbClr val="808080"/>
                </a:solidFill>
                <a:latin typeface="Consolas" panose="020B0609020204030204" pitchFamily="49" charset="0"/>
              </a:rPr>
              <a:t>c</a:t>
            </a:r>
            <a:r>
              <a:rPr lang="en-US" sz="1800" dirty="0">
                <a:solidFill>
                  <a:srgbClr val="000000"/>
                </a:solidFill>
                <a:latin typeface="Consolas" panose="020B0609020204030204" pitchFamily="49" charset="0"/>
              </a:rPr>
              <a:t>] = fc-&gt;key[</a:t>
            </a:r>
            <a:r>
              <a:rPr lang="en-US" sz="1800" dirty="0">
                <a:solidFill>
                  <a:srgbClr val="2F4F4F"/>
                </a:solidFill>
                <a:latin typeface="Consolas" panose="020B0609020204030204" pitchFamily="49" charset="0"/>
              </a:rPr>
              <a:t>T</a:t>
            </a:r>
            <a:r>
              <a:rPr lang="en-US" sz="1800" dirty="0">
                <a:solidFill>
                  <a:srgbClr val="000000"/>
                </a:solidFill>
                <a:latin typeface="Consolas" panose="020B0609020204030204" pitchFamily="49" charset="0"/>
              </a:rPr>
              <a:t> - 1];</a:t>
            </a:r>
          </a:p>
          <a:p>
            <a:pPr marL="0" indent="0">
              <a:buNone/>
            </a:pPr>
            <a:r>
              <a:rPr lang="en-US" sz="1800" dirty="0">
                <a:solidFill>
                  <a:srgbClr val="808080"/>
                </a:solidFill>
                <a:latin typeface="Consolas" panose="020B0609020204030204" pitchFamily="49" charset="0"/>
              </a:rPr>
              <a:t>    p</a:t>
            </a:r>
            <a:r>
              <a:rPr lang="en-US" sz="1800" dirty="0">
                <a:solidFill>
                  <a:srgbClr val="000000"/>
                </a:solidFill>
                <a:latin typeface="Consolas" panose="020B0609020204030204" pitchFamily="49" charset="0"/>
              </a:rPr>
              <a:t>-&gt;child[</a:t>
            </a:r>
            <a:r>
              <a:rPr lang="en-US" sz="1800" dirty="0">
                <a:solidFill>
                  <a:srgbClr val="808080"/>
                </a:solidFill>
                <a:latin typeface="Consolas" panose="020B0609020204030204" pitchFamily="49" charset="0"/>
              </a:rPr>
              <a:t>c</a:t>
            </a:r>
            <a:r>
              <a:rPr lang="en-US" sz="1800" dirty="0">
                <a:solidFill>
                  <a:srgbClr val="000000"/>
                </a:solidFill>
                <a:latin typeface="Consolas" panose="020B0609020204030204" pitchFamily="49" charset="0"/>
              </a:rPr>
              <a:t> + 1] = </a:t>
            </a:r>
            <a:r>
              <a:rPr lang="en-US" sz="1800" dirty="0" err="1">
                <a:solidFill>
                  <a:srgbClr val="000000"/>
                </a:solidFill>
                <a:latin typeface="Consolas" panose="020B0609020204030204" pitchFamily="49" charset="0"/>
              </a:rPr>
              <a:t>nc</a:t>
            </a:r>
            <a:r>
              <a:rPr lang="en-US" sz="1800" dirty="0">
                <a:solidFill>
                  <a:srgbClr val="000000"/>
                </a:solidFill>
                <a:latin typeface="Consolas" panose="020B0609020204030204" pitchFamily="49" charset="0"/>
              </a:rPr>
              <a:t>;</a:t>
            </a:r>
          </a:p>
          <a:p>
            <a:pPr marL="0" indent="0">
              <a:buNone/>
            </a:pPr>
            <a:r>
              <a:rPr lang="ru-RU" sz="1800" dirty="0" smtClean="0">
                <a:solidFill>
                  <a:srgbClr val="000000"/>
                </a:solidFill>
                <a:latin typeface="Consolas" panose="020B0609020204030204" pitchFamily="49" charset="0"/>
              </a:rPr>
              <a:t>}</a:t>
            </a:r>
            <a:endParaRPr lang="ru-RU" sz="1800" dirty="0"/>
          </a:p>
        </p:txBody>
      </p:sp>
      <p:sp>
        <p:nvSpPr>
          <p:cNvPr id="4" name="Объект 3"/>
          <p:cNvSpPr>
            <a:spLocks noGrp="1"/>
          </p:cNvSpPr>
          <p:nvPr>
            <p:ph sz="half" idx="2"/>
          </p:nvPr>
        </p:nvSpPr>
        <p:spPr>
          <a:ln>
            <a:solidFill>
              <a:schemeClr val="tx2"/>
            </a:solidFill>
          </a:ln>
        </p:spPr>
        <p:txBody>
          <a:bodyPr>
            <a:normAutofit fontScale="92500" lnSpcReduction="20000"/>
          </a:bodyPr>
          <a:lstStyle/>
          <a:p>
            <a:pPr marL="0" indent="0">
              <a:buNone/>
            </a:pPr>
            <a:r>
              <a:rPr lang="en-US" sz="1900" dirty="0">
                <a:solidFill>
                  <a:srgbClr val="0000FF"/>
                </a:solidFill>
                <a:latin typeface="Consolas" panose="020B0609020204030204" pitchFamily="49" charset="0"/>
              </a:rPr>
              <a:t>void</a:t>
            </a:r>
            <a:r>
              <a:rPr lang="en-US" sz="1900" dirty="0">
                <a:solidFill>
                  <a:srgbClr val="000000"/>
                </a:solidFill>
                <a:latin typeface="Consolas" panose="020B0609020204030204" pitchFamily="49" charset="0"/>
              </a:rPr>
              <a:t> </a:t>
            </a:r>
            <a:r>
              <a:rPr lang="en-US" sz="1900" dirty="0" err="1">
                <a:solidFill>
                  <a:srgbClr val="000000"/>
                </a:solidFill>
                <a:latin typeface="Consolas" panose="020B0609020204030204" pitchFamily="49" charset="0"/>
              </a:rPr>
              <a:t>AddKey</a:t>
            </a:r>
            <a:r>
              <a:rPr lang="en-US" sz="1900" dirty="0">
                <a:solidFill>
                  <a:srgbClr val="000000"/>
                </a:solidFill>
                <a:latin typeface="Consolas" panose="020B0609020204030204" pitchFamily="49" charset="0"/>
              </a:rPr>
              <a:t>(</a:t>
            </a:r>
            <a:r>
              <a:rPr lang="en-US" sz="1900" dirty="0" err="1">
                <a:solidFill>
                  <a:srgbClr val="2B91AF"/>
                </a:solidFill>
                <a:latin typeface="Consolas" panose="020B0609020204030204" pitchFamily="49" charset="0"/>
              </a:rPr>
              <a:t>BTree</a:t>
            </a:r>
            <a:r>
              <a:rPr lang="en-US" sz="1900" dirty="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 </a:t>
            </a:r>
            <a:r>
              <a:rPr lang="en-US" sz="1900" dirty="0" err="1">
                <a:solidFill>
                  <a:srgbClr val="0000FF"/>
                </a:solidFill>
                <a:latin typeface="Consolas" panose="020B0609020204030204" pitchFamily="49" charset="0"/>
              </a:rPr>
              <a:t>int</a:t>
            </a:r>
            <a:r>
              <a:rPr lang="en-US" sz="1900" dirty="0">
                <a:solidFill>
                  <a:srgbClr val="000000"/>
                </a:solidFill>
                <a:latin typeface="Consolas" panose="020B0609020204030204" pitchFamily="49" charset="0"/>
              </a:rPr>
              <a:t> </a:t>
            </a:r>
            <a:r>
              <a:rPr lang="en-US" sz="1900" dirty="0">
                <a:solidFill>
                  <a:srgbClr val="808080"/>
                </a:solidFill>
                <a:latin typeface="Consolas" panose="020B0609020204030204" pitchFamily="49" charset="0"/>
              </a:rPr>
              <a:t>k</a:t>
            </a:r>
            <a:r>
              <a:rPr lang="en-US" sz="1900" dirty="0">
                <a:solidFill>
                  <a:srgbClr val="000000"/>
                </a:solidFill>
                <a:latin typeface="Consolas" panose="020B0609020204030204" pitchFamily="49" charset="0"/>
              </a:rPr>
              <a:t>) {</a:t>
            </a:r>
          </a:p>
          <a:p>
            <a:pPr marL="0" indent="0">
              <a:buNone/>
            </a:pPr>
            <a:r>
              <a:rPr lang="en-US" sz="1900" dirty="0" smtClean="0">
                <a:solidFill>
                  <a:srgbClr val="0000FF"/>
                </a:solidFill>
                <a:latin typeface="Consolas" panose="020B0609020204030204" pitchFamily="49" charset="0"/>
              </a:rPr>
              <a:t>    </a:t>
            </a:r>
            <a:r>
              <a:rPr lang="en-US" sz="1900" dirty="0" err="1" smtClean="0">
                <a:solidFill>
                  <a:srgbClr val="0000FF"/>
                </a:solidFill>
                <a:latin typeface="Consolas" panose="020B0609020204030204" pitchFamily="49" charset="0"/>
              </a:rPr>
              <a:t>int</a:t>
            </a:r>
            <a:r>
              <a:rPr lang="en-US" sz="1900" dirty="0" smtClean="0">
                <a:solidFill>
                  <a:srgbClr val="000000"/>
                </a:solidFill>
                <a:latin typeface="Consolas" panose="020B0609020204030204" pitchFamily="49" charset="0"/>
              </a:rPr>
              <a:t> </a:t>
            </a:r>
            <a:r>
              <a:rPr lang="en-US" sz="1900" dirty="0">
                <a:solidFill>
                  <a:srgbClr val="000000"/>
                </a:solidFill>
                <a:latin typeface="Consolas" panose="020B0609020204030204" pitchFamily="49" charset="0"/>
              </a:rPr>
              <a:t>c = </a:t>
            </a:r>
            <a:r>
              <a:rPr lang="en-US" sz="1900" dirty="0" err="1">
                <a:solidFill>
                  <a:srgbClr val="000000"/>
                </a:solidFill>
                <a:latin typeface="Consolas" panose="020B0609020204030204" pitchFamily="49" charset="0"/>
              </a:rPr>
              <a:t>GetChildIdx</a:t>
            </a:r>
            <a:r>
              <a:rPr lang="en-US" sz="1900" dirty="0">
                <a:solidFill>
                  <a:srgbClr val="000000"/>
                </a:solidFill>
                <a:latin typeface="Consolas" panose="020B0609020204030204" pitchFamily="49" charset="0"/>
              </a:rPr>
              <a:t>(</a:t>
            </a:r>
            <a:r>
              <a:rPr lang="en-US" sz="1900" dirty="0" err="1">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 </a:t>
            </a:r>
            <a:r>
              <a:rPr lang="en-US" sz="1900" dirty="0">
                <a:solidFill>
                  <a:srgbClr val="808080"/>
                </a:solidFill>
                <a:latin typeface="Consolas" panose="020B0609020204030204" pitchFamily="49" charset="0"/>
              </a:rPr>
              <a:t>k</a:t>
            </a:r>
            <a:r>
              <a:rPr lang="en-US" sz="1900" dirty="0">
                <a:solidFill>
                  <a:srgbClr val="000000"/>
                </a:solidFill>
                <a:latin typeface="Consolas" panose="020B0609020204030204" pitchFamily="49" charset="0"/>
              </a:rPr>
              <a:t>);</a:t>
            </a:r>
          </a:p>
          <a:p>
            <a:pPr marL="0" indent="0">
              <a:buNone/>
            </a:pPr>
            <a:r>
              <a:rPr lang="en-US" sz="1900" dirty="0" smtClean="0">
                <a:solidFill>
                  <a:srgbClr val="808080"/>
                </a:solidFill>
                <a:latin typeface="Consolas" panose="020B0609020204030204" pitchFamily="49" charset="0"/>
              </a:rPr>
              <a:t>    </a:t>
            </a:r>
            <a:r>
              <a:rPr lang="en-US" sz="1900" dirty="0" err="1" smtClean="0">
                <a:solidFill>
                  <a:srgbClr val="808080"/>
                </a:solidFill>
                <a:latin typeface="Consolas" panose="020B0609020204030204" pitchFamily="49" charset="0"/>
              </a:rPr>
              <a:t>bT</a:t>
            </a:r>
            <a:r>
              <a:rPr lang="en-US" sz="1900" dirty="0" smtClean="0">
                <a:solidFill>
                  <a:srgbClr val="000000"/>
                </a:solidFill>
                <a:latin typeface="Consolas" panose="020B0609020204030204" pitchFamily="49" charset="0"/>
              </a:rPr>
              <a:t>-</a:t>
            </a:r>
            <a:r>
              <a:rPr lang="en-US" sz="1900" dirty="0">
                <a:solidFill>
                  <a:srgbClr val="000000"/>
                </a:solidFill>
                <a:latin typeface="Consolas" panose="020B0609020204030204" pitchFamily="49" charset="0"/>
              </a:rPr>
              <a:t>&gt;n += 1;</a:t>
            </a:r>
          </a:p>
          <a:p>
            <a:pPr marL="0" indent="0">
              <a:buNone/>
            </a:pPr>
            <a:r>
              <a:rPr lang="en-US" sz="1900" dirty="0" smtClean="0">
                <a:solidFill>
                  <a:srgbClr val="000000"/>
                </a:solidFill>
                <a:latin typeface="Consolas" panose="020B0609020204030204" pitchFamily="49" charset="0"/>
              </a:rPr>
              <a:t>    </a:t>
            </a:r>
            <a:r>
              <a:rPr lang="en-US" sz="1900" dirty="0" err="1" smtClean="0">
                <a:solidFill>
                  <a:srgbClr val="000000"/>
                </a:solidFill>
                <a:latin typeface="Consolas" panose="020B0609020204030204" pitchFamily="49" charset="0"/>
              </a:rPr>
              <a:t>MoveTail</a:t>
            </a:r>
            <a:r>
              <a:rPr lang="en-US" sz="1900" dirty="0" smtClean="0">
                <a:solidFill>
                  <a:srgbClr val="000000"/>
                </a:solidFill>
                <a:latin typeface="Consolas" panose="020B0609020204030204" pitchFamily="49" charset="0"/>
              </a:rPr>
              <a:t>(</a:t>
            </a:r>
            <a:r>
              <a:rPr lang="en-US" sz="1900" dirty="0" err="1" smtClean="0">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 c, </a:t>
            </a:r>
            <a:r>
              <a:rPr lang="en-US" sz="1900" dirty="0" err="1">
                <a:solidFill>
                  <a:srgbClr val="808080"/>
                </a:solidFill>
                <a:latin typeface="Consolas" panose="020B0609020204030204" pitchFamily="49" charset="0"/>
              </a:rPr>
              <a:t>bT</a:t>
            </a:r>
            <a:r>
              <a:rPr lang="en-US" sz="1900" dirty="0">
                <a:solidFill>
                  <a:srgbClr val="000000"/>
                </a:solidFill>
                <a:latin typeface="Consolas" panose="020B0609020204030204" pitchFamily="49" charset="0"/>
              </a:rPr>
              <a:t>, c + 1);</a:t>
            </a:r>
          </a:p>
          <a:p>
            <a:pPr marL="0" indent="0">
              <a:buNone/>
            </a:pPr>
            <a:r>
              <a:rPr lang="en-US" sz="1900" dirty="0" smtClean="0">
                <a:solidFill>
                  <a:srgbClr val="808080"/>
                </a:solidFill>
                <a:latin typeface="Consolas" panose="020B0609020204030204" pitchFamily="49" charset="0"/>
              </a:rPr>
              <a:t>    </a:t>
            </a:r>
            <a:r>
              <a:rPr lang="en-US" sz="1900" dirty="0" err="1" smtClean="0">
                <a:solidFill>
                  <a:srgbClr val="808080"/>
                </a:solidFill>
                <a:latin typeface="Consolas" panose="020B0609020204030204" pitchFamily="49" charset="0"/>
              </a:rPr>
              <a:t>bT</a:t>
            </a:r>
            <a:r>
              <a:rPr lang="en-US" sz="1900" dirty="0" smtClean="0">
                <a:solidFill>
                  <a:srgbClr val="000000"/>
                </a:solidFill>
                <a:latin typeface="Consolas" panose="020B0609020204030204" pitchFamily="49" charset="0"/>
              </a:rPr>
              <a:t>-</a:t>
            </a:r>
            <a:r>
              <a:rPr lang="en-US" sz="1900" dirty="0">
                <a:solidFill>
                  <a:srgbClr val="000000"/>
                </a:solidFill>
                <a:latin typeface="Consolas" panose="020B0609020204030204" pitchFamily="49" charset="0"/>
              </a:rPr>
              <a:t>&gt;key[c] = </a:t>
            </a:r>
            <a:r>
              <a:rPr lang="en-US" sz="1900" dirty="0">
                <a:solidFill>
                  <a:srgbClr val="808080"/>
                </a:solidFill>
                <a:latin typeface="Consolas" panose="020B0609020204030204" pitchFamily="49" charset="0"/>
              </a:rPr>
              <a:t>k</a:t>
            </a:r>
            <a:r>
              <a:rPr lang="en-US" sz="1900" dirty="0">
                <a:solidFill>
                  <a:srgbClr val="000000"/>
                </a:solidFill>
                <a:latin typeface="Consolas" panose="020B0609020204030204" pitchFamily="49" charset="0"/>
              </a:rPr>
              <a:t>;</a:t>
            </a:r>
          </a:p>
          <a:p>
            <a:pPr marL="0" indent="0">
              <a:buNone/>
            </a:pPr>
            <a:r>
              <a:rPr lang="ru-RU" sz="1900" dirty="0" smtClean="0">
                <a:solidFill>
                  <a:srgbClr val="000000"/>
                </a:solidFill>
                <a:latin typeface="Consolas" panose="020B0609020204030204" pitchFamily="49" charset="0"/>
              </a:rPr>
              <a:t>}</a:t>
            </a:r>
          </a:p>
          <a:p>
            <a:pPr marL="0" indent="0">
              <a:buNone/>
            </a:pPr>
            <a:r>
              <a:rPr lang="en-US" sz="1900" dirty="0">
                <a:solidFill>
                  <a:srgbClr val="0000FF"/>
                </a:solidFill>
                <a:latin typeface="Consolas" panose="020B0609020204030204" pitchFamily="49" charset="0"/>
              </a:rPr>
              <a:t>void</a:t>
            </a:r>
            <a:r>
              <a:rPr lang="en-US" sz="1900" dirty="0">
                <a:solidFill>
                  <a:srgbClr val="000000"/>
                </a:solidFill>
                <a:latin typeface="Consolas" panose="020B0609020204030204" pitchFamily="49" charset="0"/>
              </a:rPr>
              <a:t> </a:t>
            </a:r>
            <a:r>
              <a:rPr lang="en-US" sz="1900" dirty="0" err="1">
                <a:solidFill>
                  <a:srgbClr val="000000"/>
                </a:solidFill>
                <a:latin typeface="Consolas" panose="020B0609020204030204" pitchFamily="49" charset="0"/>
              </a:rPr>
              <a:t>MoveTail</a:t>
            </a:r>
            <a:r>
              <a:rPr lang="en-US" sz="1900" dirty="0">
                <a:solidFill>
                  <a:srgbClr val="000000"/>
                </a:solidFill>
                <a:latin typeface="Consolas" panose="020B0609020204030204" pitchFamily="49" charset="0"/>
              </a:rPr>
              <a:t>(</a:t>
            </a:r>
            <a:r>
              <a:rPr lang="en-US" sz="1900" dirty="0" err="1">
                <a:solidFill>
                  <a:srgbClr val="2B91AF"/>
                </a:solidFill>
                <a:latin typeface="Consolas" panose="020B0609020204030204" pitchFamily="49" charset="0"/>
              </a:rPr>
              <a:t>BTree</a:t>
            </a:r>
            <a:r>
              <a:rPr lang="en-US" sz="1900" dirty="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src</a:t>
            </a:r>
            <a:r>
              <a:rPr lang="en-US" sz="1900" dirty="0">
                <a:solidFill>
                  <a:srgbClr val="000000"/>
                </a:solidFill>
                <a:latin typeface="Consolas" panose="020B0609020204030204" pitchFamily="49" charset="0"/>
              </a:rPr>
              <a:t>, </a:t>
            </a:r>
            <a:r>
              <a:rPr lang="en-US" sz="1900" dirty="0" err="1">
                <a:solidFill>
                  <a:srgbClr val="0000FF"/>
                </a:solidFill>
                <a:latin typeface="Consolas" panose="020B0609020204030204" pitchFamily="49" charset="0"/>
              </a:rPr>
              <a:t>int</a:t>
            </a:r>
            <a:r>
              <a:rPr lang="en-US" sz="1900" dirty="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i</a:t>
            </a:r>
            <a:r>
              <a:rPr lang="en-US" sz="1900" dirty="0">
                <a:solidFill>
                  <a:srgbClr val="000000"/>
                </a:solidFill>
                <a:latin typeface="Consolas" panose="020B0609020204030204" pitchFamily="49" charset="0"/>
              </a:rPr>
              <a:t>,</a:t>
            </a:r>
          </a:p>
          <a:p>
            <a:pPr marL="0" indent="0">
              <a:buNone/>
            </a:pPr>
            <a:r>
              <a:rPr lang="en-US" sz="1900" dirty="0">
                <a:solidFill>
                  <a:srgbClr val="2B91AF"/>
                </a:solidFill>
                <a:latin typeface="Consolas" panose="020B0609020204030204" pitchFamily="49" charset="0"/>
              </a:rPr>
              <a:t>              </a:t>
            </a:r>
            <a:r>
              <a:rPr lang="en-US" sz="1900" dirty="0" err="1">
                <a:solidFill>
                  <a:srgbClr val="2B91AF"/>
                </a:solidFill>
                <a:latin typeface="Consolas" panose="020B0609020204030204" pitchFamily="49" charset="0"/>
              </a:rPr>
              <a:t>BTree</a:t>
            </a:r>
            <a:r>
              <a:rPr lang="en-US" sz="1900" dirty="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dst</a:t>
            </a:r>
            <a:r>
              <a:rPr lang="en-US" sz="1900" dirty="0">
                <a:solidFill>
                  <a:srgbClr val="000000"/>
                </a:solidFill>
                <a:latin typeface="Consolas" panose="020B0609020204030204" pitchFamily="49" charset="0"/>
              </a:rPr>
              <a:t>, </a:t>
            </a:r>
            <a:r>
              <a:rPr lang="en-US" sz="1900" dirty="0" err="1">
                <a:solidFill>
                  <a:srgbClr val="0000FF"/>
                </a:solidFill>
                <a:latin typeface="Consolas" panose="020B0609020204030204" pitchFamily="49" charset="0"/>
              </a:rPr>
              <a:t>int</a:t>
            </a:r>
            <a:r>
              <a:rPr lang="en-US" sz="1900" dirty="0">
                <a:solidFill>
                  <a:srgbClr val="000000"/>
                </a:solidFill>
                <a:latin typeface="Consolas" panose="020B0609020204030204" pitchFamily="49" charset="0"/>
              </a:rPr>
              <a:t> </a:t>
            </a:r>
            <a:r>
              <a:rPr lang="en-US" sz="1900" dirty="0">
                <a:solidFill>
                  <a:srgbClr val="808080"/>
                </a:solidFill>
                <a:latin typeface="Consolas" panose="020B0609020204030204" pitchFamily="49" charset="0"/>
              </a:rPr>
              <a:t>j</a:t>
            </a:r>
            <a:r>
              <a:rPr lang="en-US" sz="1900" dirty="0">
                <a:solidFill>
                  <a:srgbClr val="000000"/>
                </a:solidFill>
                <a:latin typeface="Consolas" panose="020B0609020204030204" pitchFamily="49" charset="0"/>
              </a:rPr>
              <a:t>) {</a:t>
            </a:r>
          </a:p>
          <a:p>
            <a:pPr marL="0" indent="0">
              <a:buNone/>
            </a:pPr>
            <a:r>
              <a:rPr lang="en-US" sz="1900" dirty="0">
                <a:solidFill>
                  <a:srgbClr val="0000FF"/>
                </a:solidFill>
                <a:latin typeface="Consolas" panose="020B0609020204030204" pitchFamily="49" charset="0"/>
              </a:rPr>
              <a:t>    </a:t>
            </a:r>
            <a:r>
              <a:rPr lang="en-US" sz="1900" dirty="0" err="1">
                <a:solidFill>
                  <a:srgbClr val="0000FF"/>
                </a:solidFill>
                <a:latin typeface="Consolas" panose="020B0609020204030204" pitchFamily="49" charset="0"/>
              </a:rPr>
              <a:t>int</a:t>
            </a:r>
            <a:r>
              <a:rPr lang="en-US" sz="1900" dirty="0">
                <a:solidFill>
                  <a:srgbClr val="000000"/>
                </a:solidFill>
                <a:latin typeface="Consolas" panose="020B0609020204030204" pitchFamily="49" charset="0"/>
              </a:rPr>
              <a:t> t = </a:t>
            </a:r>
            <a:r>
              <a:rPr lang="en-US" sz="1900" dirty="0" err="1">
                <a:solidFill>
                  <a:srgbClr val="808080"/>
                </a:solidFill>
                <a:latin typeface="Consolas" panose="020B0609020204030204" pitchFamily="49" charset="0"/>
              </a:rPr>
              <a:t>dst</a:t>
            </a:r>
            <a:r>
              <a:rPr lang="en-US" sz="1900" dirty="0">
                <a:solidFill>
                  <a:srgbClr val="000000"/>
                </a:solidFill>
                <a:latin typeface="Consolas" panose="020B0609020204030204" pitchFamily="49" charset="0"/>
              </a:rPr>
              <a:t>-&gt;n - </a:t>
            </a:r>
            <a:r>
              <a:rPr lang="en-US" sz="1900" dirty="0">
                <a:solidFill>
                  <a:srgbClr val="808080"/>
                </a:solidFill>
                <a:latin typeface="Consolas" panose="020B0609020204030204" pitchFamily="49" charset="0"/>
              </a:rPr>
              <a:t>j</a:t>
            </a:r>
            <a:r>
              <a:rPr lang="en-US" sz="1900" dirty="0">
                <a:solidFill>
                  <a:srgbClr val="000000"/>
                </a:solidFill>
                <a:latin typeface="Consolas" panose="020B0609020204030204" pitchFamily="49" charset="0"/>
              </a:rPr>
              <a:t>;</a:t>
            </a:r>
          </a:p>
          <a:p>
            <a:pPr marL="0" indent="0">
              <a:buNone/>
            </a:pPr>
            <a:r>
              <a:rPr lang="en-US" sz="1900" dirty="0">
                <a:solidFill>
                  <a:srgbClr val="000000"/>
                </a:solidFill>
                <a:latin typeface="Consolas" panose="020B0609020204030204" pitchFamily="49" charset="0"/>
              </a:rPr>
              <a:t>    </a:t>
            </a:r>
            <a:r>
              <a:rPr lang="en-US" sz="1900" dirty="0" err="1">
                <a:solidFill>
                  <a:srgbClr val="000000"/>
                </a:solidFill>
                <a:latin typeface="Consolas" panose="020B0609020204030204" pitchFamily="49" charset="0"/>
              </a:rPr>
              <a:t>memmove</a:t>
            </a:r>
            <a:r>
              <a:rPr lang="en-US" sz="1900" dirty="0">
                <a:solidFill>
                  <a:srgbClr val="000000"/>
                </a:solidFill>
                <a:latin typeface="Consolas" panose="020B0609020204030204" pitchFamily="49" charset="0"/>
              </a:rPr>
              <a:t>(</a:t>
            </a:r>
            <a:r>
              <a:rPr lang="en-US" sz="1900" dirty="0" err="1">
                <a:solidFill>
                  <a:srgbClr val="808080"/>
                </a:solidFill>
                <a:latin typeface="Consolas" panose="020B0609020204030204" pitchFamily="49" charset="0"/>
              </a:rPr>
              <a:t>dst</a:t>
            </a:r>
            <a:r>
              <a:rPr lang="en-US" sz="1900" dirty="0">
                <a:solidFill>
                  <a:srgbClr val="000000"/>
                </a:solidFill>
                <a:latin typeface="Consolas" panose="020B0609020204030204" pitchFamily="49" charset="0"/>
              </a:rPr>
              <a:t>-&gt;key + </a:t>
            </a:r>
            <a:r>
              <a:rPr lang="en-US" sz="1900" dirty="0">
                <a:solidFill>
                  <a:srgbClr val="808080"/>
                </a:solidFill>
                <a:latin typeface="Consolas" panose="020B0609020204030204" pitchFamily="49" charset="0"/>
              </a:rPr>
              <a:t>j</a:t>
            </a:r>
            <a:r>
              <a:rPr lang="en-US" sz="1900" dirty="0">
                <a:solidFill>
                  <a:srgbClr val="000000"/>
                </a:solidFill>
                <a:latin typeface="Consolas" panose="020B0609020204030204" pitchFamily="49" charset="0"/>
              </a:rPr>
              <a:t>,</a:t>
            </a:r>
          </a:p>
          <a:p>
            <a:pPr marL="0" indent="0">
              <a:buNone/>
            </a:pPr>
            <a:r>
              <a:rPr lang="en-US" sz="1900" dirty="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src</a:t>
            </a:r>
            <a:r>
              <a:rPr lang="en-US" sz="1900" dirty="0">
                <a:solidFill>
                  <a:srgbClr val="000000"/>
                </a:solidFill>
                <a:latin typeface="Consolas" panose="020B0609020204030204" pitchFamily="49" charset="0"/>
              </a:rPr>
              <a:t>-&gt;key + </a:t>
            </a:r>
            <a:r>
              <a:rPr lang="en-US" sz="1900" dirty="0" err="1">
                <a:solidFill>
                  <a:srgbClr val="808080"/>
                </a:solidFill>
                <a:latin typeface="Consolas" panose="020B0609020204030204" pitchFamily="49" charset="0"/>
              </a:rPr>
              <a:t>i</a:t>
            </a:r>
            <a:r>
              <a:rPr lang="en-US" sz="1900" dirty="0">
                <a:solidFill>
                  <a:srgbClr val="000000"/>
                </a:solidFill>
                <a:latin typeface="Consolas" panose="020B0609020204030204" pitchFamily="49" charset="0"/>
              </a:rPr>
              <a:t>,</a:t>
            </a:r>
          </a:p>
          <a:p>
            <a:pPr marL="0" indent="0">
              <a:buNone/>
            </a:pPr>
            <a:r>
              <a:rPr lang="en-US" sz="1900" dirty="0">
                <a:solidFill>
                  <a:srgbClr val="000000"/>
                </a:solidFill>
                <a:latin typeface="Consolas" panose="020B0609020204030204" pitchFamily="49" charset="0"/>
              </a:rPr>
              <a:t>            t * </a:t>
            </a:r>
            <a:r>
              <a:rPr lang="en-US" sz="1900" dirty="0" err="1">
                <a:solidFill>
                  <a:srgbClr val="0000FF"/>
                </a:solidFill>
                <a:latin typeface="Consolas" panose="020B0609020204030204" pitchFamily="49" charset="0"/>
              </a:rPr>
              <a:t>sizeof</a:t>
            </a:r>
            <a:r>
              <a:rPr lang="en-US" sz="1900" dirty="0">
                <a:solidFill>
                  <a:srgbClr val="000000"/>
                </a:solidFill>
                <a:latin typeface="Consolas" panose="020B0609020204030204" pitchFamily="49" charset="0"/>
              </a:rPr>
              <a:t>(</a:t>
            </a:r>
            <a:r>
              <a:rPr lang="en-US" sz="1900" dirty="0" err="1">
                <a:solidFill>
                  <a:srgbClr val="0000FF"/>
                </a:solidFill>
                <a:latin typeface="Consolas" panose="020B0609020204030204" pitchFamily="49" charset="0"/>
              </a:rPr>
              <a:t>int</a:t>
            </a:r>
            <a:r>
              <a:rPr lang="en-US" sz="1900" dirty="0">
                <a:solidFill>
                  <a:srgbClr val="000000"/>
                </a:solidFill>
                <a:latin typeface="Consolas" panose="020B0609020204030204" pitchFamily="49" charset="0"/>
              </a:rPr>
              <a:t>));</a:t>
            </a:r>
          </a:p>
          <a:p>
            <a:pPr marL="0" indent="0">
              <a:buNone/>
            </a:pPr>
            <a:r>
              <a:rPr lang="en-US" sz="1900" dirty="0">
                <a:solidFill>
                  <a:srgbClr val="000000"/>
                </a:solidFill>
                <a:latin typeface="Consolas" panose="020B0609020204030204" pitchFamily="49" charset="0"/>
              </a:rPr>
              <a:t>    </a:t>
            </a:r>
            <a:r>
              <a:rPr lang="en-US" sz="1900" dirty="0" err="1">
                <a:solidFill>
                  <a:srgbClr val="000000"/>
                </a:solidFill>
                <a:latin typeface="Consolas" panose="020B0609020204030204" pitchFamily="49" charset="0"/>
              </a:rPr>
              <a:t>memmove</a:t>
            </a:r>
            <a:r>
              <a:rPr lang="en-US" sz="1900" dirty="0">
                <a:solidFill>
                  <a:srgbClr val="000000"/>
                </a:solidFill>
                <a:latin typeface="Consolas" panose="020B0609020204030204" pitchFamily="49" charset="0"/>
              </a:rPr>
              <a:t>(</a:t>
            </a:r>
            <a:r>
              <a:rPr lang="en-US" sz="1900" dirty="0" err="1">
                <a:solidFill>
                  <a:srgbClr val="808080"/>
                </a:solidFill>
                <a:latin typeface="Consolas" panose="020B0609020204030204" pitchFamily="49" charset="0"/>
              </a:rPr>
              <a:t>dst</a:t>
            </a:r>
            <a:r>
              <a:rPr lang="en-US" sz="1900" dirty="0">
                <a:solidFill>
                  <a:srgbClr val="000000"/>
                </a:solidFill>
                <a:latin typeface="Consolas" panose="020B0609020204030204" pitchFamily="49" charset="0"/>
              </a:rPr>
              <a:t>-&gt;child + </a:t>
            </a:r>
            <a:r>
              <a:rPr lang="en-US" sz="1900" dirty="0">
                <a:solidFill>
                  <a:srgbClr val="808080"/>
                </a:solidFill>
                <a:latin typeface="Consolas" panose="020B0609020204030204" pitchFamily="49" charset="0"/>
              </a:rPr>
              <a:t>j</a:t>
            </a:r>
            <a:r>
              <a:rPr lang="en-US" sz="1900" dirty="0">
                <a:solidFill>
                  <a:srgbClr val="000000"/>
                </a:solidFill>
                <a:latin typeface="Consolas" panose="020B0609020204030204" pitchFamily="49" charset="0"/>
              </a:rPr>
              <a:t>,</a:t>
            </a:r>
          </a:p>
          <a:p>
            <a:pPr marL="0" indent="0">
              <a:buNone/>
            </a:pPr>
            <a:r>
              <a:rPr lang="en-US" sz="1900" dirty="0">
                <a:solidFill>
                  <a:srgbClr val="000000"/>
                </a:solidFill>
                <a:latin typeface="Consolas" panose="020B0609020204030204" pitchFamily="49" charset="0"/>
              </a:rPr>
              <a:t>            </a:t>
            </a:r>
            <a:r>
              <a:rPr lang="en-US" sz="1900" dirty="0" err="1">
                <a:solidFill>
                  <a:srgbClr val="808080"/>
                </a:solidFill>
                <a:latin typeface="Consolas" panose="020B0609020204030204" pitchFamily="49" charset="0"/>
              </a:rPr>
              <a:t>src</a:t>
            </a:r>
            <a:r>
              <a:rPr lang="en-US" sz="1900" dirty="0">
                <a:solidFill>
                  <a:srgbClr val="000000"/>
                </a:solidFill>
                <a:latin typeface="Consolas" panose="020B0609020204030204" pitchFamily="49" charset="0"/>
              </a:rPr>
              <a:t>-&gt;child + </a:t>
            </a:r>
            <a:r>
              <a:rPr lang="en-US" sz="1900" dirty="0" err="1">
                <a:solidFill>
                  <a:srgbClr val="808080"/>
                </a:solidFill>
                <a:latin typeface="Consolas" panose="020B0609020204030204" pitchFamily="49" charset="0"/>
              </a:rPr>
              <a:t>i</a:t>
            </a:r>
            <a:r>
              <a:rPr lang="en-US" sz="1900" dirty="0">
                <a:solidFill>
                  <a:srgbClr val="000000"/>
                </a:solidFill>
                <a:latin typeface="Consolas" panose="020B0609020204030204" pitchFamily="49" charset="0"/>
              </a:rPr>
              <a:t>,</a:t>
            </a:r>
          </a:p>
          <a:p>
            <a:pPr marL="0" indent="0">
              <a:buNone/>
            </a:pPr>
            <a:r>
              <a:rPr lang="en-US" sz="1900" dirty="0">
                <a:solidFill>
                  <a:srgbClr val="000000"/>
                </a:solidFill>
                <a:latin typeface="Consolas" panose="020B0609020204030204" pitchFamily="49" charset="0"/>
              </a:rPr>
              <a:t>            (t + 1) * </a:t>
            </a:r>
            <a:r>
              <a:rPr lang="en-US" sz="1900" dirty="0" err="1">
                <a:solidFill>
                  <a:srgbClr val="0000FF"/>
                </a:solidFill>
                <a:latin typeface="Consolas" panose="020B0609020204030204" pitchFamily="49" charset="0"/>
              </a:rPr>
              <a:t>sizeof</a:t>
            </a:r>
            <a:r>
              <a:rPr lang="en-US" sz="1900" dirty="0">
                <a:solidFill>
                  <a:srgbClr val="000000"/>
                </a:solidFill>
                <a:latin typeface="Consolas" panose="020B0609020204030204" pitchFamily="49" charset="0"/>
              </a:rPr>
              <a:t>(</a:t>
            </a:r>
            <a:r>
              <a:rPr lang="en-US" sz="1900" dirty="0" err="1">
                <a:solidFill>
                  <a:srgbClr val="2B91AF"/>
                </a:solidFill>
                <a:latin typeface="Consolas" panose="020B0609020204030204" pitchFamily="49" charset="0"/>
              </a:rPr>
              <a:t>BTree</a:t>
            </a:r>
            <a:r>
              <a:rPr lang="en-US" sz="1900" dirty="0">
                <a:solidFill>
                  <a:srgbClr val="000000"/>
                </a:solidFill>
                <a:latin typeface="Consolas" panose="020B0609020204030204" pitchFamily="49" charset="0"/>
              </a:rPr>
              <a:t>*));</a:t>
            </a:r>
          </a:p>
          <a:p>
            <a:pPr marL="0" indent="0">
              <a:buNone/>
            </a:pPr>
            <a:r>
              <a:rPr lang="ru-RU" sz="1900" dirty="0" smtClean="0">
                <a:solidFill>
                  <a:srgbClr val="000000"/>
                </a:solidFill>
                <a:latin typeface="Consolas" panose="020B0609020204030204" pitchFamily="49" charset="0"/>
              </a:rPr>
              <a:t>}</a:t>
            </a:r>
            <a:endParaRPr lang="ru-RU" sz="1900" dirty="0">
              <a:solidFill>
                <a:srgbClr val="000000"/>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hlinkClick r:id="rId2"/>
              </a:rPr>
              <a:t>Работающий пример на </a:t>
            </a:r>
            <a:r>
              <a:rPr lang="en-US" dirty="0" smtClean="0">
                <a:hlinkClick r:id="rId2"/>
              </a:rPr>
              <a:t>ideone.com</a:t>
            </a:r>
            <a:endParaRPr lang="ru-RU" dirty="0"/>
          </a:p>
        </p:txBody>
      </p:sp>
      <p:sp>
        <p:nvSpPr>
          <p:cNvPr id="3" name="Объект 2"/>
          <p:cNvSpPr>
            <a:spLocks noGrp="1"/>
          </p:cNvSpPr>
          <p:nvPr>
            <p:ph idx="1"/>
          </p:nvPr>
        </p:nvSpPr>
        <p:spPr/>
        <p:txBody>
          <a:bodyPr>
            <a:normAutofit/>
          </a:bodyPr>
          <a:lstStyle/>
          <a:p>
            <a:r>
              <a:rPr lang="ru-RU" sz="6600" dirty="0" smtClean="0"/>
              <a:t>Если за ночь не испортился ;)</a:t>
            </a:r>
            <a:endParaRPr lang="ru-RU" sz="6600" dirty="0"/>
          </a:p>
        </p:txBody>
      </p:sp>
    </p:spTree>
    <p:extLst>
      <p:ext uri="{BB962C8B-B14F-4D97-AF65-F5344CB8AC3E}">
        <p14:creationId xmlns:p14="http://schemas.microsoft.com/office/powerpoint/2010/main" val="35859257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58722" name="Группа 106"/>
          <p:cNvGrpSpPr>
            <a:grpSpLocks/>
          </p:cNvGrpSpPr>
          <p:nvPr/>
        </p:nvGrpSpPr>
        <p:grpSpPr bwMode="auto">
          <a:xfrm>
            <a:off x="2198886" y="1837879"/>
            <a:ext cx="7929563" cy="1785938"/>
            <a:chOff x="0" y="1071546"/>
            <a:chExt cx="7929586" cy="1785950"/>
          </a:xfrm>
          <a:solidFill>
            <a:schemeClr val="tx1"/>
          </a:solidFill>
        </p:grpSpPr>
        <p:sp>
          <p:nvSpPr>
            <p:cNvPr id="68" name="Прямоугольник 67"/>
            <p:cNvSpPr/>
            <p:nvPr/>
          </p:nvSpPr>
          <p:spPr>
            <a:xfrm>
              <a:off x="3571885" y="1142984"/>
              <a:ext cx="785815"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P</a:t>
              </a:r>
              <a:endParaRPr lang="ru-RU" dirty="0"/>
            </a:p>
          </p:txBody>
        </p:sp>
        <p:cxnSp>
          <p:nvCxnSpPr>
            <p:cNvPr id="70" name="Прямая со стрелкой 69"/>
            <p:cNvCxnSpPr>
              <a:stCxn id="68" idx="1"/>
            </p:cNvCxnSpPr>
            <p:nvPr/>
          </p:nvCxnSpPr>
          <p:spPr>
            <a:xfrm rot="10800000" flipV="1">
              <a:off x="2571757" y="1285860"/>
              <a:ext cx="1000128" cy="357189"/>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71" name="Прямоугольник 70"/>
            <p:cNvSpPr/>
            <p:nvPr/>
          </p:nvSpPr>
          <p:spPr>
            <a:xfrm>
              <a:off x="2143131" y="1643050"/>
              <a:ext cx="1000128"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C  G  M</a:t>
              </a:r>
              <a:endParaRPr lang="ru-RU" dirty="0"/>
            </a:p>
          </p:txBody>
        </p:sp>
        <p:sp>
          <p:nvSpPr>
            <p:cNvPr id="76" name="Прямоугольник 75"/>
            <p:cNvSpPr/>
            <p:nvPr/>
          </p:nvSpPr>
          <p:spPr>
            <a:xfrm>
              <a:off x="5929330" y="1643050"/>
              <a:ext cx="785814"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T  X</a:t>
              </a:r>
              <a:endParaRPr lang="ru-RU" dirty="0"/>
            </a:p>
          </p:txBody>
        </p:sp>
        <p:cxnSp>
          <p:nvCxnSpPr>
            <p:cNvPr id="77" name="Прямая со стрелкой 76"/>
            <p:cNvCxnSpPr>
              <a:stCxn id="68" idx="3"/>
              <a:endCxn id="76" idx="0"/>
            </p:cNvCxnSpPr>
            <p:nvPr/>
          </p:nvCxnSpPr>
          <p:spPr>
            <a:xfrm>
              <a:off x="4357701" y="1285860"/>
              <a:ext cx="1963743" cy="357189"/>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83" name="Прямоугольник 82"/>
            <p:cNvSpPr/>
            <p:nvPr/>
          </p:nvSpPr>
          <p:spPr>
            <a:xfrm>
              <a:off x="1071566" y="2571744"/>
              <a:ext cx="1000128"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D  E  F</a:t>
              </a:r>
              <a:endParaRPr lang="ru-RU" dirty="0"/>
            </a:p>
          </p:txBody>
        </p:sp>
        <p:sp>
          <p:nvSpPr>
            <p:cNvPr id="84" name="Прямоугольник 83"/>
            <p:cNvSpPr/>
            <p:nvPr/>
          </p:nvSpPr>
          <p:spPr>
            <a:xfrm>
              <a:off x="2214569" y="2571744"/>
              <a:ext cx="1000128"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J  K  L</a:t>
              </a:r>
              <a:endParaRPr lang="ru-RU" dirty="0"/>
            </a:p>
          </p:txBody>
        </p:sp>
        <p:sp>
          <p:nvSpPr>
            <p:cNvPr id="85" name="Прямоугольник 84"/>
            <p:cNvSpPr/>
            <p:nvPr/>
          </p:nvSpPr>
          <p:spPr>
            <a:xfrm>
              <a:off x="142875" y="2571744"/>
              <a:ext cx="785815"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86" name="Прямоугольник 85"/>
            <p:cNvSpPr/>
            <p:nvPr/>
          </p:nvSpPr>
          <p:spPr>
            <a:xfrm>
              <a:off x="3357573" y="2571744"/>
              <a:ext cx="785814"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88" name="Прямая со стрелкой 87"/>
            <p:cNvCxnSpPr>
              <a:stCxn id="71" idx="1"/>
              <a:endCxn id="85" idx="0"/>
            </p:cNvCxnSpPr>
            <p:nvPr/>
          </p:nvCxnSpPr>
          <p:spPr>
            <a:xfrm rot="10800000" flipV="1">
              <a:off x="534990" y="1785926"/>
              <a:ext cx="1608142"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90" name="Прямая со стрелкой 89"/>
            <p:cNvCxnSpPr>
              <a:endCxn id="83" idx="0"/>
            </p:cNvCxnSpPr>
            <p:nvPr/>
          </p:nvCxnSpPr>
          <p:spPr>
            <a:xfrm rot="10800000" flipV="1">
              <a:off x="1571630" y="1928802"/>
              <a:ext cx="857252" cy="642942"/>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92" name="Прямая со стрелкой 91"/>
            <p:cNvCxnSpPr/>
            <p:nvPr/>
          </p:nvCxnSpPr>
          <p:spPr>
            <a:xfrm rot="16200000" flipH="1">
              <a:off x="2500319" y="2214554"/>
              <a:ext cx="642942" cy="71437"/>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94" name="Прямая со стрелкой 93"/>
            <p:cNvCxnSpPr>
              <a:stCxn id="71" idx="3"/>
              <a:endCxn id="86" idx="0"/>
            </p:cNvCxnSpPr>
            <p:nvPr/>
          </p:nvCxnSpPr>
          <p:spPr>
            <a:xfrm>
              <a:off x="3143259" y="1785926"/>
              <a:ext cx="606427"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96" name="Прямоугольник 95"/>
            <p:cNvSpPr/>
            <p:nvPr/>
          </p:nvSpPr>
          <p:spPr>
            <a:xfrm>
              <a:off x="4572013" y="2571744"/>
              <a:ext cx="1000128"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98" name="Прямоугольник 97"/>
            <p:cNvSpPr/>
            <p:nvPr/>
          </p:nvSpPr>
          <p:spPr>
            <a:xfrm>
              <a:off x="7143771" y="2571744"/>
              <a:ext cx="785815"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99" name="Прямоугольник 98"/>
            <p:cNvSpPr/>
            <p:nvPr/>
          </p:nvSpPr>
          <p:spPr>
            <a:xfrm>
              <a:off x="5929330" y="2571744"/>
              <a:ext cx="785814"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101" name="Прямая со стрелкой 100"/>
            <p:cNvCxnSpPr>
              <a:stCxn id="76" idx="1"/>
              <a:endCxn id="96" idx="0"/>
            </p:cNvCxnSpPr>
            <p:nvPr/>
          </p:nvCxnSpPr>
          <p:spPr>
            <a:xfrm rot="10800000" flipV="1">
              <a:off x="5072078" y="1785926"/>
              <a:ext cx="857252"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03" name="Прямая со стрелкой 102"/>
            <p:cNvCxnSpPr>
              <a:stCxn id="76" idx="2"/>
              <a:endCxn id="99" idx="0"/>
            </p:cNvCxnSpPr>
            <p:nvPr/>
          </p:nvCxnSpPr>
          <p:spPr>
            <a:xfrm rot="5400000">
              <a:off x="6000766" y="2251067"/>
              <a:ext cx="642941" cy="158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05" name="Прямая со стрелкой 104"/>
            <p:cNvCxnSpPr>
              <a:stCxn id="76" idx="3"/>
              <a:endCxn id="98" idx="0"/>
            </p:cNvCxnSpPr>
            <p:nvPr/>
          </p:nvCxnSpPr>
          <p:spPr>
            <a:xfrm>
              <a:off x="6715144" y="1785926"/>
              <a:ext cx="820740"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58763" name="TextBox 105"/>
            <p:cNvSpPr txBox="1">
              <a:spLocks noChangeArrowheads="1"/>
            </p:cNvSpPr>
            <p:nvPr/>
          </p:nvSpPr>
          <p:spPr bwMode="auto">
            <a:xfrm>
              <a:off x="0" y="1071546"/>
              <a:ext cx="2506670" cy="701680"/>
            </a:xfrm>
            <a:prstGeom prst="rect">
              <a:avLst/>
            </a:prstGeom>
            <a:noFill/>
            <a:ln w="9525">
              <a:noFill/>
              <a:miter lim="800000"/>
              <a:headEnd/>
              <a:tailEnd/>
            </a:ln>
          </p:spPr>
          <p:txBody>
            <a:bodyPr wrap="none">
              <a:spAutoFit/>
            </a:bodyPr>
            <a:lstStyle/>
            <a:p>
              <a:r>
                <a:rPr lang="ru-RU" sz="2000" dirty="0">
                  <a:latin typeface="Calibri" pitchFamily="34" charset="0"/>
                </a:rPr>
                <a:t>(а) начальное дерево</a:t>
              </a:r>
            </a:p>
            <a:p>
              <a:r>
                <a:rPr lang="en-US" sz="2000" dirty="0">
                  <a:latin typeface="Calibri" pitchFamily="34" charset="0"/>
                </a:rPr>
                <a:t>t </a:t>
              </a:r>
              <a:r>
                <a:rPr lang="ru-RU" sz="2000" dirty="0">
                  <a:latin typeface="Calibri" pitchFamily="34" charset="0"/>
                </a:rPr>
                <a:t>=</a:t>
              </a:r>
              <a:r>
                <a:rPr lang="en-US" sz="2000" dirty="0">
                  <a:latin typeface="Calibri" pitchFamily="34" charset="0"/>
                </a:rPr>
                <a:t> </a:t>
              </a:r>
              <a:r>
                <a:rPr lang="ru-RU" sz="2000" dirty="0">
                  <a:latin typeface="Calibri" pitchFamily="34" charset="0"/>
                </a:rPr>
                <a:t>3</a:t>
              </a:r>
            </a:p>
          </p:txBody>
        </p:sp>
      </p:grpSp>
      <p:grpSp>
        <p:nvGrpSpPr>
          <p:cNvPr id="158723" name="Группа 107"/>
          <p:cNvGrpSpPr>
            <a:grpSpLocks/>
          </p:cNvGrpSpPr>
          <p:nvPr/>
        </p:nvGrpSpPr>
        <p:grpSpPr bwMode="auto">
          <a:xfrm>
            <a:off x="2198886" y="4091336"/>
            <a:ext cx="7929563" cy="1785937"/>
            <a:chOff x="0" y="1071546"/>
            <a:chExt cx="7929586" cy="1785950"/>
          </a:xfrm>
          <a:solidFill>
            <a:schemeClr val="tx1"/>
          </a:solidFill>
        </p:grpSpPr>
        <p:sp>
          <p:nvSpPr>
            <p:cNvPr id="109" name="Прямоугольник 108"/>
            <p:cNvSpPr/>
            <p:nvPr/>
          </p:nvSpPr>
          <p:spPr>
            <a:xfrm>
              <a:off x="3571885" y="1142984"/>
              <a:ext cx="785815"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P</a:t>
              </a:r>
              <a:endParaRPr lang="ru-RU" dirty="0"/>
            </a:p>
          </p:txBody>
        </p:sp>
        <p:cxnSp>
          <p:nvCxnSpPr>
            <p:cNvPr id="110" name="Прямая со стрелкой 109"/>
            <p:cNvCxnSpPr>
              <a:stCxn id="109" idx="1"/>
            </p:cNvCxnSpPr>
            <p:nvPr/>
          </p:nvCxnSpPr>
          <p:spPr>
            <a:xfrm rot="10800000" flipV="1">
              <a:off x="2571757" y="1285860"/>
              <a:ext cx="1000128" cy="357191"/>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11" name="Прямоугольник 110"/>
            <p:cNvSpPr/>
            <p:nvPr/>
          </p:nvSpPr>
          <p:spPr>
            <a:xfrm>
              <a:off x="2143131" y="1643050"/>
              <a:ext cx="1000128"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C  G  M</a:t>
              </a:r>
              <a:endParaRPr lang="ru-RU" dirty="0"/>
            </a:p>
          </p:txBody>
        </p:sp>
        <p:sp>
          <p:nvSpPr>
            <p:cNvPr id="112" name="Прямоугольник 111"/>
            <p:cNvSpPr/>
            <p:nvPr/>
          </p:nvSpPr>
          <p:spPr>
            <a:xfrm>
              <a:off x="5929330" y="1643050"/>
              <a:ext cx="785814"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T  X</a:t>
              </a:r>
              <a:endParaRPr lang="ru-RU" dirty="0"/>
            </a:p>
          </p:txBody>
        </p:sp>
        <p:cxnSp>
          <p:nvCxnSpPr>
            <p:cNvPr id="113" name="Прямая со стрелкой 112"/>
            <p:cNvCxnSpPr>
              <a:stCxn id="109" idx="3"/>
              <a:endCxn id="112" idx="0"/>
            </p:cNvCxnSpPr>
            <p:nvPr/>
          </p:nvCxnSpPr>
          <p:spPr>
            <a:xfrm>
              <a:off x="4357701" y="1285860"/>
              <a:ext cx="1963743" cy="357191"/>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14" name="Прямоугольник 113"/>
            <p:cNvSpPr/>
            <p:nvPr/>
          </p:nvSpPr>
          <p:spPr>
            <a:xfrm>
              <a:off x="1143003" y="2571744"/>
              <a:ext cx="857252" cy="285752"/>
            </a:xfrm>
            <a:prstGeom prst="rect">
              <a:avLst/>
            </a:prstGeom>
            <a:solidFill>
              <a:schemeClr val="accent3"/>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D  E</a:t>
              </a:r>
              <a:endParaRPr lang="ru-RU" dirty="0"/>
            </a:p>
          </p:txBody>
        </p:sp>
        <p:sp>
          <p:nvSpPr>
            <p:cNvPr id="115" name="Прямоугольник 114"/>
            <p:cNvSpPr/>
            <p:nvPr/>
          </p:nvSpPr>
          <p:spPr>
            <a:xfrm>
              <a:off x="2214569" y="2571744"/>
              <a:ext cx="1000128"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J  K  L</a:t>
              </a:r>
              <a:endParaRPr lang="ru-RU" dirty="0"/>
            </a:p>
          </p:txBody>
        </p:sp>
        <p:sp>
          <p:nvSpPr>
            <p:cNvPr id="116" name="Прямоугольник 115"/>
            <p:cNvSpPr/>
            <p:nvPr/>
          </p:nvSpPr>
          <p:spPr>
            <a:xfrm>
              <a:off x="142875" y="2571744"/>
              <a:ext cx="785815"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117" name="Прямоугольник 116"/>
            <p:cNvSpPr/>
            <p:nvPr/>
          </p:nvSpPr>
          <p:spPr>
            <a:xfrm>
              <a:off x="3357573" y="2571744"/>
              <a:ext cx="785814"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118" name="Прямая со стрелкой 117"/>
            <p:cNvCxnSpPr>
              <a:stCxn id="111" idx="1"/>
              <a:endCxn id="116" idx="0"/>
            </p:cNvCxnSpPr>
            <p:nvPr/>
          </p:nvCxnSpPr>
          <p:spPr>
            <a:xfrm rot="10800000" flipV="1">
              <a:off x="534990" y="1785926"/>
              <a:ext cx="1608142"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19" name="Прямая со стрелкой 118"/>
            <p:cNvCxnSpPr>
              <a:endCxn id="114" idx="0"/>
            </p:cNvCxnSpPr>
            <p:nvPr/>
          </p:nvCxnSpPr>
          <p:spPr>
            <a:xfrm rot="10800000" flipV="1">
              <a:off x="1571630" y="1928802"/>
              <a:ext cx="857252" cy="642942"/>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20" name="Прямая со стрелкой 119"/>
            <p:cNvCxnSpPr/>
            <p:nvPr/>
          </p:nvCxnSpPr>
          <p:spPr>
            <a:xfrm rot="16200000" flipH="1">
              <a:off x="2500319" y="2214554"/>
              <a:ext cx="642942" cy="71437"/>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21" name="Прямая со стрелкой 120"/>
            <p:cNvCxnSpPr>
              <a:stCxn id="111" idx="3"/>
              <a:endCxn id="117" idx="0"/>
            </p:cNvCxnSpPr>
            <p:nvPr/>
          </p:nvCxnSpPr>
          <p:spPr>
            <a:xfrm>
              <a:off x="3143259" y="1785926"/>
              <a:ext cx="606427"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22" name="Прямоугольник 121"/>
            <p:cNvSpPr/>
            <p:nvPr/>
          </p:nvSpPr>
          <p:spPr>
            <a:xfrm>
              <a:off x="4572013" y="2571744"/>
              <a:ext cx="1000128"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123" name="Прямоугольник 122"/>
            <p:cNvSpPr/>
            <p:nvPr/>
          </p:nvSpPr>
          <p:spPr>
            <a:xfrm>
              <a:off x="7143771" y="2571744"/>
              <a:ext cx="785815"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124" name="Прямоугольник 123"/>
            <p:cNvSpPr/>
            <p:nvPr/>
          </p:nvSpPr>
          <p:spPr>
            <a:xfrm>
              <a:off x="5929330" y="2571744"/>
              <a:ext cx="785814" cy="28575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125" name="Прямая со стрелкой 124"/>
            <p:cNvCxnSpPr>
              <a:stCxn id="112" idx="1"/>
              <a:endCxn id="122" idx="0"/>
            </p:cNvCxnSpPr>
            <p:nvPr/>
          </p:nvCxnSpPr>
          <p:spPr>
            <a:xfrm rot="10800000" flipV="1">
              <a:off x="5072078" y="1785926"/>
              <a:ext cx="857252"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26" name="Прямая со стрелкой 125"/>
            <p:cNvCxnSpPr>
              <a:stCxn id="112" idx="2"/>
              <a:endCxn id="124" idx="0"/>
            </p:cNvCxnSpPr>
            <p:nvPr/>
          </p:nvCxnSpPr>
          <p:spPr>
            <a:xfrm rot="5400000">
              <a:off x="6000766" y="2251067"/>
              <a:ext cx="642943" cy="158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27" name="Прямая со стрелкой 126"/>
            <p:cNvCxnSpPr>
              <a:stCxn id="112" idx="3"/>
              <a:endCxn id="123" idx="0"/>
            </p:cNvCxnSpPr>
            <p:nvPr/>
          </p:nvCxnSpPr>
          <p:spPr>
            <a:xfrm>
              <a:off x="6715144" y="1785926"/>
              <a:ext cx="820740" cy="785818"/>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58743" name="TextBox 127"/>
            <p:cNvSpPr txBox="1">
              <a:spLocks noChangeArrowheads="1"/>
            </p:cNvSpPr>
            <p:nvPr/>
          </p:nvSpPr>
          <p:spPr bwMode="auto">
            <a:xfrm>
              <a:off x="0" y="1071546"/>
              <a:ext cx="2686834" cy="461668"/>
            </a:xfrm>
            <a:prstGeom prst="rect">
              <a:avLst/>
            </a:prstGeom>
            <a:noFill/>
            <a:ln w="9525">
              <a:noFill/>
              <a:miter lim="800000"/>
              <a:headEnd/>
              <a:tailEnd/>
            </a:ln>
          </p:spPr>
          <p:txBody>
            <a:bodyPr wrap="none">
              <a:spAutoFit/>
            </a:bodyPr>
            <a:lstStyle/>
            <a:p>
              <a:r>
                <a:rPr lang="ru-RU" sz="2000" dirty="0">
                  <a:latin typeface="Calibri" pitchFamily="34" charset="0"/>
                </a:rPr>
                <a:t>(б) удалена</a:t>
              </a:r>
              <a:r>
                <a:rPr lang="en-US" sz="2000" dirty="0">
                  <a:latin typeface="Calibri" pitchFamily="34" charset="0"/>
                </a:rPr>
                <a:t> </a:t>
              </a:r>
              <a:r>
                <a:rPr lang="en-US" sz="2400" dirty="0">
                  <a:solidFill>
                    <a:schemeClr val="hlink"/>
                  </a:solidFill>
                  <a:latin typeface="Calibri" pitchFamily="34" charset="0"/>
                </a:rPr>
                <a:t>F</a:t>
              </a:r>
              <a:r>
                <a:rPr lang="ru-RU" sz="2000" dirty="0">
                  <a:latin typeface="Calibri" pitchFamily="34" charset="0"/>
                </a:rPr>
                <a:t> из листа</a:t>
              </a:r>
              <a:r>
                <a:rPr lang="ru-RU" dirty="0">
                  <a:latin typeface="Calibri" pitchFamily="34" charset="0"/>
                </a:rPr>
                <a:t> </a:t>
              </a:r>
            </a:p>
          </p:txBody>
        </p:sp>
      </p:grpSp>
      <p:sp>
        <p:nvSpPr>
          <p:cNvPr id="3" name="Title 2"/>
          <p:cNvSpPr>
            <a:spLocks noGrp="1"/>
          </p:cNvSpPr>
          <p:nvPr>
            <p:ph type="title"/>
          </p:nvPr>
        </p:nvSpPr>
        <p:spPr/>
        <p:txBody>
          <a:bodyPr/>
          <a:lstStyle/>
          <a:p>
            <a:r>
              <a:rPr lang="ru-RU" dirty="0"/>
              <a:t>Удаление элемента из </a:t>
            </a:r>
            <a:r>
              <a:rPr lang="en-US" dirty="0" smtClean="0"/>
              <a:t>B</a:t>
            </a:r>
            <a:r>
              <a:rPr lang="ru-RU" dirty="0" smtClean="0"/>
              <a:t> дерева</a:t>
            </a:r>
            <a:endParaRPr lang="ru-RU"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60769" name="Group 44"/>
          <p:cNvGrpSpPr>
            <a:grpSpLocks/>
          </p:cNvGrpSpPr>
          <p:nvPr/>
        </p:nvGrpSpPr>
        <p:grpSpPr bwMode="auto">
          <a:xfrm>
            <a:off x="2062164" y="781457"/>
            <a:ext cx="7786687" cy="1714500"/>
            <a:chOff x="339" y="300"/>
            <a:chExt cx="4905" cy="1080"/>
          </a:xfrm>
        </p:grpSpPr>
        <p:sp>
          <p:nvSpPr>
            <p:cNvPr id="5" name="Прямоугольник 4"/>
            <p:cNvSpPr/>
            <p:nvPr/>
          </p:nvSpPr>
          <p:spPr>
            <a:xfrm>
              <a:off x="2499" y="300"/>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P</a:t>
              </a:r>
              <a:endParaRPr lang="ru-RU" dirty="0"/>
            </a:p>
          </p:txBody>
        </p:sp>
        <p:cxnSp>
          <p:nvCxnSpPr>
            <p:cNvPr id="6" name="Прямая со стрелкой 5"/>
            <p:cNvCxnSpPr>
              <a:stCxn id="5" idx="1"/>
            </p:cNvCxnSpPr>
            <p:nvPr/>
          </p:nvCxnSpPr>
          <p:spPr>
            <a:xfrm rot="10800000" flipV="1">
              <a:off x="1861" y="390"/>
              <a:ext cx="630"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7" name="Прямоугольник 6"/>
            <p:cNvSpPr/>
            <p:nvPr/>
          </p:nvSpPr>
          <p:spPr>
            <a:xfrm>
              <a:off x="1599" y="615"/>
              <a:ext cx="630"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C  G  M</a:t>
              </a:r>
              <a:endParaRPr lang="ru-RU" dirty="0"/>
            </a:p>
          </p:txBody>
        </p:sp>
        <p:sp>
          <p:nvSpPr>
            <p:cNvPr id="8" name="Прямоугольник 7"/>
            <p:cNvSpPr/>
            <p:nvPr/>
          </p:nvSpPr>
          <p:spPr>
            <a:xfrm>
              <a:off x="3984" y="615"/>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T  X</a:t>
              </a:r>
              <a:endParaRPr lang="ru-RU" dirty="0"/>
            </a:p>
          </p:txBody>
        </p:sp>
        <p:cxnSp>
          <p:nvCxnSpPr>
            <p:cNvPr id="9" name="Прямая со стрелкой 8"/>
            <p:cNvCxnSpPr>
              <a:stCxn id="5" idx="3"/>
              <a:endCxn id="8" idx="0"/>
            </p:cNvCxnSpPr>
            <p:nvPr/>
          </p:nvCxnSpPr>
          <p:spPr>
            <a:xfrm>
              <a:off x="2994" y="390"/>
              <a:ext cx="1237"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0" name="Прямоугольник 9"/>
            <p:cNvSpPr/>
            <p:nvPr/>
          </p:nvSpPr>
          <p:spPr>
            <a:xfrm>
              <a:off x="969" y="1200"/>
              <a:ext cx="540" cy="18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D  E</a:t>
              </a:r>
              <a:endParaRPr lang="ru-RU" dirty="0"/>
            </a:p>
          </p:txBody>
        </p:sp>
        <p:sp>
          <p:nvSpPr>
            <p:cNvPr id="11" name="Прямоугольник 10"/>
            <p:cNvSpPr>
              <a:spLocks noChangeArrowheads="1"/>
            </p:cNvSpPr>
            <p:nvPr/>
          </p:nvSpPr>
          <p:spPr bwMode="auto">
            <a:xfrm>
              <a:off x="1644" y="1200"/>
              <a:ext cx="630" cy="180"/>
            </a:xfrm>
            <a:prstGeom prst="rect">
              <a:avLst/>
            </a:prstGeom>
            <a:solidFill>
              <a:schemeClr val="accent3"/>
            </a:solidFill>
            <a:ln w="25400" algn="ctr">
              <a:solidFill>
                <a:schemeClr val="accent1"/>
              </a:solidFill>
              <a:miter lim="800000"/>
              <a:headEnd/>
              <a:tailEnd/>
            </a:ln>
          </p:spPr>
          <p:txBody>
            <a:bodyPr anchor="ctr"/>
            <a:lstStyle/>
            <a:p>
              <a:pPr algn="ctr" fontAlgn="auto">
                <a:spcBef>
                  <a:spcPts val="0"/>
                </a:spcBef>
                <a:spcAft>
                  <a:spcPts val="0"/>
                </a:spcAft>
                <a:defRPr/>
              </a:pPr>
              <a:r>
                <a:rPr lang="en-US" dirty="0">
                  <a:solidFill>
                    <a:schemeClr val="dk1"/>
                  </a:solidFill>
                  <a:latin typeface="+mn-lt"/>
                </a:rPr>
                <a:t>J  K  L</a:t>
              </a:r>
              <a:endParaRPr lang="ru-RU" dirty="0">
                <a:solidFill>
                  <a:schemeClr val="dk1"/>
                </a:solidFill>
                <a:latin typeface="+mn-lt"/>
              </a:endParaRPr>
            </a:p>
          </p:txBody>
        </p:sp>
        <p:sp>
          <p:nvSpPr>
            <p:cNvPr id="12" name="Прямоугольник 11"/>
            <p:cNvSpPr/>
            <p:nvPr/>
          </p:nvSpPr>
          <p:spPr>
            <a:xfrm>
              <a:off x="339" y="1200"/>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13" name="Прямоугольник 12"/>
            <p:cNvSpPr/>
            <p:nvPr/>
          </p:nvSpPr>
          <p:spPr>
            <a:xfrm>
              <a:off x="2364" y="1200"/>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14" name="Прямая со стрелкой 13"/>
            <p:cNvCxnSpPr>
              <a:stCxn id="7" idx="1"/>
              <a:endCxn id="12" idx="0"/>
            </p:cNvCxnSpPr>
            <p:nvPr/>
          </p:nvCxnSpPr>
          <p:spPr>
            <a:xfrm rot="10800000" flipV="1">
              <a:off x="586" y="705"/>
              <a:ext cx="1013"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5" name="Прямая со стрелкой 14"/>
            <p:cNvCxnSpPr>
              <a:endCxn id="10" idx="0"/>
            </p:cNvCxnSpPr>
            <p:nvPr/>
          </p:nvCxnSpPr>
          <p:spPr>
            <a:xfrm rot="10800000" flipV="1">
              <a:off x="1239" y="795"/>
              <a:ext cx="540" cy="40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6" name="Прямая со стрелкой 15"/>
            <p:cNvCxnSpPr/>
            <p:nvPr/>
          </p:nvCxnSpPr>
          <p:spPr>
            <a:xfrm rot="16200000" flipH="1">
              <a:off x="1824" y="975"/>
              <a:ext cx="405" cy="4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7" name="Прямая со стрелкой 16"/>
            <p:cNvCxnSpPr>
              <a:stCxn id="7" idx="3"/>
              <a:endCxn id="13" idx="0"/>
            </p:cNvCxnSpPr>
            <p:nvPr/>
          </p:nvCxnSpPr>
          <p:spPr>
            <a:xfrm>
              <a:off x="2229" y="705"/>
              <a:ext cx="382"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8" name="Прямоугольник 17"/>
            <p:cNvSpPr/>
            <p:nvPr/>
          </p:nvSpPr>
          <p:spPr>
            <a:xfrm>
              <a:off x="3129" y="1200"/>
              <a:ext cx="630"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19" name="Прямоугольник 18"/>
            <p:cNvSpPr/>
            <p:nvPr/>
          </p:nvSpPr>
          <p:spPr>
            <a:xfrm>
              <a:off x="4749" y="1200"/>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20" name="Прямоугольник 19"/>
            <p:cNvSpPr/>
            <p:nvPr/>
          </p:nvSpPr>
          <p:spPr>
            <a:xfrm>
              <a:off x="3984" y="1200"/>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21" name="Прямая со стрелкой 20"/>
            <p:cNvCxnSpPr>
              <a:stCxn id="8" idx="1"/>
              <a:endCxn id="18" idx="0"/>
            </p:cNvCxnSpPr>
            <p:nvPr/>
          </p:nvCxnSpPr>
          <p:spPr>
            <a:xfrm rot="10800000" flipV="1">
              <a:off x="3444" y="705"/>
              <a:ext cx="540"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2" name="Прямая со стрелкой 21"/>
            <p:cNvCxnSpPr>
              <a:stCxn id="8" idx="2"/>
              <a:endCxn id="20" idx="0"/>
            </p:cNvCxnSpPr>
            <p:nvPr/>
          </p:nvCxnSpPr>
          <p:spPr>
            <a:xfrm rot="5400000">
              <a:off x="4029" y="998"/>
              <a:ext cx="405" cy="1"/>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3" name="Прямая со стрелкой 22"/>
            <p:cNvCxnSpPr>
              <a:stCxn id="8" idx="3"/>
              <a:endCxn id="19" idx="0"/>
            </p:cNvCxnSpPr>
            <p:nvPr/>
          </p:nvCxnSpPr>
          <p:spPr>
            <a:xfrm>
              <a:off x="4479" y="705"/>
              <a:ext cx="517"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grpSp>
      <p:grpSp>
        <p:nvGrpSpPr>
          <p:cNvPr id="160770" name="Group 45"/>
          <p:cNvGrpSpPr>
            <a:grpSpLocks/>
          </p:cNvGrpSpPr>
          <p:nvPr/>
        </p:nvGrpSpPr>
        <p:grpSpPr bwMode="auto">
          <a:xfrm>
            <a:off x="2135189" y="3800316"/>
            <a:ext cx="7786687" cy="1714500"/>
            <a:chOff x="385" y="1887"/>
            <a:chExt cx="4905" cy="1080"/>
          </a:xfrm>
        </p:grpSpPr>
        <p:sp>
          <p:nvSpPr>
            <p:cNvPr id="26" name="Прямоугольник 25"/>
            <p:cNvSpPr/>
            <p:nvPr/>
          </p:nvSpPr>
          <p:spPr>
            <a:xfrm>
              <a:off x="2545" y="1887"/>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P</a:t>
              </a:r>
              <a:endParaRPr lang="ru-RU" dirty="0"/>
            </a:p>
          </p:txBody>
        </p:sp>
        <p:cxnSp>
          <p:nvCxnSpPr>
            <p:cNvPr id="27" name="Прямая со стрелкой 26"/>
            <p:cNvCxnSpPr>
              <a:stCxn id="26" idx="1"/>
            </p:cNvCxnSpPr>
            <p:nvPr/>
          </p:nvCxnSpPr>
          <p:spPr>
            <a:xfrm rot="10800000" flipV="1">
              <a:off x="1907" y="1977"/>
              <a:ext cx="630"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28" name="Прямоугольник 27"/>
            <p:cNvSpPr/>
            <p:nvPr/>
          </p:nvSpPr>
          <p:spPr>
            <a:xfrm>
              <a:off x="1645" y="2202"/>
              <a:ext cx="630" cy="18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C  G  L</a:t>
              </a:r>
              <a:endParaRPr lang="ru-RU" dirty="0"/>
            </a:p>
          </p:txBody>
        </p:sp>
        <p:sp>
          <p:nvSpPr>
            <p:cNvPr id="29" name="Прямоугольник 28"/>
            <p:cNvSpPr/>
            <p:nvPr/>
          </p:nvSpPr>
          <p:spPr>
            <a:xfrm>
              <a:off x="4030" y="2202"/>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T  X</a:t>
              </a:r>
              <a:endParaRPr lang="ru-RU" dirty="0"/>
            </a:p>
          </p:txBody>
        </p:sp>
        <p:cxnSp>
          <p:nvCxnSpPr>
            <p:cNvPr id="30" name="Прямая со стрелкой 29"/>
            <p:cNvCxnSpPr>
              <a:stCxn id="26" idx="3"/>
              <a:endCxn id="29" idx="0"/>
            </p:cNvCxnSpPr>
            <p:nvPr/>
          </p:nvCxnSpPr>
          <p:spPr>
            <a:xfrm>
              <a:off x="3040" y="1977"/>
              <a:ext cx="1237"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31" name="Прямоугольник 30"/>
            <p:cNvSpPr/>
            <p:nvPr/>
          </p:nvSpPr>
          <p:spPr>
            <a:xfrm>
              <a:off x="1015" y="2787"/>
              <a:ext cx="540"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D  E</a:t>
              </a:r>
              <a:endParaRPr lang="ru-RU" dirty="0"/>
            </a:p>
          </p:txBody>
        </p:sp>
        <p:sp>
          <p:nvSpPr>
            <p:cNvPr id="32" name="Прямоугольник 31"/>
            <p:cNvSpPr/>
            <p:nvPr/>
          </p:nvSpPr>
          <p:spPr>
            <a:xfrm>
              <a:off x="1690" y="2787"/>
              <a:ext cx="630" cy="18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J  K</a:t>
              </a:r>
              <a:endParaRPr lang="ru-RU" dirty="0"/>
            </a:p>
          </p:txBody>
        </p:sp>
        <p:sp>
          <p:nvSpPr>
            <p:cNvPr id="33" name="Прямоугольник 32"/>
            <p:cNvSpPr/>
            <p:nvPr/>
          </p:nvSpPr>
          <p:spPr>
            <a:xfrm>
              <a:off x="385" y="2787"/>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34" name="Прямоугольник 33"/>
            <p:cNvSpPr/>
            <p:nvPr/>
          </p:nvSpPr>
          <p:spPr>
            <a:xfrm>
              <a:off x="2410" y="2787"/>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35" name="Прямая со стрелкой 34"/>
            <p:cNvCxnSpPr>
              <a:stCxn id="28" idx="1"/>
              <a:endCxn id="33" idx="0"/>
            </p:cNvCxnSpPr>
            <p:nvPr/>
          </p:nvCxnSpPr>
          <p:spPr>
            <a:xfrm rot="10800000" flipV="1">
              <a:off x="632" y="2292"/>
              <a:ext cx="1013"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6" name="Прямая со стрелкой 35"/>
            <p:cNvCxnSpPr>
              <a:endCxn id="31" idx="0"/>
            </p:cNvCxnSpPr>
            <p:nvPr/>
          </p:nvCxnSpPr>
          <p:spPr>
            <a:xfrm rot="10800000" flipV="1">
              <a:off x="1285" y="2374"/>
              <a:ext cx="540" cy="40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7" name="Прямая со стрелкой 36"/>
            <p:cNvCxnSpPr/>
            <p:nvPr/>
          </p:nvCxnSpPr>
          <p:spPr>
            <a:xfrm rot="16200000" flipH="1">
              <a:off x="1870" y="2562"/>
              <a:ext cx="405" cy="4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8" name="Прямая со стрелкой 37"/>
            <p:cNvCxnSpPr>
              <a:stCxn id="28" idx="3"/>
              <a:endCxn id="34" idx="0"/>
            </p:cNvCxnSpPr>
            <p:nvPr/>
          </p:nvCxnSpPr>
          <p:spPr>
            <a:xfrm>
              <a:off x="2275" y="2292"/>
              <a:ext cx="382"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39" name="Прямоугольник 38"/>
            <p:cNvSpPr/>
            <p:nvPr/>
          </p:nvSpPr>
          <p:spPr>
            <a:xfrm>
              <a:off x="3175" y="2787"/>
              <a:ext cx="630"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40" name="Прямоугольник 39"/>
            <p:cNvSpPr/>
            <p:nvPr/>
          </p:nvSpPr>
          <p:spPr>
            <a:xfrm>
              <a:off x="4795" y="2787"/>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41" name="Прямоугольник 40"/>
            <p:cNvSpPr/>
            <p:nvPr/>
          </p:nvSpPr>
          <p:spPr>
            <a:xfrm>
              <a:off x="4030" y="2787"/>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42" name="Прямая со стрелкой 41"/>
            <p:cNvCxnSpPr>
              <a:stCxn id="29" idx="1"/>
              <a:endCxn id="39" idx="0"/>
            </p:cNvCxnSpPr>
            <p:nvPr/>
          </p:nvCxnSpPr>
          <p:spPr>
            <a:xfrm rot="10800000" flipV="1">
              <a:off x="3490" y="2292"/>
              <a:ext cx="540"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3" name="Прямая со стрелкой 42"/>
            <p:cNvCxnSpPr>
              <a:stCxn id="29" idx="2"/>
              <a:endCxn id="41" idx="0"/>
            </p:cNvCxnSpPr>
            <p:nvPr/>
          </p:nvCxnSpPr>
          <p:spPr>
            <a:xfrm rot="5400000">
              <a:off x="4075" y="2585"/>
              <a:ext cx="405" cy="1"/>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4" name="Прямая со стрелкой 43"/>
            <p:cNvCxnSpPr>
              <a:stCxn id="29" idx="3"/>
              <a:endCxn id="40" idx="0"/>
            </p:cNvCxnSpPr>
            <p:nvPr/>
          </p:nvCxnSpPr>
          <p:spPr>
            <a:xfrm>
              <a:off x="4525" y="2292"/>
              <a:ext cx="517"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grpSp>
      <p:sp>
        <p:nvSpPr>
          <p:cNvPr id="160771" name="TextBox 44"/>
          <p:cNvSpPr txBox="1">
            <a:spLocks noChangeArrowheads="1"/>
          </p:cNvSpPr>
          <p:nvPr/>
        </p:nvSpPr>
        <p:spPr bwMode="auto">
          <a:xfrm>
            <a:off x="2062163" y="2731849"/>
            <a:ext cx="7859712" cy="1046440"/>
          </a:xfrm>
          <a:prstGeom prst="rect">
            <a:avLst/>
          </a:prstGeom>
          <a:noFill/>
          <a:ln w="9525">
            <a:noFill/>
            <a:miter lim="800000"/>
            <a:headEnd/>
            <a:tailEnd/>
          </a:ln>
        </p:spPr>
        <p:txBody>
          <a:bodyPr wrap="square">
            <a:spAutoFit/>
          </a:bodyPr>
          <a:lstStyle/>
          <a:p>
            <a:r>
              <a:rPr lang="ru-RU" sz="2000" dirty="0">
                <a:latin typeface="Calibri" pitchFamily="34" charset="0"/>
              </a:rPr>
              <a:t>(в) удалена</a:t>
            </a:r>
            <a:r>
              <a:rPr lang="en-US" sz="2000" dirty="0">
                <a:solidFill>
                  <a:schemeClr val="hlink"/>
                </a:solidFill>
                <a:latin typeface="Calibri" pitchFamily="34" charset="0"/>
              </a:rPr>
              <a:t> </a:t>
            </a:r>
            <a:r>
              <a:rPr lang="en-US" sz="2400" dirty="0">
                <a:solidFill>
                  <a:schemeClr val="hlink"/>
                </a:solidFill>
                <a:latin typeface="Calibri" pitchFamily="34" charset="0"/>
              </a:rPr>
              <a:t>M</a:t>
            </a:r>
            <a:r>
              <a:rPr lang="ru-RU" sz="2000" dirty="0">
                <a:latin typeface="Calibri" pitchFamily="34" charset="0"/>
              </a:rPr>
              <a:t> из внутренней вершины, ребенок которой имеет </a:t>
            </a:r>
          </a:p>
          <a:p>
            <a:r>
              <a:rPr lang="ru-RU" sz="2000" dirty="0">
                <a:latin typeface="Calibri" pitchFamily="34" charset="0"/>
              </a:rPr>
              <a:t>не менее </a:t>
            </a:r>
            <a:r>
              <a:rPr lang="en-US" sz="2000" dirty="0">
                <a:latin typeface="Calibri" pitchFamily="34" charset="0"/>
              </a:rPr>
              <a:t>t</a:t>
            </a:r>
            <a:r>
              <a:rPr lang="ru-RU" sz="2000" dirty="0">
                <a:latin typeface="Calibri" pitchFamily="34" charset="0"/>
              </a:rPr>
              <a:t> элементов</a:t>
            </a:r>
          </a:p>
          <a:p>
            <a:endParaRPr lang="ru-RU" dirty="0">
              <a:latin typeface="Calibri" pitchFamily="34" charset="0"/>
            </a:endParaRPr>
          </a:p>
        </p:txBody>
      </p:sp>
      <p:sp>
        <p:nvSpPr>
          <p:cNvPr id="160772" name="Text Box 46"/>
          <p:cNvSpPr txBox="1">
            <a:spLocks noChangeArrowheads="1"/>
          </p:cNvSpPr>
          <p:nvPr/>
        </p:nvSpPr>
        <p:spPr bwMode="auto">
          <a:xfrm>
            <a:off x="2062957" y="5889466"/>
            <a:ext cx="7466012" cy="707886"/>
          </a:xfrm>
          <a:prstGeom prst="rect">
            <a:avLst/>
          </a:prstGeom>
          <a:noFill/>
          <a:ln w="9525">
            <a:noFill/>
            <a:miter lim="800000"/>
            <a:headEnd/>
            <a:tailEnd/>
          </a:ln>
        </p:spPr>
        <p:txBody>
          <a:bodyPr wrap="square">
            <a:spAutoFit/>
          </a:bodyPr>
          <a:lstStyle/>
          <a:p>
            <a:r>
              <a:rPr lang="ru-RU" sz="2000" dirty="0">
                <a:latin typeface="Calibri" pitchFamily="34" charset="0"/>
              </a:rPr>
              <a:t>Если ребенок, следующий за удаляемым ключом, имеет не менее </a:t>
            </a:r>
            <a:r>
              <a:rPr lang="en-US" sz="2000" i="1" dirty="0">
                <a:latin typeface="Calibri" pitchFamily="34" charset="0"/>
              </a:rPr>
              <a:t>t</a:t>
            </a:r>
            <a:r>
              <a:rPr lang="ru-RU" sz="2000" dirty="0">
                <a:latin typeface="Calibri" pitchFamily="34" charset="0"/>
              </a:rPr>
              <a:t> элементов,</a:t>
            </a:r>
            <a:r>
              <a:rPr lang="en-US" sz="2000" dirty="0">
                <a:latin typeface="Calibri" pitchFamily="34" charset="0"/>
              </a:rPr>
              <a:t> </a:t>
            </a:r>
            <a:r>
              <a:rPr lang="ru-RU" sz="2000" dirty="0">
                <a:latin typeface="Calibri" pitchFamily="34" charset="0"/>
              </a:rPr>
              <a:t>поступаем аналогично (в)</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62817" name="Группа 3"/>
          <p:cNvGrpSpPr>
            <a:grpSpLocks/>
          </p:cNvGrpSpPr>
          <p:nvPr/>
        </p:nvGrpSpPr>
        <p:grpSpPr bwMode="auto">
          <a:xfrm>
            <a:off x="2166939" y="1052736"/>
            <a:ext cx="7786687" cy="1714500"/>
            <a:chOff x="142875" y="1142984"/>
            <a:chExt cx="7786711" cy="1714512"/>
          </a:xfrm>
        </p:grpSpPr>
        <p:sp>
          <p:nvSpPr>
            <p:cNvPr id="5" name="Прямоугольник 4"/>
            <p:cNvSpPr/>
            <p:nvPr/>
          </p:nvSpPr>
          <p:spPr>
            <a:xfrm>
              <a:off x="3571886" y="1142984"/>
              <a:ext cx="785814"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P</a:t>
              </a:r>
              <a:endParaRPr lang="ru-RU" dirty="0"/>
            </a:p>
          </p:txBody>
        </p:sp>
        <p:cxnSp>
          <p:nvCxnSpPr>
            <p:cNvPr id="6" name="Прямая со стрелкой 5"/>
            <p:cNvCxnSpPr>
              <a:stCxn id="5" idx="1"/>
            </p:cNvCxnSpPr>
            <p:nvPr/>
          </p:nvCxnSpPr>
          <p:spPr>
            <a:xfrm rot="10800000" flipV="1">
              <a:off x="2571758" y="1285860"/>
              <a:ext cx="1000128" cy="357191"/>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7" name="Прямоугольник 6"/>
            <p:cNvSpPr/>
            <p:nvPr/>
          </p:nvSpPr>
          <p:spPr>
            <a:xfrm>
              <a:off x="2143131" y="1643050"/>
              <a:ext cx="1000128" cy="285752"/>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C  G  L</a:t>
              </a:r>
              <a:endParaRPr lang="ru-RU" dirty="0"/>
            </a:p>
          </p:txBody>
        </p:sp>
        <p:sp>
          <p:nvSpPr>
            <p:cNvPr id="8" name="Прямоугольник 7"/>
            <p:cNvSpPr/>
            <p:nvPr/>
          </p:nvSpPr>
          <p:spPr>
            <a:xfrm>
              <a:off x="5929330" y="1643050"/>
              <a:ext cx="785815"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T  X</a:t>
              </a:r>
              <a:endParaRPr lang="ru-RU" dirty="0"/>
            </a:p>
          </p:txBody>
        </p:sp>
        <p:cxnSp>
          <p:nvCxnSpPr>
            <p:cNvPr id="9" name="Прямая со стрелкой 8"/>
            <p:cNvCxnSpPr>
              <a:stCxn id="5" idx="3"/>
              <a:endCxn id="8" idx="0"/>
            </p:cNvCxnSpPr>
            <p:nvPr/>
          </p:nvCxnSpPr>
          <p:spPr>
            <a:xfrm>
              <a:off x="4357700" y="1285860"/>
              <a:ext cx="1963744" cy="357191"/>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0" name="Прямоугольник 9"/>
            <p:cNvSpPr/>
            <p:nvPr/>
          </p:nvSpPr>
          <p:spPr>
            <a:xfrm>
              <a:off x="1143003" y="2571744"/>
              <a:ext cx="857253"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D  E</a:t>
              </a:r>
              <a:endParaRPr lang="ru-RU" dirty="0"/>
            </a:p>
          </p:txBody>
        </p:sp>
        <p:sp>
          <p:nvSpPr>
            <p:cNvPr id="11" name="Прямоугольник 10"/>
            <p:cNvSpPr/>
            <p:nvPr/>
          </p:nvSpPr>
          <p:spPr>
            <a:xfrm>
              <a:off x="2214569" y="2571744"/>
              <a:ext cx="1000128" cy="285752"/>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J  K</a:t>
              </a:r>
              <a:endParaRPr lang="ru-RU" dirty="0"/>
            </a:p>
          </p:txBody>
        </p:sp>
        <p:sp>
          <p:nvSpPr>
            <p:cNvPr id="12" name="Прямоугольник 11"/>
            <p:cNvSpPr/>
            <p:nvPr/>
          </p:nvSpPr>
          <p:spPr>
            <a:xfrm>
              <a:off x="142875" y="2571744"/>
              <a:ext cx="785814"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13" name="Прямоугольник 12"/>
            <p:cNvSpPr/>
            <p:nvPr/>
          </p:nvSpPr>
          <p:spPr>
            <a:xfrm>
              <a:off x="3357572" y="2571744"/>
              <a:ext cx="785815"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14" name="Прямая со стрелкой 13"/>
            <p:cNvCxnSpPr>
              <a:stCxn id="7" idx="1"/>
              <a:endCxn id="12" idx="0"/>
            </p:cNvCxnSpPr>
            <p:nvPr/>
          </p:nvCxnSpPr>
          <p:spPr>
            <a:xfrm rot="10800000" flipV="1">
              <a:off x="534989" y="1785926"/>
              <a:ext cx="1608143" cy="785818"/>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5" name="Прямая со стрелкой 14"/>
            <p:cNvCxnSpPr>
              <a:endCxn id="10" idx="0"/>
            </p:cNvCxnSpPr>
            <p:nvPr/>
          </p:nvCxnSpPr>
          <p:spPr>
            <a:xfrm rot="10800000" flipV="1">
              <a:off x="1571630" y="1928802"/>
              <a:ext cx="857253" cy="64294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6" name="Прямая со стрелкой 15"/>
            <p:cNvCxnSpPr/>
            <p:nvPr/>
          </p:nvCxnSpPr>
          <p:spPr>
            <a:xfrm rot="16200000" flipH="1">
              <a:off x="2500318" y="2214554"/>
              <a:ext cx="642942" cy="71438"/>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7" name="Прямая со стрелкой 16"/>
            <p:cNvCxnSpPr>
              <a:stCxn id="7" idx="3"/>
              <a:endCxn id="13" idx="0"/>
            </p:cNvCxnSpPr>
            <p:nvPr/>
          </p:nvCxnSpPr>
          <p:spPr>
            <a:xfrm>
              <a:off x="3143260" y="1785926"/>
              <a:ext cx="606427" cy="785818"/>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8" name="Прямоугольник 17"/>
            <p:cNvSpPr/>
            <p:nvPr/>
          </p:nvSpPr>
          <p:spPr>
            <a:xfrm>
              <a:off x="4572014" y="2571744"/>
              <a:ext cx="1000128"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19" name="Прямоугольник 18"/>
            <p:cNvSpPr/>
            <p:nvPr/>
          </p:nvSpPr>
          <p:spPr>
            <a:xfrm>
              <a:off x="7143772" y="2571744"/>
              <a:ext cx="785814"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20" name="Прямоугольник 19"/>
            <p:cNvSpPr/>
            <p:nvPr/>
          </p:nvSpPr>
          <p:spPr>
            <a:xfrm>
              <a:off x="5929330" y="2571744"/>
              <a:ext cx="785815"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21" name="Прямая со стрелкой 20"/>
            <p:cNvCxnSpPr>
              <a:stCxn id="8" idx="1"/>
              <a:endCxn id="18" idx="0"/>
            </p:cNvCxnSpPr>
            <p:nvPr/>
          </p:nvCxnSpPr>
          <p:spPr>
            <a:xfrm rot="10800000" flipV="1">
              <a:off x="5072077" y="1785926"/>
              <a:ext cx="857253" cy="785818"/>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2" name="Прямая со стрелкой 21"/>
            <p:cNvCxnSpPr>
              <a:stCxn id="8" idx="2"/>
              <a:endCxn id="20" idx="0"/>
            </p:cNvCxnSpPr>
            <p:nvPr/>
          </p:nvCxnSpPr>
          <p:spPr>
            <a:xfrm rot="5400000">
              <a:off x="6000767" y="2251067"/>
              <a:ext cx="642943" cy="1587"/>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3" name="Прямая со стрелкой 22"/>
            <p:cNvCxnSpPr>
              <a:stCxn id="8" idx="3"/>
              <a:endCxn id="19" idx="0"/>
            </p:cNvCxnSpPr>
            <p:nvPr/>
          </p:nvCxnSpPr>
          <p:spPr>
            <a:xfrm>
              <a:off x="6715145" y="1785926"/>
              <a:ext cx="820739" cy="785818"/>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grpSp>
      <p:grpSp>
        <p:nvGrpSpPr>
          <p:cNvPr id="162818" name="Group 42"/>
          <p:cNvGrpSpPr>
            <a:grpSpLocks/>
          </p:cNvGrpSpPr>
          <p:nvPr/>
        </p:nvGrpSpPr>
        <p:grpSpPr bwMode="auto">
          <a:xfrm>
            <a:off x="2483494" y="4378796"/>
            <a:ext cx="7500938" cy="1714500"/>
            <a:chOff x="565" y="1842"/>
            <a:chExt cx="4725" cy="1080"/>
          </a:xfrm>
        </p:grpSpPr>
        <p:sp>
          <p:nvSpPr>
            <p:cNvPr id="26" name="Прямоугольник 25"/>
            <p:cNvSpPr/>
            <p:nvPr/>
          </p:nvSpPr>
          <p:spPr>
            <a:xfrm>
              <a:off x="2545" y="1842"/>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P</a:t>
              </a:r>
              <a:endParaRPr lang="ru-RU" dirty="0"/>
            </a:p>
          </p:txBody>
        </p:sp>
        <p:cxnSp>
          <p:nvCxnSpPr>
            <p:cNvPr id="27" name="Прямая со стрелкой 26"/>
            <p:cNvCxnSpPr>
              <a:endCxn id="28" idx="0"/>
            </p:cNvCxnSpPr>
            <p:nvPr/>
          </p:nvCxnSpPr>
          <p:spPr>
            <a:xfrm rot="10800000" flipV="1">
              <a:off x="1780" y="1932"/>
              <a:ext cx="765"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28" name="Прямоугольник 27"/>
            <p:cNvSpPr/>
            <p:nvPr/>
          </p:nvSpPr>
          <p:spPr>
            <a:xfrm>
              <a:off x="1465" y="2157"/>
              <a:ext cx="630" cy="18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C   L</a:t>
              </a:r>
              <a:endParaRPr lang="ru-RU" dirty="0"/>
            </a:p>
          </p:txBody>
        </p:sp>
        <p:sp>
          <p:nvSpPr>
            <p:cNvPr id="29" name="Прямоугольник 28"/>
            <p:cNvSpPr/>
            <p:nvPr/>
          </p:nvSpPr>
          <p:spPr>
            <a:xfrm>
              <a:off x="4030" y="2157"/>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T  X</a:t>
              </a:r>
              <a:endParaRPr lang="ru-RU" dirty="0"/>
            </a:p>
          </p:txBody>
        </p:sp>
        <p:cxnSp>
          <p:nvCxnSpPr>
            <p:cNvPr id="30" name="Прямая со стрелкой 29"/>
            <p:cNvCxnSpPr>
              <a:stCxn id="26" idx="3"/>
              <a:endCxn id="29" idx="0"/>
            </p:cNvCxnSpPr>
            <p:nvPr/>
          </p:nvCxnSpPr>
          <p:spPr>
            <a:xfrm>
              <a:off x="3040" y="1932"/>
              <a:ext cx="1237"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32" name="Прямоугольник 31"/>
            <p:cNvSpPr/>
            <p:nvPr/>
          </p:nvSpPr>
          <p:spPr>
            <a:xfrm>
              <a:off x="1195" y="2742"/>
              <a:ext cx="1125" cy="18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D  E  J  K</a:t>
              </a:r>
              <a:endParaRPr lang="ru-RU" dirty="0"/>
            </a:p>
          </p:txBody>
        </p:sp>
        <p:sp>
          <p:nvSpPr>
            <p:cNvPr id="33" name="Прямоугольник 32"/>
            <p:cNvSpPr/>
            <p:nvPr/>
          </p:nvSpPr>
          <p:spPr>
            <a:xfrm>
              <a:off x="565" y="2742"/>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34" name="Прямоугольник 33"/>
            <p:cNvSpPr/>
            <p:nvPr/>
          </p:nvSpPr>
          <p:spPr>
            <a:xfrm>
              <a:off x="2410" y="2742"/>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35" name="Прямая со стрелкой 34"/>
            <p:cNvCxnSpPr>
              <a:stCxn id="28" idx="1"/>
              <a:endCxn id="33" idx="0"/>
            </p:cNvCxnSpPr>
            <p:nvPr/>
          </p:nvCxnSpPr>
          <p:spPr>
            <a:xfrm rot="10800000" flipV="1">
              <a:off x="813" y="2247"/>
              <a:ext cx="652"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7" name="Прямая со стрелкой 36"/>
            <p:cNvCxnSpPr>
              <a:stCxn id="28" idx="2"/>
              <a:endCxn id="32" idx="0"/>
            </p:cNvCxnSpPr>
            <p:nvPr/>
          </p:nvCxnSpPr>
          <p:spPr>
            <a:xfrm rot="5400000">
              <a:off x="1566" y="2528"/>
              <a:ext cx="405" cy="23"/>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8" name="Прямая со стрелкой 37"/>
            <p:cNvCxnSpPr>
              <a:stCxn id="28" idx="3"/>
              <a:endCxn id="34" idx="0"/>
            </p:cNvCxnSpPr>
            <p:nvPr/>
          </p:nvCxnSpPr>
          <p:spPr>
            <a:xfrm>
              <a:off x="2095" y="2247"/>
              <a:ext cx="562"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39" name="Прямоугольник 38"/>
            <p:cNvSpPr/>
            <p:nvPr/>
          </p:nvSpPr>
          <p:spPr>
            <a:xfrm>
              <a:off x="3175" y="2742"/>
              <a:ext cx="630"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40" name="Прямоугольник 39"/>
            <p:cNvSpPr/>
            <p:nvPr/>
          </p:nvSpPr>
          <p:spPr>
            <a:xfrm>
              <a:off x="4795" y="2742"/>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41" name="Прямоугольник 40"/>
            <p:cNvSpPr/>
            <p:nvPr/>
          </p:nvSpPr>
          <p:spPr>
            <a:xfrm>
              <a:off x="4030" y="2742"/>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42" name="Прямая со стрелкой 41"/>
            <p:cNvCxnSpPr>
              <a:stCxn id="29" idx="1"/>
              <a:endCxn id="39" idx="0"/>
            </p:cNvCxnSpPr>
            <p:nvPr/>
          </p:nvCxnSpPr>
          <p:spPr>
            <a:xfrm rot="10800000" flipV="1">
              <a:off x="3490" y="2247"/>
              <a:ext cx="540"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3" name="Прямая со стрелкой 42"/>
            <p:cNvCxnSpPr>
              <a:stCxn id="29" idx="2"/>
              <a:endCxn id="41" idx="0"/>
            </p:cNvCxnSpPr>
            <p:nvPr/>
          </p:nvCxnSpPr>
          <p:spPr>
            <a:xfrm rot="5400000">
              <a:off x="4075" y="2540"/>
              <a:ext cx="405" cy="1"/>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4" name="Прямая со стрелкой 43"/>
            <p:cNvCxnSpPr>
              <a:stCxn id="29" idx="3"/>
              <a:endCxn id="40" idx="0"/>
            </p:cNvCxnSpPr>
            <p:nvPr/>
          </p:nvCxnSpPr>
          <p:spPr>
            <a:xfrm>
              <a:off x="4525" y="2247"/>
              <a:ext cx="517"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grpSp>
      <p:sp>
        <p:nvSpPr>
          <p:cNvPr id="45" name="TextBox 44"/>
          <p:cNvSpPr txBox="1">
            <a:spLocks noChangeArrowheads="1"/>
          </p:cNvSpPr>
          <p:nvPr/>
        </p:nvSpPr>
        <p:spPr bwMode="auto">
          <a:xfrm>
            <a:off x="2166939" y="3501009"/>
            <a:ext cx="7000875" cy="461665"/>
          </a:xfrm>
          <a:prstGeom prst="rect">
            <a:avLst/>
          </a:prstGeom>
          <a:noFill/>
          <a:ln w="9525">
            <a:noFill/>
            <a:miter lim="800000"/>
            <a:headEnd/>
            <a:tailEnd/>
          </a:ln>
        </p:spPr>
        <p:txBody>
          <a:bodyPr wrap="square">
            <a:spAutoFit/>
          </a:bodyPr>
          <a:lstStyle/>
          <a:p>
            <a:r>
              <a:rPr lang="ru-RU" sz="2000" dirty="0">
                <a:latin typeface="Calibri" pitchFamily="34" charset="0"/>
              </a:rPr>
              <a:t>(г) удалена</a:t>
            </a:r>
            <a:r>
              <a:rPr lang="en-US" sz="2000" dirty="0">
                <a:latin typeface="Calibri" pitchFamily="34" charset="0"/>
              </a:rPr>
              <a:t> G</a:t>
            </a:r>
            <a:r>
              <a:rPr lang="ru-RU" sz="2000" dirty="0">
                <a:latin typeface="Calibri" pitchFamily="34" charset="0"/>
              </a:rPr>
              <a:t>, ее дети имеют по </a:t>
            </a:r>
            <a:r>
              <a:rPr lang="ru-RU" sz="2400" dirty="0">
                <a:solidFill>
                  <a:schemeClr val="hlink"/>
                </a:solidFill>
                <a:latin typeface="Calibri" pitchFamily="34" charset="0"/>
              </a:rPr>
              <a:t> </a:t>
            </a:r>
            <a:r>
              <a:rPr lang="en-US" sz="2000" dirty="0">
                <a:latin typeface="Calibri" pitchFamily="34" charset="0"/>
              </a:rPr>
              <a:t>t-1 </a:t>
            </a:r>
            <a:r>
              <a:rPr lang="ru-RU" sz="2000" dirty="0">
                <a:latin typeface="Calibri" pitchFamily="34" charset="0"/>
              </a:rPr>
              <a:t>ключу</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64865" name="Group 39"/>
          <p:cNvGrpSpPr>
            <a:grpSpLocks/>
          </p:cNvGrpSpPr>
          <p:nvPr/>
        </p:nvGrpSpPr>
        <p:grpSpPr bwMode="auto">
          <a:xfrm>
            <a:off x="2524125" y="1190724"/>
            <a:ext cx="7500938" cy="1714500"/>
            <a:chOff x="630" y="315"/>
            <a:chExt cx="4725" cy="1080"/>
          </a:xfrm>
        </p:grpSpPr>
        <p:sp>
          <p:nvSpPr>
            <p:cNvPr id="5" name="Прямоугольник 4"/>
            <p:cNvSpPr/>
            <p:nvPr/>
          </p:nvSpPr>
          <p:spPr>
            <a:xfrm>
              <a:off x="2610" y="315"/>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P</a:t>
              </a:r>
              <a:endParaRPr lang="ru-RU" dirty="0"/>
            </a:p>
          </p:txBody>
        </p:sp>
        <p:cxnSp>
          <p:nvCxnSpPr>
            <p:cNvPr id="6" name="Прямая со стрелкой 5"/>
            <p:cNvCxnSpPr>
              <a:endCxn id="7" idx="0"/>
            </p:cNvCxnSpPr>
            <p:nvPr/>
          </p:nvCxnSpPr>
          <p:spPr>
            <a:xfrm rot="10800000" flipV="1">
              <a:off x="1845" y="405"/>
              <a:ext cx="765"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7" name="Прямоугольник 6"/>
            <p:cNvSpPr/>
            <p:nvPr/>
          </p:nvSpPr>
          <p:spPr>
            <a:xfrm>
              <a:off x="1530" y="630"/>
              <a:ext cx="630" cy="18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C   L</a:t>
              </a:r>
              <a:endParaRPr lang="ru-RU" dirty="0"/>
            </a:p>
          </p:txBody>
        </p:sp>
        <p:sp>
          <p:nvSpPr>
            <p:cNvPr id="8" name="Прямоугольник 7"/>
            <p:cNvSpPr/>
            <p:nvPr/>
          </p:nvSpPr>
          <p:spPr>
            <a:xfrm>
              <a:off x="4095" y="630"/>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T  X</a:t>
              </a:r>
              <a:endParaRPr lang="ru-RU" dirty="0"/>
            </a:p>
          </p:txBody>
        </p:sp>
        <p:cxnSp>
          <p:nvCxnSpPr>
            <p:cNvPr id="9" name="Прямая со стрелкой 8"/>
            <p:cNvCxnSpPr>
              <a:stCxn id="5" idx="3"/>
              <a:endCxn id="8" idx="0"/>
            </p:cNvCxnSpPr>
            <p:nvPr/>
          </p:nvCxnSpPr>
          <p:spPr>
            <a:xfrm>
              <a:off x="3105" y="405"/>
              <a:ext cx="1237" cy="2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0" name="Прямоугольник 9"/>
            <p:cNvSpPr/>
            <p:nvPr/>
          </p:nvSpPr>
          <p:spPr>
            <a:xfrm>
              <a:off x="1260" y="1215"/>
              <a:ext cx="1125" cy="18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D  E  J  K</a:t>
              </a:r>
              <a:endParaRPr lang="ru-RU" dirty="0"/>
            </a:p>
          </p:txBody>
        </p:sp>
        <p:sp>
          <p:nvSpPr>
            <p:cNvPr id="11" name="Прямоугольник 10"/>
            <p:cNvSpPr/>
            <p:nvPr/>
          </p:nvSpPr>
          <p:spPr>
            <a:xfrm>
              <a:off x="630" y="1215"/>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12" name="Прямоугольник 11"/>
            <p:cNvSpPr/>
            <p:nvPr/>
          </p:nvSpPr>
          <p:spPr>
            <a:xfrm>
              <a:off x="2475" y="1215"/>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13" name="Прямая со стрелкой 12"/>
            <p:cNvCxnSpPr>
              <a:stCxn id="7" idx="1"/>
              <a:endCxn id="11" idx="0"/>
            </p:cNvCxnSpPr>
            <p:nvPr/>
          </p:nvCxnSpPr>
          <p:spPr>
            <a:xfrm rot="10800000" flipV="1">
              <a:off x="878" y="720"/>
              <a:ext cx="652"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4" name="Прямая со стрелкой 13"/>
            <p:cNvCxnSpPr>
              <a:stCxn id="7" idx="2"/>
              <a:endCxn id="10" idx="0"/>
            </p:cNvCxnSpPr>
            <p:nvPr/>
          </p:nvCxnSpPr>
          <p:spPr>
            <a:xfrm rot="5400000">
              <a:off x="1631" y="1001"/>
              <a:ext cx="405" cy="23"/>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5" name="Прямая со стрелкой 14"/>
            <p:cNvCxnSpPr>
              <a:stCxn id="7" idx="3"/>
              <a:endCxn id="12" idx="0"/>
            </p:cNvCxnSpPr>
            <p:nvPr/>
          </p:nvCxnSpPr>
          <p:spPr>
            <a:xfrm>
              <a:off x="2160" y="720"/>
              <a:ext cx="562"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6" name="Прямоугольник 15"/>
            <p:cNvSpPr/>
            <p:nvPr/>
          </p:nvSpPr>
          <p:spPr>
            <a:xfrm>
              <a:off x="3240" y="1215"/>
              <a:ext cx="630"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17" name="Прямоугольник 16"/>
            <p:cNvSpPr/>
            <p:nvPr/>
          </p:nvSpPr>
          <p:spPr>
            <a:xfrm>
              <a:off x="4860" y="1215"/>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18" name="Прямоугольник 17"/>
            <p:cNvSpPr/>
            <p:nvPr/>
          </p:nvSpPr>
          <p:spPr>
            <a:xfrm>
              <a:off x="4095" y="1215"/>
              <a:ext cx="495" cy="18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19" name="Прямая со стрелкой 18"/>
            <p:cNvCxnSpPr>
              <a:stCxn id="8" idx="1"/>
              <a:endCxn id="16" idx="0"/>
            </p:cNvCxnSpPr>
            <p:nvPr/>
          </p:nvCxnSpPr>
          <p:spPr>
            <a:xfrm rot="10800000" flipV="1">
              <a:off x="3555" y="720"/>
              <a:ext cx="540"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0" name="Прямая со стрелкой 19"/>
            <p:cNvCxnSpPr>
              <a:stCxn id="8" idx="2"/>
              <a:endCxn id="18" idx="0"/>
            </p:cNvCxnSpPr>
            <p:nvPr/>
          </p:nvCxnSpPr>
          <p:spPr>
            <a:xfrm rot="5400000">
              <a:off x="4140" y="1013"/>
              <a:ext cx="405" cy="1"/>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1" name="Прямая со стрелкой 20"/>
            <p:cNvCxnSpPr>
              <a:stCxn id="8" idx="3"/>
              <a:endCxn id="17" idx="0"/>
            </p:cNvCxnSpPr>
            <p:nvPr/>
          </p:nvCxnSpPr>
          <p:spPr>
            <a:xfrm>
              <a:off x="4590" y="720"/>
              <a:ext cx="517" cy="49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64899" name="TextBox 21"/>
            <p:cNvSpPr txBox="1">
              <a:spLocks noChangeArrowheads="1"/>
            </p:cNvSpPr>
            <p:nvPr/>
          </p:nvSpPr>
          <p:spPr bwMode="auto">
            <a:xfrm>
              <a:off x="1338" y="391"/>
              <a:ext cx="199" cy="288"/>
            </a:xfrm>
            <a:prstGeom prst="rect">
              <a:avLst/>
            </a:prstGeom>
            <a:noFill/>
            <a:ln w="9525">
              <a:solidFill>
                <a:schemeClr val="accent1"/>
              </a:solidFill>
              <a:miter lim="800000"/>
              <a:headEnd/>
              <a:tailEnd/>
            </a:ln>
          </p:spPr>
          <p:txBody>
            <a:bodyPr wrap="none">
              <a:spAutoFit/>
            </a:bodyPr>
            <a:lstStyle/>
            <a:p>
              <a:r>
                <a:rPr lang="ru-RU" sz="2400" i="1">
                  <a:latin typeface="Calibri" pitchFamily="34" charset="0"/>
                </a:rPr>
                <a:t>х</a:t>
              </a:r>
            </a:p>
          </p:txBody>
        </p:sp>
      </p:grpSp>
      <p:grpSp>
        <p:nvGrpSpPr>
          <p:cNvPr id="2" name="Group 1"/>
          <p:cNvGrpSpPr/>
          <p:nvPr/>
        </p:nvGrpSpPr>
        <p:grpSpPr>
          <a:xfrm>
            <a:off x="3062288" y="4437113"/>
            <a:ext cx="6357938" cy="1857375"/>
            <a:chOff x="752475" y="2997200"/>
            <a:chExt cx="6357938" cy="1857375"/>
          </a:xfrm>
        </p:grpSpPr>
        <p:sp>
          <p:nvSpPr>
            <p:cNvPr id="24" name="Прямоугольник 23"/>
            <p:cNvSpPr/>
            <p:nvPr/>
          </p:nvSpPr>
          <p:spPr>
            <a:xfrm>
              <a:off x="4110038" y="2997200"/>
              <a:ext cx="285750" cy="357188"/>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ru-RU" dirty="0"/>
            </a:p>
          </p:txBody>
        </p:sp>
        <p:sp>
          <p:nvSpPr>
            <p:cNvPr id="26" name="Прямоугольник 25"/>
            <p:cNvSpPr/>
            <p:nvPr/>
          </p:nvSpPr>
          <p:spPr>
            <a:xfrm>
              <a:off x="3538538" y="3783013"/>
              <a:ext cx="1285875" cy="28575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C   L  P  T  X</a:t>
              </a:r>
              <a:endParaRPr lang="ru-RU" dirty="0"/>
            </a:p>
          </p:txBody>
        </p:sp>
        <p:sp>
          <p:nvSpPr>
            <p:cNvPr id="29" name="Прямоугольник 28"/>
            <p:cNvSpPr/>
            <p:nvPr/>
          </p:nvSpPr>
          <p:spPr>
            <a:xfrm>
              <a:off x="1752600" y="4568825"/>
              <a:ext cx="1357313" cy="285750"/>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E   J   K</a:t>
              </a:r>
              <a:endParaRPr lang="ru-RU" dirty="0"/>
            </a:p>
          </p:txBody>
        </p:sp>
        <p:sp>
          <p:nvSpPr>
            <p:cNvPr id="30" name="Прямоугольник 29"/>
            <p:cNvSpPr/>
            <p:nvPr/>
          </p:nvSpPr>
          <p:spPr>
            <a:xfrm>
              <a:off x="752475" y="4568825"/>
              <a:ext cx="785813" cy="28575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31" name="Прямоугольник 30"/>
            <p:cNvSpPr/>
            <p:nvPr/>
          </p:nvSpPr>
          <p:spPr>
            <a:xfrm>
              <a:off x="3252788" y="4568825"/>
              <a:ext cx="785812" cy="28575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32" name="Прямая со стрелкой 31"/>
            <p:cNvCxnSpPr>
              <a:stCxn id="26" idx="1"/>
              <a:endCxn id="30" idx="0"/>
            </p:cNvCxnSpPr>
            <p:nvPr/>
          </p:nvCxnSpPr>
          <p:spPr>
            <a:xfrm rot="10800000" flipV="1">
              <a:off x="1146175" y="3925888"/>
              <a:ext cx="2392363" cy="642937"/>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3" name="Прямая со стрелкой 32"/>
            <p:cNvCxnSpPr>
              <a:endCxn id="29" idx="0"/>
            </p:cNvCxnSpPr>
            <p:nvPr/>
          </p:nvCxnSpPr>
          <p:spPr>
            <a:xfrm rot="10800000" flipV="1">
              <a:off x="2432050" y="4068763"/>
              <a:ext cx="1320800" cy="50006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4" name="Прямая со стрелкой 33"/>
            <p:cNvCxnSpPr/>
            <p:nvPr/>
          </p:nvCxnSpPr>
          <p:spPr>
            <a:xfrm rot="5400000">
              <a:off x="3609976" y="4068762"/>
              <a:ext cx="500062" cy="500063"/>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35" name="Прямоугольник 34"/>
            <p:cNvSpPr/>
            <p:nvPr/>
          </p:nvSpPr>
          <p:spPr>
            <a:xfrm>
              <a:off x="4252913" y="4568825"/>
              <a:ext cx="1000125" cy="28575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36" name="Прямоугольник 35"/>
            <p:cNvSpPr/>
            <p:nvPr/>
          </p:nvSpPr>
          <p:spPr>
            <a:xfrm>
              <a:off x="6324600" y="4568825"/>
              <a:ext cx="785813" cy="28575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37" name="Прямоугольник 36"/>
            <p:cNvSpPr/>
            <p:nvPr/>
          </p:nvSpPr>
          <p:spPr>
            <a:xfrm>
              <a:off x="5395913" y="4568825"/>
              <a:ext cx="785812" cy="28575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39" name="Прямая со стрелкой 38"/>
            <p:cNvCxnSpPr>
              <a:endCxn id="37" idx="0"/>
            </p:cNvCxnSpPr>
            <p:nvPr/>
          </p:nvCxnSpPr>
          <p:spPr>
            <a:xfrm>
              <a:off x="4752975" y="4056063"/>
              <a:ext cx="1036638" cy="50006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0" name="Прямая со стрелкой 39"/>
            <p:cNvCxnSpPr>
              <a:stCxn id="26" idx="3"/>
              <a:endCxn id="36" idx="0"/>
            </p:cNvCxnSpPr>
            <p:nvPr/>
          </p:nvCxnSpPr>
          <p:spPr>
            <a:xfrm>
              <a:off x="4824413" y="3925888"/>
              <a:ext cx="1893887" cy="642937"/>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63" name="Прямая со стрелкой 62"/>
            <p:cNvCxnSpPr/>
            <p:nvPr/>
          </p:nvCxnSpPr>
          <p:spPr>
            <a:xfrm rot="5400000">
              <a:off x="4072731" y="3571082"/>
              <a:ext cx="428625" cy="1588"/>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78" name="Прямая со стрелкой 77"/>
            <p:cNvCxnSpPr>
              <a:endCxn id="35" idx="0"/>
            </p:cNvCxnSpPr>
            <p:nvPr/>
          </p:nvCxnSpPr>
          <p:spPr>
            <a:xfrm rot="16200000" flipH="1">
              <a:off x="4324351" y="4127500"/>
              <a:ext cx="500062" cy="357187"/>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grpSp>
      <p:sp>
        <p:nvSpPr>
          <p:cNvPr id="38" name="TextBox 40"/>
          <p:cNvSpPr txBox="1">
            <a:spLocks noChangeArrowheads="1"/>
          </p:cNvSpPr>
          <p:nvPr/>
        </p:nvSpPr>
        <p:spPr bwMode="auto">
          <a:xfrm>
            <a:off x="2524125" y="3543400"/>
            <a:ext cx="7028258" cy="461665"/>
          </a:xfrm>
          <a:prstGeom prst="rect">
            <a:avLst/>
          </a:prstGeom>
          <a:noFill/>
          <a:ln w="9525">
            <a:noFill/>
            <a:miter lim="800000"/>
            <a:headEnd/>
            <a:tailEnd/>
          </a:ln>
        </p:spPr>
        <p:txBody>
          <a:bodyPr wrap="square">
            <a:spAutoFit/>
          </a:bodyPr>
          <a:lstStyle/>
          <a:p>
            <a:r>
              <a:rPr lang="ru-RU" sz="2000" dirty="0">
                <a:latin typeface="Calibri" pitchFamily="34" charset="0"/>
              </a:rPr>
              <a:t>(д) удалена</a:t>
            </a:r>
            <a:r>
              <a:rPr lang="en-US" sz="2000" dirty="0">
                <a:latin typeface="Calibri" pitchFamily="34" charset="0"/>
              </a:rPr>
              <a:t> </a:t>
            </a:r>
            <a:r>
              <a:rPr lang="en-US" sz="2400" dirty="0">
                <a:solidFill>
                  <a:schemeClr val="hlink"/>
                </a:solidFill>
                <a:latin typeface="Calibri" pitchFamily="34" charset="0"/>
              </a:rPr>
              <a:t>D</a:t>
            </a:r>
            <a:r>
              <a:rPr lang="ru-RU" sz="2000" dirty="0">
                <a:latin typeface="Calibri" pitchFamily="34" charset="0"/>
              </a:rPr>
              <a:t>, в вершине х нет ключа</a:t>
            </a:r>
            <a:r>
              <a:rPr lang="ru-RU" dirty="0" smtClean="0">
                <a:latin typeface="Calibri" pitchFamily="34" charset="0"/>
              </a:rPr>
              <a:t> </a:t>
            </a:r>
            <a:r>
              <a:rPr lang="en-US" dirty="0">
                <a:solidFill>
                  <a:schemeClr val="hlink"/>
                </a:solidFill>
              </a:rPr>
              <a:t>D</a:t>
            </a:r>
            <a:r>
              <a:rPr lang="ru-RU" dirty="0">
                <a:solidFill>
                  <a:schemeClr val="hlink"/>
                </a:solidFill>
              </a:rPr>
              <a:t> </a:t>
            </a:r>
            <a:r>
              <a:rPr lang="ru-RU" dirty="0"/>
              <a:t>и </a:t>
            </a:r>
            <a:r>
              <a:rPr lang="en-US" sz="2000" dirty="0"/>
              <a:t>t = 2</a:t>
            </a:r>
            <a:endParaRPr lang="ru-RU" sz="20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План лекции</a:t>
            </a:r>
            <a:endParaRPr lang="ru-RU" dirty="0"/>
          </a:p>
        </p:txBody>
      </p:sp>
      <p:sp>
        <p:nvSpPr>
          <p:cNvPr id="3" name="Content Placeholder 2"/>
          <p:cNvSpPr>
            <a:spLocks noGrp="1"/>
          </p:cNvSpPr>
          <p:nvPr>
            <p:ph idx="1"/>
          </p:nvPr>
        </p:nvSpPr>
        <p:spPr/>
        <p:txBody>
          <a:bodyPr/>
          <a:lstStyle/>
          <a:p>
            <a:r>
              <a:rPr lang="en-US" dirty="0" smtClean="0"/>
              <a:t>B</a:t>
            </a:r>
            <a:r>
              <a:rPr lang="ru-RU" dirty="0" smtClean="0"/>
              <a:t> деревья</a:t>
            </a:r>
          </a:p>
          <a:p>
            <a:pPr lvl="1"/>
            <a:r>
              <a:rPr lang="ru-RU" dirty="0" smtClean="0"/>
              <a:t>Определение</a:t>
            </a:r>
          </a:p>
          <a:p>
            <a:pPr lvl="1"/>
            <a:r>
              <a:rPr lang="ru-RU" dirty="0" smtClean="0"/>
              <a:t>Вставка и удаление вершины</a:t>
            </a:r>
          </a:p>
          <a:p>
            <a:r>
              <a:rPr lang="ru-RU" dirty="0" smtClean="0"/>
              <a:t>Красно-черные деревья</a:t>
            </a:r>
          </a:p>
          <a:p>
            <a:pPr lvl="1"/>
            <a:r>
              <a:rPr lang="ru-RU" dirty="0" smtClean="0"/>
              <a:t>Определение</a:t>
            </a:r>
          </a:p>
          <a:p>
            <a:pPr lvl="1"/>
            <a:r>
              <a:rPr lang="ru-RU" dirty="0"/>
              <a:t>Вставка вершины</a:t>
            </a:r>
          </a:p>
          <a:p>
            <a:pPr lvl="1"/>
            <a:r>
              <a:rPr lang="ru-RU" dirty="0"/>
              <a:t>Сравнение в АВЛ деревьями</a:t>
            </a:r>
          </a:p>
          <a:p>
            <a:pPr lvl="1"/>
            <a:r>
              <a:rPr lang="ru-RU" dirty="0"/>
              <a:t>Связь КЧ и </a:t>
            </a:r>
            <a:r>
              <a:rPr lang="en-US" dirty="0" smtClean="0"/>
              <a:t>B</a:t>
            </a:r>
            <a:r>
              <a:rPr lang="ru-RU" dirty="0" smtClean="0"/>
              <a:t> </a:t>
            </a:r>
            <a:r>
              <a:rPr lang="ru-RU" dirty="0"/>
              <a:t>деревьев</a:t>
            </a:r>
          </a:p>
        </p:txBody>
      </p:sp>
    </p:spTree>
    <p:extLst>
      <p:ext uri="{BB962C8B-B14F-4D97-AF65-F5344CB8AC3E}">
        <p14:creationId xmlns:p14="http://schemas.microsoft.com/office/powerpoint/2010/main" val="30421388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66913" name="Группа 22"/>
          <p:cNvGrpSpPr>
            <a:grpSpLocks/>
          </p:cNvGrpSpPr>
          <p:nvPr/>
        </p:nvGrpSpPr>
        <p:grpSpPr bwMode="auto">
          <a:xfrm>
            <a:off x="2095501" y="714375"/>
            <a:ext cx="6786563" cy="1785938"/>
            <a:chOff x="0" y="1071546"/>
            <a:chExt cx="6786610" cy="1785950"/>
          </a:xfrm>
        </p:grpSpPr>
        <p:sp>
          <p:nvSpPr>
            <p:cNvPr id="23" name="Прямоугольник 22"/>
            <p:cNvSpPr/>
            <p:nvPr/>
          </p:nvSpPr>
          <p:spPr>
            <a:xfrm>
              <a:off x="3214710" y="1785926"/>
              <a:ext cx="1285884"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C   L  P  T  X</a:t>
              </a:r>
              <a:endParaRPr lang="ru-RU" dirty="0"/>
            </a:p>
          </p:txBody>
        </p:sp>
        <p:sp>
          <p:nvSpPr>
            <p:cNvPr id="24" name="Прямоугольник 23"/>
            <p:cNvSpPr/>
            <p:nvPr/>
          </p:nvSpPr>
          <p:spPr>
            <a:xfrm>
              <a:off x="1428760" y="2571744"/>
              <a:ext cx="1357322"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E   J   K</a:t>
              </a:r>
              <a:endParaRPr lang="ru-RU" dirty="0"/>
            </a:p>
          </p:txBody>
        </p:sp>
        <p:sp>
          <p:nvSpPr>
            <p:cNvPr id="25" name="Прямоугольник 24"/>
            <p:cNvSpPr/>
            <p:nvPr/>
          </p:nvSpPr>
          <p:spPr>
            <a:xfrm>
              <a:off x="428628" y="2571744"/>
              <a:ext cx="785818"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26" name="Прямоугольник 25"/>
            <p:cNvSpPr/>
            <p:nvPr/>
          </p:nvSpPr>
          <p:spPr>
            <a:xfrm>
              <a:off x="2928958" y="2571744"/>
              <a:ext cx="785817"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27" name="Прямая со стрелкой 26"/>
            <p:cNvCxnSpPr>
              <a:stCxn id="23" idx="1"/>
              <a:endCxn id="25" idx="0"/>
            </p:cNvCxnSpPr>
            <p:nvPr/>
          </p:nvCxnSpPr>
          <p:spPr>
            <a:xfrm rot="10800000" flipV="1">
              <a:off x="822331" y="1928802"/>
              <a:ext cx="2392380" cy="64294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8" name="Прямая со стрелкой 27"/>
            <p:cNvCxnSpPr>
              <a:endCxn id="24" idx="0"/>
            </p:cNvCxnSpPr>
            <p:nvPr/>
          </p:nvCxnSpPr>
          <p:spPr>
            <a:xfrm rot="10800000" flipV="1">
              <a:off x="2108215" y="2071678"/>
              <a:ext cx="1320809" cy="500066"/>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9" name="Прямая со стрелкой 28"/>
            <p:cNvCxnSpPr/>
            <p:nvPr/>
          </p:nvCxnSpPr>
          <p:spPr>
            <a:xfrm rot="5400000">
              <a:off x="3286148" y="2071678"/>
              <a:ext cx="500066" cy="500066"/>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30" name="Прямоугольник 29"/>
            <p:cNvSpPr/>
            <p:nvPr/>
          </p:nvSpPr>
          <p:spPr>
            <a:xfrm>
              <a:off x="3929090" y="2571744"/>
              <a:ext cx="1000132"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31" name="Прямоугольник 30"/>
            <p:cNvSpPr/>
            <p:nvPr/>
          </p:nvSpPr>
          <p:spPr>
            <a:xfrm>
              <a:off x="6000792" y="2571744"/>
              <a:ext cx="785818"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32" name="Прямоугольник 31"/>
            <p:cNvSpPr/>
            <p:nvPr/>
          </p:nvSpPr>
          <p:spPr>
            <a:xfrm>
              <a:off x="5072098" y="2571744"/>
              <a:ext cx="785817"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33" name="Прямая со стрелкой 32"/>
            <p:cNvCxnSpPr>
              <a:endCxn id="32" idx="0"/>
            </p:cNvCxnSpPr>
            <p:nvPr/>
          </p:nvCxnSpPr>
          <p:spPr>
            <a:xfrm>
              <a:off x="4429156" y="2071678"/>
              <a:ext cx="1036645" cy="500066"/>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4" name="Прямая со стрелкой 33"/>
            <p:cNvCxnSpPr>
              <a:stCxn id="23" idx="3"/>
              <a:endCxn id="31" idx="0"/>
            </p:cNvCxnSpPr>
            <p:nvPr/>
          </p:nvCxnSpPr>
          <p:spPr>
            <a:xfrm>
              <a:off x="4500594" y="1928802"/>
              <a:ext cx="1893900" cy="64294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66941" name="TextBox 34"/>
            <p:cNvSpPr txBox="1">
              <a:spLocks noChangeArrowheads="1"/>
            </p:cNvSpPr>
            <p:nvPr/>
          </p:nvSpPr>
          <p:spPr bwMode="auto">
            <a:xfrm>
              <a:off x="0" y="1071546"/>
              <a:ext cx="3350171" cy="369334"/>
            </a:xfrm>
            <a:prstGeom prst="rect">
              <a:avLst/>
            </a:prstGeom>
            <a:noFill/>
            <a:ln w="9525">
              <a:noFill/>
              <a:miter lim="800000"/>
              <a:headEnd/>
              <a:tailEnd/>
            </a:ln>
          </p:spPr>
          <p:txBody>
            <a:bodyPr wrap="none">
              <a:spAutoFit/>
            </a:bodyPr>
            <a:lstStyle/>
            <a:p>
              <a:r>
                <a:rPr lang="ru-RU" dirty="0">
                  <a:latin typeface="Calibri" pitchFamily="34" charset="0"/>
                </a:rPr>
                <a:t>(д</a:t>
              </a:r>
              <a:r>
                <a:rPr lang="en-US" dirty="0">
                  <a:latin typeface="Calibri" pitchFamily="34" charset="0"/>
                </a:rPr>
                <a:t>’</a:t>
              </a:r>
              <a:r>
                <a:rPr lang="ru-RU" dirty="0">
                  <a:latin typeface="Calibri" pitchFamily="34" charset="0"/>
                </a:rPr>
                <a:t>) уменьшение высоты дерева</a:t>
              </a:r>
            </a:p>
          </p:txBody>
        </p:sp>
      </p:grpSp>
      <p:grpSp>
        <p:nvGrpSpPr>
          <p:cNvPr id="166914" name="Группа 22"/>
          <p:cNvGrpSpPr>
            <a:grpSpLocks/>
          </p:cNvGrpSpPr>
          <p:nvPr/>
        </p:nvGrpSpPr>
        <p:grpSpPr bwMode="auto">
          <a:xfrm>
            <a:off x="2238376" y="3357564"/>
            <a:ext cx="6786563" cy="1785937"/>
            <a:chOff x="0" y="1071546"/>
            <a:chExt cx="6786610" cy="1785950"/>
          </a:xfrm>
        </p:grpSpPr>
        <p:sp>
          <p:nvSpPr>
            <p:cNvPr id="42" name="Прямоугольник 41"/>
            <p:cNvSpPr/>
            <p:nvPr/>
          </p:nvSpPr>
          <p:spPr>
            <a:xfrm>
              <a:off x="3214710" y="1785926"/>
              <a:ext cx="1285884" cy="285752"/>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E   L  P  T  X</a:t>
              </a:r>
              <a:endParaRPr lang="ru-RU" dirty="0"/>
            </a:p>
          </p:txBody>
        </p:sp>
        <p:sp>
          <p:nvSpPr>
            <p:cNvPr id="43" name="Прямоугольник 42"/>
            <p:cNvSpPr/>
            <p:nvPr/>
          </p:nvSpPr>
          <p:spPr>
            <a:xfrm>
              <a:off x="1428760" y="2571744"/>
              <a:ext cx="1357322" cy="285752"/>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  J   K</a:t>
              </a:r>
              <a:endParaRPr lang="ru-RU" dirty="0"/>
            </a:p>
          </p:txBody>
        </p:sp>
        <p:sp>
          <p:nvSpPr>
            <p:cNvPr id="44" name="Прямоугольник 43"/>
            <p:cNvSpPr/>
            <p:nvPr/>
          </p:nvSpPr>
          <p:spPr>
            <a:xfrm>
              <a:off x="428628" y="2571744"/>
              <a:ext cx="785818" cy="285752"/>
            </a:xfrm>
            <a:prstGeom prst="rect">
              <a:avLst/>
            </a:prstGeom>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A  B</a:t>
              </a:r>
              <a:endParaRPr lang="ru-RU" dirty="0"/>
            </a:p>
          </p:txBody>
        </p:sp>
        <p:sp>
          <p:nvSpPr>
            <p:cNvPr id="45" name="Прямоугольник 44"/>
            <p:cNvSpPr/>
            <p:nvPr/>
          </p:nvSpPr>
          <p:spPr>
            <a:xfrm>
              <a:off x="2928958" y="2571744"/>
              <a:ext cx="785817"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N  O</a:t>
              </a:r>
              <a:endParaRPr lang="ru-RU" dirty="0"/>
            </a:p>
          </p:txBody>
        </p:sp>
        <p:cxnSp>
          <p:nvCxnSpPr>
            <p:cNvPr id="46" name="Прямая со стрелкой 45"/>
            <p:cNvCxnSpPr>
              <a:stCxn id="42" idx="1"/>
              <a:endCxn id="44" idx="0"/>
            </p:cNvCxnSpPr>
            <p:nvPr/>
          </p:nvCxnSpPr>
          <p:spPr>
            <a:xfrm rot="10800000" flipV="1">
              <a:off x="822331" y="1928802"/>
              <a:ext cx="2392380" cy="64294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7" name="Прямая со стрелкой 46"/>
            <p:cNvCxnSpPr>
              <a:endCxn id="43" idx="0"/>
            </p:cNvCxnSpPr>
            <p:nvPr/>
          </p:nvCxnSpPr>
          <p:spPr>
            <a:xfrm rot="10800000" flipV="1">
              <a:off x="2108215" y="2071678"/>
              <a:ext cx="1320809" cy="500066"/>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8" name="Прямая со стрелкой 47"/>
            <p:cNvCxnSpPr/>
            <p:nvPr/>
          </p:nvCxnSpPr>
          <p:spPr>
            <a:xfrm rot="5400000">
              <a:off x="3286149" y="2071677"/>
              <a:ext cx="500066" cy="500066"/>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49" name="Прямоугольник 48"/>
            <p:cNvSpPr/>
            <p:nvPr/>
          </p:nvSpPr>
          <p:spPr>
            <a:xfrm>
              <a:off x="3929090" y="2571744"/>
              <a:ext cx="1000132"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Q  R  S</a:t>
              </a:r>
              <a:endParaRPr lang="ru-RU" dirty="0"/>
            </a:p>
          </p:txBody>
        </p:sp>
        <p:sp>
          <p:nvSpPr>
            <p:cNvPr id="50" name="Прямоугольник 49"/>
            <p:cNvSpPr/>
            <p:nvPr/>
          </p:nvSpPr>
          <p:spPr>
            <a:xfrm>
              <a:off x="6000792" y="2571744"/>
              <a:ext cx="785818"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Y  Z</a:t>
              </a:r>
              <a:endParaRPr lang="ru-RU" dirty="0"/>
            </a:p>
          </p:txBody>
        </p:sp>
        <p:sp>
          <p:nvSpPr>
            <p:cNvPr id="51" name="Прямоугольник 50"/>
            <p:cNvSpPr/>
            <p:nvPr/>
          </p:nvSpPr>
          <p:spPr>
            <a:xfrm>
              <a:off x="5072098" y="2571744"/>
              <a:ext cx="785817" cy="28575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t>U  V</a:t>
              </a:r>
              <a:endParaRPr lang="ru-RU" dirty="0"/>
            </a:p>
          </p:txBody>
        </p:sp>
        <p:cxnSp>
          <p:nvCxnSpPr>
            <p:cNvPr id="52" name="Прямая со стрелкой 51"/>
            <p:cNvCxnSpPr>
              <a:endCxn id="51" idx="0"/>
            </p:cNvCxnSpPr>
            <p:nvPr/>
          </p:nvCxnSpPr>
          <p:spPr>
            <a:xfrm>
              <a:off x="4429156" y="2071678"/>
              <a:ext cx="1036645" cy="500066"/>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53" name="Прямая со стрелкой 52"/>
            <p:cNvCxnSpPr>
              <a:stCxn id="42" idx="3"/>
              <a:endCxn id="50" idx="0"/>
            </p:cNvCxnSpPr>
            <p:nvPr/>
          </p:nvCxnSpPr>
          <p:spPr>
            <a:xfrm>
              <a:off x="4500594" y="1928802"/>
              <a:ext cx="1893900" cy="64294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66928" name="TextBox 53"/>
            <p:cNvSpPr txBox="1">
              <a:spLocks noChangeArrowheads="1"/>
            </p:cNvSpPr>
            <p:nvPr/>
          </p:nvSpPr>
          <p:spPr bwMode="auto">
            <a:xfrm>
              <a:off x="0" y="1071546"/>
              <a:ext cx="1466860" cy="366715"/>
            </a:xfrm>
            <a:prstGeom prst="rect">
              <a:avLst/>
            </a:prstGeom>
            <a:noFill/>
            <a:ln w="9525">
              <a:noFill/>
              <a:miter lim="800000"/>
              <a:headEnd/>
              <a:tailEnd/>
            </a:ln>
          </p:spPr>
          <p:txBody>
            <a:bodyPr wrap="none">
              <a:spAutoFit/>
            </a:bodyPr>
            <a:lstStyle/>
            <a:p>
              <a:r>
                <a:rPr lang="ru-RU" dirty="0">
                  <a:latin typeface="Calibri" pitchFamily="34" charset="0"/>
                </a:rPr>
                <a:t>(е) удалена</a:t>
              </a:r>
              <a:r>
                <a:rPr lang="en-US" dirty="0">
                  <a:latin typeface="Calibri" pitchFamily="34" charset="0"/>
                </a:rPr>
                <a:t> </a:t>
              </a:r>
              <a:r>
                <a:rPr lang="en-US" dirty="0">
                  <a:solidFill>
                    <a:schemeClr val="hlink"/>
                  </a:solidFill>
                  <a:latin typeface="Calibri" pitchFamily="34" charset="0"/>
                </a:rPr>
                <a:t>C</a:t>
              </a:r>
              <a:endParaRPr lang="ru-RU" dirty="0">
                <a:latin typeface="Calibri"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dirty="0"/>
          </a:p>
        </p:txBody>
      </p:sp>
      <p:sp>
        <p:nvSpPr>
          <p:cNvPr id="5" name="Content Placeholder 4"/>
          <p:cNvSpPr>
            <a:spLocks noGrp="1"/>
          </p:cNvSpPr>
          <p:nvPr>
            <p:ph idx="1"/>
          </p:nvPr>
        </p:nvSpPr>
        <p:spPr/>
        <p:txBody>
          <a:bodyPr/>
          <a:lstStyle/>
          <a:p>
            <a:r>
              <a:rPr lang="en-US" dirty="0" smtClean="0">
                <a:solidFill>
                  <a:schemeClr val="bg1">
                    <a:lumMod val="65000"/>
                    <a:lumOff val="35000"/>
                  </a:schemeClr>
                </a:solidFill>
              </a:rPr>
              <a:t>B</a:t>
            </a:r>
            <a:r>
              <a:rPr lang="ru-RU" dirty="0" smtClean="0">
                <a:solidFill>
                  <a:schemeClr val="bg1">
                    <a:lumMod val="65000"/>
                    <a:lumOff val="35000"/>
                  </a:schemeClr>
                </a:solidFill>
              </a:rPr>
              <a:t> деревья</a:t>
            </a:r>
            <a:endParaRPr lang="ru-RU" dirty="0">
              <a:solidFill>
                <a:schemeClr val="bg1">
                  <a:lumMod val="65000"/>
                  <a:lumOff val="35000"/>
                </a:schemeClr>
              </a:solidFill>
            </a:endParaRPr>
          </a:p>
          <a:p>
            <a:pPr lvl="1"/>
            <a:r>
              <a:rPr lang="ru-RU" dirty="0">
                <a:solidFill>
                  <a:schemeClr val="bg1">
                    <a:lumMod val="65000"/>
                    <a:lumOff val="35000"/>
                  </a:schemeClr>
                </a:solidFill>
              </a:rPr>
              <a:t>Определение</a:t>
            </a:r>
          </a:p>
          <a:p>
            <a:pPr lvl="1"/>
            <a:r>
              <a:rPr lang="ru-RU" dirty="0">
                <a:solidFill>
                  <a:schemeClr val="bg1">
                    <a:lumMod val="65000"/>
                    <a:lumOff val="35000"/>
                  </a:schemeClr>
                </a:solidFill>
              </a:rPr>
              <a:t>Вставка и удаление вершины</a:t>
            </a:r>
          </a:p>
          <a:p>
            <a:r>
              <a:rPr lang="ru-RU" dirty="0"/>
              <a:t>Красно-черные деревья</a:t>
            </a:r>
          </a:p>
          <a:p>
            <a:pPr lvl="1"/>
            <a:r>
              <a:rPr lang="ru-RU" dirty="0" smtClean="0"/>
              <a:t>Определение</a:t>
            </a:r>
          </a:p>
          <a:p>
            <a:pPr lvl="1"/>
            <a:r>
              <a:rPr lang="ru-RU" dirty="0"/>
              <a:t>Вставка вершины</a:t>
            </a:r>
          </a:p>
          <a:p>
            <a:pPr lvl="1"/>
            <a:r>
              <a:rPr lang="ru-RU" dirty="0"/>
              <a:t>Сравнение в АВЛ деревьями</a:t>
            </a:r>
          </a:p>
          <a:p>
            <a:pPr lvl="1"/>
            <a:r>
              <a:rPr lang="ru-RU" dirty="0"/>
              <a:t>Связь КЧ и </a:t>
            </a:r>
            <a:r>
              <a:rPr lang="en-US" dirty="0" smtClean="0"/>
              <a:t>B</a:t>
            </a:r>
            <a:r>
              <a:rPr lang="ru-RU" dirty="0" smtClean="0"/>
              <a:t> </a:t>
            </a:r>
            <a:r>
              <a:rPr lang="ru-RU" dirty="0"/>
              <a:t>деревьев</a:t>
            </a:r>
          </a:p>
          <a:p>
            <a:pPr marL="68580" indent="0">
              <a:buNone/>
            </a:pPr>
            <a:endParaRPr lang="ru-RU" dirty="0"/>
          </a:p>
        </p:txBody>
      </p:sp>
    </p:spTree>
    <p:extLst>
      <p:ext uri="{BB962C8B-B14F-4D97-AF65-F5344CB8AC3E}">
        <p14:creationId xmlns:p14="http://schemas.microsoft.com/office/powerpoint/2010/main" val="1101432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Красно-чёрное </a:t>
            </a:r>
            <a:r>
              <a:rPr lang="ru-RU" dirty="0" smtClean="0"/>
              <a:t>дерево</a:t>
            </a:r>
            <a:endParaRPr lang="ru-RU" dirty="0"/>
          </a:p>
        </p:txBody>
      </p:sp>
      <p:sp>
        <p:nvSpPr>
          <p:cNvPr id="96259" name="Rectangle 3"/>
          <p:cNvSpPr>
            <a:spLocks noGrp="1"/>
          </p:cNvSpPr>
          <p:nvPr>
            <p:ph sz="half" idx="1"/>
          </p:nvPr>
        </p:nvSpPr>
        <p:spPr/>
        <p:txBody>
          <a:bodyPr>
            <a:normAutofit fontScale="92500" lnSpcReduction="10000"/>
          </a:bodyPr>
          <a:lstStyle/>
          <a:p>
            <a:pPr marL="0" indent="0">
              <a:lnSpc>
                <a:spcPct val="80000"/>
              </a:lnSpc>
              <a:buNone/>
            </a:pPr>
            <a:r>
              <a:rPr lang="en-US" sz="2400" dirty="0"/>
              <a:t>Rudolf Bayer</a:t>
            </a:r>
            <a:r>
              <a:rPr lang="ru-RU" sz="2400" dirty="0"/>
              <a:t> </a:t>
            </a:r>
            <a:r>
              <a:rPr lang="ru-RU" sz="2400" dirty="0" smtClean="0"/>
              <a:t>1972, Симметричные </a:t>
            </a:r>
            <a:r>
              <a:rPr lang="ru-RU" sz="2400" dirty="0"/>
              <a:t>двоичные </a:t>
            </a:r>
            <a:r>
              <a:rPr lang="en-US" sz="2400" dirty="0"/>
              <a:t>B</a:t>
            </a:r>
            <a:r>
              <a:rPr lang="ru-RU" sz="2400" dirty="0"/>
              <a:t> деревья</a:t>
            </a:r>
          </a:p>
          <a:p>
            <a:pPr marL="0" indent="0">
              <a:lnSpc>
                <a:spcPct val="80000"/>
              </a:lnSpc>
              <a:buNone/>
            </a:pPr>
            <a:r>
              <a:rPr lang="ru-RU" sz="2400" dirty="0"/>
              <a:t>Леонидас Гибас и Роберт </a:t>
            </a:r>
            <a:r>
              <a:rPr lang="ru-RU" sz="2400" dirty="0" err="1"/>
              <a:t>Седжвик</a:t>
            </a:r>
            <a:r>
              <a:rPr lang="ru-RU" sz="2400" dirty="0"/>
              <a:t> </a:t>
            </a:r>
            <a:r>
              <a:rPr lang="ru-RU" sz="2400" dirty="0" smtClean="0"/>
              <a:t>1978,</a:t>
            </a:r>
            <a:r>
              <a:rPr lang="ru-RU" sz="2400" dirty="0"/>
              <a:t/>
            </a:r>
            <a:br>
              <a:rPr lang="ru-RU" sz="2400" dirty="0"/>
            </a:br>
            <a:r>
              <a:rPr lang="ru-RU" sz="2400" dirty="0"/>
              <a:t>КЧ деревья</a:t>
            </a:r>
          </a:p>
          <a:p>
            <a:pPr>
              <a:lnSpc>
                <a:spcPct val="80000"/>
              </a:lnSpc>
              <a:buFont typeface="Arial" charset="0"/>
              <a:buNone/>
            </a:pPr>
            <a:endParaRPr lang="ru-RU" sz="2400" dirty="0"/>
          </a:p>
          <a:p>
            <a:pPr marL="68580" indent="0">
              <a:lnSpc>
                <a:spcPct val="80000"/>
              </a:lnSpc>
              <a:buNone/>
            </a:pPr>
            <a:r>
              <a:rPr lang="ru-RU" sz="2400" i="1" dirty="0" smtClean="0"/>
              <a:t>Красно-чёрным деревом </a:t>
            </a:r>
            <a:r>
              <a:rPr lang="ru-RU" sz="2400" dirty="0" smtClean="0"/>
              <a:t>называется дерево двоичного</a:t>
            </a:r>
            <a:r>
              <a:rPr lang="en-US" sz="2400" dirty="0" smtClean="0"/>
              <a:t> </a:t>
            </a:r>
            <a:r>
              <a:rPr lang="ru-RU" sz="2400" dirty="0" smtClean="0"/>
              <a:t>поиска</a:t>
            </a:r>
            <a:r>
              <a:rPr lang="ru-RU" sz="2400" dirty="0"/>
              <a:t>, обладающее </a:t>
            </a:r>
            <a:r>
              <a:rPr lang="ru-RU" sz="2400" dirty="0" smtClean="0"/>
              <a:t>следующими</a:t>
            </a:r>
            <a:r>
              <a:rPr lang="en-US" sz="2400" dirty="0" smtClean="0"/>
              <a:t> </a:t>
            </a:r>
            <a:r>
              <a:rPr lang="ru-RU" sz="2400" i="1" dirty="0" smtClean="0"/>
              <a:t>КЧ </a:t>
            </a:r>
            <a:r>
              <a:rPr lang="ru-RU" sz="2400" i="1" dirty="0"/>
              <a:t>свойствами</a:t>
            </a:r>
          </a:p>
          <a:p>
            <a:pPr marL="582930" indent="-514350">
              <a:lnSpc>
                <a:spcPct val="80000"/>
              </a:lnSpc>
              <a:buFont typeface="+mj-lt"/>
              <a:buAutoNum type="arabicPeriod"/>
            </a:pPr>
            <a:endParaRPr lang="ru-RU" sz="2400" dirty="0"/>
          </a:p>
          <a:p>
            <a:pPr marL="582930" indent="-514350">
              <a:lnSpc>
                <a:spcPct val="80000"/>
              </a:lnSpc>
            </a:pPr>
            <a:r>
              <a:rPr lang="ru-RU" sz="2400" dirty="0"/>
              <a:t>Все листья чёрные и не содержат данных</a:t>
            </a:r>
          </a:p>
          <a:p>
            <a:pPr marL="582930" indent="-514350">
              <a:lnSpc>
                <a:spcPct val="80000"/>
              </a:lnSpc>
            </a:pPr>
            <a:r>
              <a:rPr lang="ru-RU" sz="2400" dirty="0"/>
              <a:t>Все потомки красных узлов </a:t>
            </a:r>
            <a:r>
              <a:rPr lang="ru-RU" sz="2400" dirty="0" smtClean="0"/>
              <a:t>чёрные </a:t>
            </a:r>
            <a:r>
              <a:rPr lang="ru-RU" sz="2400" dirty="0"/>
              <a:t>– </a:t>
            </a:r>
            <a:br>
              <a:rPr lang="ru-RU" sz="2400" dirty="0"/>
            </a:br>
            <a:r>
              <a:rPr lang="ru-RU" sz="2400" dirty="0"/>
              <a:t>нет двух красных узлов подряд</a:t>
            </a:r>
          </a:p>
          <a:p>
            <a:pPr marL="582930" indent="-514350">
              <a:lnSpc>
                <a:spcPct val="80000"/>
              </a:lnSpc>
            </a:pPr>
            <a:r>
              <a:rPr lang="ru-RU" sz="2400" dirty="0"/>
              <a:t>На всех путях от корня к листьям число </a:t>
            </a:r>
            <a:r>
              <a:rPr lang="ru-RU" sz="2400" dirty="0" smtClean="0"/>
              <a:t>чёрных вершин одинаково </a:t>
            </a:r>
            <a:r>
              <a:rPr lang="ru-RU" sz="2400" dirty="0"/>
              <a:t>и равно </a:t>
            </a:r>
            <a:r>
              <a:rPr lang="ru-RU" sz="2400" i="1" dirty="0" smtClean="0"/>
              <a:t>чёрной</a:t>
            </a:r>
            <a:r>
              <a:rPr lang="en-US" sz="2400" i="1" dirty="0" smtClean="0"/>
              <a:t> </a:t>
            </a:r>
            <a:r>
              <a:rPr lang="ru-RU" sz="2400" i="1" dirty="0" smtClean="0"/>
              <a:t>высоте </a:t>
            </a:r>
            <a:r>
              <a:rPr lang="ru-RU" sz="2400" i="1" dirty="0"/>
              <a:t>дерева</a:t>
            </a:r>
          </a:p>
          <a:p>
            <a:pPr marL="68580" indent="0">
              <a:lnSpc>
                <a:spcPct val="80000"/>
              </a:lnSpc>
              <a:buNone/>
            </a:pPr>
            <a:endParaRPr lang="ru-RU" sz="2400" dirty="0"/>
          </a:p>
        </p:txBody>
      </p:sp>
      <p:sp>
        <p:nvSpPr>
          <p:cNvPr id="3" name="Объект 2"/>
          <p:cNvSpPr>
            <a:spLocks noGrp="1"/>
          </p:cNvSpPr>
          <p:nvPr>
            <p:ph sz="half" idx="2"/>
          </p:nvPr>
        </p:nvSpPr>
        <p:spPr/>
        <p:txBody>
          <a:bodyPr>
            <a:normAutofit fontScale="92500" lnSpcReduction="10000"/>
          </a:bodyPr>
          <a:lstStyle/>
          <a:p>
            <a:endParaRPr lang="ru-RU" dirty="0"/>
          </a:p>
        </p:txBody>
      </p:sp>
      <p:pic>
        <p:nvPicPr>
          <p:cNvPr id="136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00" y="1600201"/>
            <a:ext cx="2706712" cy="297596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6201" name="Picture 9" descr="http://www.cs.princeton.edu/~rs/rs.gray.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7600" y="1600200"/>
            <a:ext cx="2706712" cy="3733395"/>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2786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Пример КЧ дерева (Википедия)</a:t>
            </a:r>
            <a:endParaRPr lang="ru-RU" dirty="0"/>
          </a:p>
        </p:txBody>
      </p:sp>
      <p:sp>
        <p:nvSpPr>
          <p:cNvPr id="3" name="Content Placeholder 2"/>
          <p:cNvSpPr>
            <a:spLocks noGrp="1"/>
          </p:cNvSpPr>
          <p:nvPr>
            <p:ph idx="1"/>
          </p:nvPr>
        </p:nvSpPr>
        <p:spPr/>
        <p:txBody>
          <a:bodyPr/>
          <a:lstStyle/>
          <a:p>
            <a:endParaRPr lang="ru-RU"/>
          </a:p>
        </p:txBody>
      </p:sp>
      <p:pic>
        <p:nvPicPr>
          <p:cNvPr id="140290" name="Picture 2" descr="http://upload.wikimedia.org/wikipedia/commons/thumb/6/66/Red-black_tree_example.svg/1000px-Red-black_tree_example.svg.png?uselang=ru"/>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2472929" y="1811466"/>
            <a:ext cx="7703438" cy="3705354"/>
          </a:xfrm>
          <a:prstGeom prst="rect">
            <a:avLst/>
          </a:prstGeom>
          <a:noFill/>
        </p:spPr>
      </p:pic>
    </p:spTree>
    <p:extLst>
      <p:ext uri="{BB962C8B-B14F-4D97-AF65-F5344CB8AC3E}">
        <p14:creationId xmlns:p14="http://schemas.microsoft.com/office/powerpoint/2010/main" val="38124929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Высота </a:t>
            </a:r>
            <a:r>
              <a:rPr lang="ru-RU" dirty="0"/>
              <a:t>и </a:t>
            </a:r>
            <a:r>
              <a:rPr lang="ru-RU" dirty="0" smtClean="0"/>
              <a:t>число вершин в КЧ дереве</a:t>
            </a:r>
            <a:endParaRPr lang="ru-RU" dirty="0"/>
          </a:p>
        </p:txBody>
      </p:sp>
      <p:sp>
        <p:nvSpPr>
          <p:cNvPr id="100355" name="Rectangle 3"/>
          <p:cNvSpPr>
            <a:spLocks noGrp="1"/>
          </p:cNvSpPr>
          <p:nvPr>
            <p:ph idx="1"/>
          </p:nvPr>
        </p:nvSpPr>
        <p:spPr/>
        <p:txBody>
          <a:bodyPr>
            <a:normAutofit fontScale="92500" lnSpcReduction="20000"/>
          </a:bodyPr>
          <a:lstStyle/>
          <a:p>
            <a:pPr marL="582930" indent="-514350"/>
            <a:r>
              <a:rPr lang="ru-RU" dirty="0" smtClean="0"/>
              <a:t>Если h – это чёрная высота, то число вершин </a:t>
            </a:r>
            <a:r>
              <a:rPr lang="en-US" dirty="0" smtClean="0"/>
              <a:t>&gt;=</a:t>
            </a:r>
            <a:r>
              <a:rPr lang="ru-RU" dirty="0" smtClean="0"/>
              <a:t> 2</a:t>
            </a:r>
            <a:r>
              <a:rPr lang="ru-RU" baseline="30000" dirty="0" smtClean="0"/>
              <a:t>h − 1</a:t>
            </a:r>
          </a:p>
          <a:p>
            <a:pPr marL="854964" lvl="1" indent="-457200"/>
            <a:r>
              <a:rPr lang="ru-RU" dirty="0" smtClean="0"/>
              <a:t>Почему?</a:t>
            </a:r>
          </a:p>
          <a:p>
            <a:pPr marL="854964" lvl="1" indent="-457200"/>
            <a:r>
              <a:rPr lang="ru-RU" dirty="0" smtClean="0"/>
              <a:t>Что получится, если красные вершины «втянутся» в черных предков?</a:t>
            </a:r>
          </a:p>
          <a:p>
            <a:pPr marL="854964" lvl="1" indent="-457200"/>
            <a:r>
              <a:rPr lang="ru-RU" dirty="0" smtClean="0"/>
              <a:t>Как выглядит двоичное дерево, у которого все листья находятся на одной глубине?</a:t>
            </a:r>
          </a:p>
          <a:p>
            <a:pPr marL="582930" indent="-514350"/>
            <a:endParaRPr lang="ru-RU" dirty="0" smtClean="0"/>
          </a:p>
          <a:p>
            <a:pPr marL="582930" indent="-514350"/>
            <a:r>
              <a:rPr lang="ru-RU" dirty="0" smtClean="0"/>
              <a:t>Если h – это обычная высота, то число вершин </a:t>
            </a:r>
            <a:r>
              <a:rPr lang="en-US" dirty="0" smtClean="0"/>
              <a:t>&gt;= </a:t>
            </a:r>
            <a:r>
              <a:rPr lang="ru-RU" dirty="0" smtClean="0"/>
              <a:t>2</a:t>
            </a:r>
            <a:r>
              <a:rPr lang="ru-RU" baseline="30000" dirty="0" smtClean="0"/>
              <a:t>(h−1)/2</a:t>
            </a:r>
            <a:endParaRPr lang="ru-RU" dirty="0" smtClean="0"/>
          </a:p>
          <a:p>
            <a:pPr marL="982980" lvl="1" indent="-514350"/>
            <a:r>
              <a:rPr lang="ru-RU" dirty="0" smtClean="0"/>
              <a:t>Почему?</a:t>
            </a:r>
          </a:p>
          <a:p>
            <a:pPr marL="582930" indent="-514350"/>
            <a:endParaRPr lang="ru-RU" dirty="0" smtClean="0"/>
          </a:p>
          <a:p>
            <a:pPr marL="582930" indent="-514350"/>
            <a:r>
              <a:rPr lang="ru-RU" dirty="0" smtClean="0"/>
              <a:t>Если число вершин N вершин, то высота дерева </a:t>
            </a:r>
            <a:r>
              <a:rPr lang="en-US" dirty="0" smtClean="0"/>
              <a:t>&lt;= </a:t>
            </a:r>
            <a:r>
              <a:rPr lang="ru-RU" dirty="0" smtClean="0"/>
              <a:t>2log</a:t>
            </a:r>
            <a:r>
              <a:rPr lang="ru-RU" baseline="-25000" dirty="0" smtClean="0"/>
              <a:t>2</a:t>
            </a:r>
            <a:r>
              <a:rPr lang="ru-RU" dirty="0" smtClean="0"/>
              <a:t>N + 1</a:t>
            </a:r>
          </a:p>
        </p:txBody>
      </p:sp>
    </p:spTree>
    <p:extLst>
      <p:ext uri="{BB962C8B-B14F-4D97-AF65-F5344CB8AC3E}">
        <p14:creationId xmlns:p14="http://schemas.microsoft.com/office/powerpoint/2010/main" val="2560511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Как вставить новый ключ в КЧ дерево</a:t>
            </a:r>
            <a:endParaRPr lang="ru-RU" dirty="0"/>
          </a:p>
        </p:txBody>
      </p:sp>
      <p:sp>
        <p:nvSpPr>
          <p:cNvPr id="106499" name="Rectangle 3"/>
          <p:cNvSpPr>
            <a:spLocks noGrp="1"/>
          </p:cNvSpPr>
          <p:nvPr>
            <p:ph idx="1"/>
          </p:nvPr>
        </p:nvSpPr>
        <p:spPr/>
        <p:txBody>
          <a:bodyPr>
            <a:normAutofit/>
          </a:bodyPr>
          <a:lstStyle/>
          <a:p>
            <a:pPr>
              <a:lnSpc>
                <a:spcPct val="80000"/>
              </a:lnSpc>
            </a:pPr>
            <a:r>
              <a:rPr lang="ru-RU" dirty="0" smtClean="0"/>
              <a:t>Находим лист, на месте которого должна быть вершина с добавляемым ключом</a:t>
            </a:r>
            <a:endParaRPr lang="ru-RU" dirty="0"/>
          </a:p>
          <a:p>
            <a:pPr>
              <a:lnSpc>
                <a:spcPct val="80000"/>
              </a:lnSpc>
            </a:pPr>
            <a:endParaRPr lang="ru-RU" dirty="0"/>
          </a:p>
          <a:p>
            <a:pPr>
              <a:lnSpc>
                <a:spcPct val="80000"/>
              </a:lnSpc>
            </a:pPr>
            <a:r>
              <a:rPr lang="ru-RU" dirty="0" smtClean="0"/>
              <a:t>Заменяем этот лист на новую красную вершину с </a:t>
            </a:r>
            <a:r>
              <a:rPr lang="ru-RU" dirty="0"/>
              <a:t>двумя чёрными листьями</a:t>
            </a:r>
          </a:p>
          <a:p>
            <a:pPr>
              <a:lnSpc>
                <a:spcPct val="80000"/>
              </a:lnSpc>
            </a:pPr>
            <a:endParaRPr lang="ru-RU" dirty="0"/>
          </a:p>
          <a:p>
            <a:pPr>
              <a:lnSpc>
                <a:spcPct val="80000"/>
              </a:lnSpc>
            </a:pPr>
            <a:r>
              <a:rPr lang="ru-RU" dirty="0" smtClean="0"/>
              <a:t>«Чиним» КЧ свойства, если они нарушились</a:t>
            </a:r>
          </a:p>
          <a:p>
            <a:pPr lvl="1">
              <a:lnSpc>
                <a:spcPct val="80000"/>
              </a:lnSpc>
            </a:pPr>
            <a:r>
              <a:rPr lang="ru-RU" dirty="0" smtClean="0"/>
              <a:t>Перекрашиваем вершины, </a:t>
            </a:r>
            <a:r>
              <a:rPr lang="ru-RU" dirty="0"/>
              <a:t>поворачиваем </a:t>
            </a:r>
            <a:r>
              <a:rPr lang="ru-RU" dirty="0" smtClean="0"/>
              <a:t>поддеревья</a:t>
            </a:r>
            <a:endParaRPr lang="ru-RU" dirty="0"/>
          </a:p>
          <a:p>
            <a:pPr marL="68580" indent="0">
              <a:lnSpc>
                <a:spcPct val="80000"/>
              </a:lnSpc>
              <a:buNone/>
            </a:pPr>
            <a:endParaRPr lang="ru-RU" dirty="0"/>
          </a:p>
        </p:txBody>
      </p:sp>
    </p:spTree>
    <p:extLst>
      <p:ext uri="{BB962C8B-B14F-4D97-AF65-F5344CB8AC3E}">
        <p14:creationId xmlns:p14="http://schemas.microsoft.com/office/powerpoint/2010/main" val="833358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Какие КЧ свойства могут нарушиться?</a:t>
            </a:r>
            <a:endParaRPr lang="ru-RU" dirty="0"/>
          </a:p>
        </p:txBody>
      </p:sp>
      <p:sp>
        <p:nvSpPr>
          <p:cNvPr id="106499" name="Rectangle 3"/>
          <p:cNvSpPr>
            <a:spLocks noGrp="1"/>
          </p:cNvSpPr>
          <p:nvPr>
            <p:ph idx="1"/>
          </p:nvPr>
        </p:nvSpPr>
        <p:spPr/>
        <p:txBody>
          <a:bodyPr>
            <a:normAutofit fontScale="92500"/>
          </a:bodyPr>
          <a:lstStyle/>
          <a:p>
            <a:pPr marL="582930" indent="-514350">
              <a:lnSpc>
                <a:spcPct val="80000"/>
              </a:lnSpc>
            </a:pPr>
            <a:r>
              <a:rPr lang="ru-RU" dirty="0" smtClean="0"/>
              <a:t>Все </a:t>
            </a:r>
            <a:r>
              <a:rPr lang="ru-RU" dirty="0"/>
              <a:t>листья </a:t>
            </a:r>
            <a:r>
              <a:rPr lang="ru-RU" dirty="0" smtClean="0"/>
              <a:t>чёрные</a:t>
            </a:r>
          </a:p>
          <a:p>
            <a:pPr marL="982980" lvl="1" indent="-514350">
              <a:lnSpc>
                <a:spcPct val="80000"/>
              </a:lnSpc>
            </a:pPr>
            <a:r>
              <a:rPr lang="ru-RU" dirty="0" smtClean="0"/>
              <a:t>Сохраняется</a:t>
            </a:r>
            <a:endParaRPr lang="ru-RU" dirty="0"/>
          </a:p>
          <a:p>
            <a:pPr marL="582930" indent="-514350">
              <a:lnSpc>
                <a:spcPct val="80000"/>
              </a:lnSpc>
            </a:pPr>
            <a:endParaRPr lang="ru-RU" dirty="0" smtClean="0"/>
          </a:p>
          <a:p>
            <a:pPr marL="582930" indent="-514350">
              <a:lnSpc>
                <a:spcPct val="80000"/>
              </a:lnSpc>
            </a:pPr>
            <a:r>
              <a:rPr lang="ru-RU" dirty="0" smtClean="0"/>
              <a:t>Потомки </a:t>
            </a:r>
            <a:r>
              <a:rPr lang="ru-RU" dirty="0"/>
              <a:t>красных </a:t>
            </a:r>
            <a:r>
              <a:rPr lang="ru-RU" dirty="0" smtClean="0"/>
              <a:t>вершин чёрные </a:t>
            </a:r>
            <a:r>
              <a:rPr lang="ru-RU" dirty="0"/>
              <a:t>– нет двух красных </a:t>
            </a:r>
            <a:r>
              <a:rPr lang="ru-RU" dirty="0" smtClean="0"/>
              <a:t>вершин подряд</a:t>
            </a:r>
          </a:p>
          <a:p>
            <a:pPr marL="982980" lvl="1" indent="-514350">
              <a:lnSpc>
                <a:spcPct val="80000"/>
              </a:lnSpc>
            </a:pPr>
            <a:r>
              <a:rPr lang="ru-RU" dirty="0" smtClean="0"/>
              <a:t>Может нарушиться, т.к. заменили черный лист на красную вершину</a:t>
            </a:r>
          </a:p>
          <a:p>
            <a:pPr marL="582930" indent="-514350">
              <a:lnSpc>
                <a:spcPct val="80000"/>
              </a:lnSpc>
            </a:pPr>
            <a:endParaRPr lang="ru-RU" dirty="0" smtClean="0"/>
          </a:p>
          <a:p>
            <a:pPr marL="582930" indent="-514350">
              <a:lnSpc>
                <a:spcPct val="80000"/>
              </a:lnSpc>
            </a:pPr>
            <a:r>
              <a:rPr lang="ru-RU" dirty="0" smtClean="0"/>
              <a:t>На </a:t>
            </a:r>
            <a:r>
              <a:rPr lang="ru-RU" dirty="0"/>
              <a:t>всех путях от корня к листьям число чёрных </a:t>
            </a:r>
            <a:r>
              <a:rPr lang="ru-RU" dirty="0" smtClean="0"/>
              <a:t>вершин одинаково</a:t>
            </a:r>
          </a:p>
          <a:p>
            <a:pPr marL="982980" lvl="1" indent="-514350">
              <a:lnSpc>
                <a:spcPct val="80000"/>
              </a:lnSpc>
            </a:pPr>
            <a:r>
              <a:rPr lang="ru-RU" dirty="0" smtClean="0"/>
              <a:t>Сохраняется</a:t>
            </a:r>
            <a:r>
              <a:rPr lang="ru-RU" dirty="0"/>
              <a:t/>
            </a:r>
            <a:br>
              <a:rPr lang="ru-RU" dirty="0"/>
            </a:br>
            <a:endParaRPr lang="ru-RU" dirty="0"/>
          </a:p>
        </p:txBody>
      </p:sp>
    </p:spTree>
    <p:extLst>
      <p:ext uri="{BB962C8B-B14F-4D97-AF65-F5344CB8AC3E}">
        <p14:creationId xmlns:p14="http://schemas.microsoft.com/office/powerpoint/2010/main" val="8645812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Возможные случаи при починке КЧ свойств</a:t>
            </a:r>
            <a:endParaRPr lang="ru-RU" dirty="0"/>
          </a:p>
        </p:txBody>
      </p:sp>
      <p:sp>
        <p:nvSpPr>
          <p:cNvPr id="106499" name="Rectangle 3"/>
          <p:cNvSpPr>
            <a:spLocks noGrp="1"/>
          </p:cNvSpPr>
          <p:nvPr>
            <p:ph idx="1"/>
          </p:nvPr>
        </p:nvSpPr>
        <p:spPr/>
        <p:txBody>
          <a:bodyPr>
            <a:normAutofit/>
          </a:bodyPr>
          <a:lstStyle/>
          <a:p>
            <a:pPr marL="525780" indent="-457200">
              <a:lnSpc>
                <a:spcPct val="80000"/>
              </a:lnSpc>
            </a:pPr>
            <a:r>
              <a:rPr lang="ru-RU" dirty="0" smtClean="0"/>
              <a:t>Нужно что-то делать, только если отец проверяемой вершины красный</a:t>
            </a:r>
          </a:p>
          <a:p>
            <a:pPr marL="525780" indent="-457200">
              <a:lnSpc>
                <a:spcPct val="80000"/>
              </a:lnSpc>
            </a:pPr>
            <a:r>
              <a:rPr lang="ru-RU" dirty="0" smtClean="0"/>
              <a:t>Возможны 4 случая</a:t>
            </a:r>
          </a:p>
        </p:txBody>
      </p:sp>
      <p:graphicFrame>
        <p:nvGraphicFramePr>
          <p:cNvPr id="3" name="Таблица 2"/>
          <p:cNvGraphicFramePr>
            <a:graphicFrameLocks noGrp="1"/>
          </p:cNvGraphicFramePr>
          <p:nvPr>
            <p:extLst>
              <p:ext uri="{D42A27DB-BD31-4B8C-83A1-F6EECF244321}">
                <p14:modId xmlns:p14="http://schemas.microsoft.com/office/powerpoint/2010/main" val="1809126641"/>
              </p:ext>
            </p:extLst>
          </p:nvPr>
        </p:nvGraphicFramePr>
        <p:xfrm>
          <a:off x="609600" y="3147784"/>
          <a:ext cx="10972800" cy="2286000"/>
        </p:xfrm>
        <a:graphic>
          <a:graphicData uri="http://schemas.openxmlformats.org/drawingml/2006/table">
            <a:tbl>
              <a:tblPr firstRow="1" bandRow="1">
                <a:tableStyleId>{5C22544A-7EE6-4342-B048-85BDC9FD1C3A}</a:tableStyleId>
              </a:tblPr>
              <a:tblGrid>
                <a:gridCol w="6998568"/>
                <a:gridCol w="1944216"/>
                <a:gridCol w="2030016"/>
              </a:tblGrid>
              <a:tr h="370840">
                <a:tc>
                  <a:txBody>
                    <a:bodyPr/>
                    <a:lstStyle/>
                    <a:p>
                      <a:r>
                        <a:rPr lang="ru-RU" sz="2400" dirty="0" smtClean="0"/>
                        <a:t>Каким потомком</a:t>
                      </a:r>
                      <a:r>
                        <a:rPr lang="ru-RU" sz="2400" baseline="0" dirty="0" smtClean="0"/>
                        <a:t> является </a:t>
                      </a:r>
                      <a:r>
                        <a:rPr lang="ru-RU" sz="2400" dirty="0" smtClean="0"/>
                        <a:t>проверяемая</a:t>
                      </a:r>
                      <a:r>
                        <a:rPr lang="ru-RU" sz="2400" baseline="0" dirty="0" smtClean="0"/>
                        <a:t> </a:t>
                      </a:r>
                      <a:r>
                        <a:rPr lang="ru-RU" sz="2400" dirty="0" smtClean="0"/>
                        <a:t>вершина?</a:t>
                      </a:r>
                      <a:endParaRPr lang="ru-RU" sz="2400" dirty="0"/>
                    </a:p>
                  </a:txBody>
                  <a:tcPr/>
                </a:tc>
                <a:tc>
                  <a:txBody>
                    <a:bodyPr/>
                    <a:lstStyle/>
                    <a:p>
                      <a:r>
                        <a:rPr lang="ru-RU" sz="2400" dirty="0" smtClean="0"/>
                        <a:t>Цвет отца</a:t>
                      </a:r>
                      <a:endParaRPr lang="ru-RU" sz="2400" dirty="0"/>
                    </a:p>
                  </a:txBody>
                  <a:tcPr/>
                </a:tc>
                <a:tc>
                  <a:txBody>
                    <a:bodyPr/>
                    <a:lstStyle/>
                    <a:p>
                      <a:r>
                        <a:rPr lang="ru-RU" sz="2400" dirty="0" smtClean="0"/>
                        <a:t>Цвет дяди</a:t>
                      </a:r>
                      <a:endParaRPr lang="ru-RU" sz="2400" dirty="0"/>
                    </a:p>
                  </a:txBody>
                  <a:tcPr/>
                </a:tc>
              </a:tr>
              <a:tr h="370840">
                <a:tc>
                  <a:txBody>
                    <a:bodyPr/>
                    <a:lstStyle/>
                    <a:p>
                      <a:r>
                        <a:rPr lang="ru-RU" sz="2400" dirty="0" smtClean="0"/>
                        <a:t>неважно</a:t>
                      </a:r>
                      <a:endParaRPr lang="ru-RU" sz="2400" dirty="0"/>
                    </a:p>
                  </a:txBody>
                  <a:tcPr/>
                </a:tc>
                <a:tc>
                  <a:txBody>
                    <a:bodyPr/>
                    <a:lstStyle/>
                    <a:p>
                      <a:r>
                        <a:rPr lang="ru-RU" sz="2400" dirty="0" smtClean="0"/>
                        <a:t>красный</a:t>
                      </a:r>
                      <a:endParaRPr lang="ru-RU" sz="2400" dirty="0"/>
                    </a:p>
                  </a:txBody>
                  <a:tcPr/>
                </a:tc>
                <a:tc>
                  <a:txBody>
                    <a:bodyPr/>
                    <a:lstStyle/>
                    <a:p>
                      <a:r>
                        <a:rPr lang="ru-RU" sz="2400" dirty="0" smtClean="0"/>
                        <a:t>нет дяди</a:t>
                      </a:r>
                      <a:endParaRPr lang="ru-RU" sz="2400" dirty="0"/>
                    </a:p>
                  </a:txBody>
                  <a:tcPr/>
                </a:tc>
              </a:tr>
              <a:tr h="370840">
                <a:tc>
                  <a:txBody>
                    <a:bodyPr/>
                    <a:lstStyle/>
                    <a:p>
                      <a:r>
                        <a:rPr lang="ru-RU" sz="2400" dirty="0" smtClean="0"/>
                        <a:t>неважно</a:t>
                      </a:r>
                      <a:endParaRPr lang="ru-RU" sz="2400" dirty="0"/>
                    </a:p>
                  </a:txBody>
                  <a:tcPr/>
                </a:tc>
                <a:tc>
                  <a:txBody>
                    <a:bodyPr/>
                    <a:lstStyle/>
                    <a:p>
                      <a:r>
                        <a:rPr lang="ru-RU" sz="2400" dirty="0" smtClean="0"/>
                        <a:t>красный</a:t>
                      </a:r>
                      <a:endParaRPr lang="ru-RU" sz="2400" dirty="0"/>
                    </a:p>
                  </a:txBody>
                  <a:tcPr/>
                </a:tc>
                <a:tc>
                  <a:txBody>
                    <a:bodyPr/>
                    <a:lstStyle/>
                    <a:p>
                      <a:r>
                        <a:rPr lang="ru-RU" sz="2400" dirty="0" smtClean="0"/>
                        <a:t>красный</a:t>
                      </a:r>
                      <a:endParaRPr lang="ru-RU" sz="2400" dirty="0"/>
                    </a:p>
                  </a:txBody>
                  <a:tcPr/>
                </a:tc>
              </a:tr>
              <a:tr h="370840">
                <a:tc>
                  <a:txBody>
                    <a:bodyPr/>
                    <a:lstStyle/>
                    <a:p>
                      <a:r>
                        <a:rPr lang="ru-RU" sz="2400" dirty="0" smtClean="0"/>
                        <a:t>левым</a:t>
                      </a:r>
                      <a:endParaRPr lang="ru-RU" sz="2400" dirty="0"/>
                    </a:p>
                  </a:txBody>
                  <a:tcPr/>
                </a:tc>
                <a:tc>
                  <a:txBody>
                    <a:bodyPr/>
                    <a:lstStyle/>
                    <a:p>
                      <a:r>
                        <a:rPr lang="ru-RU" sz="2400" dirty="0" smtClean="0"/>
                        <a:t>красный</a:t>
                      </a:r>
                      <a:endParaRPr lang="ru-RU" sz="2400" dirty="0"/>
                    </a:p>
                  </a:txBody>
                  <a:tcPr/>
                </a:tc>
                <a:tc>
                  <a:txBody>
                    <a:bodyPr/>
                    <a:lstStyle/>
                    <a:p>
                      <a:r>
                        <a:rPr lang="ru-RU" sz="2400" dirty="0" smtClean="0"/>
                        <a:t>черный</a:t>
                      </a:r>
                      <a:endParaRPr lang="ru-RU" sz="2400" dirty="0"/>
                    </a:p>
                  </a:txBody>
                  <a:tcPr/>
                </a:tc>
              </a:tr>
              <a:tr h="370840">
                <a:tc>
                  <a:txBody>
                    <a:bodyPr/>
                    <a:lstStyle/>
                    <a:p>
                      <a:r>
                        <a:rPr lang="ru-RU" sz="2400" dirty="0" smtClean="0"/>
                        <a:t>правым</a:t>
                      </a:r>
                      <a:endParaRPr lang="ru-RU" sz="2400" dirty="0"/>
                    </a:p>
                  </a:txBody>
                  <a:tcPr/>
                </a:tc>
                <a:tc>
                  <a:txBody>
                    <a:bodyPr/>
                    <a:lstStyle/>
                    <a:p>
                      <a:r>
                        <a:rPr lang="ru-RU" sz="2400" dirty="0" smtClean="0"/>
                        <a:t>красный</a:t>
                      </a:r>
                      <a:endParaRPr lang="ru-RU" sz="2400" dirty="0"/>
                    </a:p>
                  </a:txBody>
                  <a:tcPr/>
                </a:tc>
                <a:tc>
                  <a:txBody>
                    <a:bodyPr/>
                    <a:lstStyle/>
                    <a:p>
                      <a:r>
                        <a:rPr lang="ru-RU" sz="2400" dirty="0" smtClean="0"/>
                        <a:t>черный</a:t>
                      </a:r>
                      <a:endParaRPr lang="ru-RU" sz="2400" dirty="0"/>
                    </a:p>
                  </a:txBody>
                  <a:tcPr/>
                </a:tc>
              </a:tr>
            </a:tbl>
          </a:graphicData>
        </a:graphic>
      </p:graphicFrame>
    </p:spTree>
    <p:extLst>
      <p:ext uri="{BB962C8B-B14F-4D97-AF65-F5344CB8AC3E}">
        <p14:creationId xmlns:p14="http://schemas.microsoft.com/office/powerpoint/2010/main" val="21686483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Нет дяди, любой потомок</a:t>
            </a:r>
            <a:endParaRPr lang="ru-RU" dirty="0"/>
          </a:p>
        </p:txBody>
      </p:sp>
      <p:sp>
        <p:nvSpPr>
          <p:cNvPr id="118787" name="Rectangle 3"/>
          <p:cNvSpPr>
            <a:spLocks noGrp="1"/>
          </p:cNvSpPr>
          <p:nvPr>
            <p:ph idx="1"/>
          </p:nvPr>
        </p:nvSpPr>
        <p:spPr/>
        <p:txBody>
          <a:bodyPr>
            <a:normAutofit lnSpcReduction="10000"/>
          </a:bodyPr>
          <a:lstStyle/>
          <a:p>
            <a:pPr>
              <a:lnSpc>
                <a:spcPct val="80000"/>
              </a:lnSpc>
            </a:pPr>
            <a:r>
              <a:rPr lang="ru-RU" sz="4000" dirty="0" smtClean="0">
                <a:cs typeface="Times New Roman" pitchFamily="18" charset="0"/>
              </a:rPr>
              <a:t>Если нет дяди, то отец является корнем дерева</a:t>
            </a:r>
          </a:p>
          <a:p>
            <a:pPr lvl="1">
              <a:lnSpc>
                <a:spcPct val="80000"/>
              </a:lnSpc>
            </a:pPr>
            <a:r>
              <a:rPr lang="ru-RU" sz="3600" dirty="0" smtClean="0">
                <a:cs typeface="Times New Roman" pitchFamily="18" charset="0"/>
              </a:rPr>
              <a:t>Почему?</a:t>
            </a:r>
          </a:p>
          <a:p>
            <a:pPr>
              <a:lnSpc>
                <a:spcPct val="80000"/>
              </a:lnSpc>
            </a:pPr>
            <a:endParaRPr lang="ru-RU" sz="4000" dirty="0" smtClean="0">
              <a:cs typeface="Times New Roman" pitchFamily="18" charset="0"/>
            </a:endParaRPr>
          </a:p>
          <a:p>
            <a:pPr>
              <a:lnSpc>
                <a:spcPct val="80000"/>
              </a:lnSpc>
            </a:pPr>
            <a:r>
              <a:rPr lang="ru-RU" sz="4000" dirty="0" smtClean="0">
                <a:cs typeface="Times New Roman" pitchFamily="18" charset="0"/>
              </a:rPr>
              <a:t>Меняем цвет </a:t>
            </a:r>
            <a:r>
              <a:rPr lang="ru-RU" sz="4000" dirty="0">
                <a:cs typeface="Times New Roman" pitchFamily="18" charset="0"/>
              </a:rPr>
              <a:t>отца </a:t>
            </a:r>
            <a:r>
              <a:rPr lang="ru-RU" sz="4000" dirty="0" smtClean="0">
                <a:cs typeface="Times New Roman" pitchFamily="18" charset="0"/>
              </a:rPr>
              <a:t>на черный</a:t>
            </a:r>
          </a:p>
          <a:p>
            <a:pPr lvl="1">
              <a:lnSpc>
                <a:spcPct val="80000"/>
              </a:lnSpc>
            </a:pPr>
            <a:r>
              <a:rPr lang="ru-RU" sz="3600" dirty="0" smtClean="0">
                <a:cs typeface="Times New Roman" pitchFamily="18" charset="0"/>
              </a:rPr>
              <a:t>Увеличивается черная высота</a:t>
            </a:r>
          </a:p>
          <a:p>
            <a:pPr>
              <a:lnSpc>
                <a:spcPct val="80000"/>
              </a:lnSpc>
            </a:pPr>
            <a:endParaRPr lang="ru-RU" sz="4000" dirty="0" smtClean="0">
              <a:cs typeface="Times New Roman" pitchFamily="18" charset="0"/>
            </a:endParaRPr>
          </a:p>
          <a:p>
            <a:pPr>
              <a:lnSpc>
                <a:spcPct val="80000"/>
              </a:lnSpc>
            </a:pPr>
            <a:r>
              <a:rPr lang="ru-RU" sz="4000" dirty="0" smtClean="0">
                <a:cs typeface="Times New Roman" pitchFamily="18" charset="0"/>
              </a:rPr>
              <a:t>Вставка закончена</a:t>
            </a:r>
          </a:p>
          <a:p>
            <a:pPr lvl="1">
              <a:lnSpc>
                <a:spcPct val="80000"/>
              </a:lnSpc>
            </a:pPr>
            <a:r>
              <a:rPr lang="ru-RU" sz="3600" dirty="0" smtClean="0">
                <a:cs typeface="Times New Roman" pitchFamily="18" charset="0"/>
              </a:rPr>
              <a:t>Почему?</a:t>
            </a:r>
          </a:p>
        </p:txBody>
      </p:sp>
    </p:spTree>
    <p:extLst>
      <p:ext uri="{BB962C8B-B14F-4D97-AF65-F5344CB8AC3E}">
        <p14:creationId xmlns:p14="http://schemas.microsoft.com/office/powerpoint/2010/main" val="21275866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Красный дядя, любой потомок</a:t>
            </a:r>
            <a:endParaRPr lang="ru-RU" dirty="0"/>
          </a:p>
        </p:txBody>
      </p:sp>
      <p:sp>
        <p:nvSpPr>
          <p:cNvPr id="118787" name="Rectangle 3"/>
          <p:cNvSpPr>
            <a:spLocks noGrp="1"/>
          </p:cNvSpPr>
          <p:nvPr>
            <p:ph sz="half" idx="1"/>
          </p:nvPr>
        </p:nvSpPr>
        <p:spPr/>
        <p:txBody>
          <a:bodyPr>
            <a:normAutofit lnSpcReduction="10000"/>
          </a:bodyPr>
          <a:lstStyle/>
          <a:p>
            <a:pPr>
              <a:lnSpc>
                <a:spcPct val="80000"/>
              </a:lnSpc>
            </a:pPr>
            <a:r>
              <a:rPr lang="ru-RU" sz="3600" dirty="0" smtClean="0">
                <a:cs typeface="Times New Roman" pitchFamily="18" charset="0"/>
              </a:rPr>
              <a:t>Меняем цвет </a:t>
            </a:r>
            <a:r>
              <a:rPr lang="ru-RU" sz="3600" dirty="0">
                <a:cs typeface="Times New Roman" pitchFamily="18" charset="0"/>
              </a:rPr>
              <a:t>отца и дяди </a:t>
            </a:r>
            <a:r>
              <a:rPr lang="ru-RU" sz="3600" dirty="0" smtClean="0">
                <a:cs typeface="Times New Roman" pitchFamily="18" charset="0"/>
              </a:rPr>
              <a:t>на </a:t>
            </a:r>
            <a:r>
              <a:rPr lang="ru-RU" sz="3600" dirty="0">
                <a:cs typeface="Times New Roman" pitchFamily="18" charset="0"/>
              </a:rPr>
              <a:t>черный</a:t>
            </a:r>
          </a:p>
          <a:p>
            <a:pPr>
              <a:lnSpc>
                <a:spcPct val="80000"/>
              </a:lnSpc>
            </a:pPr>
            <a:endParaRPr lang="ru-RU" sz="3600" dirty="0" smtClean="0">
              <a:cs typeface="Times New Roman" pitchFamily="18" charset="0"/>
            </a:endParaRPr>
          </a:p>
          <a:p>
            <a:pPr>
              <a:lnSpc>
                <a:spcPct val="80000"/>
              </a:lnSpc>
            </a:pPr>
            <a:r>
              <a:rPr lang="ru-RU" sz="3600" dirty="0" smtClean="0">
                <a:cs typeface="Times New Roman" pitchFamily="18" charset="0"/>
              </a:rPr>
              <a:t>Меняем цвет </a:t>
            </a:r>
            <a:r>
              <a:rPr lang="ru-RU" sz="3600" dirty="0">
                <a:cs typeface="Times New Roman" pitchFamily="18" charset="0"/>
              </a:rPr>
              <a:t>деда </a:t>
            </a:r>
            <a:r>
              <a:rPr lang="ru-RU" sz="3600" dirty="0" smtClean="0">
                <a:cs typeface="Times New Roman" pitchFamily="18" charset="0"/>
              </a:rPr>
              <a:t>на </a:t>
            </a:r>
            <a:r>
              <a:rPr lang="ru-RU" sz="3600" dirty="0">
                <a:cs typeface="Times New Roman" pitchFamily="18" charset="0"/>
              </a:rPr>
              <a:t>красный</a:t>
            </a:r>
          </a:p>
          <a:p>
            <a:pPr>
              <a:lnSpc>
                <a:spcPct val="80000"/>
              </a:lnSpc>
            </a:pPr>
            <a:endParaRPr lang="ru-RU" sz="3600" dirty="0" smtClean="0">
              <a:cs typeface="Times New Roman" pitchFamily="18" charset="0"/>
            </a:endParaRPr>
          </a:p>
          <a:p>
            <a:pPr>
              <a:lnSpc>
                <a:spcPct val="80000"/>
              </a:lnSpc>
            </a:pPr>
            <a:r>
              <a:rPr lang="ru-RU" sz="3600" dirty="0" smtClean="0">
                <a:cs typeface="Times New Roman" pitchFamily="18" charset="0"/>
              </a:rPr>
              <a:t>КЧ </a:t>
            </a:r>
            <a:r>
              <a:rPr lang="ru-RU" sz="3600" dirty="0">
                <a:cs typeface="Times New Roman" pitchFamily="18" charset="0"/>
              </a:rPr>
              <a:t>свойства (возможно) нарушились на 2 уровня выше </a:t>
            </a:r>
            <a:r>
              <a:rPr lang="ru-RU" sz="3600" dirty="0" smtClean="0">
                <a:cs typeface="Times New Roman" pitchFamily="18" charset="0"/>
              </a:rPr>
              <a:t>– проверяем деда вершины</a:t>
            </a:r>
            <a:endParaRPr lang="ru-RU" sz="3600" dirty="0">
              <a:cs typeface="Times New Roman" pitchFamily="18" charset="0"/>
            </a:endParaRPr>
          </a:p>
          <a:p>
            <a:pPr marL="0" indent="0">
              <a:lnSpc>
                <a:spcPct val="80000"/>
              </a:lnSpc>
              <a:buNone/>
            </a:pPr>
            <a:endParaRPr lang="ru-RU" sz="3600" dirty="0" smtClean="0">
              <a:cs typeface="Times New Roman" pitchFamily="18" charset="0"/>
            </a:endParaRPr>
          </a:p>
        </p:txBody>
      </p:sp>
      <p:sp>
        <p:nvSpPr>
          <p:cNvPr id="3" name="Объект 2"/>
          <p:cNvSpPr>
            <a:spLocks noGrp="1"/>
          </p:cNvSpPr>
          <p:nvPr>
            <p:ph sz="half" idx="2"/>
          </p:nvPr>
        </p:nvSpPr>
        <p:spPr/>
        <p:txBody>
          <a:bodyPr>
            <a:normAutofit lnSpcReduction="10000"/>
          </a:bodyPr>
          <a:lstStyle/>
          <a:p>
            <a:endParaRPr lang="ru-RU" dirty="0"/>
          </a:p>
        </p:txBody>
      </p:sp>
      <p:grpSp>
        <p:nvGrpSpPr>
          <p:cNvPr id="5" name="Группа 4"/>
          <p:cNvGrpSpPr/>
          <p:nvPr/>
        </p:nvGrpSpPr>
        <p:grpSpPr>
          <a:xfrm>
            <a:off x="6278248" y="1578494"/>
            <a:ext cx="3521167" cy="2455343"/>
            <a:chOff x="1775909" y="3639948"/>
            <a:chExt cx="4327047" cy="3096345"/>
          </a:xfrm>
        </p:grpSpPr>
        <p:sp>
          <p:nvSpPr>
            <p:cNvPr id="6" name="Oval 84"/>
            <p:cNvSpPr/>
            <p:nvPr/>
          </p:nvSpPr>
          <p:spPr>
            <a:xfrm>
              <a:off x="4014724" y="3998955"/>
              <a:ext cx="504000" cy="50405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2"/>
                </a:solidFill>
              </a:endParaRPr>
            </a:p>
          </p:txBody>
        </p:sp>
        <p:sp>
          <p:nvSpPr>
            <p:cNvPr id="7" name="Oval 86"/>
            <p:cNvSpPr/>
            <p:nvPr/>
          </p:nvSpPr>
          <p:spPr>
            <a:xfrm>
              <a:off x="3000069" y="4936125"/>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2"/>
                </a:solidFill>
              </a:endParaRPr>
            </a:p>
          </p:txBody>
        </p:sp>
        <p:sp>
          <p:nvSpPr>
            <p:cNvPr id="8" name="Oval 89"/>
            <p:cNvSpPr/>
            <p:nvPr/>
          </p:nvSpPr>
          <p:spPr>
            <a:xfrm>
              <a:off x="5076754" y="4935059"/>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2"/>
                </a:solidFill>
              </a:endParaRPr>
            </a:p>
          </p:txBody>
        </p:sp>
        <p:cxnSp>
          <p:nvCxnSpPr>
            <p:cNvPr id="9" name="Elbow Connector 31"/>
            <p:cNvCxnSpPr>
              <a:stCxn id="7" idx="3"/>
              <a:endCxn id="21" idx="7"/>
            </p:cNvCxnSpPr>
            <p:nvPr/>
          </p:nvCxnSpPr>
          <p:spPr>
            <a:xfrm flipH="1">
              <a:off x="2592504" y="5366364"/>
              <a:ext cx="481374" cy="40643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0" name="Elbow Connector 31"/>
            <p:cNvCxnSpPr>
              <a:stCxn id="6" idx="3"/>
              <a:endCxn id="7" idx="7"/>
            </p:cNvCxnSpPr>
            <p:nvPr/>
          </p:nvCxnSpPr>
          <p:spPr>
            <a:xfrm flipH="1">
              <a:off x="3430260" y="4429194"/>
              <a:ext cx="658273" cy="580748"/>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1" name="Rectangle 95"/>
            <p:cNvSpPr/>
            <p:nvPr/>
          </p:nvSpPr>
          <p:spPr>
            <a:xfrm>
              <a:off x="5814956" y="572821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12" name="Rectangle 96"/>
            <p:cNvSpPr/>
            <p:nvPr/>
          </p:nvSpPr>
          <p:spPr>
            <a:xfrm>
              <a:off x="4590788" y="5728245"/>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cxnSp>
          <p:nvCxnSpPr>
            <p:cNvPr id="13" name="Elbow Connector 31"/>
            <p:cNvCxnSpPr>
              <a:stCxn id="7" idx="5"/>
              <a:endCxn id="20" idx="0"/>
            </p:cNvCxnSpPr>
            <p:nvPr/>
          </p:nvCxnSpPr>
          <p:spPr>
            <a:xfrm>
              <a:off x="3430260" y="5366364"/>
              <a:ext cx="449176" cy="39004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4" name="Elbow Connector 31"/>
            <p:cNvCxnSpPr>
              <a:stCxn id="6" idx="5"/>
              <a:endCxn id="8" idx="1"/>
            </p:cNvCxnSpPr>
            <p:nvPr/>
          </p:nvCxnSpPr>
          <p:spPr>
            <a:xfrm>
              <a:off x="4444915" y="4429194"/>
              <a:ext cx="705648" cy="579682"/>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5" name="Elbow Connector 31"/>
            <p:cNvCxnSpPr>
              <a:stCxn id="8" idx="3"/>
              <a:endCxn id="12" idx="0"/>
            </p:cNvCxnSpPr>
            <p:nvPr/>
          </p:nvCxnSpPr>
          <p:spPr>
            <a:xfrm flipH="1">
              <a:off x="4734788" y="5365298"/>
              <a:ext cx="415775" cy="36294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31"/>
            <p:cNvCxnSpPr>
              <a:stCxn id="8" idx="5"/>
              <a:endCxn id="11" idx="0"/>
            </p:cNvCxnSpPr>
            <p:nvPr/>
          </p:nvCxnSpPr>
          <p:spPr>
            <a:xfrm>
              <a:off x="5506945" y="5365298"/>
              <a:ext cx="452011" cy="362915"/>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7" name="Elbow Connector 31"/>
            <p:cNvCxnSpPr>
              <a:stCxn id="21" idx="3"/>
              <a:endCxn id="22" idx="0"/>
            </p:cNvCxnSpPr>
            <p:nvPr/>
          </p:nvCxnSpPr>
          <p:spPr>
            <a:xfrm flipH="1">
              <a:off x="1919909" y="6129216"/>
              <a:ext cx="316213"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8" name="Elbow Connector 31"/>
            <p:cNvCxnSpPr>
              <a:stCxn id="21" idx="5"/>
            </p:cNvCxnSpPr>
            <p:nvPr/>
          </p:nvCxnSpPr>
          <p:spPr>
            <a:xfrm>
              <a:off x="2592504" y="6129216"/>
              <a:ext cx="385159"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9" name="Rectangle 121"/>
            <p:cNvSpPr/>
            <p:nvPr/>
          </p:nvSpPr>
          <p:spPr>
            <a:xfrm>
              <a:off x="2712013"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0" name="Rectangle 122"/>
            <p:cNvSpPr/>
            <p:nvPr/>
          </p:nvSpPr>
          <p:spPr>
            <a:xfrm>
              <a:off x="3735436" y="5756404"/>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1" name="Oval 124"/>
            <p:cNvSpPr/>
            <p:nvPr/>
          </p:nvSpPr>
          <p:spPr>
            <a:xfrm>
              <a:off x="2162313" y="5698977"/>
              <a:ext cx="504000" cy="504056"/>
            </a:xfrm>
            <a:prstGeom prst="ellipse">
              <a:avLst/>
            </a:prstGeom>
            <a:solidFill>
              <a:srgbClr val="FF0000"/>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2"/>
                </a:solidFill>
              </a:endParaRPr>
            </a:p>
          </p:txBody>
        </p:sp>
        <p:sp>
          <p:nvSpPr>
            <p:cNvPr id="22" name="Rectangle 127"/>
            <p:cNvSpPr/>
            <p:nvPr/>
          </p:nvSpPr>
          <p:spPr>
            <a:xfrm>
              <a:off x="1775909"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3" name="TextBox 22"/>
            <p:cNvSpPr txBox="1"/>
            <p:nvPr/>
          </p:nvSpPr>
          <p:spPr>
            <a:xfrm>
              <a:off x="3580970" y="4945618"/>
              <a:ext cx="338554" cy="369332"/>
            </a:xfrm>
            <a:prstGeom prst="rect">
              <a:avLst/>
            </a:prstGeom>
            <a:noFill/>
          </p:spPr>
          <p:txBody>
            <a:bodyPr wrap="none" rtlCol="0">
              <a:spAutoFit/>
            </a:bodyPr>
            <a:lstStyle/>
            <a:p>
              <a:r>
                <a:rPr lang="en-US" dirty="0" smtClean="0">
                  <a:solidFill>
                    <a:schemeClr val="tx2"/>
                  </a:solidFill>
                </a:rPr>
                <a:t>A</a:t>
              </a:r>
              <a:endParaRPr lang="ru-RU" dirty="0">
                <a:solidFill>
                  <a:schemeClr val="tx2"/>
                </a:solidFill>
              </a:endParaRPr>
            </a:p>
          </p:txBody>
        </p:sp>
        <p:sp>
          <p:nvSpPr>
            <p:cNvPr id="24" name="TextBox 23"/>
            <p:cNvSpPr txBox="1"/>
            <p:nvPr/>
          </p:nvSpPr>
          <p:spPr>
            <a:xfrm>
              <a:off x="4352884" y="3639948"/>
              <a:ext cx="338554" cy="369332"/>
            </a:xfrm>
            <a:prstGeom prst="rect">
              <a:avLst/>
            </a:prstGeom>
            <a:noFill/>
          </p:spPr>
          <p:txBody>
            <a:bodyPr wrap="none" rtlCol="0">
              <a:spAutoFit/>
            </a:bodyPr>
            <a:lstStyle/>
            <a:p>
              <a:r>
                <a:rPr lang="en-US" dirty="0" smtClean="0">
                  <a:solidFill>
                    <a:schemeClr val="tx2"/>
                  </a:solidFill>
                </a:rPr>
                <a:t>B</a:t>
              </a:r>
              <a:endParaRPr lang="ru-RU" dirty="0">
                <a:solidFill>
                  <a:schemeClr val="tx2"/>
                </a:solidFill>
              </a:endParaRPr>
            </a:p>
          </p:txBody>
        </p:sp>
        <p:sp>
          <p:nvSpPr>
            <p:cNvPr id="25" name="TextBox 24"/>
            <p:cNvSpPr txBox="1"/>
            <p:nvPr/>
          </p:nvSpPr>
          <p:spPr>
            <a:xfrm>
              <a:off x="2219576" y="5299235"/>
              <a:ext cx="338554" cy="369332"/>
            </a:xfrm>
            <a:prstGeom prst="rect">
              <a:avLst/>
            </a:prstGeom>
            <a:noFill/>
          </p:spPr>
          <p:txBody>
            <a:bodyPr wrap="none" rtlCol="0">
              <a:spAutoFit/>
            </a:bodyPr>
            <a:lstStyle/>
            <a:p>
              <a:r>
                <a:rPr lang="en-US" dirty="0" smtClean="0">
                  <a:solidFill>
                    <a:schemeClr val="tx2"/>
                  </a:solidFill>
                </a:rPr>
                <a:t>X</a:t>
              </a:r>
              <a:endParaRPr lang="ru-RU" dirty="0">
                <a:solidFill>
                  <a:schemeClr val="tx2"/>
                </a:solidFill>
              </a:endParaRPr>
            </a:p>
          </p:txBody>
        </p:sp>
        <p:sp>
          <p:nvSpPr>
            <p:cNvPr id="26" name="TextBox 25"/>
            <p:cNvSpPr txBox="1"/>
            <p:nvPr/>
          </p:nvSpPr>
          <p:spPr>
            <a:xfrm>
              <a:off x="5384939" y="4359533"/>
              <a:ext cx="351378" cy="369332"/>
            </a:xfrm>
            <a:prstGeom prst="rect">
              <a:avLst/>
            </a:prstGeom>
            <a:noFill/>
          </p:spPr>
          <p:txBody>
            <a:bodyPr wrap="none" rtlCol="0">
              <a:spAutoFit/>
            </a:bodyPr>
            <a:lstStyle/>
            <a:p>
              <a:r>
                <a:rPr lang="en-US" dirty="0" smtClean="0">
                  <a:solidFill>
                    <a:schemeClr val="tx2"/>
                  </a:solidFill>
                </a:rPr>
                <a:t>C</a:t>
              </a:r>
              <a:endParaRPr lang="ru-RU" dirty="0">
                <a:solidFill>
                  <a:schemeClr val="tx2"/>
                </a:solidFill>
              </a:endParaRPr>
            </a:p>
          </p:txBody>
        </p:sp>
      </p:grpSp>
      <p:grpSp>
        <p:nvGrpSpPr>
          <p:cNvPr id="27" name="Группа 26"/>
          <p:cNvGrpSpPr/>
          <p:nvPr/>
        </p:nvGrpSpPr>
        <p:grpSpPr>
          <a:xfrm>
            <a:off x="8084524" y="3658925"/>
            <a:ext cx="3521167" cy="2455343"/>
            <a:chOff x="1775909" y="3639948"/>
            <a:chExt cx="4327047" cy="3096345"/>
          </a:xfrm>
        </p:grpSpPr>
        <p:sp>
          <p:nvSpPr>
            <p:cNvPr id="28" name="Oval 84"/>
            <p:cNvSpPr/>
            <p:nvPr/>
          </p:nvSpPr>
          <p:spPr>
            <a:xfrm>
              <a:off x="4014724" y="3998955"/>
              <a:ext cx="504000" cy="504056"/>
            </a:xfrm>
            <a:prstGeom prst="ellipse">
              <a:avLst/>
            </a:prstGeom>
            <a:solidFill>
              <a:srgbClr val="FF0000"/>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2"/>
                </a:solidFill>
              </a:endParaRPr>
            </a:p>
          </p:txBody>
        </p:sp>
        <p:sp>
          <p:nvSpPr>
            <p:cNvPr id="29" name="Oval 86"/>
            <p:cNvSpPr/>
            <p:nvPr/>
          </p:nvSpPr>
          <p:spPr>
            <a:xfrm>
              <a:off x="3000069" y="4936125"/>
              <a:ext cx="504000" cy="5040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2"/>
                </a:solidFill>
              </a:endParaRPr>
            </a:p>
          </p:txBody>
        </p:sp>
        <p:sp>
          <p:nvSpPr>
            <p:cNvPr id="30" name="Oval 89"/>
            <p:cNvSpPr/>
            <p:nvPr/>
          </p:nvSpPr>
          <p:spPr>
            <a:xfrm>
              <a:off x="5076754" y="4935059"/>
              <a:ext cx="504000" cy="50405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2"/>
                </a:solidFill>
              </a:endParaRPr>
            </a:p>
          </p:txBody>
        </p:sp>
        <p:cxnSp>
          <p:nvCxnSpPr>
            <p:cNvPr id="31" name="Elbow Connector 31"/>
            <p:cNvCxnSpPr>
              <a:stCxn id="29" idx="3"/>
              <a:endCxn id="43" idx="7"/>
            </p:cNvCxnSpPr>
            <p:nvPr/>
          </p:nvCxnSpPr>
          <p:spPr>
            <a:xfrm flipH="1">
              <a:off x="2592504" y="5366364"/>
              <a:ext cx="481374" cy="40643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8" idx="3"/>
              <a:endCxn id="29" idx="7"/>
            </p:cNvCxnSpPr>
            <p:nvPr/>
          </p:nvCxnSpPr>
          <p:spPr>
            <a:xfrm flipH="1">
              <a:off x="3430260" y="4429194"/>
              <a:ext cx="658273" cy="580748"/>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33" name="Rectangle 95"/>
            <p:cNvSpPr/>
            <p:nvPr/>
          </p:nvSpPr>
          <p:spPr>
            <a:xfrm>
              <a:off x="5814956" y="572821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34" name="Rectangle 96"/>
            <p:cNvSpPr/>
            <p:nvPr/>
          </p:nvSpPr>
          <p:spPr>
            <a:xfrm>
              <a:off x="4590788" y="5728245"/>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cxnSp>
          <p:nvCxnSpPr>
            <p:cNvPr id="35" name="Elbow Connector 31"/>
            <p:cNvCxnSpPr>
              <a:stCxn id="29" idx="5"/>
              <a:endCxn id="42" idx="0"/>
            </p:cNvCxnSpPr>
            <p:nvPr/>
          </p:nvCxnSpPr>
          <p:spPr>
            <a:xfrm>
              <a:off x="3430260" y="5366364"/>
              <a:ext cx="449176" cy="39004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6" name="Elbow Connector 31"/>
            <p:cNvCxnSpPr>
              <a:stCxn id="28" idx="5"/>
              <a:endCxn id="30" idx="1"/>
            </p:cNvCxnSpPr>
            <p:nvPr/>
          </p:nvCxnSpPr>
          <p:spPr>
            <a:xfrm>
              <a:off x="4444915" y="4429194"/>
              <a:ext cx="705648" cy="579682"/>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7" name="Elbow Connector 31"/>
            <p:cNvCxnSpPr>
              <a:stCxn id="30" idx="3"/>
              <a:endCxn id="34" idx="0"/>
            </p:cNvCxnSpPr>
            <p:nvPr/>
          </p:nvCxnSpPr>
          <p:spPr>
            <a:xfrm flipH="1">
              <a:off x="4734788" y="5365298"/>
              <a:ext cx="415775" cy="36294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8" name="Elbow Connector 31"/>
            <p:cNvCxnSpPr>
              <a:stCxn id="30" idx="5"/>
              <a:endCxn id="33" idx="0"/>
            </p:cNvCxnSpPr>
            <p:nvPr/>
          </p:nvCxnSpPr>
          <p:spPr>
            <a:xfrm>
              <a:off x="5506945" y="5365298"/>
              <a:ext cx="452011" cy="362915"/>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9" name="Elbow Connector 31"/>
            <p:cNvCxnSpPr>
              <a:stCxn id="43" idx="3"/>
              <a:endCxn id="44" idx="0"/>
            </p:cNvCxnSpPr>
            <p:nvPr/>
          </p:nvCxnSpPr>
          <p:spPr>
            <a:xfrm flipH="1">
              <a:off x="1919909" y="6129216"/>
              <a:ext cx="316213"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0" name="Elbow Connector 31"/>
            <p:cNvCxnSpPr>
              <a:stCxn id="43" idx="5"/>
            </p:cNvCxnSpPr>
            <p:nvPr/>
          </p:nvCxnSpPr>
          <p:spPr>
            <a:xfrm>
              <a:off x="2592504" y="6129216"/>
              <a:ext cx="385159"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41" name="Rectangle 121"/>
            <p:cNvSpPr/>
            <p:nvPr/>
          </p:nvSpPr>
          <p:spPr>
            <a:xfrm>
              <a:off x="2712013"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42" name="Rectangle 122"/>
            <p:cNvSpPr/>
            <p:nvPr/>
          </p:nvSpPr>
          <p:spPr>
            <a:xfrm>
              <a:off x="3735436" y="5756404"/>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43" name="Oval 124"/>
            <p:cNvSpPr/>
            <p:nvPr/>
          </p:nvSpPr>
          <p:spPr>
            <a:xfrm>
              <a:off x="2162313" y="5698977"/>
              <a:ext cx="504000" cy="504056"/>
            </a:xfrm>
            <a:prstGeom prst="ellips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2"/>
                </a:solidFill>
              </a:endParaRPr>
            </a:p>
          </p:txBody>
        </p:sp>
        <p:sp>
          <p:nvSpPr>
            <p:cNvPr id="44" name="Rectangle 127"/>
            <p:cNvSpPr/>
            <p:nvPr/>
          </p:nvSpPr>
          <p:spPr>
            <a:xfrm>
              <a:off x="1775909"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45" name="TextBox 44"/>
            <p:cNvSpPr txBox="1"/>
            <p:nvPr/>
          </p:nvSpPr>
          <p:spPr>
            <a:xfrm>
              <a:off x="3580970" y="4945618"/>
              <a:ext cx="338554" cy="369332"/>
            </a:xfrm>
            <a:prstGeom prst="rect">
              <a:avLst/>
            </a:prstGeom>
            <a:noFill/>
          </p:spPr>
          <p:txBody>
            <a:bodyPr wrap="none" rtlCol="0">
              <a:spAutoFit/>
            </a:bodyPr>
            <a:lstStyle/>
            <a:p>
              <a:r>
                <a:rPr lang="en-US" dirty="0" smtClean="0">
                  <a:solidFill>
                    <a:schemeClr val="tx2"/>
                  </a:solidFill>
                </a:rPr>
                <a:t>A</a:t>
              </a:r>
              <a:endParaRPr lang="ru-RU" dirty="0">
                <a:solidFill>
                  <a:schemeClr val="tx2"/>
                </a:solidFill>
              </a:endParaRPr>
            </a:p>
          </p:txBody>
        </p:sp>
        <p:sp>
          <p:nvSpPr>
            <p:cNvPr id="46" name="TextBox 45"/>
            <p:cNvSpPr txBox="1"/>
            <p:nvPr/>
          </p:nvSpPr>
          <p:spPr>
            <a:xfrm>
              <a:off x="4352884" y="3639948"/>
              <a:ext cx="338554" cy="369332"/>
            </a:xfrm>
            <a:prstGeom prst="rect">
              <a:avLst/>
            </a:prstGeom>
            <a:noFill/>
          </p:spPr>
          <p:txBody>
            <a:bodyPr wrap="none" rtlCol="0">
              <a:spAutoFit/>
            </a:bodyPr>
            <a:lstStyle/>
            <a:p>
              <a:r>
                <a:rPr lang="en-US" dirty="0" smtClean="0">
                  <a:solidFill>
                    <a:schemeClr val="tx2"/>
                  </a:solidFill>
                </a:rPr>
                <a:t>B</a:t>
              </a:r>
              <a:endParaRPr lang="ru-RU" dirty="0">
                <a:solidFill>
                  <a:schemeClr val="tx2"/>
                </a:solidFill>
              </a:endParaRPr>
            </a:p>
          </p:txBody>
        </p:sp>
        <p:sp>
          <p:nvSpPr>
            <p:cNvPr id="47" name="TextBox 46"/>
            <p:cNvSpPr txBox="1"/>
            <p:nvPr/>
          </p:nvSpPr>
          <p:spPr>
            <a:xfrm>
              <a:off x="2219576" y="5299235"/>
              <a:ext cx="338554" cy="369332"/>
            </a:xfrm>
            <a:prstGeom prst="rect">
              <a:avLst/>
            </a:prstGeom>
            <a:noFill/>
          </p:spPr>
          <p:txBody>
            <a:bodyPr wrap="none" rtlCol="0">
              <a:spAutoFit/>
            </a:bodyPr>
            <a:lstStyle/>
            <a:p>
              <a:r>
                <a:rPr lang="en-US" dirty="0" smtClean="0">
                  <a:solidFill>
                    <a:schemeClr val="tx2"/>
                  </a:solidFill>
                </a:rPr>
                <a:t>X</a:t>
              </a:r>
              <a:endParaRPr lang="ru-RU" dirty="0">
                <a:solidFill>
                  <a:schemeClr val="tx2"/>
                </a:solidFill>
              </a:endParaRPr>
            </a:p>
          </p:txBody>
        </p:sp>
        <p:sp>
          <p:nvSpPr>
            <p:cNvPr id="48" name="TextBox 47"/>
            <p:cNvSpPr txBox="1"/>
            <p:nvPr/>
          </p:nvSpPr>
          <p:spPr>
            <a:xfrm>
              <a:off x="5384939" y="4359533"/>
              <a:ext cx="351378" cy="369332"/>
            </a:xfrm>
            <a:prstGeom prst="rect">
              <a:avLst/>
            </a:prstGeom>
            <a:noFill/>
          </p:spPr>
          <p:txBody>
            <a:bodyPr wrap="none" rtlCol="0">
              <a:spAutoFit/>
            </a:bodyPr>
            <a:lstStyle/>
            <a:p>
              <a:r>
                <a:rPr lang="en-US" dirty="0" smtClean="0">
                  <a:solidFill>
                    <a:schemeClr val="tx2"/>
                  </a:solidFill>
                </a:rPr>
                <a:t>C</a:t>
              </a:r>
              <a:endParaRPr lang="ru-RU" dirty="0">
                <a:solidFill>
                  <a:schemeClr val="tx2"/>
                </a:solidFill>
              </a:endParaRPr>
            </a:p>
          </p:txBody>
        </p:sp>
      </p:grpSp>
      <p:sp>
        <p:nvSpPr>
          <p:cNvPr id="49" name="Стрелка вправо 48"/>
          <p:cNvSpPr/>
          <p:nvPr/>
        </p:nvSpPr>
        <p:spPr>
          <a:xfrm rot="2563462">
            <a:off x="8287228" y="3742419"/>
            <a:ext cx="978408" cy="484632"/>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5380346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Кто придумал </a:t>
            </a:r>
            <a:r>
              <a:rPr lang="en-US" dirty="0" smtClean="0"/>
              <a:t>B</a:t>
            </a:r>
            <a:r>
              <a:rPr lang="ru-RU" dirty="0" smtClean="0"/>
              <a:t> деревья</a:t>
            </a:r>
            <a:endParaRPr lang="ru-RU" dirty="0"/>
          </a:p>
        </p:txBody>
      </p:sp>
      <p:sp>
        <p:nvSpPr>
          <p:cNvPr id="16386" name="Содержимое 2"/>
          <p:cNvSpPr>
            <a:spLocks noGrp="1"/>
          </p:cNvSpPr>
          <p:nvPr>
            <p:ph sz="half" idx="1"/>
          </p:nvPr>
        </p:nvSpPr>
        <p:spPr/>
        <p:txBody>
          <a:bodyPr>
            <a:normAutofit fontScale="92500"/>
          </a:bodyPr>
          <a:lstStyle/>
          <a:p>
            <a:r>
              <a:rPr lang="en-US" sz="2400" dirty="0">
                <a:latin typeface="+mj-lt"/>
              </a:rPr>
              <a:t>B</a:t>
            </a:r>
            <a:r>
              <a:rPr lang="ru-RU" sz="2400" dirty="0">
                <a:latin typeface="+mj-lt"/>
              </a:rPr>
              <a:t> деревья – сбалансированные деревья </a:t>
            </a:r>
            <a:r>
              <a:rPr lang="ru-RU" sz="2400" dirty="0" smtClean="0">
                <a:latin typeface="+mj-lt"/>
              </a:rPr>
              <a:t>для</a:t>
            </a:r>
            <a:r>
              <a:rPr lang="en-US" sz="2400" dirty="0" smtClean="0">
                <a:latin typeface="+mj-lt"/>
              </a:rPr>
              <a:t> </a:t>
            </a:r>
            <a:r>
              <a:rPr lang="ru-RU" sz="2400" dirty="0" smtClean="0">
                <a:latin typeface="+mj-lt"/>
              </a:rPr>
              <a:t>быстрого </a:t>
            </a:r>
            <a:r>
              <a:rPr lang="ru-RU" sz="2400" dirty="0">
                <a:latin typeface="+mj-lt"/>
              </a:rPr>
              <a:t>доступа к информации на </a:t>
            </a:r>
            <a:r>
              <a:rPr lang="ru-RU" sz="2400" dirty="0" smtClean="0">
                <a:latin typeface="+mj-lt"/>
              </a:rPr>
              <a:t>устройствах</a:t>
            </a:r>
            <a:r>
              <a:rPr lang="en-US" sz="2400" dirty="0" smtClean="0">
                <a:latin typeface="+mj-lt"/>
              </a:rPr>
              <a:t> </a:t>
            </a:r>
            <a:r>
              <a:rPr lang="ru-RU" sz="2400" dirty="0" smtClean="0">
                <a:latin typeface="+mj-lt"/>
              </a:rPr>
              <a:t>с </a:t>
            </a:r>
            <a:r>
              <a:rPr lang="ru-RU" sz="2400" dirty="0">
                <a:latin typeface="+mj-lt"/>
              </a:rPr>
              <a:t>прямым доступом</a:t>
            </a:r>
          </a:p>
          <a:p>
            <a:r>
              <a:rPr lang="ru-RU" sz="2400" dirty="0">
                <a:latin typeface="+mj-lt"/>
              </a:rPr>
              <a:t>Рудольф Бэйер (R. Bayer)</a:t>
            </a:r>
            <a:endParaRPr lang="en-US" sz="2400" dirty="0">
              <a:latin typeface="+mj-lt"/>
            </a:endParaRPr>
          </a:p>
          <a:p>
            <a:r>
              <a:rPr lang="ru-RU" sz="2400" dirty="0">
                <a:latin typeface="+mj-lt"/>
              </a:rPr>
              <a:t>Эдвард МакКрейт (E. McCreight)</a:t>
            </a:r>
            <a:endParaRPr lang="en-US" sz="2400" dirty="0">
              <a:latin typeface="+mj-lt"/>
            </a:endParaRPr>
          </a:p>
          <a:p>
            <a:r>
              <a:rPr lang="en-US" sz="2400" dirty="0">
                <a:latin typeface="+mj-lt"/>
              </a:rPr>
              <a:t>~1970</a:t>
            </a:r>
          </a:p>
          <a:p>
            <a:endParaRPr lang="en-US" sz="2400" dirty="0">
              <a:latin typeface="+mj-lt"/>
            </a:endParaRPr>
          </a:p>
          <a:p>
            <a:r>
              <a:rPr lang="ru-RU" sz="2400" dirty="0">
                <a:latin typeface="+mj-lt"/>
              </a:rPr>
              <a:t>Страничная организация памяти</a:t>
            </a:r>
          </a:p>
          <a:p>
            <a:r>
              <a:rPr lang="ru-RU" sz="2400" dirty="0">
                <a:latin typeface="+mj-lt"/>
              </a:rPr>
              <a:t>Файловые системы, например, </a:t>
            </a:r>
            <a:r>
              <a:rPr lang="en-US" sz="2400" dirty="0">
                <a:latin typeface="+mj-lt"/>
              </a:rPr>
              <a:t>Windows NTFS</a:t>
            </a:r>
          </a:p>
          <a:p>
            <a:r>
              <a:rPr lang="ru-RU" sz="2400" dirty="0">
                <a:latin typeface="+mj-lt"/>
              </a:rPr>
              <a:t>Обработка больших массивов данных</a:t>
            </a:r>
          </a:p>
          <a:p>
            <a:endParaRPr lang="en-US" sz="2400" dirty="0">
              <a:latin typeface="+mj-lt"/>
            </a:endParaRPr>
          </a:p>
          <a:p>
            <a:endParaRPr lang="en-US" sz="2400" dirty="0">
              <a:latin typeface="+mj-lt"/>
            </a:endParaRPr>
          </a:p>
          <a:p>
            <a:endParaRPr lang="en-US" sz="2400" dirty="0">
              <a:latin typeface="+mj-lt"/>
            </a:endParaRPr>
          </a:p>
        </p:txBody>
      </p:sp>
      <p:sp>
        <p:nvSpPr>
          <p:cNvPr id="2" name="Объект 1"/>
          <p:cNvSpPr>
            <a:spLocks noGrp="1"/>
          </p:cNvSpPr>
          <p:nvPr>
            <p:ph sz="half" idx="2"/>
          </p:nvPr>
        </p:nvSpPr>
        <p:spPr/>
        <p:txBody>
          <a:bodyPr>
            <a:normAutofit fontScale="92500"/>
          </a:bodyPr>
          <a:lstStyle/>
          <a:p>
            <a:endParaRPr lang="ru-RU" dirty="0"/>
          </a:p>
        </p:txBody>
      </p:sp>
      <p:pic>
        <p:nvPicPr>
          <p:cNvPr id="5" name="Picture 7" descr="http://wikis.gm.fh-koeln.de/wiki_db/img/bay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1898" y="1623896"/>
            <a:ext cx="2626710" cy="2836851"/>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pic>
        <p:nvPicPr>
          <p:cNvPr id="13721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16777" y="1623895"/>
            <a:ext cx="2628381" cy="400515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51411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Черный дядя, левый потомок</a:t>
            </a:r>
            <a:endParaRPr lang="ru-RU" dirty="0"/>
          </a:p>
        </p:txBody>
      </p:sp>
      <p:sp>
        <p:nvSpPr>
          <p:cNvPr id="118787" name="Rectangle 3"/>
          <p:cNvSpPr>
            <a:spLocks noGrp="1"/>
          </p:cNvSpPr>
          <p:nvPr>
            <p:ph sz="half" idx="1"/>
          </p:nvPr>
        </p:nvSpPr>
        <p:spPr/>
        <p:txBody>
          <a:bodyPr>
            <a:normAutofit fontScale="92500" lnSpcReduction="10000"/>
          </a:bodyPr>
          <a:lstStyle/>
          <a:p>
            <a:pPr>
              <a:lnSpc>
                <a:spcPct val="80000"/>
              </a:lnSpc>
            </a:pPr>
            <a:r>
              <a:rPr lang="ru-RU" sz="3200" dirty="0" smtClean="0">
                <a:cs typeface="Times New Roman" pitchFamily="18" charset="0"/>
              </a:rPr>
              <a:t>Меняем цвет отца на черный</a:t>
            </a:r>
          </a:p>
          <a:p>
            <a:pPr>
              <a:lnSpc>
                <a:spcPct val="80000"/>
              </a:lnSpc>
            </a:pPr>
            <a:endParaRPr lang="ru-RU" sz="3200" dirty="0" smtClean="0">
              <a:cs typeface="Times New Roman" pitchFamily="18" charset="0"/>
            </a:endParaRPr>
          </a:p>
          <a:p>
            <a:pPr>
              <a:lnSpc>
                <a:spcPct val="80000"/>
              </a:lnSpc>
            </a:pPr>
            <a:r>
              <a:rPr lang="ru-RU" sz="3200" dirty="0" smtClean="0">
                <a:cs typeface="Times New Roman" pitchFamily="18" charset="0"/>
              </a:rPr>
              <a:t>Меняем цвет деда на красный</a:t>
            </a:r>
          </a:p>
          <a:p>
            <a:pPr>
              <a:lnSpc>
                <a:spcPct val="80000"/>
              </a:lnSpc>
            </a:pPr>
            <a:endParaRPr lang="ru-RU" sz="3200" dirty="0" smtClean="0">
              <a:cs typeface="Times New Roman" pitchFamily="18" charset="0"/>
            </a:endParaRPr>
          </a:p>
          <a:p>
            <a:pPr>
              <a:lnSpc>
                <a:spcPct val="80000"/>
              </a:lnSpc>
            </a:pPr>
            <a:r>
              <a:rPr lang="ru-RU" sz="3200" dirty="0" smtClean="0">
                <a:cs typeface="Times New Roman" pitchFamily="18" charset="0"/>
              </a:rPr>
              <a:t>Поворачиваем дерево направо вокруг деда проверяемой вершины</a:t>
            </a:r>
          </a:p>
          <a:p>
            <a:pPr>
              <a:lnSpc>
                <a:spcPct val="80000"/>
              </a:lnSpc>
            </a:pPr>
            <a:endParaRPr lang="ru-RU" sz="3200" dirty="0" smtClean="0">
              <a:cs typeface="Times New Roman" pitchFamily="18" charset="0"/>
            </a:endParaRPr>
          </a:p>
          <a:p>
            <a:pPr>
              <a:lnSpc>
                <a:spcPct val="80000"/>
              </a:lnSpc>
            </a:pPr>
            <a:r>
              <a:rPr lang="ru-RU" sz="3200" dirty="0" smtClean="0">
                <a:cs typeface="Times New Roman" pitchFamily="18" charset="0"/>
              </a:rPr>
              <a:t>КЧ свойство восстановлено, вставка закончена</a:t>
            </a:r>
          </a:p>
        </p:txBody>
      </p:sp>
      <p:sp>
        <p:nvSpPr>
          <p:cNvPr id="3" name="Объект 2"/>
          <p:cNvSpPr>
            <a:spLocks noGrp="1"/>
          </p:cNvSpPr>
          <p:nvPr>
            <p:ph sz="half" idx="2"/>
          </p:nvPr>
        </p:nvSpPr>
        <p:spPr/>
        <p:txBody>
          <a:bodyPr>
            <a:normAutofit fontScale="92500" lnSpcReduction="10000"/>
          </a:bodyPr>
          <a:lstStyle/>
          <a:p>
            <a:endParaRPr lang="ru-RU" dirty="0"/>
          </a:p>
        </p:txBody>
      </p:sp>
      <p:grpSp>
        <p:nvGrpSpPr>
          <p:cNvPr id="5" name="Группа 4"/>
          <p:cNvGrpSpPr/>
          <p:nvPr/>
        </p:nvGrpSpPr>
        <p:grpSpPr>
          <a:xfrm>
            <a:off x="6278248" y="1412776"/>
            <a:ext cx="3521167" cy="2455343"/>
            <a:chOff x="1775909" y="3639948"/>
            <a:chExt cx="4327047" cy="3096345"/>
          </a:xfrm>
        </p:grpSpPr>
        <p:sp>
          <p:nvSpPr>
            <p:cNvPr id="6" name="Oval 84"/>
            <p:cNvSpPr/>
            <p:nvPr/>
          </p:nvSpPr>
          <p:spPr>
            <a:xfrm>
              <a:off x="4014724" y="3998955"/>
              <a:ext cx="504000" cy="50405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2"/>
                </a:solidFill>
              </a:endParaRPr>
            </a:p>
          </p:txBody>
        </p:sp>
        <p:sp>
          <p:nvSpPr>
            <p:cNvPr id="7" name="Oval 86"/>
            <p:cNvSpPr/>
            <p:nvPr/>
          </p:nvSpPr>
          <p:spPr>
            <a:xfrm>
              <a:off x="3000069" y="4936125"/>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2"/>
                </a:solidFill>
              </a:endParaRPr>
            </a:p>
          </p:txBody>
        </p:sp>
        <p:sp>
          <p:nvSpPr>
            <p:cNvPr id="8" name="Oval 89"/>
            <p:cNvSpPr/>
            <p:nvPr/>
          </p:nvSpPr>
          <p:spPr>
            <a:xfrm>
              <a:off x="5076754" y="4935059"/>
              <a:ext cx="504000" cy="504056"/>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2"/>
                </a:solidFill>
              </a:endParaRPr>
            </a:p>
          </p:txBody>
        </p:sp>
        <p:cxnSp>
          <p:nvCxnSpPr>
            <p:cNvPr id="9" name="Elbow Connector 31"/>
            <p:cNvCxnSpPr>
              <a:stCxn id="7" idx="3"/>
              <a:endCxn id="21" idx="7"/>
            </p:cNvCxnSpPr>
            <p:nvPr/>
          </p:nvCxnSpPr>
          <p:spPr>
            <a:xfrm flipH="1">
              <a:off x="2592504" y="5366364"/>
              <a:ext cx="481374" cy="40643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0" name="Elbow Connector 31"/>
            <p:cNvCxnSpPr>
              <a:stCxn id="6" idx="3"/>
              <a:endCxn id="7" idx="7"/>
            </p:cNvCxnSpPr>
            <p:nvPr/>
          </p:nvCxnSpPr>
          <p:spPr>
            <a:xfrm flipH="1">
              <a:off x="3430260" y="4429194"/>
              <a:ext cx="658273" cy="580748"/>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1" name="Rectangle 95"/>
            <p:cNvSpPr/>
            <p:nvPr/>
          </p:nvSpPr>
          <p:spPr>
            <a:xfrm>
              <a:off x="5814956" y="572821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12" name="Rectangle 96"/>
            <p:cNvSpPr/>
            <p:nvPr/>
          </p:nvSpPr>
          <p:spPr>
            <a:xfrm>
              <a:off x="4590788" y="5728245"/>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cxnSp>
          <p:nvCxnSpPr>
            <p:cNvPr id="13" name="Elbow Connector 31"/>
            <p:cNvCxnSpPr>
              <a:stCxn id="7" idx="5"/>
              <a:endCxn id="20" idx="0"/>
            </p:cNvCxnSpPr>
            <p:nvPr/>
          </p:nvCxnSpPr>
          <p:spPr>
            <a:xfrm>
              <a:off x="3430260" y="5366364"/>
              <a:ext cx="449176" cy="39004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4" name="Elbow Connector 31"/>
            <p:cNvCxnSpPr>
              <a:stCxn id="6" idx="5"/>
              <a:endCxn id="8" idx="1"/>
            </p:cNvCxnSpPr>
            <p:nvPr/>
          </p:nvCxnSpPr>
          <p:spPr>
            <a:xfrm>
              <a:off x="4444915" y="4429194"/>
              <a:ext cx="705648" cy="579682"/>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5" name="Elbow Connector 31"/>
            <p:cNvCxnSpPr>
              <a:stCxn id="8" idx="3"/>
              <a:endCxn id="12" idx="0"/>
            </p:cNvCxnSpPr>
            <p:nvPr/>
          </p:nvCxnSpPr>
          <p:spPr>
            <a:xfrm flipH="1">
              <a:off x="4734788" y="5365298"/>
              <a:ext cx="415775" cy="36294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31"/>
            <p:cNvCxnSpPr>
              <a:stCxn id="8" idx="5"/>
              <a:endCxn id="11" idx="0"/>
            </p:cNvCxnSpPr>
            <p:nvPr/>
          </p:nvCxnSpPr>
          <p:spPr>
            <a:xfrm>
              <a:off x="5506945" y="5365298"/>
              <a:ext cx="452011" cy="362915"/>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7" name="Elbow Connector 31"/>
            <p:cNvCxnSpPr>
              <a:stCxn id="21" idx="3"/>
              <a:endCxn id="22" idx="0"/>
            </p:cNvCxnSpPr>
            <p:nvPr/>
          </p:nvCxnSpPr>
          <p:spPr>
            <a:xfrm flipH="1">
              <a:off x="1919909" y="6129216"/>
              <a:ext cx="316213"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8" name="Elbow Connector 31"/>
            <p:cNvCxnSpPr>
              <a:stCxn id="21" idx="5"/>
            </p:cNvCxnSpPr>
            <p:nvPr/>
          </p:nvCxnSpPr>
          <p:spPr>
            <a:xfrm>
              <a:off x="2592504" y="6129216"/>
              <a:ext cx="385159"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9" name="Rectangle 121"/>
            <p:cNvSpPr/>
            <p:nvPr/>
          </p:nvSpPr>
          <p:spPr>
            <a:xfrm>
              <a:off x="2712013"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0" name="Rectangle 122"/>
            <p:cNvSpPr/>
            <p:nvPr/>
          </p:nvSpPr>
          <p:spPr>
            <a:xfrm>
              <a:off x="3735436" y="5756404"/>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1" name="Oval 124"/>
            <p:cNvSpPr/>
            <p:nvPr/>
          </p:nvSpPr>
          <p:spPr>
            <a:xfrm>
              <a:off x="2162313" y="5698977"/>
              <a:ext cx="504000" cy="504056"/>
            </a:xfrm>
            <a:prstGeom prst="ellipse">
              <a:avLst/>
            </a:prstGeom>
            <a:solidFill>
              <a:srgbClr val="FF0000"/>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2"/>
                </a:solidFill>
              </a:endParaRPr>
            </a:p>
          </p:txBody>
        </p:sp>
        <p:sp>
          <p:nvSpPr>
            <p:cNvPr id="22" name="Rectangle 127"/>
            <p:cNvSpPr/>
            <p:nvPr/>
          </p:nvSpPr>
          <p:spPr>
            <a:xfrm>
              <a:off x="1775909"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23" name="TextBox 22"/>
            <p:cNvSpPr txBox="1"/>
            <p:nvPr/>
          </p:nvSpPr>
          <p:spPr>
            <a:xfrm>
              <a:off x="3580970" y="4945618"/>
              <a:ext cx="338554" cy="369332"/>
            </a:xfrm>
            <a:prstGeom prst="rect">
              <a:avLst/>
            </a:prstGeom>
            <a:noFill/>
          </p:spPr>
          <p:txBody>
            <a:bodyPr wrap="none" rtlCol="0">
              <a:spAutoFit/>
            </a:bodyPr>
            <a:lstStyle/>
            <a:p>
              <a:r>
                <a:rPr lang="en-US" dirty="0" smtClean="0">
                  <a:solidFill>
                    <a:schemeClr val="tx2"/>
                  </a:solidFill>
                </a:rPr>
                <a:t>A</a:t>
              </a:r>
              <a:endParaRPr lang="ru-RU" dirty="0">
                <a:solidFill>
                  <a:schemeClr val="tx2"/>
                </a:solidFill>
              </a:endParaRPr>
            </a:p>
          </p:txBody>
        </p:sp>
        <p:sp>
          <p:nvSpPr>
            <p:cNvPr id="24" name="TextBox 23"/>
            <p:cNvSpPr txBox="1"/>
            <p:nvPr/>
          </p:nvSpPr>
          <p:spPr>
            <a:xfrm>
              <a:off x="4352884" y="3639948"/>
              <a:ext cx="338554" cy="369332"/>
            </a:xfrm>
            <a:prstGeom prst="rect">
              <a:avLst/>
            </a:prstGeom>
            <a:noFill/>
          </p:spPr>
          <p:txBody>
            <a:bodyPr wrap="none" rtlCol="0">
              <a:spAutoFit/>
            </a:bodyPr>
            <a:lstStyle/>
            <a:p>
              <a:r>
                <a:rPr lang="en-US" dirty="0" smtClean="0">
                  <a:solidFill>
                    <a:schemeClr val="tx2"/>
                  </a:solidFill>
                </a:rPr>
                <a:t>B</a:t>
              </a:r>
              <a:endParaRPr lang="ru-RU" dirty="0">
                <a:solidFill>
                  <a:schemeClr val="tx2"/>
                </a:solidFill>
              </a:endParaRPr>
            </a:p>
          </p:txBody>
        </p:sp>
        <p:sp>
          <p:nvSpPr>
            <p:cNvPr id="25" name="TextBox 24"/>
            <p:cNvSpPr txBox="1"/>
            <p:nvPr/>
          </p:nvSpPr>
          <p:spPr>
            <a:xfrm>
              <a:off x="2219576" y="5299235"/>
              <a:ext cx="338554" cy="369332"/>
            </a:xfrm>
            <a:prstGeom prst="rect">
              <a:avLst/>
            </a:prstGeom>
            <a:noFill/>
          </p:spPr>
          <p:txBody>
            <a:bodyPr wrap="none" rtlCol="0">
              <a:spAutoFit/>
            </a:bodyPr>
            <a:lstStyle/>
            <a:p>
              <a:r>
                <a:rPr lang="en-US" dirty="0" smtClean="0">
                  <a:solidFill>
                    <a:schemeClr val="tx2"/>
                  </a:solidFill>
                </a:rPr>
                <a:t>X</a:t>
              </a:r>
              <a:endParaRPr lang="ru-RU" dirty="0">
                <a:solidFill>
                  <a:schemeClr val="tx2"/>
                </a:solidFill>
              </a:endParaRPr>
            </a:p>
          </p:txBody>
        </p:sp>
        <p:sp>
          <p:nvSpPr>
            <p:cNvPr id="26" name="TextBox 25"/>
            <p:cNvSpPr txBox="1"/>
            <p:nvPr/>
          </p:nvSpPr>
          <p:spPr>
            <a:xfrm>
              <a:off x="5384939" y="4359533"/>
              <a:ext cx="351378" cy="369332"/>
            </a:xfrm>
            <a:prstGeom prst="rect">
              <a:avLst/>
            </a:prstGeom>
            <a:noFill/>
          </p:spPr>
          <p:txBody>
            <a:bodyPr wrap="none" rtlCol="0">
              <a:spAutoFit/>
            </a:bodyPr>
            <a:lstStyle/>
            <a:p>
              <a:r>
                <a:rPr lang="en-US" dirty="0" smtClean="0">
                  <a:solidFill>
                    <a:schemeClr val="tx2"/>
                  </a:solidFill>
                </a:rPr>
                <a:t>C</a:t>
              </a:r>
              <a:endParaRPr lang="ru-RU" dirty="0">
                <a:solidFill>
                  <a:schemeClr val="tx2"/>
                </a:solidFill>
              </a:endParaRPr>
            </a:p>
          </p:txBody>
        </p:sp>
      </p:grpSp>
      <p:grpSp>
        <p:nvGrpSpPr>
          <p:cNvPr id="28" name="Группа 27"/>
          <p:cNvGrpSpPr/>
          <p:nvPr/>
        </p:nvGrpSpPr>
        <p:grpSpPr>
          <a:xfrm flipH="1">
            <a:off x="8047441" y="3645024"/>
            <a:ext cx="3521167" cy="2455343"/>
            <a:chOff x="1775909" y="3639948"/>
            <a:chExt cx="4327047" cy="3096345"/>
          </a:xfrm>
        </p:grpSpPr>
        <p:sp>
          <p:nvSpPr>
            <p:cNvPr id="29" name="Oval 84"/>
            <p:cNvSpPr/>
            <p:nvPr/>
          </p:nvSpPr>
          <p:spPr>
            <a:xfrm>
              <a:off x="4014724" y="3998955"/>
              <a:ext cx="504000" cy="50405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2"/>
                </a:solidFill>
              </a:endParaRPr>
            </a:p>
          </p:txBody>
        </p:sp>
        <p:sp>
          <p:nvSpPr>
            <p:cNvPr id="30" name="Oval 86"/>
            <p:cNvSpPr/>
            <p:nvPr/>
          </p:nvSpPr>
          <p:spPr>
            <a:xfrm>
              <a:off x="3000069" y="4936125"/>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2"/>
                </a:solidFill>
              </a:endParaRPr>
            </a:p>
          </p:txBody>
        </p:sp>
        <p:sp>
          <p:nvSpPr>
            <p:cNvPr id="31" name="Oval 89"/>
            <p:cNvSpPr/>
            <p:nvPr/>
          </p:nvSpPr>
          <p:spPr>
            <a:xfrm>
              <a:off x="5076754" y="4935059"/>
              <a:ext cx="504000" cy="5040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2"/>
                </a:solidFill>
              </a:endParaRPr>
            </a:p>
          </p:txBody>
        </p:sp>
        <p:cxnSp>
          <p:nvCxnSpPr>
            <p:cNvPr id="32" name="Elbow Connector 31"/>
            <p:cNvCxnSpPr>
              <a:stCxn id="30" idx="3"/>
              <a:endCxn id="44" idx="7"/>
            </p:cNvCxnSpPr>
            <p:nvPr/>
          </p:nvCxnSpPr>
          <p:spPr>
            <a:xfrm flipH="1">
              <a:off x="2592504" y="5366364"/>
              <a:ext cx="481374" cy="40643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3" name="Elbow Connector 31"/>
            <p:cNvCxnSpPr>
              <a:stCxn id="29" idx="3"/>
              <a:endCxn id="30" idx="7"/>
            </p:cNvCxnSpPr>
            <p:nvPr/>
          </p:nvCxnSpPr>
          <p:spPr>
            <a:xfrm flipH="1">
              <a:off x="3430260" y="4429194"/>
              <a:ext cx="658273" cy="580748"/>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34" name="Rectangle 95"/>
            <p:cNvSpPr/>
            <p:nvPr/>
          </p:nvSpPr>
          <p:spPr>
            <a:xfrm>
              <a:off x="5814956" y="572821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35" name="Rectangle 96"/>
            <p:cNvSpPr/>
            <p:nvPr/>
          </p:nvSpPr>
          <p:spPr>
            <a:xfrm>
              <a:off x="4590788" y="5728245"/>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cxnSp>
          <p:nvCxnSpPr>
            <p:cNvPr id="36" name="Elbow Connector 31"/>
            <p:cNvCxnSpPr>
              <a:stCxn id="30" idx="5"/>
              <a:endCxn id="43" idx="0"/>
            </p:cNvCxnSpPr>
            <p:nvPr/>
          </p:nvCxnSpPr>
          <p:spPr>
            <a:xfrm>
              <a:off x="3430260" y="5366364"/>
              <a:ext cx="449176" cy="39004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7" name="Elbow Connector 31"/>
            <p:cNvCxnSpPr>
              <a:stCxn id="29" idx="5"/>
              <a:endCxn id="31" idx="1"/>
            </p:cNvCxnSpPr>
            <p:nvPr/>
          </p:nvCxnSpPr>
          <p:spPr>
            <a:xfrm>
              <a:off x="4444915" y="4429194"/>
              <a:ext cx="705648" cy="579682"/>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8" name="Elbow Connector 31"/>
            <p:cNvCxnSpPr>
              <a:stCxn id="31" idx="3"/>
              <a:endCxn id="35" idx="0"/>
            </p:cNvCxnSpPr>
            <p:nvPr/>
          </p:nvCxnSpPr>
          <p:spPr>
            <a:xfrm flipH="1">
              <a:off x="4734788" y="5365298"/>
              <a:ext cx="415775" cy="36294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9" name="Elbow Connector 31"/>
            <p:cNvCxnSpPr>
              <a:stCxn id="31" idx="5"/>
              <a:endCxn id="34" idx="0"/>
            </p:cNvCxnSpPr>
            <p:nvPr/>
          </p:nvCxnSpPr>
          <p:spPr>
            <a:xfrm>
              <a:off x="5506945" y="5365298"/>
              <a:ext cx="452011" cy="362915"/>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0" name="Elbow Connector 31"/>
            <p:cNvCxnSpPr>
              <a:stCxn id="44" idx="3"/>
              <a:endCxn id="45" idx="0"/>
            </p:cNvCxnSpPr>
            <p:nvPr/>
          </p:nvCxnSpPr>
          <p:spPr>
            <a:xfrm flipH="1">
              <a:off x="1919909" y="6129216"/>
              <a:ext cx="316213"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1" name="Elbow Connector 31"/>
            <p:cNvCxnSpPr>
              <a:stCxn id="44" idx="5"/>
            </p:cNvCxnSpPr>
            <p:nvPr/>
          </p:nvCxnSpPr>
          <p:spPr>
            <a:xfrm>
              <a:off x="2592504" y="6129216"/>
              <a:ext cx="385159" cy="319077"/>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42" name="Rectangle 121"/>
            <p:cNvSpPr/>
            <p:nvPr/>
          </p:nvSpPr>
          <p:spPr>
            <a:xfrm>
              <a:off x="2712013"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2"/>
                  </a:solidFill>
                  <a:sym typeface="Symbol"/>
                </a:rPr>
                <a:t></a:t>
              </a:r>
              <a:endParaRPr lang="ru-RU" b="1" i="1" dirty="0">
                <a:solidFill>
                  <a:schemeClr val="tx2"/>
                </a:solidFill>
              </a:endParaRPr>
            </a:p>
          </p:txBody>
        </p:sp>
        <p:sp>
          <p:nvSpPr>
            <p:cNvPr id="43" name="Rectangle 122"/>
            <p:cNvSpPr/>
            <p:nvPr/>
          </p:nvSpPr>
          <p:spPr>
            <a:xfrm>
              <a:off x="3735436" y="5756404"/>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2"/>
                  </a:solidFill>
                  <a:sym typeface="Symbol"/>
                </a:rPr>
                <a:t></a:t>
              </a:r>
              <a:endParaRPr lang="ru-RU" b="1" i="1" dirty="0">
                <a:solidFill>
                  <a:schemeClr val="tx2"/>
                </a:solidFill>
              </a:endParaRPr>
            </a:p>
          </p:txBody>
        </p:sp>
        <p:sp>
          <p:nvSpPr>
            <p:cNvPr id="44" name="Oval 124"/>
            <p:cNvSpPr/>
            <p:nvPr/>
          </p:nvSpPr>
          <p:spPr>
            <a:xfrm>
              <a:off x="2162313" y="5698977"/>
              <a:ext cx="504000" cy="504056"/>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2"/>
                </a:solidFill>
              </a:endParaRPr>
            </a:p>
          </p:txBody>
        </p:sp>
        <p:sp>
          <p:nvSpPr>
            <p:cNvPr id="45" name="Rectangle 127"/>
            <p:cNvSpPr/>
            <p:nvPr/>
          </p:nvSpPr>
          <p:spPr>
            <a:xfrm>
              <a:off x="1775909" y="6448293"/>
              <a:ext cx="288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2"/>
                  </a:solidFill>
                  <a:sym typeface="Symbol"/>
                </a:rPr>
                <a:t></a:t>
              </a:r>
              <a:endParaRPr lang="ru-RU" b="1" i="1" dirty="0">
                <a:solidFill>
                  <a:schemeClr val="tx2"/>
                </a:solidFill>
              </a:endParaRPr>
            </a:p>
          </p:txBody>
        </p:sp>
        <p:sp>
          <p:nvSpPr>
            <p:cNvPr id="46" name="TextBox 45"/>
            <p:cNvSpPr txBox="1"/>
            <p:nvPr/>
          </p:nvSpPr>
          <p:spPr>
            <a:xfrm>
              <a:off x="3503486" y="4945618"/>
              <a:ext cx="416038" cy="465751"/>
            </a:xfrm>
            <a:prstGeom prst="rect">
              <a:avLst/>
            </a:prstGeom>
            <a:noFill/>
          </p:spPr>
          <p:txBody>
            <a:bodyPr wrap="none" rtlCol="0">
              <a:spAutoFit/>
            </a:bodyPr>
            <a:lstStyle/>
            <a:p>
              <a:r>
                <a:rPr lang="en-US" dirty="0" smtClean="0">
                  <a:solidFill>
                    <a:schemeClr val="tx2"/>
                  </a:solidFill>
                </a:rPr>
                <a:t>B</a:t>
              </a:r>
              <a:endParaRPr lang="ru-RU" dirty="0">
                <a:solidFill>
                  <a:schemeClr val="tx2"/>
                </a:solidFill>
              </a:endParaRPr>
            </a:p>
          </p:txBody>
        </p:sp>
        <p:sp>
          <p:nvSpPr>
            <p:cNvPr id="47" name="TextBox 46"/>
            <p:cNvSpPr txBox="1"/>
            <p:nvPr/>
          </p:nvSpPr>
          <p:spPr>
            <a:xfrm>
              <a:off x="4275401" y="3639948"/>
              <a:ext cx="416038" cy="465751"/>
            </a:xfrm>
            <a:prstGeom prst="rect">
              <a:avLst/>
            </a:prstGeom>
            <a:noFill/>
          </p:spPr>
          <p:txBody>
            <a:bodyPr wrap="none" rtlCol="0">
              <a:spAutoFit/>
            </a:bodyPr>
            <a:lstStyle/>
            <a:p>
              <a:r>
                <a:rPr lang="en-US" dirty="0" smtClean="0">
                  <a:solidFill>
                    <a:schemeClr val="tx2"/>
                  </a:solidFill>
                </a:rPr>
                <a:t>A</a:t>
              </a:r>
              <a:endParaRPr lang="ru-RU" dirty="0">
                <a:solidFill>
                  <a:schemeClr val="tx2"/>
                </a:solidFill>
              </a:endParaRPr>
            </a:p>
          </p:txBody>
        </p:sp>
        <p:sp>
          <p:nvSpPr>
            <p:cNvPr id="48" name="TextBox 47"/>
            <p:cNvSpPr txBox="1"/>
            <p:nvPr/>
          </p:nvSpPr>
          <p:spPr>
            <a:xfrm>
              <a:off x="2126333" y="5299235"/>
              <a:ext cx="431797" cy="465751"/>
            </a:xfrm>
            <a:prstGeom prst="rect">
              <a:avLst/>
            </a:prstGeom>
            <a:noFill/>
          </p:spPr>
          <p:txBody>
            <a:bodyPr wrap="none" rtlCol="0">
              <a:spAutoFit/>
            </a:bodyPr>
            <a:lstStyle/>
            <a:p>
              <a:r>
                <a:rPr lang="en-US" dirty="0" smtClean="0">
                  <a:solidFill>
                    <a:schemeClr val="tx2"/>
                  </a:solidFill>
                </a:rPr>
                <a:t>C</a:t>
              </a:r>
              <a:endParaRPr lang="ru-RU" dirty="0">
                <a:solidFill>
                  <a:schemeClr val="tx2"/>
                </a:solidFill>
              </a:endParaRPr>
            </a:p>
          </p:txBody>
        </p:sp>
        <p:sp>
          <p:nvSpPr>
            <p:cNvPr id="49" name="TextBox 48"/>
            <p:cNvSpPr txBox="1"/>
            <p:nvPr/>
          </p:nvSpPr>
          <p:spPr>
            <a:xfrm>
              <a:off x="5320279" y="4359533"/>
              <a:ext cx="416038" cy="465751"/>
            </a:xfrm>
            <a:prstGeom prst="rect">
              <a:avLst/>
            </a:prstGeom>
            <a:noFill/>
          </p:spPr>
          <p:txBody>
            <a:bodyPr wrap="none" rtlCol="0">
              <a:spAutoFit/>
            </a:bodyPr>
            <a:lstStyle/>
            <a:p>
              <a:r>
                <a:rPr lang="en-US" dirty="0" smtClean="0">
                  <a:solidFill>
                    <a:schemeClr val="tx2"/>
                  </a:solidFill>
                </a:rPr>
                <a:t>X</a:t>
              </a:r>
              <a:endParaRPr lang="ru-RU" dirty="0">
                <a:solidFill>
                  <a:schemeClr val="tx2"/>
                </a:solidFill>
              </a:endParaRPr>
            </a:p>
          </p:txBody>
        </p:sp>
      </p:grpSp>
      <p:sp>
        <p:nvSpPr>
          <p:cNvPr id="50" name="Стрелка вправо 49"/>
          <p:cNvSpPr/>
          <p:nvPr/>
        </p:nvSpPr>
        <p:spPr>
          <a:xfrm rot="2563462">
            <a:off x="8074799" y="3552591"/>
            <a:ext cx="978408" cy="484632"/>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796714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Черный дядя, правый потомок</a:t>
            </a:r>
            <a:endParaRPr lang="ru-RU" dirty="0"/>
          </a:p>
        </p:txBody>
      </p:sp>
      <p:sp>
        <p:nvSpPr>
          <p:cNvPr id="118787" name="Rectangle 3"/>
          <p:cNvSpPr>
            <a:spLocks noGrp="1"/>
          </p:cNvSpPr>
          <p:nvPr>
            <p:ph sz="half" idx="1"/>
          </p:nvPr>
        </p:nvSpPr>
        <p:spPr/>
        <p:txBody>
          <a:bodyPr>
            <a:normAutofit/>
          </a:bodyPr>
          <a:lstStyle/>
          <a:p>
            <a:pPr>
              <a:lnSpc>
                <a:spcPct val="80000"/>
              </a:lnSpc>
            </a:pPr>
            <a:r>
              <a:rPr lang="ru-RU" sz="3200" dirty="0" smtClean="0">
                <a:cs typeface="Times New Roman" pitchFamily="18" charset="0"/>
              </a:rPr>
              <a:t>Поворачиваем дерево налево вокруг отца проверяемой вершины</a:t>
            </a:r>
          </a:p>
          <a:p>
            <a:pPr>
              <a:lnSpc>
                <a:spcPct val="80000"/>
              </a:lnSpc>
            </a:pPr>
            <a:endParaRPr lang="ru-RU" sz="3200" dirty="0" smtClean="0">
              <a:cs typeface="Times New Roman" pitchFamily="18" charset="0"/>
            </a:endParaRPr>
          </a:p>
          <a:p>
            <a:pPr>
              <a:lnSpc>
                <a:spcPct val="80000"/>
              </a:lnSpc>
            </a:pPr>
            <a:r>
              <a:rPr lang="ru-RU" sz="3200" dirty="0" smtClean="0">
                <a:cs typeface="Times New Roman" pitchFamily="18" charset="0"/>
              </a:rPr>
              <a:t>Переходим к случаю «черный дядя, левый потомок»</a:t>
            </a:r>
          </a:p>
        </p:txBody>
      </p:sp>
      <p:sp>
        <p:nvSpPr>
          <p:cNvPr id="3" name="Объект 2"/>
          <p:cNvSpPr>
            <a:spLocks noGrp="1"/>
          </p:cNvSpPr>
          <p:nvPr>
            <p:ph sz="half" idx="2"/>
          </p:nvPr>
        </p:nvSpPr>
        <p:spPr/>
        <p:txBody>
          <a:bodyPr/>
          <a:lstStyle/>
          <a:p>
            <a:endParaRPr lang="ru-RU" dirty="0"/>
          </a:p>
        </p:txBody>
      </p:sp>
      <p:sp>
        <p:nvSpPr>
          <p:cNvPr id="5" name="Rectangle 14"/>
          <p:cNvSpPr/>
          <p:nvPr/>
        </p:nvSpPr>
        <p:spPr>
          <a:xfrm>
            <a:off x="6549740" y="1600201"/>
            <a:ext cx="4680520" cy="45314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dirty="0">
              <a:solidFill>
                <a:schemeClr val="tx2"/>
              </a:solidFill>
            </a:endParaRPr>
          </a:p>
        </p:txBody>
      </p:sp>
      <p:grpSp>
        <p:nvGrpSpPr>
          <p:cNvPr id="51" name="Группа 50"/>
          <p:cNvGrpSpPr/>
          <p:nvPr/>
        </p:nvGrpSpPr>
        <p:grpSpPr>
          <a:xfrm>
            <a:off x="7962735" y="3921179"/>
            <a:ext cx="3605873" cy="2210451"/>
            <a:chOff x="7389860" y="3921179"/>
            <a:chExt cx="3605873" cy="2210451"/>
          </a:xfrm>
        </p:grpSpPr>
        <p:sp>
          <p:nvSpPr>
            <p:cNvPr id="25" name="Oval 84"/>
            <p:cNvSpPr/>
            <p:nvPr/>
          </p:nvSpPr>
          <p:spPr>
            <a:xfrm>
              <a:off x="9255539" y="3921179"/>
              <a:ext cx="420000" cy="40703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a:solidFill>
                  <a:schemeClr val="tx2"/>
                </a:solidFill>
              </a:endParaRPr>
            </a:p>
          </p:txBody>
        </p:sp>
        <p:sp>
          <p:nvSpPr>
            <p:cNvPr id="26" name="Oval 86"/>
            <p:cNvSpPr/>
            <p:nvPr/>
          </p:nvSpPr>
          <p:spPr>
            <a:xfrm>
              <a:off x="8409993" y="4677961"/>
              <a:ext cx="420000" cy="40703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a:solidFill>
                  <a:schemeClr val="tx2"/>
                </a:solidFill>
              </a:endParaRPr>
            </a:p>
          </p:txBody>
        </p:sp>
        <p:sp>
          <p:nvSpPr>
            <p:cNvPr id="27" name="Oval 89"/>
            <p:cNvSpPr/>
            <p:nvPr/>
          </p:nvSpPr>
          <p:spPr>
            <a:xfrm>
              <a:off x="10140564" y="4677100"/>
              <a:ext cx="420000" cy="40703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a:solidFill>
                  <a:schemeClr val="tx2"/>
                </a:solidFill>
              </a:endParaRPr>
            </a:p>
          </p:txBody>
        </p:sp>
        <p:cxnSp>
          <p:nvCxnSpPr>
            <p:cNvPr id="28" name="Elbow Connector 31"/>
            <p:cNvCxnSpPr>
              <a:stCxn id="26" idx="3"/>
              <a:endCxn id="40" idx="7"/>
            </p:cNvCxnSpPr>
            <p:nvPr/>
          </p:nvCxnSpPr>
          <p:spPr>
            <a:xfrm flipH="1">
              <a:off x="8070356" y="5025387"/>
              <a:ext cx="401145" cy="32820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9" name="Elbow Connector 31"/>
            <p:cNvCxnSpPr>
              <a:stCxn id="25" idx="3"/>
              <a:endCxn id="26" idx="7"/>
            </p:cNvCxnSpPr>
            <p:nvPr/>
          </p:nvCxnSpPr>
          <p:spPr>
            <a:xfrm flipH="1">
              <a:off x="8768486" y="4268605"/>
              <a:ext cx="548561" cy="468965"/>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30" name="Rectangle 95"/>
            <p:cNvSpPr/>
            <p:nvPr/>
          </p:nvSpPr>
          <p:spPr>
            <a:xfrm>
              <a:off x="10755733" y="5317587"/>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31" name="Rectangle 96"/>
            <p:cNvSpPr/>
            <p:nvPr/>
          </p:nvSpPr>
          <p:spPr>
            <a:xfrm>
              <a:off x="9735593" y="5317613"/>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cxnSp>
          <p:nvCxnSpPr>
            <p:cNvPr id="32" name="Elbow Connector 31"/>
            <p:cNvCxnSpPr>
              <a:stCxn id="26" idx="5"/>
              <a:endCxn id="39" idx="0"/>
            </p:cNvCxnSpPr>
            <p:nvPr/>
          </p:nvCxnSpPr>
          <p:spPr>
            <a:xfrm>
              <a:off x="8768486" y="5025387"/>
              <a:ext cx="374313" cy="314964"/>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3" name="Elbow Connector 31"/>
            <p:cNvCxnSpPr>
              <a:stCxn id="25" idx="5"/>
              <a:endCxn id="27" idx="1"/>
            </p:cNvCxnSpPr>
            <p:nvPr/>
          </p:nvCxnSpPr>
          <p:spPr>
            <a:xfrm>
              <a:off x="9614032" y="4268605"/>
              <a:ext cx="588040" cy="468104"/>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4" name="Elbow Connector 31"/>
            <p:cNvCxnSpPr>
              <a:stCxn id="27" idx="3"/>
              <a:endCxn id="31" idx="0"/>
            </p:cNvCxnSpPr>
            <p:nvPr/>
          </p:nvCxnSpPr>
          <p:spPr>
            <a:xfrm flipH="1">
              <a:off x="9855593" y="5024526"/>
              <a:ext cx="346479" cy="293086"/>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5" name="Elbow Connector 31"/>
            <p:cNvCxnSpPr>
              <a:stCxn id="27" idx="5"/>
              <a:endCxn id="30" idx="0"/>
            </p:cNvCxnSpPr>
            <p:nvPr/>
          </p:nvCxnSpPr>
          <p:spPr>
            <a:xfrm>
              <a:off x="10499057" y="5024526"/>
              <a:ext cx="376676" cy="293061"/>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6" name="Elbow Connector 31"/>
            <p:cNvCxnSpPr>
              <a:stCxn id="40" idx="3"/>
              <a:endCxn id="41" idx="0"/>
            </p:cNvCxnSpPr>
            <p:nvPr/>
          </p:nvCxnSpPr>
          <p:spPr>
            <a:xfrm flipH="1">
              <a:off x="7509860" y="5641404"/>
              <a:ext cx="263511" cy="257661"/>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7" name="Elbow Connector 31"/>
            <p:cNvCxnSpPr>
              <a:stCxn id="40" idx="5"/>
            </p:cNvCxnSpPr>
            <p:nvPr/>
          </p:nvCxnSpPr>
          <p:spPr>
            <a:xfrm>
              <a:off x="8070356" y="5641404"/>
              <a:ext cx="320966" cy="257661"/>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38" name="Rectangle 121"/>
            <p:cNvSpPr/>
            <p:nvPr/>
          </p:nvSpPr>
          <p:spPr>
            <a:xfrm>
              <a:off x="8169947" y="5899065"/>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39" name="Rectangle 122"/>
            <p:cNvSpPr/>
            <p:nvPr/>
          </p:nvSpPr>
          <p:spPr>
            <a:xfrm>
              <a:off x="9022799" y="5340352"/>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40" name="Oval 124"/>
            <p:cNvSpPr/>
            <p:nvPr/>
          </p:nvSpPr>
          <p:spPr>
            <a:xfrm>
              <a:off x="7711863" y="5293978"/>
              <a:ext cx="420000" cy="407034"/>
            </a:xfrm>
            <a:prstGeom prst="ellipse">
              <a:avLst/>
            </a:prstGeom>
            <a:solidFill>
              <a:srgbClr val="FF0000"/>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a:solidFill>
                  <a:schemeClr val="tx2"/>
                </a:solidFill>
              </a:endParaRPr>
            </a:p>
          </p:txBody>
        </p:sp>
        <p:sp>
          <p:nvSpPr>
            <p:cNvPr id="41" name="Rectangle 127"/>
            <p:cNvSpPr/>
            <p:nvPr/>
          </p:nvSpPr>
          <p:spPr>
            <a:xfrm>
              <a:off x="7389860" y="5899065"/>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46" name="TextBox 45"/>
            <p:cNvSpPr txBox="1"/>
            <p:nvPr/>
          </p:nvSpPr>
          <p:spPr>
            <a:xfrm>
              <a:off x="8894078" y="4685627"/>
              <a:ext cx="320922" cy="338554"/>
            </a:xfrm>
            <a:prstGeom prst="rect">
              <a:avLst/>
            </a:prstGeom>
            <a:noFill/>
          </p:spPr>
          <p:txBody>
            <a:bodyPr wrap="none" rtlCol="0">
              <a:spAutoFit/>
            </a:bodyPr>
            <a:lstStyle/>
            <a:p>
              <a:r>
                <a:rPr lang="en-US" sz="1600" dirty="0" smtClean="0">
                  <a:solidFill>
                    <a:schemeClr val="tx2"/>
                  </a:solidFill>
                </a:rPr>
                <a:t>X</a:t>
              </a:r>
              <a:endParaRPr lang="ru-RU" sz="1600" dirty="0">
                <a:solidFill>
                  <a:schemeClr val="tx2"/>
                </a:solidFill>
              </a:endParaRPr>
            </a:p>
          </p:txBody>
        </p:sp>
        <p:sp>
          <p:nvSpPr>
            <p:cNvPr id="48" name="TextBox 47"/>
            <p:cNvSpPr txBox="1"/>
            <p:nvPr/>
          </p:nvSpPr>
          <p:spPr>
            <a:xfrm>
              <a:off x="7759583" y="4971179"/>
              <a:ext cx="320922" cy="338554"/>
            </a:xfrm>
            <a:prstGeom prst="rect">
              <a:avLst/>
            </a:prstGeom>
            <a:noFill/>
          </p:spPr>
          <p:txBody>
            <a:bodyPr wrap="none" rtlCol="0">
              <a:spAutoFit/>
            </a:bodyPr>
            <a:lstStyle/>
            <a:p>
              <a:r>
                <a:rPr lang="en-US" sz="1600" dirty="0" smtClean="0">
                  <a:solidFill>
                    <a:schemeClr val="tx2"/>
                  </a:solidFill>
                </a:rPr>
                <a:t>A</a:t>
              </a:r>
              <a:endParaRPr lang="ru-RU" sz="1600" dirty="0">
                <a:solidFill>
                  <a:schemeClr val="tx2"/>
                </a:solidFill>
              </a:endParaRPr>
            </a:p>
          </p:txBody>
        </p:sp>
        <p:sp>
          <p:nvSpPr>
            <p:cNvPr id="49" name="TextBox 48"/>
            <p:cNvSpPr txBox="1"/>
            <p:nvPr/>
          </p:nvSpPr>
          <p:spPr>
            <a:xfrm>
              <a:off x="10397385" y="4212353"/>
              <a:ext cx="332142" cy="338554"/>
            </a:xfrm>
            <a:prstGeom prst="rect">
              <a:avLst/>
            </a:prstGeom>
            <a:noFill/>
          </p:spPr>
          <p:txBody>
            <a:bodyPr wrap="none" rtlCol="0">
              <a:spAutoFit/>
            </a:bodyPr>
            <a:lstStyle/>
            <a:p>
              <a:r>
                <a:rPr lang="en-US" sz="1600" dirty="0" smtClean="0">
                  <a:solidFill>
                    <a:schemeClr val="tx2"/>
                  </a:solidFill>
                </a:rPr>
                <a:t>C</a:t>
              </a:r>
              <a:endParaRPr lang="ru-RU" sz="1600" dirty="0">
                <a:solidFill>
                  <a:schemeClr val="tx2"/>
                </a:solidFill>
              </a:endParaRPr>
            </a:p>
          </p:txBody>
        </p:sp>
      </p:grpSp>
      <p:grpSp>
        <p:nvGrpSpPr>
          <p:cNvPr id="52" name="Группа 51"/>
          <p:cNvGrpSpPr/>
          <p:nvPr/>
        </p:nvGrpSpPr>
        <p:grpSpPr>
          <a:xfrm>
            <a:off x="6246793" y="1628800"/>
            <a:ext cx="3809647" cy="2298860"/>
            <a:chOff x="6609747" y="1687955"/>
            <a:chExt cx="3809647" cy="2298860"/>
          </a:xfrm>
        </p:grpSpPr>
        <p:cxnSp>
          <p:nvCxnSpPr>
            <p:cNvPr id="6" name="Elbow Connector 31"/>
            <p:cNvCxnSpPr>
              <a:stCxn id="9" idx="5"/>
              <a:endCxn id="8" idx="1"/>
            </p:cNvCxnSpPr>
            <p:nvPr/>
          </p:nvCxnSpPr>
          <p:spPr>
            <a:xfrm>
              <a:off x="7582926" y="2792163"/>
              <a:ext cx="366399" cy="314964"/>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7" name="Oval 16"/>
            <p:cNvSpPr/>
            <p:nvPr/>
          </p:nvSpPr>
          <p:spPr>
            <a:xfrm>
              <a:off x="8109913" y="1687955"/>
              <a:ext cx="420000" cy="40703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a:solidFill>
                  <a:schemeClr val="tx2"/>
                </a:solidFill>
              </a:endParaRPr>
            </a:p>
          </p:txBody>
        </p:sp>
        <p:sp>
          <p:nvSpPr>
            <p:cNvPr id="8" name="Oval 17"/>
            <p:cNvSpPr/>
            <p:nvPr/>
          </p:nvSpPr>
          <p:spPr>
            <a:xfrm>
              <a:off x="7887818" y="3047519"/>
              <a:ext cx="420000" cy="407034"/>
            </a:xfrm>
            <a:prstGeom prst="ellipse">
              <a:avLst/>
            </a:prstGeom>
            <a:solidFill>
              <a:srgbClr val="FF0000"/>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a:solidFill>
                  <a:schemeClr val="tx2"/>
                </a:solidFill>
              </a:endParaRPr>
            </a:p>
          </p:txBody>
        </p:sp>
        <p:sp>
          <p:nvSpPr>
            <p:cNvPr id="9" name="Oval 18"/>
            <p:cNvSpPr/>
            <p:nvPr/>
          </p:nvSpPr>
          <p:spPr>
            <a:xfrm>
              <a:off x="7224433" y="2444737"/>
              <a:ext cx="420000" cy="40703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a:solidFill>
                  <a:schemeClr val="tx2"/>
                </a:solidFill>
              </a:endParaRPr>
            </a:p>
          </p:txBody>
        </p:sp>
        <p:sp>
          <p:nvSpPr>
            <p:cNvPr id="10" name="TextBox 9"/>
            <p:cNvSpPr txBox="1"/>
            <p:nvPr/>
          </p:nvSpPr>
          <p:spPr>
            <a:xfrm>
              <a:off x="7130757" y="2885774"/>
              <a:ext cx="510000" cy="145353"/>
            </a:xfrm>
            <a:prstGeom prst="rect">
              <a:avLst/>
            </a:prstGeom>
            <a:noFill/>
          </p:spPr>
          <p:txBody>
            <a:bodyPr wrap="square" lIns="0" tIns="0" rIns="0" bIns="0" rtlCol="0" anchor="ctr" anchorCtr="1">
              <a:noAutofit/>
            </a:bodyPr>
            <a:lstStyle/>
            <a:p>
              <a:r>
                <a:rPr lang="ru-RU" sz="1200" dirty="0">
                  <a:solidFill>
                    <a:schemeClr val="tx2"/>
                  </a:solidFill>
                </a:rPr>
                <a:t>отец</a:t>
              </a:r>
            </a:p>
          </p:txBody>
        </p:sp>
        <p:sp>
          <p:nvSpPr>
            <p:cNvPr id="11" name="TextBox 10"/>
            <p:cNvSpPr txBox="1"/>
            <p:nvPr/>
          </p:nvSpPr>
          <p:spPr>
            <a:xfrm>
              <a:off x="9084992" y="2909879"/>
              <a:ext cx="390000" cy="184666"/>
            </a:xfrm>
            <a:prstGeom prst="rect">
              <a:avLst/>
            </a:prstGeom>
            <a:noFill/>
          </p:spPr>
          <p:txBody>
            <a:bodyPr wrap="square" lIns="0" tIns="0" rIns="0" bIns="0" rtlCol="0" anchor="ctr" anchorCtr="1">
              <a:spAutoFit/>
            </a:bodyPr>
            <a:lstStyle/>
            <a:p>
              <a:r>
                <a:rPr lang="ru-RU" sz="1200" dirty="0">
                  <a:solidFill>
                    <a:schemeClr val="tx2"/>
                  </a:solidFill>
                </a:rPr>
                <a:t>дядя</a:t>
              </a:r>
            </a:p>
          </p:txBody>
        </p:sp>
        <p:sp>
          <p:nvSpPr>
            <p:cNvPr id="12" name="Oval 21"/>
            <p:cNvSpPr/>
            <p:nvPr/>
          </p:nvSpPr>
          <p:spPr>
            <a:xfrm>
              <a:off x="8994938" y="2443876"/>
              <a:ext cx="420000" cy="40703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a:solidFill>
                  <a:schemeClr val="tx2"/>
                </a:solidFill>
              </a:endParaRPr>
            </a:p>
          </p:txBody>
        </p:sp>
        <p:sp>
          <p:nvSpPr>
            <p:cNvPr id="13" name="Rectangle 29"/>
            <p:cNvSpPr/>
            <p:nvPr/>
          </p:nvSpPr>
          <p:spPr>
            <a:xfrm>
              <a:off x="7449840" y="3724014"/>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14" name="Rectangle 30"/>
            <p:cNvSpPr/>
            <p:nvPr/>
          </p:nvSpPr>
          <p:spPr>
            <a:xfrm>
              <a:off x="8409973" y="3665840"/>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15" name="Rectangle 32"/>
            <p:cNvSpPr/>
            <p:nvPr/>
          </p:nvSpPr>
          <p:spPr>
            <a:xfrm>
              <a:off x="6609747" y="3258832"/>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cxnSp>
          <p:nvCxnSpPr>
            <p:cNvPr id="16" name="Elbow Connector 31"/>
            <p:cNvCxnSpPr>
              <a:stCxn id="9" idx="3"/>
              <a:endCxn id="15" idx="0"/>
            </p:cNvCxnSpPr>
            <p:nvPr/>
          </p:nvCxnSpPr>
          <p:spPr>
            <a:xfrm flipH="1">
              <a:off x="6729747" y="2792163"/>
              <a:ext cx="556194" cy="466669"/>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7" name="Elbow Connector 31"/>
            <p:cNvCxnSpPr>
              <a:stCxn id="8" idx="3"/>
              <a:endCxn id="13" idx="0"/>
            </p:cNvCxnSpPr>
            <p:nvPr/>
          </p:nvCxnSpPr>
          <p:spPr>
            <a:xfrm flipH="1">
              <a:off x="7569840" y="3394945"/>
              <a:ext cx="379485" cy="329069"/>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8" name="Elbow Connector 31"/>
            <p:cNvCxnSpPr>
              <a:stCxn id="8" idx="5"/>
              <a:endCxn id="14" idx="0"/>
            </p:cNvCxnSpPr>
            <p:nvPr/>
          </p:nvCxnSpPr>
          <p:spPr>
            <a:xfrm>
              <a:off x="8246310" y="3394945"/>
              <a:ext cx="283663" cy="270896"/>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9" name="Elbow Connector 31"/>
            <p:cNvCxnSpPr>
              <a:stCxn id="7" idx="3"/>
              <a:endCxn id="9" idx="7"/>
            </p:cNvCxnSpPr>
            <p:nvPr/>
          </p:nvCxnSpPr>
          <p:spPr>
            <a:xfrm flipH="1">
              <a:off x="7582926" y="2035381"/>
              <a:ext cx="588495" cy="468965"/>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0" name="Elbow Connector 31"/>
            <p:cNvCxnSpPr>
              <a:stCxn id="7" idx="5"/>
              <a:endCxn id="12" idx="1"/>
            </p:cNvCxnSpPr>
            <p:nvPr/>
          </p:nvCxnSpPr>
          <p:spPr>
            <a:xfrm>
              <a:off x="8468406" y="2035381"/>
              <a:ext cx="588040" cy="468104"/>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1" name="Elbow Connector 31"/>
            <p:cNvCxnSpPr>
              <a:stCxn id="12" idx="3"/>
              <a:endCxn id="24" idx="0"/>
            </p:cNvCxnSpPr>
            <p:nvPr/>
          </p:nvCxnSpPr>
          <p:spPr>
            <a:xfrm flipH="1">
              <a:off x="8709967" y="2791302"/>
              <a:ext cx="346479" cy="293086"/>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2" name="Elbow Connector 31"/>
            <p:cNvCxnSpPr>
              <a:stCxn id="12" idx="5"/>
              <a:endCxn id="23" idx="0"/>
            </p:cNvCxnSpPr>
            <p:nvPr/>
          </p:nvCxnSpPr>
          <p:spPr>
            <a:xfrm>
              <a:off x="9353431" y="2791302"/>
              <a:ext cx="376676" cy="293061"/>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23" name="Rectangle 69"/>
            <p:cNvSpPr/>
            <p:nvPr/>
          </p:nvSpPr>
          <p:spPr>
            <a:xfrm>
              <a:off x="9610107" y="3084362"/>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24" name="Rectangle 70"/>
            <p:cNvSpPr/>
            <p:nvPr/>
          </p:nvSpPr>
          <p:spPr>
            <a:xfrm>
              <a:off x="8589967" y="3084388"/>
              <a:ext cx="240000" cy="232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solidFill>
                    <a:schemeClr val="tx2"/>
                  </a:solidFill>
                  <a:sym typeface="Symbol"/>
                </a:rPr>
                <a:t></a:t>
              </a:r>
              <a:endParaRPr lang="ru-RU" sz="1600" b="1" i="1" dirty="0">
                <a:solidFill>
                  <a:schemeClr val="tx2"/>
                </a:solidFill>
              </a:endParaRPr>
            </a:p>
          </p:txBody>
        </p:sp>
        <p:sp>
          <p:nvSpPr>
            <p:cNvPr id="42" name="TextBox 41"/>
            <p:cNvSpPr txBox="1"/>
            <p:nvPr/>
          </p:nvSpPr>
          <p:spPr>
            <a:xfrm>
              <a:off x="7981145" y="2743137"/>
              <a:ext cx="320922" cy="338554"/>
            </a:xfrm>
            <a:prstGeom prst="rect">
              <a:avLst/>
            </a:prstGeom>
            <a:noFill/>
          </p:spPr>
          <p:txBody>
            <a:bodyPr wrap="none" rtlCol="0">
              <a:spAutoFit/>
            </a:bodyPr>
            <a:lstStyle/>
            <a:p>
              <a:r>
                <a:rPr lang="en-US" sz="1600" dirty="0" smtClean="0">
                  <a:solidFill>
                    <a:schemeClr val="tx2"/>
                  </a:solidFill>
                </a:rPr>
                <a:t>X</a:t>
              </a:r>
              <a:endParaRPr lang="ru-RU" sz="1600" dirty="0">
                <a:solidFill>
                  <a:schemeClr val="tx2"/>
                </a:solidFill>
              </a:endParaRPr>
            </a:p>
          </p:txBody>
        </p:sp>
        <p:sp>
          <p:nvSpPr>
            <p:cNvPr id="43" name="TextBox 42"/>
            <p:cNvSpPr txBox="1"/>
            <p:nvPr/>
          </p:nvSpPr>
          <p:spPr>
            <a:xfrm>
              <a:off x="8624407" y="1688784"/>
              <a:ext cx="320922" cy="338554"/>
            </a:xfrm>
            <a:prstGeom prst="rect">
              <a:avLst/>
            </a:prstGeom>
            <a:noFill/>
          </p:spPr>
          <p:txBody>
            <a:bodyPr wrap="none" rtlCol="0">
              <a:spAutoFit/>
            </a:bodyPr>
            <a:lstStyle/>
            <a:p>
              <a:r>
                <a:rPr lang="en-US" sz="1600" dirty="0" smtClean="0">
                  <a:solidFill>
                    <a:schemeClr val="tx2"/>
                  </a:solidFill>
                </a:rPr>
                <a:t>B</a:t>
              </a:r>
              <a:endParaRPr lang="ru-RU" sz="1600" dirty="0">
                <a:solidFill>
                  <a:schemeClr val="tx2"/>
                </a:solidFill>
              </a:endParaRPr>
            </a:p>
          </p:txBody>
        </p:sp>
        <p:sp>
          <p:nvSpPr>
            <p:cNvPr id="44" name="TextBox 43"/>
            <p:cNvSpPr txBox="1"/>
            <p:nvPr/>
          </p:nvSpPr>
          <p:spPr>
            <a:xfrm>
              <a:off x="7228520" y="2092867"/>
              <a:ext cx="320922" cy="338554"/>
            </a:xfrm>
            <a:prstGeom prst="rect">
              <a:avLst/>
            </a:prstGeom>
            <a:noFill/>
          </p:spPr>
          <p:txBody>
            <a:bodyPr wrap="none" rtlCol="0">
              <a:spAutoFit/>
            </a:bodyPr>
            <a:lstStyle/>
            <a:p>
              <a:r>
                <a:rPr lang="en-US" sz="1600" dirty="0" smtClean="0">
                  <a:solidFill>
                    <a:schemeClr val="tx2"/>
                  </a:solidFill>
                </a:rPr>
                <a:t>A</a:t>
              </a:r>
              <a:endParaRPr lang="ru-RU" sz="1600" dirty="0">
                <a:solidFill>
                  <a:schemeClr val="tx2"/>
                </a:solidFill>
              </a:endParaRPr>
            </a:p>
          </p:txBody>
        </p:sp>
        <p:sp>
          <p:nvSpPr>
            <p:cNvPr id="45" name="TextBox 44"/>
            <p:cNvSpPr txBox="1"/>
            <p:nvPr/>
          </p:nvSpPr>
          <p:spPr>
            <a:xfrm>
              <a:off x="9484453" y="2269862"/>
              <a:ext cx="332142" cy="338554"/>
            </a:xfrm>
            <a:prstGeom prst="rect">
              <a:avLst/>
            </a:prstGeom>
            <a:noFill/>
          </p:spPr>
          <p:txBody>
            <a:bodyPr wrap="none" rtlCol="0">
              <a:spAutoFit/>
            </a:bodyPr>
            <a:lstStyle/>
            <a:p>
              <a:r>
                <a:rPr lang="en-US" sz="1600" dirty="0" smtClean="0">
                  <a:solidFill>
                    <a:schemeClr val="tx2"/>
                  </a:solidFill>
                </a:rPr>
                <a:t>C</a:t>
              </a:r>
              <a:endParaRPr lang="ru-RU" sz="1600" dirty="0">
                <a:solidFill>
                  <a:schemeClr val="tx2"/>
                </a:solidFill>
              </a:endParaRPr>
            </a:p>
          </p:txBody>
        </p:sp>
        <p:sp>
          <p:nvSpPr>
            <p:cNvPr id="47" name="TextBox 46"/>
            <p:cNvSpPr txBox="1"/>
            <p:nvPr/>
          </p:nvSpPr>
          <p:spPr>
            <a:xfrm>
              <a:off x="9537339" y="3631274"/>
              <a:ext cx="320922" cy="338554"/>
            </a:xfrm>
            <a:prstGeom prst="rect">
              <a:avLst/>
            </a:prstGeom>
            <a:noFill/>
          </p:spPr>
          <p:txBody>
            <a:bodyPr wrap="none" rtlCol="0">
              <a:spAutoFit/>
            </a:bodyPr>
            <a:lstStyle/>
            <a:p>
              <a:r>
                <a:rPr lang="en-US" sz="1600" dirty="0" smtClean="0">
                  <a:solidFill>
                    <a:schemeClr val="tx2"/>
                  </a:solidFill>
                </a:rPr>
                <a:t>B</a:t>
              </a:r>
              <a:endParaRPr lang="ru-RU" sz="1600" dirty="0">
                <a:solidFill>
                  <a:schemeClr val="tx2"/>
                </a:solidFill>
              </a:endParaRPr>
            </a:p>
          </p:txBody>
        </p:sp>
        <p:cxnSp>
          <p:nvCxnSpPr>
            <p:cNvPr id="50" name="Straight Arrow Connector 134"/>
            <p:cNvCxnSpPr/>
            <p:nvPr/>
          </p:nvCxnSpPr>
          <p:spPr>
            <a:xfrm>
              <a:off x="10419394" y="3025497"/>
              <a:ext cx="0" cy="961318"/>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grpSp>
      <p:sp>
        <p:nvSpPr>
          <p:cNvPr id="54" name="Стрелка вправо 53"/>
          <p:cNvSpPr/>
          <p:nvPr/>
        </p:nvSpPr>
        <p:spPr>
          <a:xfrm rot="2563462">
            <a:off x="8288891" y="3652983"/>
            <a:ext cx="978408" cy="484632"/>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6922214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Сравнение с </a:t>
            </a:r>
            <a:r>
              <a:rPr lang="ru-RU" dirty="0" smtClean="0"/>
              <a:t>АВЛ деревом</a:t>
            </a:r>
            <a:endParaRPr lang="ru-RU" dirty="0"/>
          </a:p>
        </p:txBody>
      </p:sp>
      <p:sp>
        <p:nvSpPr>
          <p:cNvPr id="102403" name="Rectangle 3"/>
          <p:cNvSpPr>
            <a:spLocks noGrp="1"/>
          </p:cNvSpPr>
          <p:nvPr>
            <p:ph idx="1"/>
          </p:nvPr>
        </p:nvSpPr>
        <p:spPr/>
        <p:txBody>
          <a:bodyPr>
            <a:normAutofit/>
          </a:bodyPr>
          <a:lstStyle/>
          <a:p>
            <a:pPr>
              <a:lnSpc>
                <a:spcPct val="90000"/>
              </a:lnSpc>
              <a:buFont typeface="Arial" charset="0"/>
              <a:buNone/>
            </a:pPr>
            <a:r>
              <a:rPr lang="ru-RU" sz="2400" dirty="0"/>
              <a:t>Обозначим N(h) = минимальное число узлов в дереве высоты </a:t>
            </a:r>
            <a:r>
              <a:rPr lang="en-US" sz="2400" dirty="0"/>
              <a:t>h</a:t>
            </a:r>
            <a:endParaRPr lang="ru-RU" sz="2400" dirty="0"/>
          </a:p>
          <a:p>
            <a:pPr>
              <a:lnSpc>
                <a:spcPct val="90000"/>
              </a:lnSpc>
            </a:pPr>
            <a:r>
              <a:rPr lang="ru-RU" sz="2400" dirty="0"/>
              <a:t>N(h) для АВЛ дерева</a:t>
            </a:r>
          </a:p>
          <a:p>
            <a:pPr lvl="1">
              <a:lnSpc>
                <a:spcPct val="90000"/>
              </a:lnSpc>
            </a:pPr>
            <a:r>
              <a:rPr lang="ru-RU" sz="2000" dirty="0"/>
              <a:t>N(h) = N(h − 1) + N(h − 2) + 1, N(0) = 1, N(1) = 2</a:t>
            </a:r>
          </a:p>
          <a:p>
            <a:pPr lvl="1">
              <a:lnSpc>
                <a:spcPct val="90000"/>
              </a:lnSpc>
            </a:pPr>
            <a:r>
              <a:rPr lang="ru-RU" sz="2000" dirty="0"/>
              <a:t>N(h) растёт как последовательность Фибоначчи – почему?</a:t>
            </a:r>
          </a:p>
          <a:p>
            <a:pPr lvl="1">
              <a:lnSpc>
                <a:spcPct val="90000"/>
              </a:lnSpc>
            </a:pPr>
            <a:r>
              <a:rPr lang="ru-RU" sz="2000" dirty="0"/>
              <a:t>Следовательно, N(h) = Θ(λ</a:t>
            </a:r>
            <a:r>
              <a:rPr lang="ru-RU" sz="2000" baseline="30000" dirty="0"/>
              <a:t>h</a:t>
            </a:r>
            <a:r>
              <a:rPr lang="ru-RU" sz="2000" dirty="0"/>
              <a:t>), где </a:t>
            </a:r>
          </a:p>
          <a:p>
            <a:pPr>
              <a:lnSpc>
                <a:spcPct val="90000"/>
              </a:lnSpc>
            </a:pPr>
            <a:endParaRPr lang="ru-RU" sz="2400" dirty="0"/>
          </a:p>
          <a:p>
            <a:pPr>
              <a:lnSpc>
                <a:spcPct val="90000"/>
              </a:lnSpc>
            </a:pPr>
            <a:r>
              <a:rPr lang="ru-RU" sz="2400" dirty="0"/>
              <a:t>N(h) для красно-чёрного дерева</a:t>
            </a:r>
          </a:p>
          <a:p>
            <a:pPr lvl="1">
              <a:lnSpc>
                <a:spcPct val="90000"/>
              </a:lnSpc>
            </a:pPr>
            <a:r>
              <a:rPr lang="ru-RU" sz="2000" dirty="0"/>
              <a:t>Свойство 3 красно-чёрных деревьев </a:t>
            </a:r>
            <a:r>
              <a:rPr lang="en-US" sz="2000" dirty="0"/>
              <a:t> </a:t>
            </a:r>
            <a:r>
              <a:rPr lang="ru-RU" sz="2000" dirty="0"/>
              <a:t>=</a:t>
            </a:r>
            <a:r>
              <a:rPr lang="en-US" sz="2000" dirty="0"/>
              <a:t>=&gt; </a:t>
            </a:r>
            <a:endParaRPr lang="ru-RU" sz="2000" dirty="0"/>
          </a:p>
          <a:p>
            <a:pPr>
              <a:lnSpc>
                <a:spcPct val="90000"/>
              </a:lnSpc>
              <a:buFont typeface="Arial" charset="0"/>
              <a:buNone/>
            </a:pPr>
            <a:endParaRPr lang="ru-RU" sz="2400" dirty="0"/>
          </a:p>
          <a:p>
            <a:pPr>
              <a:lnSpc>
                <a:spcPct val="90000"/>
              </a:lnSpc>
            </a:pPr>
            <a:r>
              <a:rPr lang="ru-RU" sz="2400" dirty="0"/>
              <a:t>При том же количестве узлов КЧ дерево м. б. выше АВЛ дерева, но не более чем в 			      раз</a:t>
            </a:r>
          </a:p>
        </p:txBody>
      </p:sp>
      <p:pic>
        <p:nvPicPr>
          <p:cNvPr id="102404" name="Picture 4" descr="\lambda=(\sqrt{5}+1)/2\approx 1,62"/>
          <p:cNvPicPr>
            <a:picLocks noChangeAspect="1" noChangeArrowheads="1"/>
          </p:cNvPicPr>
          <p:nvPr/>
        </p:nvPicPr>
        <p:blipFill>
          <a:blip r:embed="rId3"/>
          <a:srcRect/>
          <a:stretch>
            <a:fillRect/>
          </a:stretch>
        </p:blipFill>
        <p:spPr bwMode="auto">
          <a:xfrm>
            <a:off x="5087888" y="3103813"/>
            <a:ext cx="2449512" cy="298450"/>
          </a:xfrm>
          <a:prstGeom prst="rect">
            <a:avLst/>
          </a:prstGeom>
          <a:noFill/>
          <a:ln w="9525">
            <a:noFill/>
            <a:miter lim="800000"/>
            <a:headEnd/>
            <a:tailEnd/>
          </a:ln>
        </p:spPr>
      </p:pic>
      <p:pic>
        <p:nvPicPr>
          <p:cNvPr id="102405" name="Picture 5" descr="N(h)\ge 2^{(h-1)/2} = \Theta(\sqrt{2}^h)"/>
          <p:cNvPicPr>
            <a:picLocks noChangeAspect="1" noChangeArrowheads="1"/>
          </p:cNvPicPr>
          <p:nvPr/>
        </p:nvPicPr>
        <p:blipFill>
          <a:blip r:embed="rId4"/>
          <a:srcRect/>
          <a:stretch>
            <a:fillRect/>
          </a:stretch>
        </p:blipFill>
        <p:spPr bwMode="auto">
          <a:xfrm>
            <a:off x="5951984" y="4159639"/>
            <a:ext cx="3024188" cy="379412"/>
          </a:xfrm>
          <a:prstGeom prst="rect">
            <a:avLst/>
          </a:prstGeom>
          <a:noFill/>
          <a:ln w="9525">
            <a:noFill/>
            <a:miter lim="800000"/>
            <a:headEnd/>
            <a:tailEnd/>
          </a:ln>
        </p:spPr>
      </p:pic>
      <p:pic>
        <p:nvPicPr>
          <p:cNvPr id="102406" name="Picture 6" descr="\log \lambda / \log \sqrt{2} \approx 1,388"/>
          <p:cNvPicPr>
            <a:picLocks noChangeAspect="1" noChangeArrowheads="1"/>
          </p:cNvPicPr>
          <p:nvPr/>
        </p:nvPicPr>
        <p:blipFill>
          <a:blip r:embed="rId5"/>
          <a:srcRect/>
          <a:stretch>
            <a:fillRect/>
          </a:stretch>
        </p:blipFill>
        <p:spPr bwMode="auto">
          <a:xfrm>
            <a:off x="2135560" y="5356590"/>
            <a:ext cx="2232025" cy="287337"/>
          </a:xfrm>
          <a:prstGeom prst="rect">
            <a:avLst/>
          </a:prstGeom>
          <a:noFill/>
          <a:ln w="9525">
            <a:noFill/>
            <a:miter lim="800000"/>
            <a:headEnd/>
            <a:tailEnd/>
          </a:ln>
        </p:spPr>
      </p:pic>
    </p:spTree>
    <p:extLst>
      <p:ext uri="{BB962C8B-B14F-4D97-AF65-F5344CB8AC3E}">
        <p14:creationId xmlns:p14="http://schemas.microsoft.com/office/powerpoint/2010/main" val="28823189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Сравнение с </a:t>
            </a:r>
            <a:r>
              <a:rPr lang="ru-RU" dirty="0" smtClean="0"/>
              <a:t>АВЛ деревом</a:t>
            </a:r>
            <a:endParaRPr lang="ru-RU" dirty="0"/>
          </a:p>
        </p:txBody>
      </p:sp>
      <p:sp>
        <p:nvSpPr>
          <p:cNvPr id="104451" name="Rectangle 3"/>
          <p:cNvSpPr>
            <a:spLocks noGrp="1"/>
          </p:cNvSpPr>
          <p:nvPr>
            <p:ph idx="1"/>
          </p:nvPr>
        </p:nvSpPr>
        <p:spPr/>
        <p:txBody>
          <a:bodyPr>
            <a:normAutofit/>
          </a:bodyPr>
          <a:lstStyle/>
          <a:p>
            <a:pPr>
              <a:lnSpc>
                <a:spcPct val="80000"/>
              </a:lnSpc>
            </a:pPr>
            <a:r>
              <a:rPr lang="ru-RU" dirty="0"/>
              <a:t>Поиск </a:t>
            </a:r>
            <a:r>
              <a:rPr lang="ru-RU" dirty="0" smtClean="0"/>
              <a:t>для </a:t>
            </a:r>
            <a:r>
              <a:rPr lang="ru-RU" dirty="0"/>
              <a:t>АВЛ дерева </a:t>
            </a:r>
            <a:r>
              <a:rPr lang="ru-RU" dirty="0" smtClean="0"/>
              <a:t>в 1.4х быстрее</a:t>
            </a:r>
            <a:r>
              <a:rPr lang="ru-RU" dirty="0"/>
              <a:t>, чем для КЧ дерева</a:t>
            </a:r>
            <a:endParaRPr lang="en-US" dirty="0"/>
          </a:p>
          <a:p>
            <a:pPr lvl="1">
              <a:lnSpc>
                <a:spcPct val="80000"/>
              </a:lnSpc>
            </a:pPr>
            <a:r>
              <a:rPr lang="ru-RU" dirty="0"/>
              <a:t>Высота КЧ дерева </a:t>
            </a:r>
            <a:r>
              <a:rPr lang="ru-RU" dirty="0" smtClean="0"/>
              <a:t>может быть в 1.4х больше </a:t>
            </a:r>
            <a:r>
              <a:rPr lang="ru-RU" dirty="0"/>
              <a:t>высоты АВЛ дерева при одинаковом числе </a:t>
            </a:r>
            <a:r>
              <a:rPr lang="ru-RU" dirty="0" smtClean="0"/>
              <a:t>вершин</a:t>
            </a:r>
            <a:endParaRPr lang="ru-RU" dirty="0"/>
          </a:p>
          <a:p>
            <a:pPr>
              <a:lnSpc>
                <a:spcPct val="80000"/>
              </a:lnSpc>
            </a:pPr>
            <a:endParaRPr lang="en-US" dirty="0"/>
          </a:p>
          <a:p>
            <a:pPr>
              <a:lnSpc>
                <a:spcPct val="80000"/>
              </a:lnSpc>
            </a:pPr>
            <a:r>
              <a:rPr lang="ru-RU" dirty="0" smtClean="0"/>
              <a:t>В худшем случае, вставка и удаление для КЧ </a:t>
            </a:r>
            <a:r>
              <a:rPr lang="ru-RU" dirty="0"/>
              <a:t>дерева </a:t>
            </a:r>
            <a:r>
              <a:rPr lang="ru-RU" dirty="0" smtClean="0"/>
              <a:t>быстрее</a:t>
            </a:r>
            <a:r>
              <a:rPr lang="ru-RU" dirty="0"/>
              <a:t>, чем </a:t>
            </a:r>
            <a:r>
              <a:rPr lang="ru-RU" dirty="0" smtClean="0"/>
              <a:t>для АВЛ </a:t>
            </a:r>
            <a:r>
              <a:rPr lang="ru-RU" dirty="0"/>
              <a:t>дерева</a:t>
            </a:r>
            <a:endParaRPr lang="en-US" dirty="0"/>
          </a:p>
          <a:p>
            <a:pPr lvl="1">
              <a:lnSpc>
                <a:spcPct val="80000"/>
              </a:lnSpc>
            </a:pPr>
            <a:r>
              <a:rPr lang="ru-RU" dirty="0"/>
              <a:t>КЧ дерево – достаточно </a:t>
            </a:r>
            <a:r>
              <a:rPr lang="en-US" dirty="0"/>
              <a:t>2</a:t>
            </a:r>
            <a:r>
              <a:rPr lang="ru-RU" dirty="0"/>
              <a:t> </a:t>
            </a:r>
            <a:r>
              <a:rPr lang="ru-RU" dirty="0" smtClean="0"/>
              <a:t>поворотов</a:t>
            </a:r>
            <a:endParaRPr lang="ru-RU" dirty="0"/>
          </a:p>
          <a:p>
            <a:pPr lvl="1">
              <a:lnSpc>
                <a:spcPct val="80000"/>
              </a:lnSpc>
            </a:pPr>
            <a:r>
              <a:rPr lang="ru-RU" dirty="0"/>
              <a:t>АВЛ дерево – </a:t>
            </a:r>
            <a:r>
              <a:rPr lang="ru-RU" dirty="0" smtClean="0"/>
              <a:t>может понадобиться </a:t>
            </a:r>
            <a:r>
              <a:rPr lang="ru-RU" dirty="0"/>
              <a:t>поворот в </a:t>
            </a:r>
            <a:r>
              <a:rPr lang="ru-RU" dirty="0" smtClean="0"/>
              <a:t>каждой вершине на </a:t>
            </a:r>
            <a:r>
              <a:rPr lang="ru-RU" dirty="0"/>
              <a:t>пути от </a:t>
            </a:r>
            <a:r>
              <a:rPr lang="ru-RU" dirty="0" smtClean="0"/>
              <a:t>вставляемого/удаляемого </a:t>
            </a:r>
            <a:r>
              <a:rPr lang="ru-RU" dirty="0"/>
              <a:t>листа до корня</a:t>
            </a:r>
          </a:p>
          <a:p>
            <a:pPr lvl="1">
              <a:lnSpc>
                <a:spcPct val="80000"/>
              </a:lnSpc>
            </a:pPr>
            <a:endParaRPr lang="ru-RU" dirty="0"/>
          </a:p>
        </p:txBody>
      </p:sp>
    </p:spTree>
    <p:extLst>
      <p:ext uri="{BB962C8B-B14F-4D97-AF65-F5344CB8AC3E}">
        <p14:creationId xmlns:p14="http://schemas.microsoft.com/office/powerpoint/2010/main" val="26362303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Связь </a:t>
            </a:r>
            <a:r>
              <a:rPr lang="ru-RU" dirty="0" smtClean="0"/>
              <a:t>КЧ и </a:t>
            </a:r>
            <a:r>
              <a:rPr lang="en-US" dirty="0" smtClean="0"/>
              <a:t>B</a:t>
            </a:r>
            <a:r>
              <a:rPr lang="ru-RU" dirty="0" smtClean="0"/>
              <a:t> деревьев</a:t>
            </a:r>
            <a:endParaRPr lang="ru-RU" dirty="0"/>
          </a:p>
        </p:txBody>
      </p:sp>
      <p:sp>
        <p:nvSpPr>
          <p:cNvPr id="116738" name="Rectangle 3"/>
          <p:cNvSpPr>
            <a:spLocks noGrp="1"/>
          </p:cNvSpPr>
          <p:nvPr>
            <p:ph idx="1"/>
          </p:nvPr>
        </p:nvSpPr>
        <p:spPr/>
        <p:txBody>
          <a:bodyPr>
            <a:normAutofit/>
          </a:bodyPr>
          <a:lstStyle/>
          <a:p>
            <a:pPr marL="285750" indent="-285750">
              <a:lnSpc>
                <a:spcPct val="80000"/>
              </a:lnSpc>
            </a:pPr>
            <a:r>
              <a:rPr lang="en-US" sz="2400" dirty="0">
                <a:latin typeface="+mj-lt"/>
                <a:cs typeface="Times New Roman" pitchFamily="18" charset="0"/>
              </a:rPr>
              <a:t>B</a:t>
            </a:r>
            <a:r>
              <a:rPr lang="ru-RU" sz="2400" dirty="0">
                <a:latin typeface="+mj-lt"/>
                <a:cs typeface="Times New Roman" pitchFamily="18" charset="0"/>
              </a:rPr>
              <a:t> деревья с </a:t>
            </a:r>
            <a:r>
              <a:rPr lang="en-US" sz="2400" dirty="0">
                <a:latin typeface="+mj-lt"/>
                <a:cs typeface="Times New Roman" pitchFamily="18" charset="0"/>
              </a:rPr>
              <a:t>t=2 </a:t>
            </a:r>
            <a:r>
              <a:rPr lang="ru-RU" sz="2400" dirty="0">
                <a:latin typeface="+mj-lt"/>
                <a:cs typeface="Times New Roman" pitchFamily="18" charset="0"/>
              </a:rPr>
              <a:t>можно перестроить в КЧ деревья так </a:t>
            </a:r>
          </a:p>
          <a:p>
            <a:pPr marL="614934" lvl="1">
              <a:lnSpc>
                <a:spcPct val="80000"/>
              </a:lnSpc>
            </a:pPr>
            <a:r>
              <a:rPr lang="ru-RU" sz="1800" dirty="0">
                <a:latin typeface="+mj-lt"/>
                <a:cs typeface="Times New Roman" pitchFamily="18" charset="0"/>
              </a:rPr>
              <a:t>Каждый узел окрашен либо в красный, либо в чёрный цвет</a:t>
            </a:r>
          </a:p>
          <a:p>
            <a:pPr marL="614934" lvl="1">
              <a:lnSpc>
                <a:spcPct val="80000"/>
              </a:lnSpc>
            </a:pPr>
            <a:r>
              <a:rPr lang="ru-RU" sz="1800" dirty="0">
                <a:latin typeface="+mj-lt"/>
                <a:cs typeface="Times New Roman" pitchFamily="18" charset="0"/>
              </a:rPr>
              <a:t>Вершина с двумя потомками черная и переносится в КЧ дерево без изменений</a:t>
            </a:r>
            <a:r>
              <a:rPr lang="en-US" sz="1800" dirty="0">
                <a:latin typeface="+mj-lt"/>
                <a:cs typeface="Times New Roman" pitchFamily="18" charset="0"/>
              </a:rPr>
              <a:t> -- </a:t>
            </a:r>
            <a:r>
              <a:rPr lang="ru-RU" sz="1800">
                <a:latin typeface="+mj-lt"/>
                <a:cs typeface="Times New Roman" pitchFamily="18" charset="0"/>
              </a:rPr>
              <a:t>почему нет вершин с одним потомком?</a:t>
            </a:r>
            <a:endParaRPr lang="ru-RU" sz="1800" dirty="0">
              <a:latin typeface="+mj-lt"/>
              <a:cs typeface="Times New Roman" pitchFamily="18" charset="0"/>
            </a:endParaRPr>
          </a:p>
          <a:p>
            <a:pPr marL="614934" lvl="1">
              <a:lnSpc>
                <a:spcPct val="80000"/>
              </a:lnSpc>
            </a:pPr>
            <a:r>
              <a:rPr lang="ru-RU" sz="1800" dirty="0">
                <a:latin typeface="+mj-lt"/>
                <a:cs typeface="Times New Roman" pitchFamily="18" charset="0"/>
              </a:rPr>
              <a:t>Вершина с тремя потомками черная, первый потомок черный и присоединяется непосредственно,</a:t>
            </a:r>
            <a:r>
              <a:rPr lang="en-US" sz="1800" dirty="0">
                <a:latin typeface="+mj-lt"/>
                <a:cs typeface="Times New Roman" pitchFamily="18" charset="0"/>
              </a:rPr>
              <a:t> </a:t>
            </a:r>
            <a:r>
              <a:rPr lang="ru-RU" sz="1800" dirty="0">
                <a:latin typeface="+mj-lt"/>
                <a:cs typeface="Times New Roman" pitchFamily="18" charset="0"/>
              </a:rPr>
              <a:t>а другие два -- через соединительный красный узел</a:t>
            </a:r>
            <a:endParaRPr lang="en-US" sz="1800" dirty="0">
              <a:latin typeface="+mj-lt"/>
              <a:cs typeface="Times New Roman" pitchFamily="18" charset="0"/>
            </a:endParaRPr>
          </a:p>
          <a:p>
            <a:pPr marL="614934" lvl="1">
              <a:lnSpc>
                <a:spcPct val="80000"/>
              </a:lnSpc>
            </a:pPr>
            <a:r>
              <a:rPr lang="ru-RU" sz="1800" dirty="0">
                <a:latin typeface="+mj-lt"/>
                <a:cs typeface="Times New Roman" pitchFamily="18" charset="0"/>
              </a:rPr>
              <a:t>Вершина с четырьмя потомками черная, черные потомки присоединяются через два красных соединительных узла</a:t>
            </a:r>
          </a:p>
          <a:p>
            <a:pPr marL="285750" indent="-285750">
              <a:lnSpc>
                <a:spcPct val="80000"/>
              </a:lnSpc>
            </a:pPr>
            <a:endParaRPr lang="ru-RU" sz="2400" dirty="0">
              <a:latin typeface="+mj-lt"/>
              <a:cs typeface="Times New Roman" pitchFamily="18" charset="0"/>
            </a:endParaRPr>
          </a:p>
          <a:p>
            <a:pPr marL="285750" indent="-285750">
              <a:lnSpc>
                <a:spcPct val="80000"/>
              </a:lnSpc>
            </a:pPr>
            <a:r>
              <a:rPr lang="ru-RU" sz="2400" dirty="0">
                <a:latin typeface="+mj-lt"/>
                <a:cs typeface="Times New Roman" pitchFamily="18" charset="0"/>
              </a:rPr>
              <a:t>В исходном </a:t>
            </a:r>
            <a:r>
              <a:rPr lang="en-US" sz="2400" dirty="0">
                <a:latin typeface="+mj-lt"/>
                <a:cs typeface="Times New Roman" pitchFamily="18" charset="0"/>
              </a:rPr>
              <a:t>B</a:t>
            </a:r>
            <a:r>
              <a:rPr lang="ru-RU" sz="2400" dirty="0">
                <a:latin typeface="+mj-lt"/>
                <a:cs typeface="Times New Roman" pitchFamily="18" charset="0"/>
              </a:rPr>
              <a:t> дереве (так как оно сбалансировано) все пути от корня до любого листа имеют одинаковую длину</a:t>
            </a:r>
          </a:p>
          <a:p>
            <a:pPr marL="285750" indent="-285750">
              <a:lnSpc>
                <a:spcPct val="80000"/>
              </a:lnSpc>
            </a:pPr>
            <a:r>
              <a:rPr lang="ru-RU" sz="2400" dirty="0">
                <a:latin typeface="+mj-lt"/>
                <a:cs typeface="Times New Roman" pitchFamily="18" charset="0"/>
              </a:rPr>
              <a:t>По построению очевидно, что длина любого пути в КЧ дереве возрастает не более чем в два раза</a:t>
            </a:r>
          </a:p>
        </p:txBody>
      </p:sp>
    </p:spTree>
    <p:extLst>
      <p:ext uri="{BB962C8B-B14F-4D97-AF65-F5344CB8AC3E}">
        <p14:creationId xmlns:p14="http://schemas.microsoft.com/office/powerpoint/2010/main" val="19544753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Использование в библиотеке стандартных шаблонов С++ (</a:t>
            </a:r>
            <a:r>
              <a:rPr lang="en-US" dirty="0" smtClean="0"/>
              <a:t>STL)</a:t>
            </a:r>
            <a:endParaRPr lang="ru-RU" dirty="0"/>
          </a:p>
        </p:txBody>
      </p:sp>
      <p:sp>
        <p:nvSpPr>
          <p:cNvPr id="114690" name="Rectangle 3"/>
          <p:cNvSpPr>
            <a:spLocks noGrp="1"/>
          </p:cNvSpPr>
          <p:nvPr>
            <p:ph sz="half" idx="1"/>
          </p:nvPr>
        </p:nvSpPr>
        <p:spPr/>
        <p:txBody>
          <a:bodyPr>
            <a:normAutofit lnSpcReduction="10000"/>
          </a:bodyPr>
          <a:lstStyle/>
          <a:p>
            <a:pPr>
              <a:lnSpc>
                <a:spcPct val="90000"/>
              </a:lnSpc>
            </a:pPr>
            <a:r>
              <a:rPr lang="ru-RU" sz="2800" dirty="0">
                <a:cs typeface="Times New Roman" pitchFamily="18" charset="0"/>
              </a:rPr>
              <a:t>АВЛ-деревья 1961 -- первые сбалансированные деревья</a:t>
            </a:r>
          </a:p>
          <a:p>
            <a:pPr>
              <a:lnSpc>
                <a:spcPct val="90000"/>
              </a:lnSpc>
            </a:pPr>
            <a:endParaRPr lang="ru-RU" sz="2800" dirty="0">
              <a:cs typeface="Times New Roman" pitchFamily="18" charset="0"/>
            </a:endParaRPr>
          </a:p>
          <a:p>
            <a:pPr>
              <a:lnSpc>
                <a:spcPct val="90000"/>
              </a:lnSpc>
            </a:pPr>
            <a:r>
              <a:rPr lang="ru-RU" sz="2800" dirty="0">
                <a:cs typeface="Times New Roman" pitchFamily="18" charset="0"/>
              </a:rPr>
              <a:t>Красно-чёрные деревья 197</a:t>
            </a:r>
            <a:r>
              <a:rPr lang="en-US" sz="2800" dirty="0">
                <a:cs typeface="Times New Roman" pitchFamily="18" charset="0"/>
              </a:rPr>
              <a:t>8</a:t>
            </a:r>
            <a:endParaRPr lang="ru-RU" sz="2800" dirty="0">
              <a:cs typeface="Times New Roman" pitchFamily="18" charset="0"/>
            </a:endParaRPr>
          </a:p>
          <a:p>
            <a:pPr>
              <a:lnSpc>
                <a:spcPct val="90000"/>
              </a:lnSpc>
            </a:pPr>
            <a:endParaRPr lang="ru-RU" sz="2800" dirty="0">
              <a:cs typeface="Times New Roman" pitchFamily="18" charset="0"/>
            </a:endParaRPr>
          </a:p>
          <a:p>
            <a:pPr>
              <a:lnSpc>
                <a:spcPct val="90000"/>
              </a:lnSpc>
            </a:pPr>
            <a:r>
              <a:rPr lang="ru-RU" sz="2800" dirty="0">
                <a:cs typeface="Times New Roman" pitchFamily="18" charset="0"/>
              </a:rPr>
              <a:t>Библиотека стандартных шаблонов</a:t>
            </a:r>
            <a:r>
              <a:rPr lang="en-US" sz="2800" dirty="0">
                <a:cs typeface="Times New Roman" pitchFamily="18" charset="0"/>
              </a:rPr>
              <a:t> </a:t>
            </a:r>
            <a:r>
              <a:rPr lang="en-US" sz="2800" dirty="0" smtClean="0">
                <a:cs typeface="Times New Roman" pitchFamily="18" charset="0"/>
              </a:rPr>
              <a:t>STL</a:t>
            </a:r>
            <a:r>
              <a:rPr lang="ru-RU" sz="2800" dirty="0" smtClean="0">
                <a:cs typeface="Times New Roman" pitchFamily="18" charset="0"/>
              </a:rPr>
              <a:t> языка </a:t>
            </a:r>
            <a:r>
              <a:rPr lang="ru-RU" sz="2800" dirty="0">
                <a:cs typeface="Times New Roman" pitchFamily="18" charset="0"/>
              </a:rPr>
              <a:t>C++ </a:t>
            </a:r>
            <a:r>
              <a:rPr lang="ru-RU" sz="2800" dirty="0" smtClean="0">
                <a:cs typeface="Times New Roman" pitchFamily="18" charset="0"/>
              </a:rPr>
              <a:t>использует </a:t>
            </a:r>
            <a:r>
              <a:rPr lang="ru-RU" sz="2800" dirty="0">
                <a:cs typeface="Times New Roman" pitchFamily="18" charset="0"/>
              </a:rPr>
              <a:t>сбалансированные деревья для реализации множества и ассоциативного массива</a:t>
            </a:r>
            <a:endParaRPr lang="en-US" sz="2800" dirty="0">
              <a:cs typeface="Times New Roman" pitchFamily="18" charset="0"/>
            </a:endParaRPr>
          </a:p>
        </p:txBody>
      </p:sp>
      <p:sp>
        <p:nvSpPr>
          <p:cNvPr id="3" name="Объект 2"/>
          <p:cNvSpPr>
            <a:spLocks noGrp="1"/>
          </p:cNvSpPr>
          <p:nvPr>
            <p:ph sz="half" idx="2"/>
          </p:nvPr>
        </p:nvSpPr>
        <p:spPr/>
        <p:txBody>
          <a:bodyPr>
            <a:normAutofit lnSpcReduction="10000"/>
          </a:bodyPr>
          <a:lstStyle/>
          <a:p>
            <a:endParaRPr lang="ru-RU"/>
          </a:p>
        </p:txBody>
      </p:sp>
      <p:sp>
        <p:nvSpPr>
          <p:cNvPr id="5" name="TextBox 4"/>
          <p:cNvSpPr txBox="1"/>
          <p:nvPr/>
        </p:nvSpPr>
        <p:spPr>
          <a:xfrm>
            <a:off x="1991545" y="6218148"/>
            <a:ext cx="8576495" cy="523220"/>
          </a:xfrm>
          <a:prstGeom prst="rect">
            <a:avLst/>
          </a:prstGeom>
          <a:noFill/>
          <a:ln w="76200">
            <a:solidFill>
              <a:srgbClr val="FFC000"/>
            </a:solidFill>
          </a:ln>
        </p:spPr>
        <p:txBody>
          <a:bodyPr wrap="square" rtlCol="0">
            <a:spAutoFit/>
          </a:bodyPr>
          <a:lstStyle/>
          <a:p>
            <a:pPr>
              <a:defRPr/>
            </a:pPr>
            <a:r>
              <a:rPr lang="ru-RU" sz="2800" dirty="0" smtClean="0">
                <a:solidFill>
                  <a:srgbClr val="FFC000"/>
                </a:solidFill>
                <a:cs typeface="Times New Roman" pitchFamily="18" charset="0"/>
              </a:rPr>
              <a:t>Как зовут человека на фото? Как он связан с </a:t>
            </a:r>
            <a:r>
              <a:rPr lang="en-US" sz="2800" dirty="0" smtClean="0">
                <a:solidFill>
                  <a:srgbClr val="FFC000"/>
                </a:solidFill>
                <a:cs typeface="Times New Roman" pitchFamily="18" charset="0"/>
              </a:rPr>
              <a:t>STL?</a:t>
            </a:r>
            <a:endParaRPr lang="ru-RU" sz="2800" dirty="0">
              <a:solidFill>
                <a:srgbClr val="FFC000"/>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4864" y="1719656"/>
            <a:ext cx="3210272" cy="428705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383289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Заключение</a:t>
            </a:r>
            <a:endParaRPr lang="ru-RU" dirty="0"/>
          </a:p>
        </p:txBody>
      </p:sp>
      <p:sp>
        <p:nvSpPr>
          <p:cNvPr id="3" name="Content Placeholder 2"/>
          <p:cNvSpPr>
            <a:spLocks noGrp="1"/>
          </p:cNvSpPr>
          <p:nvPr>
            <p:ph idx="1"/>
          </p:nvPr>
        </p:nvSpPr>
        <p:spPr/>
        <p:txBody>
          <a:bodyPr/>
          <a:lstStyle/>
          <a:p>
            <a:r>
              <a:rPr lang="en-US" dirty="0" smtClean="0"/>
              <a:t>B</a:t>
            </a:r>
            <a:r>
              <a:rPr lang="ru-RU" dirty="0" smtClean="0"/>
              <a:t> деревья</a:t>
            </a:r>
          </a:p>
          <a:p>
            <a:pPr lvl="1"/>
            <a:r>
              <a:rPr lang="ru-RU" dirty="0" smtClean="0"/>
              <a:t>Определение</a:t>
            </a:r>
          </a:p>
          <a:p>
            <a:pPr lvl="1"/>
            <a:r>
              <a:rPr lang="ru-RU" dirty="0" smtClean="0"/>
              <a:t>Вставка и удаление вершины</a:t>
            </a:r>
          </a:p>
          <a:p>
            <a:r>
              <a:rPr lang="ru-RU" dirty="0" smtClean="0"/>
              <a:t>Красно-черные деревья</a:t>
            </a:r>
          </a:p>
          <a:p>
            <a:pPr lvl="1"/>
            <a:r>
              <a:rPr lang="ru-RU" dirty="0" smtClean="0"/>
              <a:t>Определение</a:t>
            </a:r>
          </a:p>
          <a:p>
            <a:pPr lvl="1"/>
            <a:r>
              <a:rPr lang="ru-RU" dirty="0" smtClean="0"/>
              <a:t>Вставка вершины</a:t>
            </a:r>
          </a:p>
          <a:p>
            <a:pPr lvl="1"/>
            <a:r>
              <a:rPr lang="ru-RU" dirty="0" smtClean="0"/>
              <a:t>Сравнение в АВЛ деревьями</a:t>
            </a:r>
          </a:p>
          <a:p>
            <a:pPr lvl="1"/>
            <a:r>
              <a:rPr lang="ru-RU" dirty="0" smtClean="0"/>
              <a:t>Связь </a:t>
            </a:r>
            <a:r>
              <a:rPr lang="ru-RU" dirty="0"/>
              <a:t>КЧ и </a:t>
            </a:r>
            <a:r>
              <a:rPr lang="en-US" dirty="0" smtClean="0"/>
              <a:t>B</a:t>
            </a:r>
            <a:r>
              <a:rPr lang="ru-RU" dirty="0" smtClean="0"/>
              <a:t> деревьев</a:t>
            </a:r>
          </a:p>
        </p:txBody>
      </p:sp>
    </p:spTree>
    <p:extLst>
      <p:ext uri="{BB962C8B-B14F-4D97-AF65-F5344CB8AC3E}">
        <p14:creationId xmlns:p14="http://schemas.microsoft.com/office/powerpoint/2010/main" val="42869455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Удаление </a:t>
            </a:r>
            <a:r>
              <a:rPr lang="ru-RU" dirty="0" smtClean="0"/>
              <a:t>узла</a:t>
            </a:r>
            <a:r>
              <a:rPr lang="en-US" dirty="0" smtClean="0"/>
              <a:t> </a:t>
            </a:r>
            <a:r>
              <a:rPr lang="ru-RU" dirty="0" smtClean="0"/>
              <a:t>из КЧ дерева</a:t>
            </a:r>
            <a:endParaRPr lang="ru-RU" dirty="0"/>
          </a:p>
        </p:txBody>
      </p:sp>
      <p:sp>
        <p:nvSpPr>
          <p:cNvPr id="114691" name="Rectangle 3"/>
          <p:cNvSpPr>
            <a:spLocks noGrp="1"/>
          </p:cNvSpPr>
          <p:nvPr>
            <p:ph idx="1"/>
          </p:nvPr>
        </p:nvSpPr>
        <p:spPr/>
        <p:txBody>
          <a:bodyPr/>
          <a:lstStyle/>
          <a:p>
            <a:pPr>
              <a:lnSpc>
                <a:spcPct val="90000"/>
              </a:lnSpc>
            </a:pPr>
            <a:r>
              <a:rPr lang="ru-RU" sz="2400" dirty="0">
                <a:cs typeface="Times New Roman" pitchFamily="18" charset="0"/>
              </a:rPr>
              <a:t>Если удаляемый узел красный все правила сохраняются и все прекрасно</a:t>
            </a:r>
          </a:p>
          <a:p>
            <a:pPr>
              <a:lnSpc>
                <a:spcPct val="90000"/>
              </a:lnSpc>
            </a:pPr>
            <a:r>
              <a:rPr lang="ru-RU" sz="2400" dirty="0">
                <a:cs typeface="Times New Roman" pitchFamily="18" charset="0"/>
              </a:rPr>
              <a:t>Если же удаляемый узел черный, требуется значительное количество кода, для поддержания дерева частично сбалансированным</a:t>
            </a:r>
          </a:p>
          <a:p>
            <a:pPr>
              <a:lnSpc>
                <a:spcPct val="90000"/>
              </a:lnSpc>
            </a:pPr>
            <a:r>
              <a:rPr lang="ru-RU" sz="2400" dirty="0">
                <a:cs typeface="Times New Roman" pitchFamily="18" charset="0"/>
              </a:rPr>
              <a:t>Как и в случае вставки в красно-черное дерево, здесь также существует несколько различных случаев</a:t>
            </a:r>
          </a:p>
        </p:txBody>
      </p:sp>
    </p:spTree>
    <p:extLst>
      <p:ext uri="{BB962C8B-B14F-4D97-AF65-F5344CB8AC3E}">
        <p14:creationId xmlns:p14="http://schemas.microsoft.com/office/powerpoint/2010/main" val="94628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 calcmode="lin" valueType="num">
                                      <p:cBhvr additive="base">
                                        <p:cTn id="7" dur="500" fill="hold"/>
                                        <p:tgtEl>
                                          <p:spTgt spid="1146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46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4691">
                                            <p:txEl>
                                              <p:pRg st="1" end="1"/>
                                            </p:txEl>
                                          </p:spTgt>
                                        </p:tgtEl>
                                        <p:attrNameLst>
                                          <p:attrName>style.visibility</p:attrName>
                                        </p:attrNameLst>
                                      </p:cBhvr>
                                      <p:to>
                                        <p:strVal val="visible"/>
                                      </p:to>
                                    </p:set>
                                    <p:anim calcmode="lin" valueType="num">
                                      <p:cBhvr additive="base">
                                        <p:cTn id="13" dur="500" fill="hold"/>
                                        <p:tgtEl>
                                          <p:spTgt spid="1146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46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4691">
                                            <p:txEl>
                                              <p:pRg st="2" end="2"/>
                                            </p:txEl>
                                          </p:spTgt>
                                        </p:tgtEl>
                                        <p:attrNameLst>
                                          <p:attrName>style.visibility</p:attrName>
                                        </p:attrNameLst>
                                      </p:cBhvr>
                                      <p:to>
                                        <p:strVal val="visible"/>
                                      </p:to>
                                    </p:set>
                                    <p:anim calcmode="lin" valueType="num">
                                      <p:cBhvr additive="base">
                                        <p:cTn id="19" dur="500" fill="hold"/>
                                        <p:tgtEl>
                                          <p:spTgt spid="1146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469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524390"/>
            <a:ext cx="7772400" cy="914400"/>
          </a:xfrm>
        </p:spPr>
        <p:txBody>
          <a:bodyPr/>
          <a:lstStyle/>
          <a:p>
            <a:endParaRPr lang="ru-RU" dirty="0"/>
          </a:p>
        </p:txBody>
      </p:sp>
      <p:sp>
        <p:nvSpPr>
          <p:cNvPr id="3" name="Content Placeholder 2"/>
          <p:cNvSpPr>
            <a:spLocks noGrp="1"/>
          </p:cNvSpPr>
          <p:nvPr>
            <p:ph idx="1"/>
          </p:nvPr>
        </p:nvSpPr>
        <p:spPr/>
        <p:txBody>
          <a:bodyPr>
            <a:normAutofit fontScale="92500" lnSpcReduction="20000"/>
          </a:bodyPr>
          <a:lstStyle/>
          <a:p>
            <a:endParaRPr lang="ru-RU" dirty="0">
              <a:latin typeface="Calibri" pitchFamily="34" charset="0"/>
            </a:endParaRPr>
          </a:p>
          <a:p>
            <a:endParaRPr lang="ru-RU" dirty="0">
              <a:latin typeface="Calibri" pitchFamily="34" charset="0"/>
            </a:endParaRPr>
          </a:p>
          <a:p>
            <a:endParaRPr lang="ru-RU" dirty="0">
              <a:latin typeface="Calibri" pitchFamily="34" charset="0"/>
            </a:endParaRPr>
          </a:p>
          <a:p>
            <a:endParaRPr lang="ru-RU" dirty="0">
              <a:latin typeface="Calibri" pitchFamily="34" charset="0"/>
            </a:endParaRPr>
          </a:p>
          <a:p>
            <a:endParaRPr lang="ru-RU" dirty="0">
              <a:latin typeface="Calibri" pitchFamily="34" charset="0"/>
            </a:endParaRPr>
          </a:p>
          <a:p>
            <a:endParaRPr lang="ru-RU" dirty="0">
              <a:latin typeface="Calibri" pitchFamily="34" charset="0"/>
            </a:endParaRPr>
          </a:p>
          <a:p>
            <a:endParaRPr lang="ru-RU" dirty="0">
              <a:latin typeface="Calibri" pitchFamily="34" charset="0"/>
            </a:endParaRPr>
          </a:p>
          <a:p>
            <a:endParaRPr lang="ru-RU" dirty="0">
              <a:latin typeface="Calibri" pitchFamily="34" charset="0"/>
            </a:endParaRPr>
          </a:p>
          <a:p>
            <a:pPr marL="68580" indent="0">
              <a:buNone/>
            </a:pPr>
            <a:r>
              <a:rPr lang="ru-RU" dirty="0">
                <a:latin typeface="Calibri" pitchFamily="34" charset="0"/>
              </a:rPr>
              <a:t>При высоте 2 и размере страницы 8Кб это дерево содержит </a:t>
            </a:r>
            <a:r>
              <a:rPr lang="en-US" dirty="0">
                <a:latin typeface="Calibri" pitchFamily="34" charset="0"/>
              </a:rPr>
              <a:t>&gt; </a:t>
            </a:r>
            <a:r>
              <a:rPr lang="ru-RU" dirty="0">
                <a:latin typeface="Calibri" pitchFamily="34" charset="0"/>
              </a:rPr>
              <a:t>миллиарда ключей и позволяет адресовать </a:t>
            </a:r>
            <a:r>
              <a:rPr lang="ru-RU" dirty="0" smtClean="0"/>
              <a:t>8Тб данных</a:t>
            </a:r>
            <a:endParaRPr lang="ru-RU" dirty="0"/>
          </a:p>
        </p:txBody>
      </p:sp>
      <p:sp>
        <p:nvSpPr>
          <p:cNvPr id="7" name="Прямоугольник 6"/>
          <p:cNvSpPr/>
          <p:nvPr/>
        </p:nvSpPr>
        <p:spPr>
          <a:xfrm>
            <a:off x="4738688" y="1088453"/>
            <a:ext cx="1071562" cy="571500"/>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ru-RU" sz="2400" dirty="0"/>
              <a:t>1000</a:t>
            </a:r>
          </a:p>
        </p:txBody>
      </p:sp>
      <p:sp>
        <p:nvSpPr>
          <p:cNvPr id="15" name="Прямоугольник 14"/>
          <p:cNvSpPr/>
          <p:nvPr/>
        </p:nvSpPr>
        <p:spPr>
          <a:xfrm>
            <a:off x="2750989" y="2374328"/>
            <a:ext cx="1071562" cy="571500"/>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ru-RU" sz="2400" dirty="0"/>
              <a:t>1000</a:t>
            </a:r>
          </a:p>
        </p:txBody>
      </p:sp>
      <p:sp>
        <p:nvSpPr>
          <p:cNvPr id="16" name="Прямоугольник 15"/>
          <p:cNvSpPr/>
          <p:nvPr/>
        </p:nvSpPr>
        <p:spPr>
          <a:xfrm>
            <a:off x="4179739" y="2374328"/>
            <a:ext cx="1071562" cy="571500"/>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ru-RU" sz="2400" dirty="0"/>
              <a:t>1000</a:t>
            </a:r>
          </a:p>
        </p:txBody>
      </p:sp>
      <p:sp>
        <p:nvSpPr>
          <p:cNvPr id="17" name="Прямоугольник 16"/>
          <p:cNvSpPr/>
          <p:nvPr/>
        </p:nvSpPr>
        <p:spPr>
          <a:xfrm>
            <a:off x="6672065" y="2374328"/>
            <a:ext cx="1071563" cy="571500"/>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ru-RU" sz="2400" dirty="0"/>
              <a:t>1000</a:t>
            </a:r>
          </a:p>
        </p:txBody>
      </p:sp>
      <p:sp>
        <p:nvSpPr>
          <p:cNvPr id="18" name="Прямоугольник 17"/>
          <p:cNvSpPr/>
          <p:nvPr/>
        </p:nvSpPr>
        <p:spPr>
          <a:xfrm>
            <a:off x="4179739" y="4160265"/>
            <a:ext cx="1071562" cy="571500"/>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ru-RU" sz="2400" dirty="0"/>
              <a:t>1000</a:t>
            </a:r>
          </a:p>
        </p:txBody>
      </p:sp>
      <p:sp>
        <p:nvSpPr>
          <p:cNvPr id="19" name="Прямоугольник 18"/>
          <p:cNvSpPr/>
          <p:nvPr/>
        </p:nvSpPr>
        <p:spPr>
          <a:xfrm>
            <a:off x="6608614" y="4149080"/>
            <a:ext cx="1071562" cy="571500"/>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ru-RU" sz="2400" dirty="0"/>
              <a:t>1000</a:t>
            </a:r>
          </a:p>
        </p:txBody>
      </p:sp>
      <p:sp>
        <p:nvSpPr>
          <p:cNvPr id="20" name="Прямоугольник 19"/>
          <p:cNvSpPr/>
          <p:nvPr/>
        </p:nvSpPr>
        <p:spPr>
          <a:xfrm>
            <a:off x="2679552" y="4160265"/>
            <a:ext cx="1071563" cy="571500"/>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ru-RU" sz="2400" dirty="0"/>
              <a:t>1000</a:t>
            </a:r>
          </a:p>
        </p:txBody>
      </p:sp>
      <p:cxnSp>
        <p:nvCxnSpPr>
          <p:cNvPr id="22" name="Прямая со стрелкой 21"/>
          <p:cNvCxnSpPr>
            <a:stCxn id="7" idx="2"/>
            <a:endCxn id="15" idx="0"/>
          </p:cNvCxnSpPr>
          <p:nvPr/>
        </p:nvCxnSpPr>
        <p:spPr>
          <a:xfrm flipH="1">
            <a:off x="3286771" y="1659954"/>
            <a:ext cx="1987699" cy="71437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4" name="Прямая со стрелкой 23"/>
          <p:cNvCxnSpPr>
            <a:stCxn id="7" idx="2"/>
            <a:endCxn id="16" idx="0"/>
          </p:cNvCxnSpPr>
          <p:nvPr/>
        </p:nvCxnSpPr>
        <p:spPr>
          <a:xfrm flipH="1">
            <a:off x="4715521" y="1659954"/>
            <a:ext cx="558949" cy="71437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6" name="Прямая со стрелкой 25"/>
          <p:cNvCxnSpPr>
            <a:stCxn id="7" idx="2"/>
            <a:endCxn id="17" idx="0"/>
          </p:cNvCxnSpPr>
          <p:nvPr/>
        </p:nvCxnSpPr>
        <p:spPr>
          <a:xfrm>
            <a:off x="5274470" y="1659954"/>
            <a:ext cx="1933377" cy="71437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8" name="Прямая со стрелкой 27"/>
          <p:cNvCxnSpPr>
            <a:stCxn id="16" idx="2"/>
            <a:endCxn id="20" idx="0"/>
          </p:cNvCxnSpPr>
          <p:nvPr/>
        </p:nvCxnSpPr>
        <p:spPr>
          <a:xfrm flipH="1">
            <a:off x="3215334" y="2945829"/>
            <a:ext cx="1500187" cy="1214437"/>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0" name="Прямая со стрелкой 29"/>
          <p:cNvCxnSpPr>
            <a:stCxn id="16" idx="2"/>
            <a:endCxn id="18" idx="0"/>
          </p:cNvCxnSpPr>
          <p:nvPr/>
        </p:nvCxnSpPr>
        <p:spPr>
          <a:xfrm>
            <a:off x="4715520" y="2945829"/>
            <a:ext cx="0" cy="1214437"/>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2" name="Прямая со стрелкой 31"/>
          <p:cNvCxnSpPr>
            <a:stCxn id="16" idx="2"/>
            <a:endCxn id="19" idx="0"/>
          </p:cNvCxnSpPr>
          <p:nvPr/>
        </p:nvCxnSpPr>
        <p:spPr>
          <a:xfrm>
            <a:off x="4715521" y="2945828"/>
            <a:ext cx="2428875" cy="120325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26638" name="Прямоугольник 32"/>
          <p:cNvSpPr>
            <a:spLocks noChangeArrowheads="1"/>
          </p:cNvSpPr>
          <p:nvPr/>
        </p:nvSpPr>
        <p:spPr bwMode="auto">
          <a:xfrm>
            <a:off x="4609951" y="2945829"/>
            <a:ext cx="692150" cy="731837"/>
          </a:xfrm>
          <a:prstGeom prst="rect">
            <a:avLst/>
          </a:prstGeom>
          <a:noFill/>
          <a:ln w="9525">
            <a:noFill/>
            <a:miter lim="800000"/>
            <a:headEnd/>
            <a:tailEnd/>
          </a:ln>
        </p:spPr>
        <p:txBody>
          <a:bodyPr wrap="none">
            <a:spAutoFit/>
          </a:bodyPr>
          <a:lstStyle/>
          <a:p>
            <a:pPr algn="ctr"/>
            <a:r>
              <a:rPr lang="ru-RU" sz="2400" b="1"/>
              <a:t>….</a:t>
            </a:r>
          </a:p>
          <a:p>
            <a:pPr algn="ctr"/>
            <a:r>
              <a:rPr lang="ru-RU"/>
              <a:t>1001</a:t>
            </a:r>
          </a:p>
        </p:txBody>
      </p:sp>
      <p:sp>
        <p:nvSpPr>
          <p:cNvPr id="26639" name="Прямоугольник 33"/>
          <p:cNvSpPr>
            <a:spLocks noChangeArrowheads="1"/>
          </p:cNvSpPr>
          <p:nvPr/>
        </p:nvSpPr>
        <p:spPr bwMode="auto">
          <a:xfrm>
            <a:off x="2824014" y="3017266"/>
            <a:ext cx="692150" cy="671513"/>
          </a:xfrm>
          <a:prstGeom prst="rect">
            <a:avLst/>
          </a:prstGeom>
          <a:noFill/>
          <a:ln w="9525">
            <a:noFill/>
            <a:miter lim="800000"/>
            <a:headEnd/>
            <a:tailEnd/>
          </a:ln>
        </p:spPr>
        <p:txBody>
          <a:bodyPr wrap="none">
            <a:spAutoFit/>
          </a:bodyPr>
          <a:lstStyle/>
          <a:p>
            <a:pPr algn="ctr"/>
            <a:r>
              <a:rPr lang="ru-RU" sz="2000" b="1" dirty="0"/>
              <a:t>….</a:t>
            </a:r>
          </a:p>
          <a:p>
            <a:pPr algn="ctr"/>
            <a:r>
              <a:rPr lang="ru-RU" dirty="0"/>
              <a:t>1001</a:t>
            </a:r>
          </a:p>
        </p:txBody>
      </p:sp>
      <p:sp>
        <p:nvSpPr>
          <p:cNvPr id="26640" name="Прямоугольник 34"/>
          <p:cNvSpPr>
            <a:spLocks noChangeArrowheads="1"/>
          </p:cNvSpPr>
          <p:nvPr/>
        </p:nvSpPr>
        <p:spPr bwMode="auto">
          <a:xfrm>
            <a:off x="4954588" y="1731390"/>
            <a:ext cx="692150" cy="731838"/>
          </a:xfrm>
          <a:prstGeom prst="rect">
            <a:avLst/>
          </a:prstGeom>
          <a:noFill/>
          <a:ln w="9525">
            <a:noFill/>
            <a:miter lim="800000"/>
            <a:headEnd/>
            <a:tailEnd/>
          </a:ln>
        </p:spPr>
        <p:txBody>
          <a:bodyPr wrap="none">
            <a:spAutoFit/>
          </a:bodyPr>
          <a:lstStyle/>
          <a:p>
            <a:pPr algn="ctr"/>
            <a:r>
              <a:rPr lang="ru-RU" sz="2400" b="1"/>
              <a:t>…..</a:t>
            </a:r>
          </a:p>
          <a:p>
            <a:pPr algn="ctr"/>
            <a:r>
              <a:rPr lang="ru-RU"/>
              <a:t>1001</a:t>
            </a:r>
          </a:p>
        </p:txBody>
      </p:sp>
      <p:sp>
        <p:nvSpPr>
          <p:cNvPr id="26641" name="Прямоугольник 35"/>
          <p:cNvSpPr>
            <a:spLocks noChangeArrowheads="1"/>
          </p:cNvSpPr>
          <p:nvPr/>
        </p:nvSpPr>
        <p:spPr bwMode="auto">
          <a:xfrm>
            <a:off x="6959402" y="3017266"/>
            <a:ext cx="692150" cy="671513"/>
          </a:xfrm>
          <a:prstGeom prst="rect">
            <a:avLst/>
          </a:prstGeom>
          <a:noFill/>
          <a:ln w="9525">
            <a:noFill/>
            <a:miter lim="800000"/>
            <a:headEnd/>
            <a:tailEnd/>
          </a:ln>
        </p:spPr>
        <p:txBody>
          <a:bodyPr wrap="none">
            <a:spAutoFit/>
          </a:bodyPr>
          <a:lstStyle/>
          <a:p>
            <a:pPr algn="ctr"/>
            <a:r>
              <a:rPr lang="ru-RU" sz="2000" b="1"/>
              <a:t>….</a:t>
            </a:r>
          </a:p>
          <a:p>
            <a:pPr algn="ctr"/>
            <a:r>
              <a:rPr lang="ru-RU"/>
              <a:t>1001</a:t>
            </a:r>
          </a:p>
        </p:txBody>
      </p:sp>
      <p:sp>
        <p:nvSpPr>
          <p:cNvPr id="26642" name="TextBox 36"/>
          <p:cNvSpPr txBox="1">
            <a:spLocks noChangeArrowheads="1"/>
          </p:cNvSpPr>
          <p:nvPr/>
        </p:nvSpPr>
        <p:spPr bwMode="auto">
          <a:xfrm>
            <a:off x="5591175" y="2504504"/>
            <a:ext cx="946150" cy="396875"/>
          </a:xfrm>
          <a:prstGeom prst="rect">
            <a:avLst/>
          </a:prstGeom>
          <a:noFill/>
          <a:ln w="9525">
            <a:noFill/>
            <a:miter lim="800000"/>
            <a:headEnd/>
            <a:tailEnd/>
          </a:ln>
        </p:spPr>
        <p:txBody>
          <a:bodyPr wrap="none">
            <a:spAutoFit/>
          </a:bodyPr>
          <a:lstStyle/>
          <a:p>
            <a:r>
              <a:rPr lang="ru-RU" sz="2000" b="1" dirty="0"/>
              <a:t>………</a:t>
            </a:r>
          </a:p>
        </p:txBody>
      </p:sp>
      <p:sp>
        <p:nvSpPr>
          <p:cNvPr id="26643" name="TextBox 38"/>
          <p:cNvSpPr txBox="1">
            <a:spLocks noChangeArrowheads="1"/>
          </p:cNvSpPr>
          <p:nvPr/>
        </p:nvSpPr>
        <p:spPr bwMode="auto">
          <a:xfrm>
            <a:off x="5664141" y="4297826"/>
            <a:ext cx="800219" cy="461665"/>
          </a:xfrm>
          <a:prstGeom prst="rect">
            <a:avLst/>
          </a:prstGeom>
          <a:noFill/>
          <a:ln w="9525">
            <a:noFill/>
            <a:miter lim="800000"/>
            <a:headEnd/>
            <a:tailEnd/>
          </a:ln>
        </p:spPr>
        <p:txBody>
          <a:bodyPr wrap="none">
            <a:spAutoFit/>
          </a:bodyPr>
          <a:lstStyle/>
          <a:p>
            <a:r>
              <a:rPr lang="ru-RU" sz="2400" b="1" dirty="0"/>
              <a:t>……</a:t>
            </a:r>
          </a:p>
        </p:txBody>
      </p:sp>
      <p:sp>
        <p:nvSpPr>
          <p:cNvPr id="26644" name="TextBox 40"/>
          <p:cNvSpPr txBox="1">
            <a:spLocks noChangeArrowheads="1"/>
          </p:cNvSpPr>
          <p:nvPr/>
        </p:nvSpPr>
        <p:spPr bwMode="auto">
          <a:xfrm>
            <a:off x="7968208" y="1159891"/>
            <a:ext cx="1800200" cy="646331"/>
          </a:xfrm>
          <a:prstGeom prst="rect">
            <a:avLst/>
          </a:prstGeom>
          <a:noFill/>
          <a:ln w="9525">
            <a:noFill/>
            <a:miter lim="800000"/>
            <a:headEnd/>
            <a:tailEnd/>
          </a:ln>
        </p:spPr>
        <p:txBody>
          <a:bodyPr wrap="square">
            <a:spAutoFit/>
          </a:bodyPr>
          <a:lstStyle/>
          <a:p>
            <a:r>
              <a:rPr lang="ru-RU" dirty="0"/>
              <a:t>1 вершина – 1000 ключей</a:t>
            </a:r>
          </a:p>
        </p:txBody>
      </p:sp>
      <p:sp>
        <p:nvSpPr>
          <p:cNvPr id="26645" name="TextBox 41"/>
          <p:cNvSpPr txBox="1">
            <a:spLocks noChangeArrowheads="1"/>
          </p:cNvSpPr>
          <p:nvPr/>
        </p:nvSpPr>
        <p:spPr bwMode="auto">
          <a:xfrm>
            <a:off x="7968208" y="2449259"/>
            <a:ext cx="2051720" cy="646331"/>
          </a:xfrm>
          <a:prstGeom prst="rect">
            <a:avLst/>
          </a:prstGeom>
          <a:noFill/>
          <a:ln w="9525">
            <a:noFill/>
            <a:miter lim="800000"/>
            <a:headEnd/>
            <a:tailEnd/>
          </a:ln>
        </p:spPr>
        <p:txBody>
          <a:bodyPr wrap="square">
            <a:spAutoFit/>
          </a:bodyPr>
          <a:lstStyle/>
          <a:p>
            <a:r>
              <a:rPr lang="ru-RU" dirty="0"/>
              <a:t>1001 вершина – 1001000 ключей</a:t>
            </a:r>
          </a:p>
        </p:txBody>
      </p:sp>
      <p:sp>
        <p:nvSpPr>
          <p:cNvPr id="26646" name="TextBox 42"/>
          <p:cNvSpPr txBox="1">
            <a:spLocks noChangeArrowheads="1"/>
          </p:cNvSpPr>
          <p:nvPr/>
        </p:nvSpPr>
        <p:spPr bwMode="auto">
          <a:xfrm>
            <a:off x="7968208" y="4161854"/>
            <a:ext cx="2424882" cy="923330"/>
          </a:xfrm>
          <a:prstGeom prst="rect">
            <a:avLst/>
          </a:prstGeom>
          <a:noFill/>
          <a:ln w="9525">
            <a:noFill/>
            <a:miter lim="800000"/>
            <a:headEnd/>
            <a:tailEnd/>
          </a:ln>
        </p:spPr>
        <p:txBody>
          <a:bodyPr wrap="square">
            <a:spAutoFit/>
          </a:bodyPr>
          <a:lstStyle/>
          <a:p>
            <a:r>
              <a:rPr lang="ru-RU" dirty="0"/>
              <a:t>1 002 001 вершина -1 002 001 000 ключей</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t>
            </a:r>
            <a:r>
              <a:rPr lang="ru-RU" dirty="0" smtClean="0"/>
              <a:t> деревья</a:t>
            </a:r>
            <a:endParaRPr lang="ru-RU" dirty="0"/>
          </a:p>
        </p:txBody>
      </p:sp>
      <p:sp>
        <p:nvSpPr>
          <p:cNvPr id="16386" name="Содержимое 2"/>
          <p:cNvSpPr>
            <a:spLocks noGrp="1"/>
          </p:cNvSpPr>
          <p:nvPr>
            <p:ph idx="1"/>
          </p:nvPr>
        </p:nvSpPr>
        <p:spPr/>
        <p:txBody>
          <a:bodyPr>
            <a:normAutofit fontScale="85000" lnSpcReduction="20000"/>
          </a:bodyPr>
          <a:lstStyle/>
          <a:p>
            <a:r>
              <a:rPr lang="en-US" dirty="0"/>
              <a:t>I am occasionally asked what the </a:t>
            </a:r>
            <a:r>
              <a:rPr lang="en-US" b="1" dirty="0"/>
              <a:t>B</a:t>
            </a:r>
            <a:r>
              <a:rPr lang="en-US" dirty="0"/>
              <a:t> in </a:t>
            </a:r>
            <a:r>
              <a:rPr lang="en-US" dirty="0">
                <a:hlinkClick r:id="rId3"/>
              </a:rPr>
              <a:t>B-Tree</a:t>
            </a:r>
            <a:r>
              <a:rPr lang="en-US" dirty="0"/>
              <a:t> means.  I recall it as a lunchtime discussion that you never in your wildest dreams imagine will one day have deep historical significance.  We wanted the name to be short, quick to type, easy to remember.  It honored our employer, </a:t>
            </a:r>
            <a:r>
              <a:rPr lang="en-US" b="1" dirty="0"/>
              <a:t>B</a:t>
            </a:r>
            <a:r>
              <a:rPr lang="en-US" dirty="0"/>
              <a:t>oeing Airplane Company, but we wouldn't have to request permission to use the name.  It suggested </a:t>
            </a:r>
            <a:r>
              <a:rPr lang="en-US" b="1" dirty="0"/>
              <a:t>B</a:t>
            </a:r>
            <a:r>
              <a:rPr lang="en-US" dirty="0"/>
              <a:t>alance.  Rudolf </a:t>
            </a:r>
            <a:r>
              <a:rPr lang="en-US" b="1" dirty="0"/>
              <a:t>B</a:t>
            </a:r>
            <a:r>
              <a:rPr lang="en-US" dirty="0"/>
              <a:t>ayer was the senior researcher of the two of us.  We had been admiring the elegant natural balance of </a:t>
            </a:r>
            <a:r>
              <a:rPr lang="en-US" dirty="0">
                <a:hlinkClick r:id="rId4"/>
              </a:rPr>
              <a:t>AVL Tree</a:t>
            </a:r>
            <a:r>
              <a:rPr lang="en-US" dirty="0"/>
              <a:t>s, but for reasons clear to American English speakers, the name BM Tree was a non-starter.  I don't recall one meaning standing out above the others that day.  Rudolf is fond of saying that the more you think about what the </a:t>
            </a:r>
            <a:r>
              <a:rPr lang="en-US" b="1" dirty="0"/>
              <a:t>B</a:t>
            </a:r>
            <a:r>
              <a:rPr lang="en-US" dirty="0"/>
              <a:t> could mean, the more you learn about B-Trees, and that is good. (2012)</a:t>
            </a:r>
            <a:endParaRPr lang="ru-RU" dirty="0" smtClean="0">
              <a:solidFill>
                <a:srgbClr val="FF0000"/>
              </a:solidFill>
              <a:latin typeface="+mj-lt"/>
            </a:endParaRPr>
          </a:p>
        </p:txBody>
      </p:sp>
    </p:spTree>
    <p:extLst>
      <p:ext uri="{BB962C8B-B14F-4D97-AF65-F5344CB8AC3E}">
        <p14:creationId xmlns:p14="http://schemas.microsoft.com/office/powerpoint/2010/main" val="27703743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Определение </a:t>
            </a:r>
            <a:r>
              <a:rPr lang="en-US" dirty="0" smtClean="0"/>
              <a:t>B</a:t>
            </a:r>
            <a:r>
              <a:rPr lang="ru-RU" dirty="0" smtClean="0"/>
              <a:t> дерева</a:t>
            </a:r>
            <a:endParaRPr lang="ru-RU" dirty="0"/>
          </a:p>
        </p:txBody>
      </p:sp>
      <p:sp>
        <p:nvSpPr>
          <p:cNvPr id="16386" name="Содержимое 2"/>
          <p:cNvSpPr>
            <a:spLocks noGrp="1"/>
          </p:cNvSpPr>
          <p:nvPr>
            <p:ph idx="1"/>
          </p:nvPr>
        </p:nvSpPr>
        <p:spPr/>
        <p:txBody>
          <a:bodyPr>
            <a:normAutofit fontScale="77500" lnSpcReduction="20000"/>
          </a:bodyPr>
          <a:lstStyle/>
          <a:p>
            <a:r>
              <a:rPr lang="ru-RU" dirty="0">
                <a:latin typeface="+mj-lt"/>
              </a:rPr>
              <a:t>В </a:t>
            </a:r>
            <a:r>
              <a:rPr lang="ru-RU" dirty="0" smtClean="0">
                <a:latin typeface="+mj-lt"/>
              </a:rPr>
              <a:t>деревом степени </a:t>
            </a:r>
            <a:r>
              <a:rPr lang="en-US" dirty="0" smtClean="0">
                <a:latin typeface="+mj-lt"/>
              </a:rPr>
              <a:t>t &gt;= 2</a:t>
            </a:r>
            <a:r>
              <a:rPr lang="ru-RU" dirty="0" smtClean="0">
                <a:latin typeface="+mj-lt"/>
              </a:rPr>
              <a:t> </a:t>
            </a:r>
            <a:r>
              <a:rPr lang="ru-RU" dirty="0">
                <a:latin typeface="+mj-lt"/>
              </a:rPr>
              <a:t>называется ориентированное дерево такое, </a:t>
            </a:r>
            <a:r>
              <a:rPr lang="ru-RU" dirty="0" smtClean="0">
                <a:latin typeface="+mj-lt"/>
              </a:rPr>
              <a:t>что</a:t>
            </a:r>
            <a:endParaRPr lang="ru-RU" dirty="0">
              <a:latin typeface="+mj-lt"/>
            </a:endParaRPr>
          </a:p>
          <a:p>
            <a:pPr lvl="1"/>
            <a:r>
              <a:rPr lang="ru-RU" dirty="0">
                <a:latin typeface="+mj-lt"/>
              </a:rPr>
              <a:t>Все листья находятся на одной </a:t>
            </a:r>
            <a:r>
              <a:rPr lang="ru-RU" dirty="0" smtClean="0">
                <a:latin typeface="+mj-lt"/>
              </a:rPr>
              <a:t>глубине</a:t>
            </a:r>
            <a:endParaRPr lang="en-US" dirty="0" smtClean="0">
              <a:latin typeface="+mj-lt"/>
            </a:endParaRPr>
          </a:p>
          <a:p>
            <a:pPr lvl="1"/>
            <a:r>
              <a:rPr lang="ru-RU" dirty="0" smtClean="0">
                <a:latin typeface="+mj-lt"/>
              </a:rPr>
              <a:t>Корень имеет от 2 до 2*t </a:t>
            </a:r>
            <a:r>
              <a:rPr lang="ru-RU" dirty="0">
                <a:latin typeface="+mj-lt"/>
              </a:rPr>
              <a:t>потомков и </a:t>
            </a:r>
            <a:r>
              <a:rPr lang="ru-RU" dirty="0" smtClean="0">
                <a:latin typeface="+mj-lt"/>
              </a:rPr>
              <a:t>хранит от </a:t>
            </a:r>
            <a:r>
              <a:rPr lang="ru-RU" dirty="0">
                <a:latin typeface="+mj-lt"/>
              </a:rPr>
              <a:t>1 до 2*t-1 ключей</a:t>
            </a:r>
          </a:p>
          <a:p>
            <a:pPr lvl="1"/>
            <a:r>
              <a:rPr lang="ru-RU" dirty="0" smtClean="0">
                <a:latin typeface="+mj-lt"/>
              </a:rPr>
              <a:t>Остальные внутренние вершины имеют от t </a:t>
            </a:r>
            <a:r>
              <a:rPr lang="ru-RU" dirty="0">
                <a:latin typeface="+mj-lt"/>
              </a:rPr>
              <a:t>до 2*t потомков и </a:t>
            </a:r>
            <a:r>
              <a:rPr lang="ru-RU" dirty="0" smtClean="0">
                <a:latin typeface="+mj-lt"/>
              </a:rPr>
              <a:t>хранят от </a:t>
            </a:r>
            <a:r>
              <a:rPr lang="ru-RU" dirty="0">
                <a:latin typeface="+mj-lt"/>
              </a:rPr>
              <a:t>t-1 до 2*t-1 ключей</a:t>
            </a:r>
          </a:p>
          <a:p>
            <a:pPr lvl="1"/>
            <a:r>
              <a:rPr lang="ru-RU" dirty="0" smtClean="0">
                <a:latin typeface="+mj-lt"/>
              </a:rPr>
              <a:t>На множестве ключей задан линейный порядок, и ключи вершины разделяют ключи в её поддеревьях</a:t>
            </a:r>
            <a:endParaRPr lang="ru-RU" dirty="0">
              <a:latin typeface="+mj-lt"/>
            </a:endParaRPr>
          </a:p>
          <a:p>
            <a:endParaRPr lang="en-US" dirty="0" smtClean="0"/>
          </a:p>
          <a:p>
            <a:r>
              <a:rPr lang="ru-RU" dirty="0" smtClean="0"/>
              <a:t>В </a:t>
            </a:r>
            <a:r>
              <a:rPr lang="ru-RU" dirty="0"/>
              <a:t>дерево степени 2 называется 2-3-4 деревом</a:t>
            </a:r>
          </a:p>
          <a:p>
            <a:endParaRPr lang="en-US" dirty="0" smtClean="0"/>
          </a:p>
          <a:p>
            <a:r>
              <a:rPr lang="ru-RU" dirty="0" smtClean="0"/>
              <a:t>Вершина </a:t>
            </a:r>
            <a:r>
              <a:rPr lang="ru-RU" dirty="0"/>
              <a:t>В дерева степени </a:t>
            </a:r>
            <a:r>
              <a:rPr lang="en-US" dirty="0"/>
              <a:t>t </a:t>
            </a:r>
            <a:r>
              <a:rPr lang="ru-RU" dirty="0"/>
              <a:t>называется полной, если у  неё 2</a:t>
            </a:r>
            <a:r>
              <a:rPr lang="en-US" dirty="0"/>
              <a:t>*t </a:t>
            </a:r>
            <a:r>
              <a:rPr lang="ru-RU" dirty="0" smtClean="0"/>
              <a:t>потомков</a:t>
            </a:r>
            <a:endParaRPr lang="ru-RU"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dirty="0"/>
          </a:p>
        </p:txBody>
      </p:sp>
      <p:sp>
        <p:nvSpPr>
          <p:cNvPr id="28673" name="Содержимое 2"/>
          <p:cNvSpPr>
            <a:spLocks noGrp="1"/>
          </p:cNvSpPr>
          <p:nvPr>
            <p:ph idx="1"/>
          </p:nvPr>
        </p:nvSpPr>
        <p:spPr/>
        <p:txBody>
          <a:bodyPr>
            <a:normAutofit lnSpcReduction="10000"/>
          </a:bodyPr>
          <a:lstStyle/>
          <a:p>
            <a:r>
              <a:rPr lang="ru-RU" sz="2400" dirty="0"/>
              <a:t>У таких деревьев, как правило, только корень находится в ОП, остальное дерево – на диске</a:t>
            </a:r>
          </a:p>
          <a:p>
            <a:r>
              <a:rPr lang="ru-RU" sz="2400" dirty="0"/>
              <a:t>Диск разбит на сектора (дорожки на сектора)</a:t>
            </a:r>
          </a:p>
          <a:p>
            <a:r>
              <a:rPr lang="ru-RU" sz="2400" dirty="0"/>
              <a:t>Обычно записывают или считывают сектор целиком</a:t>
            </a:r>
          </a:p>
          <a:p>
            <a:r>
              <a:rPr lang="ru-RU" sz="2400" dirty="0"/>
              <a:t>Время доступа, чтобы подвести головку к нужному месту на</a:t>
            </a:r>
            <a:r>
              <a:rPr lang="en-US" sz="2400" dirty="0"/>
              <a:t> </a:t>
            </a:r>
            <a:r>
              <a:rPr lang="ru-RU" sz="2400" dirty="0"/>
              <a:t>диске, может быть достаточно большим</a:t>
            </a:r>
          </a:p>
          <a:p>
            <a:r>
              <a:rPr lang="ru-RU" sz="2400" dirty="0"/>
              <a:t>Как только головка диска установлена, запись или чтение происходит довольно быстро</a:t>
            </a:r>
          </a:p>
          <a:p>
            <a:r>
              <a:rPr lang="ru-RU" sz="2400" dirty="0"/>
              <a:t>Часто получается, что обработка прочитанного занимает меньше времени, чем поиск нужного сектора</a:t>
            </a:r>
          </a:p>
          <a:p>
            <a:r>
              <a:rPr lang="ru-RU" sz="2400" dirty="0">
                <a:solidFill>
                  <a:schemeClr val="hlink"/>
                </a:solidFill>
              </a:rPr>
              <a:t>Важно количество обращений к диску!</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a:t>Определение </a:t>
            </a:r>
            <a:r>
              <a:rPr lang="en-US" dirty="0" smtClean="0"/>
              <a:t>B</a:t>
            </a:r>
            <a:r>
              <a:rPr lang="ru-RU" dirty="0" smtClean="0"/>
              <a:t> дерева 1/3</a:t>
            </a:r>
            <a:endParaRPr lang="ru-RU" dirty="0"/>
          </a:p>
        </p:txBody>
      </p:sp>
      <p:sp>
        <p:nvSpPr>
          <p:cNvPr id="20482" name="Содержимое 2"/>
          <p:cNvSpPr>
            <a:spLocks noGrp="1"/>
          </p:cNvSpPr>
          <p:nvPr>
            <p:ph idx="1"/>
          </p:nvPr>
        </p:nvSpPr>
        <p:spPr/>
        <p:txBody>
          <a:bodyPr>
            <a:normAutofit/>
          </a:bodyPr>
          <a:lstStyle/>
          <a:p>
            <a:r>
              <a:rPr lang="ru-RU" sz="2400" dirty="0"/>
              <a:t>В каждой вершине </a:t>
            </a:r>
            <a:r>
              <a:rPr lang="en-US" sz="2400" dirty="0"/>
              <a:t>x</a:t>
            </a:r>
            <a:r>
              <a:rPr lang="ru-RU" sz="2400" dirty="0"/>
              <a:t> хранятся</a:t>
            </a:r>
          </a:p>
          <a:p>
            <a:pPr lvl="1"/>
            <a:r>
              <a:rPr lang="ru-RU" sz="2000" dirty="0"/>
              <a:t>n - количество ключей, в данной вершине</a:t>
            </a:r>
          </a:p>
          <a:p>
            <a:pPr lvl="1"/>
            <a:r>
              <a:rPr lang="ru-RU" sz="2000" dirty="0"/>
              <a:t>сами ключи k</a:t>
            </a:r>
            <a:r>
              <a:rPr lang="ru-RU" sz="2000" baseline="-25000" dirty="0"/>
              <a:t>0</a:t>
            </a:r>
            <a:r>
              <a:rPr lang="ru-RU" sz="2000" dirty="0"/>
              <a:t> ≤ k</a:t>
            </a:r>
            <a:r>
              <a:rPr lang="en-US" sz="2000" baseline="-25000" dirty="0"/>
              <a:t>1</a:t>
            </a:r>
            <a:r>
              <a:rPr lang="ru-RU" sz="2000" dirty="0"/>
              <a:t> ≤ </a:t>
            </a:r>
            <a:r>
              <a:rPr lang="en-US" sz="2000" dirty="0"/>
              <a:t>…</a:t>
            </a:r>
            <a:r>
              <a:rPr lang="ru-RU" sz="2000" dirty="0"/>
              <a:t> ≤ </a:t>
            </a:r>
            <a:r>
              <a:rPr lang="ru-RU" sz="2000" dirty="0" err="1"/>
              <a:t>k</a:t>
            </a:r>
            <a:r>
              <a:rPr lang="en-US" sz="2000" baseline="-25000" dirty="0"/>
              <a:t>n-1</a:t>
            </a:r>
            <a:r>
              <a:rPr lang="ru-RU" sz="2000" dirty="0"/>
              <a:t> в неубывающем порядке</a:t>
            </a:r>
          </a:p>
          <a:p>
            <a:pPr lvl="1"/>
            <a:r>
              <a:rPr lang="ru-RU" sz="2000" dirty="0"/>
              <a:t>булевское значение leaf[x], истинное, если вершина </a:t>
            </a:r>
            <a:r>
              <a:rPr lang="en-US" sz="2000" dirty="0"/>
              <a:t>x</a:t>
            </a:r>
            <a:r>
              <a:rPr lang="ru-RU" sz="2000" dirty="0"/>
              <a:t> - лист</a:t>
            </a:r>
          </a:p>
          <a:p>
            <a:r>
              <a:rPr lang="ru-RU" sz="2400" dirty="0"/>
              <a:t>Если </a:t>
            </a:r>
            <a:r>
              <a:rPr lang="en-US" sz="2400" dirty="0"/>
              <a:t>x</a:t>
            </a:r>
            <a:r>
              <a:rPr lang="ru-RU" sz="2400" dirty="0"/>
              <a:t> – внутренняя вершина, то она также содержит </a:t>
            </a:r>
            <a:r>
              <a:rPr lang="en-US" sz="2400" dirty="0"/>
              <a:t>n</a:t>
            </a:r>
            <a:r>
              <a:rPr lang="ru-RU" sz="2400" dirty="0"/>
              <a:t>(</a:t>
            </a:r>
            <a:r>
              <a:rPr lang="en-US" sz="2400" dirty="0"/>
              <a:t>x</a:t>
            </a:r>
            <a:r>
              <a:rPr lang="ru-RU" sz="2400" dirty="0"/>
              <a:t>)</a:t>
            </a:r>
            <a:r>
              <a:rPr lang="en-US" sz="2400" dirty="0"/>
              <a:t>+1-</a:t>
            </a:r>
            <a:r>
              <a:rPr lang="ru-RU" sz="2400" dirty="0"/>
              <a:t>указателей: </a:t>
            </a:r>
            <a:r>
              <a:rPr lang="en-US" sz="2400" dirty="0"/>
              <a:t>C</a:t>
            </a:r>
            <a:r>
              <a:rPr lang="ru-RU" sz="2400" baseline="-25000" dirty="0"/>
              <a:t>0</a:t>
            </a:r>
            <a:r>
              <a:rPr lang="ru-RU" sz="2400" dirty="0"/>
              <a:t>,</a:t>
            </a:r>
            <a:r>
              <a:rPr lang="en-US" sz="2400" dirty="0"/>
              <a:t> C</a:t>
            </a:r>
            <a:r>
              <a:rPr lang="ru-RU" sz="2400" baseline="-25000" dirty="0"/>
              <a:t>1</a:t>
            </a:r>
            <a:r>
              <a:rPr lang="ru-RU" sz="2400" dirty="0"/>
              <a:t>,…,</a:t>
            </a:r>
            <a:r>
              <a:rPr lang="en-US" sz="2400" dirty="0"/>
              <a:t> </a:t>
            </a:r>
            <a:r>
              <a:rPr lang="en-US" sz="2400" dirty="0" err="1"/>
              <a:t>C</a:t>
            </a:r>
            <a:r>
              <a:rPr lang="en-US" sz="2400" baseline="-25000" dirty="0" err="1"/>
              <a:t>n</a:t>
            </a:r>
            <a:r>
              <a:rPr lang="en-US" sz="2400" baseline="-25000" dirty="0"/>
              <a:t>(x)</a:t>
            </a:r>
            <a:r>
              <a:rPr lang="ru-RU" sz="2400" dirty="0"/>
              <a:t> на ее детей</a:t>
            </a:r>
          </a:p>
          <a:p>
            <a:endParaRPr lang="ru-RU" dirty="0" smtClean="0"/>
          </a:p>
        </p:txBody>
      </p:sp>
    </p:spTree>
    <p:extLst>
      <p:ext uri="{BB962C8B-B14F-4D97-AF65-F5344CB8AC3E}">
        <p14:creationId xmlns:p14="http://schemas.microsoft.com/office/powerpoint/2010/main" val="21574013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a:t>Определение </a:t>
            </a:r>
            <a:r>
              <a:rPr lang="en-US" dirty="0" smtClean="0"/>
              <a:t>B</a:t>
            </a:r>
            <a:r>
              <a:rPr lang="ru-RU" dirty="0" smtClean="0"/>
              <a:t> дерева 2/3</a:t>
            </a:r>
            <a:endParaRPr lang="ru-RU" dirty="0"/>
          </a:p>
        </p:txBody>
      </p:sp>
      <p:sp>
        <p:nvSpPr>
          <p:cNvPr id="22530" name="Содержимое 2"/>
          <p:cNvSpPr>
            <a:spLocks noGrp="1"/>
          </p:cNvSpPr>
          <p:nvPr>
            <p:ph idx="1"/>
          </p:nvPr>
        </p:nvSpPr>
        <p:spPr/>
        <p:txBody>
          <a:bodyPr>
            <a:normAutofit/>
          </a:bodyPr>
          <a:lstStyle/>
          <a:p>
            <a:r>
              <a:rPr lang="ru-RU" sz="2400" dirty="0"/>
              <a:t>Ключи key</a:t>
            </a:r>
            <a:r>
              <a:rPr lang="en-US" sz="2400" baseline="-25000" dirty="0"/>
              <a:t>i</a:t>
            </a:r>
            <a:r>
              <a:rPr lang="ru-RU" sz="2400" dirty="0"/>
              <a:t>[x] служат границами, разделяющими значения ключей в поддеревьях: </a:t>
            </a:r>
            <a:br>
              <a:rPr lang="ru-RU" sz="2400" dirty="0"/>
            </a:br>
            <a:r>
              <a:rPr lang="ru-RU" sz="2400" dirty="0"/>
              <a:t>	</a:t>
            </a:r>
            <a:r>
              <a:rPr lang="en-US" sz="2400" dirty="0"/>
              <a:t>k</a:t>
            </a:r>
            <a:r>
              <a:rPr lang="en-US" sz="2400" baseline="-25000" dirty="0"/>
              <a:t>0</a:t>
            </a:r>
            <a:r>
              <a:rPr lang="ru-RU" sz="2400" dirty="0"/>
              <a:t> ≤ key</a:t>
            </a:r>
            <a:r>
              <a:rPr lang="en-US" sz="2400" baseline="-25000" dirty="0"/>
              <a:t>0</a:t>
            </a:r>
            <a:r>
              <a:rPr lang="ru-RU" sz="2400" dirty="0"/>
              <a:t>[x] ≤ </a:t>
            </a:r>
            <a:r>
              <a:rPr lang="en-US" sz="2400" dirty="0"/>
              <a:t>k</a:t>
            </a:r>
            <a:r>
              <a:rPr lang="en-US" sz="2400" baseline="-25000" dirty="0"/>
              <a:t>1</a:t>
            </a:r>
            <a:r>
              <a:rPr lang="ru-RU" sz="2400" dirty="0"/>
              <a:t> ≤ key</a:t>
            </a:r>
            <a:r>
              <a:rPr lang="ru-RU" sz="2400" baseline="-25000" dirty="0"/>
              <a:t>2</a:t>
            </a:r>
            <a:r>
              <a:rPr lang="ru-RU" sz="2400" dirty="0"/>
              <a:t>[x] ≤... ≤ key</a:t>
            </a:r>
            <a:r>
              <a:rPr lang="ru-RU" sz="2400" baseline="-25000" dirty="0"/>
              <a:t>n[x]</a:t>
            </a:r>
            <a:r>
              <a:rPr lang="en-US" sz="2400" baseline="-25000" dirty="0"/>
              <a:t>-1</a:t>
            </a:r>
            <a:r>
              <a:rPr lang="ru-RU" sz="2400" dirty="0"/>
              <a:t>[x] ≤ K</a:t>
            </a:r>
            <a:r>
              <a:rPr lang="ru-RU" sz="2400" baseline="-25000" dirty="0"/>
              <a:t>n[x]</a:t>
            </a:r>
            <a:r>
              <a:rPr lang="ru-RU" sz="2400" dirty="0"/>
              <a:t>,</a:t>
            </a:r>
            <a:br>
              <a:rPr lang="ru-RU" sz="2400" dirty="0"/>
            </a:br>
            <a:r>
              <a:rPr lang="ru-RU" sz="2400" dirty="0"/>
              <a:t>где </a:t>
            </a:r>
            <a:r>
              <a:rPr lang="en-US" sz="2400" dirty="0"/>
              <a:t>k</a:t>
            </a:r>
            <a:r>
              <a:rPr lang="ru-RU" sz="2400" baseline="-25000" dirty="0"/>
              <a:t>i</a:t>
            </a:r>
            <a:r>
              <a:rPr lang="ru-RU" sz="2400" dirty="0"/>
              <a:t> - множество</a:t>
            </a:r>
            <a:r>
              <a:rPr lang="en-US" sz="2400" dirty="0"/>
              <a:t> </a:t>
            </a:r>
            <a:r>
              <a:rPr lang="ru-RU" sz="2400" dirty="0"/>
              <a:t>ключей, хранящихся в поддереве с корнем </a:t>
            </a:r>
            <a:r>
              <a:rPr lang="en-US" sz="2400" dirty="0"/>
              <a:t>C</a:t>
            </a:r>
            <a:r>
              <a:rPr lang="ru-RU" sz="2400" baseline="-25000" dirty="0"/>
              <a:t>i</a:t>
            </a:r>
            <a:r>
              <a:rPr lang="ru-RU" sz="2400" dirty="0"/>
              <a:t>[x]</a:t>
            </a:r>
          </a:p>
          <a:p>
            <a:pPr lvl="1"/>
            <a:endParaRPr lang="ru-RU" sz="2000" dirty="0"/>
          </a:p>
          <a:p>
            <a:pPr marL="68580" indent="0">
              <a:buNone/>
            </a:pPr>
            <a:endParaRPr lang="ru-RU"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корня </a:t>
            </a:r>
            <a:r>
              <a:rPr lang="en-US" dirty="0" smtClean="0"/>
              <a:t>B</a:t>
            </a:r>
            <a:r>
              <a:rPr lang="ru-RU" dirty="0" smtClean="0"/>
              <a:t> дерева </a:t>
            </a:r>
            <a:endParaRPr lang="ru-RU" dirty="0"/>
          </a:p>
        </p:txBody>
      </p:sp>
      <p:sp>
        <p:nvSpPr>
          <p:cNvPr id="32770" name="Rectangle 3"/>
          <p:cNvSpPr>
            <a:spLocks noGrp="1"/>
          </p:cNvSpPr>
          <p:nvPr>
            <p:ph idx="1"/>
          </p:nvPr>
        </p:nvSpPr>
        <p:spPr/>
        <p:txBody>
          <a:bodyPr/>
          <a:lstStyle/>
          <a:p>
            <a:pPr>
              <a:buFont typeface="Arial" charset="0"/>
              <a:buNone/>
            </a:pPr>
            <a:r>
              <a:rPr lang="en-US" sz="2400" dirty="0" err="1">
                <a:latin typeface="Consolas" pitchFamily="49" charset="0"/>
                <a:cs typeface="Consolas" pitchFamily="49" charset="0"/>
              </a:rPr>
              <a:t>B_tree</a:t>
            </a:r>
            <a:r>
              <a:rPr lang="en-US" sz="2400" dirty="0">
                <a:latin typeface="Consolas" pitchFamily="49" charset="0"/>
                <a:cs typeface="Consolas" pitchFamily="49" charset="0"/>
              </a:rPr>
              <a:t> *B</a:t>
            </a:r>
            <a:r>
              <a:rPr lang="ru-RU" sz="2400" dirty="0">
                <a:latin typeface="Consolas" pitchFamily="49" charset="0"/>
                <a:cs typeface="Consolas" pitchFamily="49" charset="0"/>
              </a:rPr>
              <a:t> = </a:t>
            </a:r>
            <a:r>
              <a:rPr lang="en-US" sz="2400" dirty="0">
                <a:latin typeface="Consolas" pitchFamily="49" charset="0"/>
                <a:cs typeface="Consolas" pitchFamily="49" charset="0"/>
              </a:rPr>
              <a:t>(</a:t>
            </a:r>
            <a:r>
              <a:rPr lang="en-US" sz="2400" dirty="0" err="1">
                <a:latin typeface="Consolas" pitchFamily="49" charset="0"/>
                <a:cs typeface="Consolas" pitchFamily="49" charset="0"/>
              </a:rPr>
              <a:t>B_tree</a:t>
            </a:r>
            <a:r>
              <a:rPr lang="en-US" sz="2400" dirty="0">
                <a:latin typeface="Consolas" pitchFamily="49" charset="0"/>
                <a:cs typeface="Consolas" pitchFamily="49" charset="0"/>
              </a:rPr>
              <a:t>*) </a:t>
            </a:r>
            <a:r>
              <a:rPr lang="en-US" sz="2400" dirty="0" err="1">
                <a:latin typeface="Consolas" pitchFamily="49" charset="0"/>
                <a:cs typeface="Consolas" pitchFamily="49" charset="0"/>
              </a:rPr>
              <a:t>malloc</a:t>
            </a:r>
            <a:r>
              <a:rPr lang="en-US" sz="2400" dirty="0">
                <a:latin typeface="Consolas" pitchFamily="49" charset="0"/>
                <a:cs typeface="Consolas" pitchFamily="49" charset="0"/>
              </a:rPr>
              <a:t> (</a:t>
            </a:r>
            <a:r>
              <a:rPr lang="en-US" sz="2400" dirty="0" err="1">
                <a:latin typeface="Consolas" pitchFamily="49" charset="0"/>
                <a:cs typeface="Consolas" pitchFamily="49" charset="0"/>
              </a:rPr>
              <a:t>sizeof</a:t>
            </a:r>
            <a:r>
              <a:rPr lang="en-US" sz="2400" dirty="0">
                <a:latin typeface="Consolas" pitchFamily="49" charset="0"/>
                <a:cs typeface="Consolas" pitchFamily="49" charset="0"/>
              </a:rPr>
              <a:t>(</a:t>
            </a:r>
            <a:r>
              <a:rPr lang="ru-RU" sz="2400" dirty="0">
                <a:latin typeface="Consolas" pitchFamily="49" charset="0"/>
                <a:cs typeface="Consolas" pitchFamily="49" charset="0"/>
              </a:rPr>
              <a:t>*</a:t>
            </a:r>
            <a:r>
              <a:rPr lang="en-US" sz="2400" dirty="0">
                <a:latin typeface="Consolas" pitchFamily="49" charset="0"/>
                <a:cs typeface="Consolas" pitchFamily="49" charset="0"/>
              </a:rPr>
              <a:t>B));</a:t>
            </a:r>
          </a:p>
          <a:p>
            <a:pPr>
              <a:buNone/>
            </a:pPr>
            <a:r>
              <a:rPr lang="en-US" sz="2400" dirty="0">
                <a:latin typeface="Consolas" pitchFamily="49" charset="0"/>
                <a:cs typeface="Consolas" pitchFamily="49" charset="0"/>
              </a:rPr>
              <a:t>B-&gt;n = 1;</a:t>
            </a:r>
          </a:p>
          <a:p>
            <a:pPr>
              <a:buFont typeface="Arial" charset="0"/>
              <a:buNone/>
            </a:pPr>
            <a:r>
              <a:rPr lang="en-US" sz="2400" dirty="0">
                <a:latin typeface="Consolas" pitchFamily="49" charset="0"/>
                <a:cs typeface="Consolas" pitchFamily="49" charset="0"/>
              </a:rPr>
              <a:t>B-&gt;key = (</a:t>
            </a:r>
            <a:r>
              <a:rPr lang="en-US" sz="2400" dirty="0" err="1">
                <a:latin typeface="Consolas" pitchFamily="49" charset="0"/>
                <a:cs typeface="Consolas" pitchFamily="49" charset="0"/>
              </a:rPr>
              <a:t>int</a:t>
            </a:r>
            <a:r>
              <a:rPr lang="en-US" sz="2400" dirty="0">
                <a:latin typeface="Consolas" pitchFamily="49" charset="0"/>
                <a:cs typeface="Consolas" pitchFamily="49" charset="0"/>
              </a:rPr>
              <a:t>*) </a:t>
            </a:r>
            <a:r>
              <a:rPr lang="en-US" sz="2400" dirty="0" err="1">
                <a:latin typeface="Consolas" pitchFamily="49" charset="0"/>
                <a:cs typeface="Consolas" pitchFamily="49" charset="0"/>
              </a:rPr>
              <a:t>malloc</a:t>
            </a:r>
            <a:r>
              <a:rPr lang="en-US" sz="2400" dirty="0">
                <a:latin typeface="Consolas" pitchFamily="49" charset="0"/>
                <a:cs typeface="Consolas" pitchFamily="49" charset="0"/>
              </a:rPr>
              <a:t> (B-&gt;n*</a:t>
            </a:r>
            <a:r>
              <a:rPr lang="en-US" sz="2400" dirty="0" err="1">
                <a:latin typeface="Consolas" pitchFamily="49" charset="0"/>
                <a:cs typeface="Consolas" pitchFamily="49" charset="0"/>
              </a:rPr>
              <a:t>sizeof</a:t>
            </a:r>
            <a:r>
              <a:rPr lang="en-US" sz="2400" dirty="0">
                <a:latin typeface="Consolas" pitchFamily="49" charset="0"/>
                <a:cs typeface="Consolas" pitchFamily="49" charset="0"/>
              </a:rPr>
              <a:t>(</a:t>
            </a:r>
            <a:r>
              <a:rPr lang="en-US" sz="2400" dirty="0" err="1">
                <a:latin typeface="Consolas" pitchFamily="49" charset="0"/>
                <a:cs typeface="Consolas" pitchFamily="49" charset="0"/>
              </a:rPr>
              <a:t>int</a:t>
            </a:r>
            <a:r>
              <a:rPr lang="en-US" sz="2400" dirty="0">
                <a:latin typeface="Consolas" pitchFamily="49" charset="0"/>
                <a:cs typeface="Consolas" pitchFamily="49" charset="0"/>
              </a:rPr>
              <a:t>));</a:t>
            </a:r>
          </a:p>
          <a:p>
            <a:pPr>
              <a:buFont typeface="Arial" charset="0"/>
              <a:buNone/>
            </a:pPr>
            <a:r>
              <a:rPr lang="en-US" sz="2400" dirty="0">
                <a:latin typeface="Consolas" pitchFamily="49" charset="0"/>
                <a:cs typeface="Consolas" pitchFamily="49" charset="0"/>
              </a:rPr>
              <a:t>B-&gt;key[0] = 'M';</a:t>
            </a:r>
          </a:p>
          <a:p>
            <a:pPr>
              <a:buFont typeface="Arial" charset="0"/>
              <a:buNone/>
            </a:pPr>
            <a:r>
              <a:rPr lang="en-US" sz="2400" dirty="0">
                <a:latin typeface="Consolas" pitchFamily="49" charset="0"/>
                <a:cs typeface="Consolas" pitchFamily="49" charset="0"/>
              </a:rPr>
              <a:t>B-&gt;child = NULL;</a:t>
            </a:r>
            <a:endParaRPr lang="ru-RU" sz="2400" dirty="0">
              <a:latin typeface="Consolas" pitchFamily="49" charset="0"/>
              <a:cs typeface="Consolas" pitchFamily="49" charset="0"/>
            </a:endParaRPr>
          </a:p>
          <a:p>
            <a:pPr>
              <a:buFont typeface="Arial" charset="0"/>
              <a:buNone/>
            </a:pPr>
            <a:endParaRPr lang="ru-RU" dirty="0" smtClean="0">
              <a:latin typeface="Consolas" pitchFamily="49" charset="0"/>
              <a:cs typeface="Consolas" pitchFamily="49" charset="0"/>
            </a:endParaRPr>
          </a:p>
        </p:txBody>
      </p:sp>
      <p:grpSp>
        <p:nvGrpSpPr>
          <p:cNvPr id="6" name="Группа 9"/>
          <p:cNvGrpSpPr>
            <a:grpSpLocks/>
          </p:cNvGrpSpPr>
          <p:nvPr/>
        </p:nvGrpSpPr>
        <p:grpSpPr bwMode="auto">
          <a:xfrm>
            <a:off x="6816081" y="188643"/>
            <a:ext cx="3643313" cy="1574439"/>
            <a:chOff x="3750463" y="3857628"/>
            <a:chExt cx="5465006" cy="1905996"/>
          </a:xfrm>
          <a:solidFill>
            <a:schemeClr val="accent1"/>
          </a:solidFill>
        </p:grpSpPr>
        <p:sp>
          <p:nvSpPr>
            <p:cNvPr id="7" name="Прямоугольник 3"/>
            <p:cNvSpPr>
              <a:spLocks noChangeArrowheads="1"/>
            </p:cNvSpPr>
            <p:nvPr/>
          </p:nvSpPr>
          <p:spPr bwMode="auto">
            <a:xfrm>
              <a:off x="5929322" y="3857628"/>
              <a:ext cx="642942" cy="499671"/>
            </a:xfrm>
            <a:prstGeom prst="rect">
              <a:avLst/>
            </a:prstGeom>
            <a:grpFill/>
            <a:ln w="9525" algn="ctr">
              <a:solidFill>
                <a:schemeClr val="accent1"/>
              </a:solidFill>
              <a:miter lim="800000"/>
              <a:headEnd/>
              <a:tailEnd/>
            </a:ln>
            <a:effectLst>
              <a:outerShdw dist="20000" dir="5400000" rotWithShape="0">
                <a:srgbClr val="000000">
                  <a:alpha val="37999"/>
                </a:srgbClr>
              </a:outerShdw>
            </a:effectLst>
          </p:spPr>
          <p:txBody>
            <a:bodyPr anchor="ctr"/>
            <a:lstStyle/>
            <a:p>
              <a:pPr algn="ctr">
                <a:defRPr/>
              </a:pPr>
              <a:r>
                <a:rPr lang="en-US" sz="2400" dirty="0">
                  <a:solidFill>
                    <a:schemeClr val="dk1"/>
                  </a:solidFill>
                  <a:latin typeface="+mn-lt"/>
                </a:rPr>
                <a:t>M</a:t>
              </a:r>
              <a:endParaRPr lang="ru-RU" sz="2400" dirty="0">
                <a:solidFill>
                  <a:schemeClr val="dk1"/>
                </a:solidFill>
                <a:latin typeface="+mn-lt"/>
              </a:endParaRPr>
            </a:p>
          </p:txBody>
        </p:sp>
        <p:sp>
          <p:nvSpPr>
            <p:cNvPr id="8" name="Прямоугольник 4"/>
            <p:cNvSpPr/>
            <p:nvPr/>
          </p:nvSpPr>
          <p:spPr>
            <a:xfrm>
              <a:off x="3750463" y="5327812"/>
              <a:ext cx="1393041" cy="435812"/>
            </a:xfrm>
            <a:prstGeom prst="rect">
              <a:avLst/>
            </a:prstGeom>
            <a:solidFill>
              <a:schemeClr val="bg1">
                <a:lumMod val="75000"/>
                <a:lumOff val="25000"/>
              </a:schemeClr>
            </a:solidFill>
            <a:ln w="12700">
              <a:solidFill>
                <a:schemeClr val="bg1">
                  <a:lumMod val="65000"/>
                  <a:lumOff val="35000"/>
                </a:schemeClr>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t>D H</a:t>
              </a:r>
              <a:endParaRPr lang="ru-RU" sz="2400" dirty="0"/>
            </a:p>
          </p:txBody>
        </p:sp>
        <p:sp>
          <p:nvSpPr>
            <p:cNvPr id="9" name="Прямоугольник 5"/>
            <p:cNvSpPr/>
            <p:nvPr/>
          </p:nvSpPr>
          <p:spPr>
            <a:xfrm>
              <a:off x="7500958" y="5327813"/>
              <a:ext cx="1714511" cy="435811"/>
            </a:xfrm>
            <a:prstGeom prst="rect">
              <a:avLst/>
            </a:prstGeom>
            <a:solidFill>
              <a:schemeClr val="bg1">
                <a:lumMod val="75000"/>
                <a:lumOff val="25000"/>
              </a:schemeClr>
            </a:solidFill>
            <a:ln w="12700">
              <a:solidFill>
                <a:schemeClr val="bg1">
                  <a:lumMod val="65000"/>
                  <a:lumOff val="35000"/>
                </a:schemeClr>
              </a:solidFill>
            </a:ln>
            <a:effectLst>
              <a:glow rad="63500">
                <a:schemeClr val="bg1">
                  <a:alpha val="45000"/>
                </a:schemeClr>
              </a:glow>
            </a:effectLst>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400" dirty="0"/>
                <a:t>Q T X</a:t>
              </a:r>
              <a:endParaRPr lang="ru-RU" sz="2400" dirty="0"/>
            </a:p>
          </p:txBody>
        </p:sp>
        <p:cxnSp>
          <p:nvCxnSpPr>
            <p:cNvPr id="10" name="Прямая со стрелкой 6"/>
            <p:cNvCxnSpPr>
              <a:stCxn id="7" idx="1"/>
              <a:endCxn id="8" idx="0"/>
            </p:cNvCxnSpPr>
            <p:nvPr/>
          </p:nvCxnSpPr>
          <p:spPr>
            <a:xfrm flipH="1">
              <a:off x="4446984" y="4107464"/>
              <a:ext cx="1482338" cy="1220348"/>
            </a:xfrm>
            <a:prstGeom prst="straightConnector1">
              <a:avLst/>
            </a:prstGeom>
            <a:grpFill/>
            <a:ln w="12700">
              <a:solidFill>
                <a:schemeClr val="bg1">
                  <a:lumMod val="65000"/>
                  <a:lumOff val="35000"/>
                </a:schemeClr>
              </a:solidFill>
              <a:tailEnd type="arrow"/>
            </a:ln>
          </p:spPr>
          <p:style>
            <a:lnRef idx="2">
              <a:schemeClr val="dk1"/>
            </a:lnRef>
            <a:fillRef idx="0">
              <a:schemeClr val="dk1"/>
            </a:fillRef>
            <a:effectRef idx="1">
              <a:schemeClr val="dk1"/>
            </a:effectRef>
            <a:fontRef idx="minor">
              <a:schemeClr val="tx1"/>
            </a:fontRef>
          </p:style>
        </p:cxnSp>
        <p:cxnSp>
          <p:nvCxnSpPr>
            <p:cNvPr id="11" name="Прямая со стрелкой 7"/>
            <p:cNvCxnSpPr>
              <a:stCxn id="7" idx="3"/>
            </p:cNvCxnSpPr>
            <p:nvPr/>
          </p:nvCxnSpPr>
          <p:spPr>
            <a:xfrm>
              <a:off x="6572264" y="4107463"/>
              <a:ext cx="1750230" cy="1181912"/>
            </a:xfrm>
            <a:prstGeom prst="straightConnector1">
              <a:avLst/>
            </a:prstGeom>
            <a:grpFill/>
            <a:ln w="12700">
              <a:solidFill>
                <a:schemeClr val="bg1">
                  <a:lumMod val="65000"/>
                  <a:lumOff val="35000"/>
                </a:schemeClr>
              </a:solidFill>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a:t>
            </a:r>
            <a:r>
              <a:rPr lang="en-US" dirty="0" smtClean="0"/>
              <a:t>B</a:t>
            </a:r>
            <a:r>
              <a:rPr lang="ru-RU" dirty="0" smtClean="0"/>
              <a:t> дерева</a:t>
            </a:r>
            <a:endParaRPr lang="ru-RU" dirty="0"/>
          </a:p>
        </p:txBody>
      </p:sp>
      <p:sp>
        <p:nvSpPr>
          <p:cNvPr id="34818" name="Rectangle 3"/>
          <p:cNvSpPr>
            <a:spLocks noGrp="1"/>
          </p:cNvSpPr>
          <p:nvPr>
            <p:ph idx="1"/>
          </p:nvPr>
        </p:nvSpPr>
        <p:spPr>
          <a:xfrm>
            <a:off x="1992313" y="2276475"/>
            <a:ext cx="8229600" cy="3887788"/>
          </a:xfrm>
        </p:spPr>
        <p:txBody>
          <a:bodyPr>
            <a:normAutofit lnSpcReduction="10000"/>
          </a:bodyPr>
          <a:lstStyle/>
          <a:p>
            <a:pPr>
              <a:buFont typeface="Arial" charset="0"/>
              <a:buNone/>
            </a:pPr>
            <a:r>
              <a:rPr lang="en-US" sz="2000" dirty="0">
                <a:latin typeface="Consolas" pitchFamily="49" charset="0"/>
                <a:cs typeface="Consolas" pitchFamily="49" charset="0"/>
              </a:rPr>
              <a:t>B-&gt;child</a:t>
            </a:r>
            <a:r>
              <a:rPr lang="ru-RU" sz="2000" dirty="0">
                <a:latin typeface="Consolas" pitchFamily="49" charset="0"/>
                <a:cs typeface="Consolas" pitchFamily="49" charset="0"/>
              </a:rPr>
              <a:t> </a:t>
            </a:r>
            <a:r>
              <a:rPr lang="en-US" sz="2000" dirty="0">
                <a:latin typeface="Consolas" pitchFamily="49" charset="0"/>
                <a:cs typeface="Consolas" pitchFamily="49" charset="0"/>
              </a:rPr>
              <a:t>=</a:t>
            </a:r>
            <a:r>
              <a:rPr lang="ru-RU" sz="2000" dirty="0">
                <a:latin typeface="Consolas" pitchFamily="49" charset="0"/>
                <a:cs typeface="Consolas" pitchFamily="49" charset="0"/>
              </a:rPr>
              <a:t> (</a:t>
            </a:r>
            <a:r>
              <a:rPr lang="en-US" sz="2000" dirty="0" err="1">
                <a:latin typeface="Consolas" pitchFamily="49" charset="0"/>
                <a:cs typeface="Consolas" pitchFamily="49" charset="0"/>
              </a:rPr>
              <a:t>B_tree</a:t>
            </a:r>
            <a:r>
              <a:rPr lang="en-US" sz="2000" dirty="0">
                <a:latin typeface="Consolas" pitchFamily="49" charset="0"/>
                <a:cs typeface="Consolas" pitchFamily="49" charset="0"/>
              </a:rPr>
              <a:t>**</a:t>
            </a:r>
            <a:r>
              <a:rPr lang="ru-RU" sz="2000" dirty="0">
                <a:latin typeface="Consolas" pitchFamily="49" charset="0"/>
                <a:cs typeface="Consolas" pitchFamily="49" charset="0"/>
              </a:rPr>
              <a:t>)</a:t>
            </a:r>
            <a:r>
              <a:rPr lang="en-US" sz="2000" dirty="0" err="1">
                <a:latin typeface="Consolas" pitchFamily="49" charset="0"/>
                <a:cs typeface="Consolas" pitchFamily="49" charset="0"/>
              </a:rPr>
              <a:t>malloc</a:t>
            </a:r>
            <a:r>
              <a:rPr lang="en-US" sz="2000" dirty="0">
                <a:latin typeface="Consolas" pitchFamily="49" charset="0"/>
                <a:cs typeface="Consolas" pitchFamily="49" charset="0"/>
              </a:rPr>
              <a:t>(</a:t>
            </a:r>
            <a:r>
              <a:rPr lang="en-US" sz="2000" dirty="0" err="1">
                <a:latin typeface="Consolas" pitchFamily="49" charset="0"/>
                <a:cs typeface="Consolas" pitchFamily="49" charset="0"/>
              </a:rPr>
              <a:t>sizeof</a:t>
            </a:r>
            <a:r>
              <a:rPr lang="en-US" sz="2000" dirty="0">
                <a:latin typeface="Consolas" pitchFamily="49" charset="0"/>
                <a:cs typeface="Consolas" pitchFamily="49" charset="0"/>
              </a:rPr>
              <a:t>(</a:t>
            </a:r>
            <a:r>
              <a:rPr lang="en-US" sz="2000" dirty="0" err="1">
                <a:latin typeface="Consolas" pitchFamily="49" charset="0"/>
                <a:cs typeface="Consolas" pitchFamily="49" charset="0"/>
              </a:rPr>
              <a:t>B_tree</a:t>
            </a:r>
            <a:r>
              <a:rPr lang="en-US" sz="2000" dirty="0">
                <a:latin typeface="Consolas" pitchFamily="49" charset="0"/>
                <a:cs typeface="Consolas" pitchFamily="49" charset="0"/>
              </a:rPr>
              <a:t>*)*2);</a:t>
            </a:r>
          </a:p>
          <a:p>
            <a:pPr>
              <a:buFont typeface="Arial" charset="0"/>
              <a:buNone/>
            </a:pPr>
            <a:r>
              <a:rPr lang="en-US" sz="2000" dirty="0">
                <a:latin typeface="Consolas" pitchFamily="49" charset="0"/>
                <a:cs typeface="Consolas" pitchFamily="49" charset="0"/>
              </a:rPr>
              <a:t>B-&gt;child[0]=(</a:t>
            </a:r>
            <a:r>
              <a:rPr lang="en-US" sz="2000" dirty="0" err="1">
                <a:latin typeface="Consolas" pitchFamily="49" charset="0"/>
                <a:cs typeface="Consolas" pitchFamily="49" charset="0"/>
              </a:rPr>
              <a:t>B_tree</a:t>
            </a:r>
            <a:r>
              <a:rPr lang="en-US" sz="2000" dirty="0">
                <a:latin typeface="Consolas" pitchFamily="49" charset="0"/>
                <a:cs typeface="Consolas" pitchFamily="49" charset="0"/>
              </a:rPr>
              <a:t>*)</a:t>
            </a:r>
            <a:r>
              <a:rPr lang="en-US" sz="2000" dirty="0" err="1">
                <a:latin typeface="Consolas" pitchFamily="49" charset="0"/>
                <a:cs typeface="Consolas" pitchFamily="49" charset="0"/>
              </a:rPr>
              <a:t>malloc</a:t>
            </a:r>
            <a:r>
              <a:rPr lang="en-US" sz="2000" dirty="0">
                <a:latin typeface="Consolas" pitchFamily="49" charset="0"/>
                <a:cs typeface="Consolas" pitchFamily="49" charset="0"/>
              </a:rPr>
              <a:t>(</a:t>
            </a:r>
            <a:r>
              <a:rPr lang="en-US" sz="2000" dirty="0" err="1">
                <a:latin typeface="Consolas" pitchFamily="49" charset="0"/>
                <a:cs typeface="Consolas" pitchFamily="49" charset="0"/>
              </a:rPr>
              <a:t>sizeof</a:t>
            </a:r>
            <a:r>
              <a:rPr lang="en-US" sz="2000" dirty="0">
                <a:latin typeface="Consolas" pitchFamily="49" charset="0"/>
                <a:cs typeface="Consolas" pitchFamily="49" charset="0"/>
              </a:rPr>
              <a:t>(</a:t>
            </a:r>
            <a:r>
              <a:rPr lang="en-US" sz="2000" dirty="0" err="1">
                <a:latin typeface="Consolas" pitchFamily="49" charset="0"/>
                <a:cs typeface="Consolas" pitchFamily="49" charset="0"/>
              </a:rPr>
              <a:t>B_tree</a:t>
            </a:r>
            <a:r>
              <a:rPr lang="en-US" sz="2000" dirty="0">
                <a:latin typeface="Consolas" pitchFamily="49" charset="0"/>
                <a:cs typeface="Consolas" pitchFamily="49" charset="0"/>
              </a:rPr>
              <a:t>));</a:t>
            </a:r>
          </a:p>
          <a:p>
            <a:pPr>
              <a:buFont typeface="Arial" charset="0"/>
              <a:buNone/>
            </a:pPr>
            <a:r>
              <a:rPr lang="en-US" sz="2000" dirty="0">
                <a:latin typeface="Consolas" pitchFamily="49" charset="0"/>
                <a:cs typeface="Consolas" pitchFamily="49" charset="0"/>
              </a:rPr>
              <a:t>B-&gt;child[1]=(</a:t>
            </a:r>
            <a:r>
              <a:rPr lang="en-US" sz="2000" dirty="0" err="1">
                <a:latin typeface="Consolas" pitchFamily="49" charset="0"/>
                <a:cs typeface="Consolas" pitchFamily="49" charset="0"/>
              </a:rPr>
              <a:t>B_tree</a:t>
            </a:r>
            <a:r>
              <a:rPr lang="en-US" sz="2000" dirty="0">
                <a:latin typeface="Consolas" pitchFamily="49" charset="0"/>
                <a:cs typeface="Consolas" pitchFamily="49" charset="0"/>
              </a:rPr>
              <a:t>*)</a:t>
            </a:r>
            <a:r>
              <a:rPr lang="en-US" sz="2000" dirty="0" err="1">
                <a:latin typeface="Consolas" pitchFamily="49" charset="0"/>
                <a:cs typeface="Consolas" pitchFamily="49" charset="0"/>
              </a:rPr>
              <a:t>malloc</a:t>
            </a:r>
            <a:r>
              <a:rPr lang="en-US" sz="2000" dirty="0">
                <a:latin typeface="Consolas" pitchFamily="49" charset="0"/>
                <a:cs typeface="Consolas" pitchFamily="49" charset="0"/>
              </a:rPr>
              <a:t>(</a:t>
            </a:r>
            <a:r>
              <a:rPr lang="en-US" sz="2000" dirty="0" err="1">
                <a:latin typeface="Consolas" pitchFamily="49" charset="0"/>
                <a:cs typeface="Consolas" pitchFamily="49" charset="0"/>
              </a:rPr>
              <a:t>sizeof</a:t>
            </a:r>
            <a:r>
              <a:rPr lang="en-US" sz="2000" dirty="0">
                <a:latin typeface="Consolas" pitchFamily="49" charset="0"/>
                <a:cs typeface="Consolas" pitchFamily="49" charset="0"/>
              </a:rPr>
              <a:t>(</a:t>
            </a:r>
            <a:r>
              <a:rPr lang="en-US" sz="2000" dirty="0" err="1">
                <a:latin typeface="Consolas" pitchFamily="49" charset="0"/>
                <a:cs typeface="Consolas" pitchFamily="49" charset="0"/>
              </a:rPr>
              <a:t>B_tree</a:t>
            </a:r>
            <a:r>
              <a:rPr lang="en-US" sz="2000" dirty="0">
                <a:latin typeface="Consolas" pitchFamily="49" charset="0"/>
                <a:cs typeface="Consolas" pitchFamily="49" charset="0"/>
              </a:rPr>
              <a:t>));</a:t>
            </a:r>
          </a:p>
          <a:p>
            <a:pPr>
              <a:buFont typeface="Arial" charset="0"/>
              <a:buNone/>
            </a:pPr>
            <a:r>
              <a:rPr lang="en-US" sz="2000" dirty="0">
                <a:latin typeface="Consolas" pitchFamily="49" charset="0"/>
                <a:cs typeface="Consolas" pitchFamily="49" charset="0"/>
              </a:rPr>
              <a:t>x=B-&gt;child[0];</a:t>
            </a:r>
          </a:p>
          <a:p>
            <a:pPr>
              <a:buFont typeface="Arial" charset="0"/>
              <a:buNone/>
            </a:pPr>
            <a:r>
              <a:rPr lang="en-US" sz="2000" dirty="0">
                <a:latin typeface="Consolas" pitchFamily="49" charset="0"/>
                <a:cs typeface="Consolas" pitchFamily="49" charset="0"/>
              </a:rPr>
              <a:t>x-&gt;n=2;</a:t>
            </a:r>
          </a:p>
          <a:p>
            <a:pPr>
              <a:buFont typeface="Arial" charset="0"/>
              <a:buNone/>
            </a:pPr>
            <a:r>
              <a:rPr lang="en-US" sz="2000" dirty="0">
                <a:latin typeface="Consolas" pitchFamily="49" charset="0"/>
                <a:cs typeface="Consolas" pitchFamily="49" charset="0"/>
              </a:rPr>
              <a:t>x-&gt;key=(</a:t>
            </a:r>
            <a:r>
              <a:rPr lang="en-US" sz="2000" dirty="0" err="1">
                <a:latin typeface="Consolas" pitchFamily="49" charset="0"/>
                <a:cs typeface="Consolas" pitchFamily="49" charset="0"/>
              </a:rPr>
              <a:t>int</a:t>
            </a:r>
            <a:r>
              <a:rPr lang="en-US" sz="2000" dirty="0">
                <a:latin typeface="Consolas" pitchFamily="49" charset="0"/>
                <a:cs typeface="Consolas" pitchFamily="49" charset="0"/>
              </a:rPr>
              <a:t>*)</a:t>
            </a:r>
            <a:r>
              <a:rPr lang="en-US" sz="2000" dirty="0" err="1">
                <a:latin typeface="Consolas" pitchFamily="49" charset="0"/>
                <a:cs typeface="Consolas" pitchFamily="49" charset="0"/>
              </a:rPr>
              <a:t>malloc</a:t>
            </a:r>
            <a:r>
              <a:rPr lang="en-US" sz="2000" dirty="0">
                <a:latin typeface="Consolas" pitchFamily="49" charset="0"/>
                <a:cs typeface="Consolas" pitchFamily="49" charset="0"/>
              </a:rPr>
              <a:t>(x-&gt;n*</a:t>
            </a:r>
            <a:r>
              <a:rPr lang="en-US" sz="2000" dirty="0" err="1">
                <a:latin typeface="Consolas" pitchFamily="49" charset="0"/>
                <a:cs typeface="Consolas" pitchFamily="49" charset="0"/>
              </a:rPr>
              <a:t>sizeof</a:t>
            </a:r>
            <a:r>
              <a:rPr lang="en-US" sz="2000" dirty="0">
                <a:latin typeface="Consolas" pitchFamily="49" charset="0"/>
                <a:cs typeface="Consolas" pitchFamily="49" charset="0"/>
              </a:rPr>
              <a:t>(</a:t>
            </a:r>
            <a:r>
              <a:rPr lang="en-US" sz="2000" dirty="0" err="1">
                <a:latin typeface="Consolas" pitchFamily="49" charset="0"/>
                <a:cs typeface="Consolas" pitchFamily="49" charset="0"/>
              </a:rPr>
              <a:t>int</a:t>
            </a:r>
            <a:r>
              <a:rPr lang="en-US" sz="2000" dirty="0">
                <a:latin typeface="Consolas" pitchFamily="49" charset="0"/>
                <a:cs typeface="Consolas" pitchFamily="49" charset="0"/>
              </a:rPr>
              <a:t>));</a:t>
            </a:r>
          </a:p>
          <a:p>
            <a:pPr>
              <a:buFont typeface="Arial" charset="0"/>
              <a:buNone/>
            </a:pPr>
            <a:r>
              <a:rPr lang="en-US" sz="2000" dirty="0">
                <a:latin typeface="Consolas" pitchFamily="49" charset="0"/>
                <a:cs typeface="Consolas" pitchFamily="49" charset="0"/>
              </a:rPr>
              <a:t>x-&gt;key[0]='D';</a:t>
            </a:r>
          </a:p>
          <a:p>
            <a:pPr>
              <a:buFont typeface="Arial" charset="0"/>
              <a:buNone/>
            </a:pPr>
            <a:r>
              <a:rPr lang="en-US" sz="2000" dirty="0">
                <a:latin typeface="Consolas" pitchFamily="49" charset="0"/>
                <a:cs typeface="Consolas" pitchFamily="49" charset="0"/>
              </a:rPr>
              <a:t>x-&gt;key[1]='H';</a:t>
            </a:r>
          </a:p>
          <a:p>
            <a:pPr>
              <a:buFont typeface="Arial" charset="0"/>
              <a:buNone/>
            </a:pPr>
            <a:r>
              <a:rPr lang="en-US" sz="2000" dirty="0">
                <a:latin typeface="Consolas" pitchFamily="49" charset="0"/>
                <a:cs typeface="Consolas" pitchFamily="49" charset="0"/>
              </a:rPr>
              <a:t>X-&gt;child=NULL;</a:t>
            </a:r>
          </a:p>
          <a:p>
            <a:pPr>
              <a:buFont typeface="Arial" charset="0"/>
              <a:buNone/>
            </a:pPr>
            <a:r>
              <a:rPr lang="ru-RU" sz="2000" dirty="0">
                <a:latin typeface="Consolas" pitchFamily="49" charset="0"/>
                <a:cs typeface="Consolas" pitchFamily="49" charset="0"/>
              </a:rPr>
              <a:t>// Аналогичные действия для вершины</a:t>
            </a:r>
            <a:r>
              <a:rPr lang="en-US" sz="2000" dirty="0">
                <a:latin typeface="Consolas" pitchFamily="49" charset="0"/>
                <a:cs typeface="Consolas" pitchFamily="49" charset="0"/>
              </a:rPr>
              <a:t>:</a:t>
            </a:r>
            <a:r>
              <a:rPr lang="ru-RU" sz="2000" dirty="0">
                <a:latin typeface="Consolas" pitchFamily="49" charset="0"/>
                <a:cs typeface="Consolas" pitchFamily="49" charset="0"/>
              </a:rPr>
              <a:t> </a:t>
            </a:r>
            <a:r>
              <a:rPr lang="en-US" sz="2000" dirty="0">
                <a:latin typeface="Consolas" pitchFamily="49" charset="0"/>
                <a:cs typeface="Consolas" pitchFamily="49" charset="0"/>
              </a:rPr>
              <a:t>QTX</a:t>
            </a:r>
          </a:p>
          <a:p>
            <a:pPr>
              <a:buFont typeface="Arial" charset="0"/>
              <a:buNone/>
            </a:pPr>
            <a:r>
              <a:rPr lang="en-US" sz="2000" dirty="0">
                <a:latin typeface="Consolas" pitchFamily="49" charset="0"/>
                <a:cs typeface="Consolas" pitchFamily="49" charset="0"/>
              </a:rPr>
              <a:t>// </a:t>
            </a:r>
            <a:r>
              <a:rPr lang="ru-RU" sz="2000" dirty="0">
                <a:latin typeface="Consolas" pitchFamily="49" charset="0"/>
                <a:cs typeface="Consolas" pitchFamily="49" charset="0"/>
              </a:rPr>
              <a:t>Как это сделать цивилизованно?</a:t>
            </a:r>
            <a:endParaRPr lang="en-US" sz="2000" dirty="0">
              <a:latin typeface="Consolas" pitchFamily="49" charset="0"/>
              <a:cs typeface="Consolas" pitchFamily="49" charset="0"/>
            </a:endParaRPr>
          </a:p>
          <a:p>
            <a:pPr>
              <a:buFont typeface="Arial" charset="0"/>
              <a:buNone/>
            </a:pPr>
            <a:endParaRPr lang="ru-RU" dirty="0" smtClean="0">
              <a:latin typeface="Consolas" pitchFamily="49" charset="0"/>
              <a:cs typeface="Consolas" pitchFamily="49" charset="0"/>
            </a:endParaRPr>
          </a:p>
        </p:txBody>
      </p:sp>
      <p:grpSp>
        <p:nvGrpSpPr>
          <p:cNvPr id="34819" name="Группа 9"/>
          <p:cNvGrpSpPr>
            <a:grpSpLocks/>
          </p:cNvGrpSpPr>
          <p:nvPr/>
        </p:nvGrpSpPr>
        <p:grpSpPr bwMode="auto">
          <a:xfrm>
            <a:off x="6845176" y="188640"/>
            <a:ext cx="3643313" cy="1538438"/>
            <a:chOff x="3750463" y="3857628"/>
            <a:chExt cx="5465006" cy="1862414"/>
          </a:xfrm>
          <a:solidFill>
            <a:schemeClr val="accent1"/>
          </a:solidFill>
        </p:grpSpPr>
        <p:sp>
          <p:nvSpPr>
            <p:cNvPr id="4" name="Прямоугольник 3"/>
            <p:cNvSpPr>
              <a:spLocks noChangeArrowheads="1"/>
            </p:cNvSpPr>
            <p:nvPr/>
          </p:nvSpPr>
          <p:spPr bwMode="auto">
            <a:xfrm>
              <a:off x="5929322" y="3857628"/>
              <a:ext cx="642942" cy="499671"/>
            </a:xfrm>
            <a:prstGeom prst="rect">
              <a:avLst/>
            </a:prstGeom>
            <a:grpFill/>
            <a:ln w="9525" algn="ctr">
              <a:solidFill>
                <a:schemeClr val="accent1"/>
              </a:solidFill>
              <a:miter lim="800000"/>
              <a:headEnd/>
              <a:tailEnd/>
            </a:ln>
            <a:effectLst>
              <a:outerShdw dist="20000" dir="5400000" rotWithShape="0">
                <a:srgbClr val="000000">
                  <a:alpha val="37999"/>
                </a:srgbClr>
              </a:outerShdw>
            </a:effectLst>
          </p:spPr>
          <p:txBody>
            <a:bodyPr anchor="ctr"/>
            <a:lstStyle/>
            <a:p>
              <a:pPr algn="ctr">
                <a:defRPr/>
              </a:pPr>
              <a:r>
                <a:rPr lang="en-US" sz="2400" dirty="0">
                  <a:solidFill>
                    <a:schemeClr val="dk1"/>
                  </a:solidFill>
                  <a:latin typeface="+mn-lt"/>
                </a:rPr>
                <a:t>M</a:t>
              </a:r>
              <a:endParaRPr lang="ru-RU" sz="2400" dirty="0">
                <a:solidFill>
                  <a:schemeClr val="dk1"/>
                </a:solidFill>
                <a:latin typeface="+mn-lt"/>
              </a:endParaRPr>
            </a:p>
          </p:txBody>
        </p:sp>
        <p:sp>
          <p:nvSpPr>
            <p:cNvPr id="5" name="Прямоугольник 4"/>
            <p:cNvSpPr/>
            <p:nvPr/>
          </p:nvSpPr>
          <p:spPr>
            <a:xfrm>
              <a:off x="3750463" y="5327812"/>
              <a:ext cx="1393041" cy="392230"/>
            </a:xfrm>
            <a:prstGeom prst="rect">
              <a:avLst/>
            </a:prstGeom>
            <a:grp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t>D H</a:t>
              </a:r>
              <a:endParaRPr lang="ru-RU" sz="2400" dirty="0"/>
            </a:p>
          </p:txBody>
        </p:sp>
        <p:sp>
          <p:nvSpPr>
            <p:cNvPr id="6" name="Прямоугольник 5"/>
            <p:cNvSpPr/>
            <p:nvPr/>
          </p:nvSpPr>
          <p:spPr>
            <a:xfrm>
              <a:off x="7500958" y="5327812"/>
              <a:ext cx="1714511" cy="392230"/>
            </a:xfrm>
            <a:prstGeom prst="rect">
              <a:avLst/>
            </a:prstGeom>
            <a:grpFill/>
            <a:ln>
              <a:solidFill>
                <a:schemeClr val="accent1"/>
              </a:solidFill>
            </a:ln>
            <a:effectLst>
              <a:glow rad="63500">
                <a:schemeClr val="bg1">
                  <a:alpha val="45000"/>
                </a:schemeClr>
              </a:glow>
            </a:effectLst>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400" dirty="0"/>
                <a:t>Q T X</a:t>
              </a:r>
              <a:endParaRPr lang="ru-RU" sz="2400" dirty="0"/>
            </a:p>
          </p:txBody>
        </p:sp>
        <p:cxnSp>
          <p:nvCxnSpPr>
            <p:cNvPr id="7" name="Прямая со стрелкой 6"/>
            <p:cNvCxnSpPr>
              <a:stCxn id="4" idx="1"/>
              <a:endCxn id="5" idx="0"/>
            </p:cNvCxnSpPr>
            <p:nvPr/>
          </p:nvCxnSpPr>
          <p:spPr>
            <a:xfrm flipH="1">
              <a:off x="4446984" y="4107464"/>
              <a:ext cx="1482338" cy="1220347"/>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8" name="Прямая со стрелкой 7"/>
            <p:cNvCxnSpPr>
              <a:stCxn id="4" idx="3"/>
            </p:cNvCxnSpPr>
            <p:nvPr/>
          </p:nvCxnSpPr>
          <p:spPr>
            <a:xfrm>
              <a:off x="6572264" y="4107463"/>
              <a:ext cx="1750230" cy="1181912"/>
            </a:xfrm>
            <a:prstGeom prst="straightConnector1">
              <a:avLst/>
            </a:prstGeom>
            <a:grpFill/>
            <a:ln>
              <a:solidFill>
                <a:schemeClr val="accent1"/>
              </a:solidFill>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ru-RU" dirty="0"/>
          </a:p>
        </p:txBody>
      </p:sp>
      <p:sp>
        <p:nvSpPr>
          <p:cNvPr id="36865" name="Содержимое 2"/>
          <p:cNvSpPr>
            <a:spLocks noGrp="1"/>
          </p:cNvSpPr>
          <p:nvPr>
            <p:ph idx="1"/>
          </p:nvPr>
        </p:nvSpPr>
        <p:spPr/>
        <p:txBody>
          <a:bodyPr>
            <a:normAutofit/>
          </a:bodyPr>
          <a:lstStyle/>
          <a:p>
            <a:r>
              <a:rPr lang="ru-RU" sz="2800" dirty="0"/>
              <a:t>Возможна реализация,</a:t>
            </a:r>
            <a:r>
              <a:rPr lang="en-US" sz="2800" dirty="0"/>
              <a:t>  </a:t>
            </a:r>
            <a:r>
              <a:rPr lang="ru-RU" sz="2800" dirty="0"/>
              <a:t>где каждая вершина является отдельным файлом</a:t>
            </a:r>
          </a:p>
          <a:p>
            <a:pPr>
              <a:buFont typeface="Arial" charset="0"/>
              <a:buNone/>
            </a:pPr>
            <a:r>
              <a:rPr lang="ru-RU" sz="2800" dirty="0"/>
              <a:t>	</a:t>
            </a:r>
          </a:p>
          <a:p>
            <a:r>
              <a:rPr lang="ru-RU" sz="2800" dirty="0"/>
              <a:t>В общем случае имеются операции</a:t>
            </a:r>
          </a:p>
          <a:p>
            <a:pPr lvl="1"/>
            <a:r>
              <a:rPr lang="en-US" sz="2400" dirty="0" err="1"/>
              <a:t>Disk_READ</a:t>
            </a:r>
            <a:r>
              <a:rPr lang="en-US" sz="2400" dirty="0"/>
              <a:t>(x) – </a:t>
            </a:r>
            <a:r>
              <a:rPr lang="ru-RU" sz="2400" dirty="0"/>
              <a:t>чтение с диска</a:t>
            </a:r>
          </a:p>
          <a:p>
            <a:pPr lvl="1"/>
            <a:r>
              <a:rPr lang="en-US" dirty="0" err="1" smtClean="0"/>
              <a:t>Disk_Write</a:t>
            </a:r>
            <a:r>
              <a:rPr lang="en-US" dirty="0" smtClean="0"/>
              <a:t>(x)</a:t>
            </a:r>
            <a:r>
              <a:rPr lang="ru-RU" dirty="0" smtClean="0"/>
              <a:t> </a:t>
            </a:r>
            <a:r>
              <a:rPr lang="en-US" dirty="0" smtClean="0"/>
              <a:t>–</a:t>
            </a:r>
            <a:r>
              <a:rPr lang="ru-RU" dirty="0" smtClean="0"/>
              <a:t> запись на диск</a:t>
            </a:r>
          </a:p>
          <a:p>
            <a:pPr>
              <a:buFont typeface="Arial" charset="0"/>
              <a:buNone/>
            </a:pPr>
            <a:endParaRPr lang="ru-RU"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Пример </a:t>
            </a:r>
            <a:r>
              <a:rPr lang="en-US" dirty="0" smtClean="0"/>
              <a:t>B</a:t>
            </a:r>
            <a:r>
              <a:rPr lang="ru-RU" dirty="0" smtClean="0"/>
              <a:t> дерева</a:t>
            </a:r>
            <a:r>
              <a:rPr lang="ru-RU" dirty="0"/>
              <a:t/>
            </a:r>
            <a:br>
              <a:rPr lang="ru-RU" dirty="0"/>
            </a:br>
            <a:endParaRPr lang="ru-RU" dirty="0"/>
          </a:p>
        </p:txBody>
      </p:sp>
      <p:sp>
        <p:nvSpPr>
          <p:cNvPr id="3" name="Content Placeholder 2"/>
          <p:cNvSpPr>
            <a:spLocks noGrp="1"/>
          </p:cNvSpPr>
          <p:nvPr>
            <p:ph idx="1"/>
          </p:nvPr>
        </p:nvSpPr>
        <p:spPr/>
        <p:txBody>
          <a:bodyPr>
            <a:normAutofit lnSpcReduction="10000"/>
          </a:bodyPr>
          <a:lstStyle/>
          <a:p>
            <a:endParaRPr lang="en-US" dirty="0" smtClean="0">
              <a:latin typeface="+mj-lt"/>
            </a:endParaRPr>
          </a:p>
          <a:p>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a:p>
            <a:r>
              <a:rPr lang="ru-RU" dirty="0" smtClean="0">
                <a:latin typeface="+mj-lt"/>
              </a:rPr>
              <a:t>Какой степени это В дерево</a:t>
            </a:r>
            <a:r>
              <a:rPr lang="en-US" dirty="0" smtClean="0">
                <a:latin typeface="+mj-lt"/>
              </a:rPr>
              <a:t>?</a:t>
            </a:r>
            <a:endParaRPr lang="ru-RU" dirty="0">
              <a:latin typeface="+mj-lt"/>
            </a:endParaRPr>
          </a:p>
        </p:txBody>
      </p:sp>
      <p:sp>
        <p:nvSpPr>
          <p:cNvPr id="4" name="Прямоугольник 3"/>
          <p:cNvSpPr>
            <a:spLocks noChangeArrowheads="1"/>
          </p:cNvSpPr>
          <p:nvPr/>
        </p:nvSpPr>
        <p:spPr bwMode="auto">
          <a:xfrm>
            <a:off x="5418710" y="1943453"/>
            <a:ext cx="642937" cy="500063"/>
          </a:xfrm>
          <a:prstGeom prst="rect">
            <a:avLst/>
          </a:prstGeom>
          <a:solidFill>
            <a:schemeClr val="accent1"/>
          </a:solidFill>
          <a:ln w="9525" algn="ctr">
            <a:solidFill>
              <a:schemeClr val="accent1"/>
            </a:solidFill>
            <a:miter lim="800000"/>
            <a:headEnd/>
            <a:tailEnd/>
          </a:ln>
          <a:effectLst>
            <a:outerShdw dist="20000" dir="5400000" rotWithShape="0">
              <a:srgbClr val="000000">
                <a:alpha val="37999"/>
              </a:srgbClr>
            </a:outerShdw>
          </a:effectLst>
        </p:spPr>
        <p:txBody>
          <a:bodyPr anchor="ctr"/>
          <a:lstStyle/>
          <a:p>
            <a:pPr algn="ctr">
              <a:defRPr/>
            </a:pPr>
            <a:r>
              <a:rPr lang="en-US" sz="2400" dirty="0">
                <a:solidFill>
                  <a:schemeClr val="dk1"/>
                </a:solidFill>
                <a:latin typeface="+mj-lt"/>
              </a:rPr>
              <a:t>M</a:t>
            </a:r>
            <a:endParaRPr lang="ru-RU" sz="2400" dirty="0">
              <a:solidFill>
                <a:schemeClr val="dk1"/>
              </a:solidFill>
              <a:latin typeface="+mj-lt"/>
            </a:endParaRPr>
          </a:p>
        </p:txBody>
      </p:sp>
      <p:sp>
        <p:nvSpPr>
          <p:cNvPr id="5" name="Прямоугольник 4"/>
          <p:cNvSpPr/>
          <p:nvPr/>
        </p:nvSpPr>
        <p:spPr>
          <a:xfrm>
            <a:off x="3347022" y="3086453"/>
            <a:ext cx="1000125" cy="428625"/>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latin typeface="+mj-lt"/>
              </a:rPr>
              <a:t>D H</a:t>
            </a:r>
            <a:endParaRPr lang="ru-RU" sz="2400" dirty="0">
              <a:latin typeface="+mj-lt"/>
            </a:endParaRPr>
          </a:p>
        </p:txBody>
      </p:sp>
      <p:sp>
        <p:nvSpPr>
          <p:cNvPr id="6" name="Прямоугольник 5"/>
          <p:cNvSpPr>
            <a:spLocks noChangeArrowheads="1"/>
          </p:cNvSpPr>
          <p:nvPr/>
        </p:nvSpPr>
        <p:spPr bwMode="auto">
          <a:xfrm>
            <a:off x="7061772" y="3157891"/>
            <a:ext cx="1000125" cy="428625"/>
          </a:xfrm>
          <a:prstGeom prst="rect">
            <a:avLst/>
          </a:prstGeom>
          <a:solidFill>
            <a:schemeClr val="accent1"/>
          </a:solidFill>
          <a:ln w="9525" algn="ctr">
            <a:solidFill>
              <a:schemeClr val="accent1"/>
            </a:solidFill>
            <a:miter lim="800000"/>
            <a:headEnd/>
            <a:tailEnd/>
          </a:ln>
          <a:effectLst>
            <a:outerShdw dist="20000" dir="5400000" rotWithShape="0">
              <a:srgbClr val="000000">
                <a:alpha val="37999"/>
              </a:srgbClr>
            </a:outerShdw>
          </a:effectLst>
        </p:spPr>
        <p:txBody>
          <a:bodyPr anchor="ctr"/>
          <a:lstStyle/>
          <a:p>
            <a:pPr algn="ctr">
              <a:defRPr/>
            </a:pPr>
            <a:r>
              <a:rPr lang="en-US" sz="2400" dirty="0">
                <a:solidFill>
                  <a:schemeClr val="dk1"/>
                </a:solidFill>
                <a:latin typeface="+mj-lt"/>
              </a:rPr>
              <a:t>Q T X</a:t>
            </a:r>
            <a:endParaRPr lang="ru-RU" sz="2400" dirty="0">
              <a:solidFill>
                <a:schemeClr val="dk1"/>
              </a:solidFill>
              <a:latin typeface="+mj-lt"/>
            </a:endParaRPr>
          </a:p>
        </p:txBody>
      </p:sp>
      <p:sp>
        <p:nvSpPr>
          <p:cNvPr id="7" name="Прямоугольник 6"/>
          <p:cNvSpPr/>
          <p:nvPr/>
        </p:nvSpPr>
        <p:spPr>
          <a:xfrm>
            <a:off x="2359572" y="4669403"/>
            <a:ext cx="1000125" cy="42862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latin typeface="+mj-lt"/>
              </a:rPr>
              <a:t>B C</a:t>
            </a:r>
            <a:endParaRPr lang="ru-RU" sz="2400" dirty="0">
              <a:latin typeface="+mj-lt"/>
            </a:endParaRPr>
          </a:p>
        </p:txBody>
      </p:sp>
      <p:sp>
        <p:nvSpPr>
          <p:cNvPr id="8" name="Прямоугольник 7"/>
          <p:cNvSpPr/>
          <p:nvPr/>
        </p:nvSpPr>
        <p:spPr>
          <a:xfrm>
            <a:off x="3431705" y="4667498"/>
            <a:ext cx="1000125" cy="428625"/>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latin typeface="+mj-lt"/>
              </a:rPr>
              <a:t>F G</a:t>
            </a:r>
            <a:endParaRPr lang="ru-RU" sz="2400" dirty="0">
              <a:latin typeface="+mj-lt"/>
            </a:endParaRPr>
          </a:p>
        </p:txBody>
      </p:sp>
      <p:sp>
        <p:nvSpPr>
          <p:cNvPr id="9" name="Прямоугольник 8"/>
          <p:cNvSpPr/>
          <p:nvPr/>
        </p:nvSpPr>
        <p:spPr>
          <a:xfrm>
            <a:off x="5879977" y="4667498"/>
            <a:ext cx="1000125" cy="428625"/>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latin typeface="+mj-lt"/>
              </a:rPr>
              <a:t>N P</a:t>
            </a:r>
            <a:endParaRPr lang="ru-RU" sz="2400" dirty="0">
              <a:latin typeface="+mj-lt"/>
            </a:endParaRPr>
          </a:p>
        </p:txBody>
      </p:sp>
      <p:sp>
        <p:nvSpPr>
          <p:cNvPr id="10" name="Прямоугольник 9"/>
          <p:cNvSpPr>
            <a:spLocks noChangeArrowheads="1"/>
          </p:cNvSpPr>
          <p:nvPr/>
        </p:nvSpPr>
        <p:spPr bwMode="auto">
          <a:xfrm>
            <a:off x="4632897" y="4667498"/>
            <a:ext cx="1000125" cy="428625"/>
          </a:xfrm>
          <a:prstGeom prst="rect">
            <a:avLst/>
          </a:prstGeom>
          <a:solidFill>
            <a:schemeClr val="accent1"/>
          </a:solidFill>
          <a:ln w="25400" algn="ctr">
            <a:solidFill>
              <a:schemeClr val="accent1"/>
            </a:solidFill>
            <a:miter lim="800000"/>
            <a:headEnd/>
            <a:tailEnd/>
          </a:ln>
        </p:spPr>
        <p:txBody>
          <a:bodyPr anchor="ctr"/>
          <a:lstStyle/>
          <a:p>
            <a:pPr algn="ctr">
              <a:defRPr/>
            </a:pPr>
            <a:r>
              <a:rPr lang="en-US" sz="2400" dirty="0">
                <a:solidFill>
                  <a:schemeClr val="dk1"/>
                </a:solidFill>
                <a:latin typeface="+mj-lt"/>
              </a:rPr>
              <a:t>J K L</a:t>
            </a:r>
            <a:endParaRPr lang="ru-RU" sz="2400" dirty="0">
              <a:solidFill>
                <a:schemeClr val="dk1"/>
              </a:solidFill>
              <a:latin typeface="+mj-lt"/>
            </a:endParaRPr>
          </a:p>
        </p:txBody>
      </p:sp>
      <p:sp>
        <p:nvSpPr>
          <p:cNvPr id="11" name="Прямоугольник 10"/>
          <p:cNvSpPr>
            <a:spLocks noChangeArrowheads="1"/>
          </p:cNvSpPr>
          <p:nvPr/>
        </p:nvSpPr>
        <p:spPr bwMode="auto">
          <a:xfrm>
            <a:off x="7022977" y="4667498"/>
            <a:ext cx="1000125" cy="428625"/>
          </a:xfrm>
          <a:prstGeom prst="rect">
            <a:avLst/>
          </a:prstGeom>
          <a:solidFill>
            <a:schemeClr val="accent1"/>
          </a:solidFill>
          <a:ln w="19050" algn="ctr">
            <a:solidFill>
              <a:schemeClr val="accent1"/>
            </a:solidFill>
            <a:miter lim="800000"/>
            <a:headEnd/>
            <a:tailEnd/>
          </a:ln>
          <a:effectLst>
            <a:outerShdw dist="20000" dir="5400000" rotWithShape="0">
              <a:srgbClr val="000000">
                <a:alpha val="37999"/>
              </a:srgbClr>
            </a:outerShdw>
          </a:effectLst>
        </p:spPr>
        <p:txBody>
          <a:bodyPr anchor="ctr"/>
          <a:lstStyle/>
          <a:p>
            <a:pPr algn="ctr">
              <a:defRPr/>
            </a:pPr>
            <a:r>
              <a:rPr lang="en-US" sz="2400" dirty="0">
                <a:solidFill>
                  <a:schemeClr val="dk1"/>
                </a:solidFill>
                <a:latin typeface="+mj-lt"/>
              </a:rPr>
              <a:t>R S</a:t>
            </a:r>
            <a:endParaRPr lang="ru-RU" sz="2400" dirty="0">
              <a:solidFill>
                <a:schemeClr val="dk1"/>
              </a:solidFill>
              <a:latin typeface="+mj-lt"/>
            </a:endParaRPr>
          </a:p>
        </p:txBody>
      </p:sp>
      <p:sp>
        <p:nvSpPr>
          <p:cNvPr id="12" name="Прямоугольник 11"/>
          <p:cNvSpPr/>
          <p:nvPr/>
        </p:nvSpPr>
        <p:spPr>
          <a:xfrm>
            <a:off x="8308852" y="4667498"/>
            <a:ext cx="1000125" cy="428625"/>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latin typeface="+mj-lt"/>
              </a:rPr>
              <a:t>V W</a:t>
            </a:r>
            <a:endParaRPr lang="ru-RU" sz="2400" dirty="0">
              <a:latin typeface="+mj-lt"/>
            </a:endParaRPr>
          </a:p>
        </p:txBody>
      </p:sp>
      <p:sp>
        <p:nvSpPr>
          <p:cNvPr id="13" name="Прямоугольник 12"/>
          <p:cNvSpPr/>
          <p:nvPr/>
        </p:nvSpPr>
        <p:spPr>
          <a:xfrm>
            <a:off x="9492084" y="4653137"/>
            <a:ext cx="1000125" cy="428625"/>
          </a:xfrm>
          <a:prstGeom prst="rect">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US" sz="2400" dirty="0">
                <a:latin typeface="+mj-lt"/>
              </a:rPr>
              <a:t>Y Z</a:t>
            </a:r>
            <a:endParaRPr lang="ru-RU" sz="2400" dirty="0">
              <a:latin typeface="+mj-lt"/>
            </a:endParaRPr>
          </a:p>
        </p:txBody>
      </p:sp>
      <p:cxnSp>
        <p:nvCxnSpPr>
          <p:cNvPr id="15" name="Прямая со стрелкой 14"/>
          <p:cNvCxnSpPr>
            <a:stCxn id="4" idx="1"/>
            <a:endCxn id="5" idx="0"/>
          </p:cNvCxnSpPr>
          <p:nvPr/>
        </p:nvCxnSpPr>
        <p:spPr>
          <a:xfrm rot="10800000" flipV="1">
            <a:off x="3847085" y="2192690"/>
            <a:ext cx="1571625" cy="89376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6" name="Прямая со стрелкой 15"/>
          <p:cNvCxnSpPr>
            <a:endCxn id="6" idx="0"/>
          </p:cNvCxnSpPr>
          <p:nvPr/>
        </p:nvCxnSpPr>
        <p:spPr>
          <a:xfrm>
            <a:off x="6061646" y="2157766"/>
            <a:ext cx="1500188" cy="10001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5" name="Прямая со стрелкой 24"/>
          <p:cNvCxnSpPr>
            <a:endCxn id="7" idx="0"/>
          </p:cNvCxnSpPr>
          <p:nvPr/>
        </p:nvCxnSpPr>
        <p:spPr>
          <a:xfrm flipH="1">
            <a:off x="2859634" y="3515078"/>
            <a:ext cx="644078" cy="1154325"/>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7" name="Прямая со стрелкой 26"/>
          <p:cNvCxnSpPr>
            <a:stCxn id="5" idx="2"/>
            <a:endCxn id="8" idx="0"/>
          </p:cNvCxnSpPr>
          <p:nvPr/>
        </p:nvCxnSpPr>
        <p:spPr>
          <a:xfrm>
            <a:off x="3847085" y="3515077"/>
            <a:ext cx="84683" cy="1152420"/>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29" name="Прямая со стрелкой 28"/>
          <p:cNvCxnSpPr>
            <a:endCxn id="10" idx="0"/>
          </p:cNvCxnSpPr>
          <p:nvPr/>
        </p:nvCxnSpPr>
        <p:spPr>
          <a:xfrm>
            <a:off x="4151785" y="3515077"/>
            <a:ext cx="981175" cy="1152420"/>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4" name="Прямая со стрелкой 33"/>
          <p:cNvCxnSpPr>
            <a:endCxn id="9" idx="0"/>
          </p:cNvCxnSpPr>
          <p:nvPr/>
        </p:nvCxnSpPr>
        <p:spPr>
          <a:xfrm flipH="1">
            <a:off x="6380040" y="3586515"/>
            <a:ext cx="796081" cy="108098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36" name="Прямая со стрелкой 35"/>
          <p:cNvCxnSpPr>
            <a:cxnSpLocks noChangeShapeType="1"/>
            <a:stCxn id="6" idx="2"/>
            <a:endCxn id="11" idx="0"/>
          </p:cNvCxnSpPr>
          <p:nvPr/>
        </p:nvCxnSpPr>
        <p:spPr bwMode="auto">
          <a:xfrm flipH="1">
            <a:off x="7523040" y="3586515"/>
            <a:ext cx="38795" cy="1080982"/>
          </a:xfrm>
          <a:prstGeom prst="straightConnector1">
            <a:avLst/>
          </a:prstGeom>
          <a:noFill/>
          <a:ln w="25400" algn="ctr">
            <a:solidFill>
              <a:schemeClr val="accent1"/>
            </a:solidFill>
            <a:round/>
            <a:headEnd/>
            <a:tailEnd type="arrow" w="med" len="med"/>
          </a:ln>
          <a:effectLst>
            <a:outerShdw dist="20000" dir="5400000" rotWithShape="0">
              <a:srgbClr val="000000">
                <a:alpha val="37999"/>
              </a:srgbClr>
            </a:outerShdw>
          </a:effectLst>
        </p:spPr>
      </p:cxnSp>
      <p:cxnSp>
        <p:nvCxnSpPr>
          <p:cNvPr id="38" name="Прямая со стрелкой 37"/>
          <p:cNvCxnSpPr>
            <a:endCxn id="12" idx="0"/>
          </p:cNvCxnSpPr>
          <p:nvPr/>
        </p:nvCxnSpPr>
        <p:spPr>
          <a:xfrm>
            <a:off x="7680178" y="3586515"/>
            <a:ext cx="1128736" cy="1080982"/>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40" name="Прямая со стрелкой 39"/>
          <p:cNvCxnSpPr>
            <a:endCxn id="13" idx="0"/>
          </p:cNvCxnSpPr>
          <p:nvPr/>
        </p:nvCxnSpPr>
        <p:spPr>
          <a:xfrm>
            <a:off x="7968208" y="3586516"/>
            <a:ext cx="2023938" cy="1066621"/>
          </a:xfrm>
          <a:prstGeom prst="straightConnector1">
            <a:avLst/>
          </a:prstGeom>
          <a:ln>
            <a:solidFill>
              <a:schemeClr val="accent1"/>
            </a:solidFill>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ru-RU" dirty="0" smtClean="0"/>
              <a:t>Пример использования – страничная организация памяти</a:t>
            </a:r>
            <a:endParaRPr lang="ru-RU" dirty="0"/>
          </a:p>
        </p:txBody>
      </p:sp>
      <p:sp>
        <p:nvSpPr>
          <p:cNvPr id="20482" name="Содержимое 2"/>
          <p:cNvSpPr>
            <a:spLocks noGrp="1"/>
          </p:cNvSpPr>
          <p:nvPr>
            <p:ph idx="1"/>
          </p:nvPr>
        </p:nvSpPr>
        <p:spPr/>
        <p:txBody>
          <a:bodyPr>
            <a:normAutofit/>
          </a:bodyPr>
          <a:lstStyle/>
          <a:p>
            <a:r>
              <a:rPr lang="ru-RU" sz="2400" dirty="0"/>
              <a:t>Лист </a:t>
            </a:r>
            <a:r>
              <a:rPr lang="en-US" sz="2400" dirty="0"/>
              <a:t>B</a:t>
            </a:r>
            <a:r>
              <a:rPr lang="ru-RU" sz="2400" dirty="0"/>
              <a:t> дерева = физический блок памяти</a:t>
            </a:r>
          </a:p>
          <a:p>
            <a:pPr lvl="1"/>
            <a:r>
              <a:rPr lang="ru-RU" sz="2000" dirty="0"/>
              <a:t>Физическая страница памяти или кластер диска</a:t>
            </a:r>
          </a:p>
          <a:p>
            <a:endParaRPr lang="ru-RU" sz="2400" dirty="0"/>
          </a:p>
          <a:p>
            <a:r>
              <a:rPr lang="ru-RU" sz="2400" dirty="0"/>
              <a:t>Совокупность внутренних вершин В дерева = «таблица трансляции адресов»</a:t>
            </a:r>
          </a:p>
          <a:p>
            <a:pPr lvl="1"/>
            <a:r>
              <a:rPr lang="ru-RU" sz="2000" dirty="0"/>
              <a:t>Хранится в специальных регистрах процессора и специальной области памяти</a:t>
            </a:r>
          </a:p>
          <a:p>
            <a:endParaRPr lang="ru-RU" sz="2400" dirty="0"/>
          </a:p>
          <a:p>
            <a:r>
              <a:rPr lang="ru-RU" sz="2400" dirty="0"/>
              <a:t>Ключи = логические адреса нулевых байтов физических блоков</a:t>
            </a:r>
          </a:p>
          <a:p>
            <a:endParaRPr lang="ru-RU" dirty="0" smtClean="0"/>
          </a:p>
          <a:p>
            <a:endParaRPr lang="ru-RU"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ru-RU" dirty="0" smtClean="0"/>
              <a:t>Пример использования – управление страничной памятью</a:t>
            </a:r>
            <a:endParaRPr lang="ru-RU" dirty="0"/>
          </a:p>
        </p:txBody>
      </p:sp>
      <p:sp>
        <p:nvSpPr>
          <p:cNvPr id="20482" name="Содержимое 2"/>
          <p:cNvSpPr>
            <a:spLocks noGrp="1"/>
          </p:cNvSpPr>
          <p:nvPr>
            <p:ph idx="1"/>
          </p:nvPr>
        </p:nvSpPr>
        <p:spPr/>
        <p:txBody>
          <a:bodyPr>
            <a:normAutofit/>
          </a:bodyPr>
          <a:lstStyle/>
          <a:p>
            <a:r>
              <a:rPr lang="ru-RU" sz="2400" dirty="0"/>
              <a:t>Поиск физического блока, хранящего байт с логическим адресом А</a:t>
            </a:r>
          </a:p>
          <a:p>
            <a:pPr lvl="1"/>
            <a:r>
              <a:rPr lang="ru-RU" sz="2000" dirty="0"/>
              <a:t>Он же «трансляция логического адреса А в физический адрес»</a:t>
            </a:r>
          </a:p>
          <a:p>
            <a:pPr lvl="1"/>
            <a:r>
              <a:rPr lang="ru-RU" sz="2000" dirty="0"/>
              <a:t>Поиск листа В дерева с ключом, равным остатку от деления А на размер физического блока</a:t>
            </a:r>
          </a:p>
          <a:p>
            <a:endParaRPr lang="ru-RU" sz="2400" dirty="0"/>
          </a:p>
          <a:p>
            <a:r>
              <a:rPr lang="ru-RU" sz="2400" dirty="0"/>
              <a:t>Добавление нового физического блока в пространство логических адресов</a:t>
            </a:r>
          </a:p>
          <a:p>
            <a:pPr lvl="1"/>
            <a:r>
              <a:rPr lang="ru-RU" sz="2000" dirty="0"/>
              <a:t>Вставка листа в В дерево</a:t>
            </a:r>
          </a:p>
          <a:p>
            <a:endParaRPr lang="ru-RU" dirty="0" smtClean="0"/>
          </a:p>
          <a:p>
            <a:endParaRPr lang="ru-RU" sz="2400" dirty="0"/>
          </a:p>
        </p:txBody>
      </p:sp>
    </p:spTree>
    <p:extLst>
      <p:ext uri="{BB962C8B-B14F-4D97-AF65-F5344CB8AC3E}">
        <p14:creationId xmlns:p14="http://schemas.microsoft.com/office/powerpoint/2010/main" val="3214564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«Теорема» о высоте </a:t>
            </a:r>
            <a:r>
              <a:rPr lang="en-US" dirty="0" smtClean="0"/>
              <a:t>B</a:t>
            </a:r>
            <a:r>
              <a:rPr lang="ru-RU" dirty="0" smtClean="0"/>
              <a:t> дерева</a:t>
            </a:r>
            <a:endParaRPr lang="ru-RU" dirty="0"/>
          </a:p>
        </p:txBody>
      </p:sp>
      <p:sp>
        <p:nvSpPr>
          <p:cNvPr id="133125" name="Содержимое 2"/>
          <p:cNvSpPr>
            <a:spLocks noGrp="1"/>
          </p:cNvSpPr>
          <p:nvPr>
            <p:ph idx="1"/>
          </p:nvPr>
        </p:nvSpPr>
        <p:spPr/>
        <p:txBody>
          <a:bodyPr>
            <a:normAutofit/>
          </a:bodyPr>
          <a:lstStyle/>
          <a:p>
            <a:r>
              <a:rPr lang="ru-RU" dirty="0"/>
              <a:t>Для любого </a:t>
            </a:r>
            <a:r>
              <a:rPr lang="en-US" dirty="0"/>
              <a:t>B</a:t>
            </a:r>
            <a:r>
              <a:rPr lang="ru-RU" dirty="0"/>
              <a:t> дерева высоты </a:t>
            </a:r>
            <a:r>
              <a:rPr lang="en-US" dirty="0"/>
              <a:t>h </a:t>
            </a:r>
            <a:r>
              <a:rPr lang="ru-RU" dirty="0"/>
              <a:t>и минимальной степени </a:t>
            </a:r>
            <a:r>
              <a:rPr lang="en-US" dirty="0"/>
              <a:t>t ≥ 2, </a:t>
            </a:r>
            <a:r>
              <a:rPr lang="ru-RU" dirty="0"/>
              <a:t>хранящего </a:t>
            </a:r>
            <a:r>
              <a:rPr lang="en-US" dirty="0"/>
              <a:t>n ≥ </a:t>
            </a:r>
            <a:r>
              <a:rPr lang="ru-RU" dirty="0"/>
              <a:t>1 ключей, выполнено неравенство</a:t>
            </a:r>
          </a:p>
          <a:p>
            <a:pPr>
              <a:buFont typeface="Arial" charset="0"/>
              <a:buNone/>
            </a:pPr>
            <a:endParaRPr lang="ru-RU" dirty="0"/>
          </a:p>
          <a:p>
            <a:pPr>
              <a:buFont typeface="Arial" charset="0"/>
              <a:buNone/>
            </a:pPr>
            <a:endParaRPr lang="ru-RU" dirty="0"/>
          </a:p>
          <a:p>
            <a:pPr>
              <a:buFont typeface="Arial" charset="0"/>
              <a:buNone/>
            </a:pPr>
            <a:r>
              <a:rPr lang="ru-RU" dirty="0"/>
              <a:t>	</a:t>
            </a:r>
          </a:p>
          <a:p>
            <a:r>
              <a:rPr lang="ru-RU" dirty="0" smtClean="0"/>
              <a:t>Операции вставки, поиска, удаления для В деревьев </a:t>
            </a:r>
            <a:r>
              <a:rPr lang="ru-RU" dirty="0"/>
              <a:t>примерно в </a:t>
            </a:r>
            <a:r>
              <a:rPr lang="en-US" dirty="0"/>
              <a:t>log</a:t>
            </a:r>
            <a:r>
              <a:rPr lang="ru-RU" dirty="0"/>
              <a:t> </a:t>
            </a:r>
            <a:r>
              <a:rPr lang="en-US" dirty="0"/>
              <a:t>t</a:t>
            </a:r>
            <a:r>
              <a:rPr lang="ru-RU" dirty="0"/>
              <a:t> раз </a:t>
            </a:r>
            <a:r>
              <a:rPr lang="ru-RU" dirty="0" smtClean="0"/>
              <a:t>быстрее, чем для двоичных деревьев</a:t>
            </a:r>
            <a:endParaRPr lang="ru-RU" dirty="0"/>
          </a:p>
        </p:txBody>
      </p:sp>
      <p:graphicFrame>
        <p:nvGraphicFramePr>
          <p:cNvPr id="133124" name="Object 4"/>
          <p:cNvGraphicFramePr>
            <a:graphicFrameLocks noChangeAspect="1"/>
          </p:cNvGraphicFramePr>
          <p:nvPr>
            <p:extLst>
              <p:ext uri="{D42A27DB-BD31-4B8C-83A1-F6EECF244321}">
                <p14:modId xmlns:p14="http://schemas.microsoft.com/office/powerpoint/2010/main" val="2032593880"/>
              </p:ext>
            </p:extLst>
          </p:nvPr>
        </p:nvGraphicFramePr>
        <p:xfrm>
          <a:off x="4738687" y="2850770"/>
          <a:ext cx="2714625" cy="1041400"/>
        </p:xfrm>
        <a:graphic>
          <a:graphicData uri="http://schemas.openxmlformats.org/presentationml/2006/ole">
            <mc:AlternateContent xmlns:mc="http://schemas.openxmlformats.org/markup-compatibility/2006">
              <mc:Choice xmlns:v="urn:schemas-microsoft-com:vml" Requires="v">
                <p:oleObj spid="_x0000_s133211" name="Equation" r:id="rId4" imgW="863280" imgH="393480" progId="">
                  <p:embed/>
                </p:oleObj>
              </mc:Choice>
              <mc:Fallback>
                <p:oleObj name="Equation" r:id="rId4" imgW="863280" imgH="393480"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8687" y="2850770"/>
                        <a:ext cx="2714625" cy="1041400"/>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Поиск в В дереве</a:t>
            </a:r>
            <a:endParaRPr lang="ru-RU" dirty="0"/>
          </a:p>
        </p:txBody>
      </p:sp>
      <p:sp>
        <p:nvSpPr>
          <p:cNvPr id="3" name="Content Placeholder 2"/>
          <p:cNvSpPr>
            <a:spLocks noGrp="1"/>
          </p:cNvSpPr>
          <p:nvPr>
            <p:ph idx="1"/>
          </p:nvPr>
        </p:nvSpPr>
        <p:spPr/>
        <p:txBody>
          <a:bodyPr>
            <a:normAutofit fontScale="92500" lnSpcReduction="10000"/>
          </a:bodyPr>
          <a:lstStyle/>
          <a:p>
            <a:r>
              <a:rPr lang="ru-RU" dirty="0">
                <a:cs typeface="Times New Roman" pitchFamily="18" charset="0"/>
              </a:rPr>
              <a:t>Дано В дерево </a:t>
            </a:r>
            <a:r>
              <a:rPr lang="ru-RU" dirty="0" smtClean="0">
                <a:cs typeface="Times New Roman" pitchFamily="18" charset="0"/>
              </a:rPr>
              <a:t>Д и </a:t>
            </a:r>
            <a:r>
              <a:rPr lang="ru-RU" dirty="0">
                <a:cs typeface="Times New Roman" pitchFamily="18" charset="0"/>
              </a:rPr>
              <a:t>ключ К</a:t>
            </a:r>
          </a:p>
          <a:p>
            <a:r>
              <a:rPr lang="ru-RU" dirty="0">
                <a:cs typeface="Times New Roman" pitchFamily="18" charset="0"/>
              </a:rPr>
              <a:t>Найти </a:t>
            </a:r>
            <a:r>
              <a:rPr lang="ru-RU" dirty="0" smtClean="0">
                <a:cs typeface="Times New Roman" pitchFamily="18" charset="0"/>
              </a:rPr>
              <a:t>вершину Д, </a:t>
            </a:r>
            <a:r>
              <a:rPr lang="ru-RU" dirty="0">
                <a:cs typeface="Times New Roman" pitchFamily="18" charset="0"/>
              </a:rPr>
              <a:t>содержащую К</a:t>
            </a:r>
          </a:p>
          <a:p>
            <a:endParaRPr lang="ru-RU" dirty="0">
              <a:cs typeface="Times New Roman" pitchFamily="18" charset="0"/>
            </a:endParaRPr>
          </a:p>
          <a:p>
            <a:r>
              <a:rPr lang="ru-RU" dirty="0" smtClean="0">
                <a:cs typeface="Times New Roman" pitchFamily="18" charset="0"/>
              </a:rPr>
              <a:t>Если Д пусто, то не нашли</a:t>
            </a:r>
          </a:p>
          <a:p>
            <a:r>
              <a:rPr lang="ru-RU" dirty="0" smtClean="0">
                <a:cs typeface="Times New Roman" pitchFamily="18" charset="0"/>
              </a:rPr>
              <a:t>Иначе корень Д имеет поддеревья Д</a:t>
            </a:r>
            <a:r>
              <a:rPr lang="en-US" dirty="0" smtClean="0">
                <a:cs typeface="Times New Roman" pitchFamily="18" charset="0"/>
              </a:rPr>
              <a:t>[1], …, </a:t>
            </a:r>
            <a:r>
              <a:rPr lang="ru-RU" dirty="0" smtClean="0">
                <a:cs typeface="Times New Roman" pitchFamily="18" charset="0"/>
              </a:rPr>
              <a:t>Д</a:t>
            </a:r>
            <a:r>
              <a:rPr lang="en-US" dirty="0" smtClean="0">
                <a:cs typeface="Times New Roman" pitchFamily="18" charset="0"/>
              </a:rPr>
              <a:t>[n+1] </a:t>
            </a:r>
            <a:r>
              <a:rPr lang="ru-RU" dirty="0" smtClean="0">
                <a:cs typeface="Times New Roman" pitchFamily="18" charset="0"/>
              </a:rPr>
              <a:t>и хранит ключи К</a:t>
            </a:r>
            <a:r>
              <a:rPr lang="en-US" dirty="0" smtClean="0">
                <a:cs typeface="Times New Roman" pitchFamily="18" charset="0"/>
              </a:rPr>
              <a:t>[</a:t>
            </a:r>
            <a:r>
              <a:rPr lang="ru-RU" dirty="0" smtClean="0">
                <a:cs typeface="Times New Roman" pitchFamily="18" charset="0"/>
              </a:rPr>
              <a:t>1</a:t>
            </a:r>
            <a:r>
              <a:rPr lang="en-US" dirty="0" smtClean="0">
                <a:cs typeface="Times New Roman" pitchFamily="18" charset="0"/>
              </a:rPr>
              <a:t>]</a:t>
            </a:r>
            <a:r>
              <a:rPr lang="ru-RU" dirty="0" smtClean="0">
                <a:cs typeface="Times New Roman" pitchFamily="18" charset="0"/>
              </a:rPr>
              <a:t> </a:t>
            </a:r>
            <a:r>
              <a:rPr lang="en-US" dirty="0" smtClean="0">
                <a:cs typeface="Times New Roman" pitchFamily="18" charset="0"/>
              </a:rPr>
              <a:t>… K[n]</a:t>
            </a:r>
            <a:endParaRPr lang="ru-RU" dirty="0" smtClean="0">
              <a:cs typeface="Times New Roman" pitchFamily="18" charset="0"/>
            </a:endParaRPr>
          </a:p>
          <a:p>
            <a:r>
              <a:rPr lang="ru-RU" dirty="0" smtClean="0">
                <a:cs typeface="Times New Roman" pitchFamily="18" charset="0"/>
              </a:rPr>
              <a:t>Если </a:t>
            </a:r>
            <a:r>
              <a:rPr lang="en-US" dirty="0" smtClean="0">
                <a:cs typeface="Times New Roman" pitchFamily="18" charset="0"/>
              </a:rPr>
              <a:t>K = K[</a:t>
            </a:r>
            <a:r>
              <a:rPr lang="en-US" dirty="0" err="1" smtClean="0">
                <a:cs typeface="Times New Roman" pitchFamily="18" charset="0"/>
              </a:rPr>
              <a:t>i</a:t>
            </a:r>
            <a:r>
              <a:rPr lang="en-US" dirty="0" smtClean="0">
                <a:cs typeface="Times New Roman" pitchFamily="18" charset="0"/>
              </a:rPr>
              <a:t>]</a:t>
            </a:r>
            <a:r>
              <a:rPr lang="ru-RU" dirty="0" smtClean="0">
                <a:cs typeface="Times New Roman" pitchFamily="18" charset="0"/>
              </a:rPr>
              <a:t>, то нашли</a:t>
            </a:r>
          </a:p>
          <a:p>
            <a:r>
              <a:rPr lang="ru-RU" dirty="0" smtClean="0">
                <a:cs typeface="Times New Roman" pitchFamily="18" charset="0"/>
              </a:rPr>
              <a:t>Иначе ищем К в Д</a:t>
            </a:r>
            <a:r>
              <a:rPr lang="en-US" dirty="0" smtClean="0">
                <a:cs typeface="Times New Roman" pitchFamily="18" charset="0"/>
              </a:rPr>
              <a:t>[</a:t>
            </a:r>
            <a:r>
              <a:rPr lang="en-US" dirty="0" err="1" smtClean="0">
                <a:cs typeface="Times New Roman" pitchFamily="18" charset="0"/>
              </a:rPr>
              <a:t>i</a:t>
            </a:r>
            <a:r>
              <a:rPr lang="en-US" dirty="0" smtClean="0">
                <a:cs typeface="Times New Roman" pitchFamily="18" charset="0"/>
              </a:rPr>
              <a:t>], </a:t>
            </a:r>
            <a:r>
              <a:rPr lang="ru-RU" dirty="0" err="1" smtClean="0">
                <a:cs typeface="Times New Roman" pitchFamily="18" charset="0"/>
              </a:rPr>
              <a:t>т.ч</a:t>
            </a:r>
            <a:r>
              <a:rPr lang="ru-RU" dirty="0" smtClean="0">
                <a:cs typeface="Times New Roman" pitchFamily="18" charset="0"/>
              </a:rPr>
              <a:t>. </a:t>
            </a:r>
            <a:r>
              <a:rPr lang="en-US" dirty="0" smtClean="0">
                <a:cs typeface="Times New Roman" pitchFamily="18" charset="0"/>
              </a:rPr>
              <a:t>K[i-1</a:t>
            </a:r>
            <a:r>
              <a:rPr lang="en-US" dirty="0">
                <a:cs typeface="Times New Roman" pitchFamily="18" charset="0"/>
              </a:rPr>
              <a:t>] </a:t>
            </a:r>
            <a:r>
              <a:rPr lang="en-US" dirty="0" smtClean="0">
                <a:cs typeface="Times New Roman" pitchFamily="18" charset="0"/>
              </a:rPr>
              <a:t>&lt; </a:t>
            </a:r>
            <a:r>
              <a:rPr lang="ru-RU" dirty="0" smtClean="0">
                <a:cs typeface="Times New Roman" pitchFamily="18" charset="0"/>
              </a:rPr>
              <a:t>К </a:t>
            </a:r>
            <a:r>
              <a:rPr lang="en-US" dirty="0" smtClean="0">
                <a:cs typeface="Times New Roman" pitchFamily="18" charset="0"/>
              </a:rPr>
              <a:t>&lt; K[</a:t>
            </a:r>
            <a:r>
              <a:rPr lang="en-US" dirty="0" err="1" smtClean="0">
                <a:cs typeface="Times New Roman" pitchFamily="18" charset="0"/>
              </a:rPr>
              <a:t>i</a:t>
            </a:r>
            <a:r>
              <a:rPr lang="en-US" dirty="0" smtClean="0">
                <a:cs typeface="Times New Roman" pitchFamily="18" charset="0"/>
              </a:rPr>
              <a:t>]</a:t>
            </a:r>
          </a:p>
          <a:p>
            <a:pPr lvl="1"/>
            <a:r>
              <a:rPr lang="ru-RU" dirty="0" smtClean="0">
                <a:cs typeface="Times New Roman" pitchFamily="18" charset="0"/>
              </a:rPr>
              <a:t>Считаем, что </a:t>
            </a:r>
            <a:r>
              <a:rPr lang="en-US" dirty="0" smtClean="0">
                <a:cs typeface="Times New Roman" pitchFamily="18" charset="0"/>
              </a:rPr>
              <a:t>K[0] = -∞</a:t>
            </a:r>
            <a:r>
              <a:rPr lang="ru-RU" dirty="0" smtClean="0">
                <a:cs typeface="Times New Roman" pitchFamily="18" charset="0"/>
              </a:rPr>
              <a:t> и </a:t>
            </a:r>
            <a:r>
              <a:rPr lang="en-US" dirty="0" smtClean="0">
                <a:cs typeface="Times New Roman" pitchFamily="18" charset="0"/>
              </a:rPr>
              <a:t>K[n+1] = </a:t>
            </a:r>
            <a:r>
              <a:rPr lang="en-US" sz="3600" dirty="0">
                <a:cs typeface="Times New Roman" pitchFamily="18" charset="0"/>
              </a:rPr>
              <a:t>∞</a:t>
            </a:r>
            <a:endParaRPr lang="ru-RU" sz="3600" dirty="0">
              <a:solidFill>
                <a:srgbClr val="FF0000"/>
              </a:solidFill>
            </a:endParaRPr>
          </a:p>
          <a:p>
            <a:endParaRPr lang="ru-RU" dirty="0"/>
          </a:p>
        </p:txBody>
      </p:sp>
    </p:spTree>
    <p:extLst>
      <p:ext uri="{BB962C8B-B14F-4D97-AF65-F5344CB8AC3E}">
        <p14:creationId xmlns:p14="http://schemas.microsoft.com/office/powerpoint/2010/main" val="13391475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32037</TotalTime>
  <Words>2671</Words>
  <Application>Microsoft Office PowerPoint</Application>
  <PresentationFormat>Широкоэкранный</PresentationFormat>
  <Paragraphs>612</Paragraphs>
  <Slides>45</Slides>
  <Notes>40</Notes>
  <HiddenSlides>7</HiddenSlides>
  <MMClips>0</MMClips>
  <ScaleCrop>false</ScaleCrop>
  <HeadingPairs>
    <vt:vector size="8" baseType="variant">
      <vt:variant>
        <vt:lpstr>Использованные шрифты</vt:lpstr>
      </vt:variant>
      <vt:variant>
        <vt:i4>5</vt:i4>
      </vt:variant>
      <vt:variant>
        <vt:lpstr>Тема</vt:lpstr>
      </vt:variant>
      <vt:variant>
        <vt:i4>1</vt:i4>
      </vt:variant>
      <vt:variant>
        <vt:lpstr>Внедренные серверы OLE</vt:lpstr>
      </vt:variant>
      <vt:variant>
        <vt:i4>1</vt:i4>
      </vt:variant>
      <vt:variant>
        <vt:lpstr>Заголовки слайдов</vt:lpstr>
      </vt:variant>
      <vt:variant>
        <vt:i4>45</vt:i4>
      </vt:variant>
    </vt:vector>
  </HeadingPairs>
  <TitlesOfParts>
    <vt:vector size="52" baseType="lpstr">
      <vt:lpstr>Arial</vt:lpstr>
      <vt:lpstr>Calibri</vt:lpstr>
      <vt:lpstr>Consolas</vt:lpstr>
      <vt:lpstr>Symbol</vt:lpstr>
      <vt:lpstr>Times New Roman</vt:lpstr>
      <vt:lpstr>Office Theme</vt:lpstr>
      <vt:lpstr>Equation</vt:lpstr>
      <vt:lpstr>B и красно-чёрные деревья</vt:lpstr>
      <vt:lpstr>План лекции</vt:lpstr>
      <vt:lpstr>Кто придумал B деревья</vt:lpstr>
      <vt:lpstr>Определение B дерева</vt:lpstr>
      <vt:lpstr>Пример B дерева </vt:lpstr>
      <vt:lpstr>Пример использования – страничная организация памяти</vt:lpstr>
      <vt:lpstr>Пример использования – управление страничной памятью</vt:lpstr>
      <vt:lpstr>«Теорема» о высоте B дерева</vt:lpstr>
      <vt:lpstr>Поиск в В дереве</vt:lpstr>
      <vt:lpstr>Поиск в В дереве на Си</vt:lpstr>
      <vt:lpstr>Вставка в B дерево с неполным корнем</vt:lpstr>
      <vt:lpstr>Вставка в В дерево с полным корнем</vt:lpstr>
      <vt:lpstr>Вставка в В дерево на Си 1/2</vt:lpstr>
      <vt:lpstr>Вставка в В дерево на Си 2/2</vt:lpstr>
      <vt:lpstr>Работающий пример на ideone.com</vt:lpstr>
      <vt:lpstr>Удаление элемента из B дерева</vt:lpstr>
      <vt:lpstr>Презентация PowerPoint</vt:lpstr>
      <vt:lpstr>Презентация PowerPoint</vt:lpstr>
      <vt:lpstr>Презентация PowerPoint</vt:lpstr>
      <vt:lpstr>Презентация PowerPoint</vt:lpstr>
      <vt:lpstr>Презентация PowerPoint</vt:lpstr>
      <vt:lpstr>Красно-чёрное дерево</vt:lpstr>
      <vt:lpstr>Пример КЧ дерева (Википедия)</vt:lpstr>
      <vt:lpstr>Высота и число вершин в КЧ дереве</vt:lpstr>
      <vt:lpstr>Как вставить новый ключ в КЧ дерево</vt:lpstr>
      <vt:lpstr>Какие КЧ свойства могут нарушиться?</vt:lpstr>
      <vt:lpstr>Возможные случаи при починке КЧ свойств</vt:lpstr>
      <vt:lpstr>Нет дяди, любой потомок</vt:lpstr>
      <vt:lpstr>Красный дядя, любой потомок</vt:lpstr>
      <vt:lpstr>Черный дядя, левый потомок</vt:lpstr>
      <vt:lpstr>Черный дядя, правый потомок</vt:lpstr>
      <vt:lpstr>Сравнение с АВЛ деревом</vt:lpstr>
      <vt:lpstr>Сравнение с АВЛ деревом</vt:lpstr>
      <vt:lpstr>Связь КЧ и B деревьев</vt:lpstr>
      <vt:lpstr>Использование в библиотеке стандартных шаблонов С++ (STL)</vt:lpstr>
      <vt:lpstr>Заключение</vt:lpstr>
      <vt:lpstr>Удаление узла из КЧ дерева</vt:lpstr>
      <vt:lpstr>Презентация PowerPoint</vt:lpstr>
      <vt:lpstr>B деревья</vt:lpstr>
      <vt:lpstr>Презентация PowerPoint</vt:lpstr>
      <vt:lpstr>Определение B дерева 1/3</vt:lpstr>
      <vt:lpstr>Определение B дерева 2/3</vt:lpstr>
      <vt:lpstr>Создание корня B дерева </vt:lpstr>
      <vt:lpstr>Создание  B дерева</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Линейные списки: стеки, очереди, деки</dc:title>
  <dc:creator>nest</dc:creator>
  <cp:keywords>CTPClassification=CTP_PUBLIC:VisualMarkings=</cp:keywords>
  <cp:lastModifiedBy>Evgenii Petrov</cp:lastModifiedBy>
  <cp:revision>430</cp:revision>
  <dcterms:created xsi:type="dcterms:W3CDTF">2009-09-24T12:02:26Z</dcterms:created>
  <dcterms:modified xsi:type="dcterms:W3CDTF">2017-11-24T19:32:29Z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ae403a7f-27ae-42de-8f02-51ba2f8c0992</vt:lpwstr>
  </property>
  <property fmtid="{D5CDD505-2E9C-101B-9397-08002B2CF9AE}" pid="3" name="CTP_TimeStamp">
    <vt:lpwstr>2016-03-28 05:05:13Z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CTP_PUBLIC</vt:lpwstr>
  </property>
</Properties>
</file>