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>
      <p:cViewPr varScale="1">
        <p:scale>
          <a:sx n="110" d="100"/>
          <a:sy n="110" d="100"/>
        </p:scale>
        <p:origin x="12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6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4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2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186F-3C3E-4172-A2C9-05E2B6964DE0}" type="datetimeFigureOut">
              <a:rPr lang="ru-RU" smtClean="0"/>
              <a:t>05.04.2018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97A-8B48-42D0-890A-85A6C03EA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сложности вычислительных </a:t>
            </a:r>
            <a:r>
              <a:rPr lang="ru-RU" dirty="0" smtClean="0"/>
              <a:t>программ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0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T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 Ct(</a:t>
            </a:r>
            <a:r>
              <a:rPr lang="en-US" dirty="0" err="1" smtClean="0"/>
              <a:t>A,x</a:t>
            </a:r>
            <a:r>
              <a:rPr lang="en-US" dirty="0" smtClean="0"/>
              <a:t>)</a:t>
            </a:r>
            <a:r>
              <a:rPr lang="en-US" dirty="0" err="1" smtClean="0"/>
              <a:t>Pn</a:t>
            </a:r>
            <a:r>
              <a:rPr lang="en-US" dirty="0" smtClean="0"/>
              <a:t>(x) </a:t>
            </a:r>
            <a:r>
              <a:rPr lang="ru-RU" dirty="0" smtClean="0"/>
              <a:t>называется временной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31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2/3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Величина </a:t>
            </a:r>
            <a:r>
              <a:rPr lang="en-US" u="sng" dirty="0" smtClean="0"/>
              <a:t>S</a:t>
            </a:r>
            <a:r>
              <a:rPr lang="en-US" dirty="0" smtClean="0"/>
              <a:t>(A, n) =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 smtClean="0"/>
              <a:t> C</a:t>
            </a:r>
            <a:r>
              <a:rPr lang="en-US" dirty="0"/>
              <a:t>s</a:t>
            </a:r>
            <a:r>
              <a:rPr lang="en-US" dirty="0" smtClean="0"/>
              <a:t>(</a:t>
            </a:r>
            <a:r>
              <a:rPr lang="en-US" dirty="0" err="1" smtClean="0"/>
              <a:t>A,x</a:t>
            </a:r>
            <a:r>
              <a:rPr lang="en-US" dirty="0" smtClean="0"/>
              <a:t>)</a:t>
            </a:r>
            <a:r>
              <a:rPr lang="en-US" dirty="0" err="1" smtClean="0"/>
              <a:t>Pn</a:t>
            </a:r>
            <a:r>
              <a:rPr lang="en-US" dirty="0" smtClean="0"/>
              <a:t>(x) </a:t>
            </a:r>
            <a:r>
              <a:rPr lang="ru-RU" dirty="0" smtClean="0"/>
              <a:t>называется пространственной сложностью программы А в среднем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1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сложности в худшем случае и в среднем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Сложность в среднем не превосходит сложность в худшем случае</a:t>
            </a:r>
          </a:p>
          <a:p>
            <a:r>
              <a:rPr lang="en-US" u="sng" dirty="0"/>
              <a:t>T</a:t>
            </a:r>
            <a:r>
              <a:rPr lang="en-US" dirty="0"/>
              <a:t>(A, n) 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Ct(</a:t>
            </a:r>
            <a:r>
              <a:rPr lang="en-US" dirty="0" err="1"/>
              <a:t>A,x</a:t>
            </a:r>
            <a:r>
              <a:rPr lang="en-US" dirty="0"/>
              <a:t>)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&lt;=</a:t>
            </a:r>
            <a:br>
              <a:rPr lang="en-US" dirty="0" smtClean="0"/>
            </a:br>
            <a:r>
              <a:rPr lang="en-US" dirty="0" smtClean="0"/>
              <a:t>	&lt;=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dirty="0" smtClean="0"/>
              <a:t>max { Ct(</a:t>
            </a:r>
            <a:r>
              <a:rPr lang="en-US" dirty="0" err="1" smtClean="0"/>
              <a:t>A,x</a:t>
            </a:r>
            <a:r>
              <a:rPr lang="en-US" dirty="0" smtClean="0"/>
              <a:t>) | |x| = n } </a:t>
            </a:r>
            <a:r>
              <a:rPr lang="en-US" dirty="0" err="1" smtClean="0"/>
              <a:t>Pn</a:t>
            </a:r>
            <a:r>
              <a:rPr lang="en-US" dirty="0" smtClean="0"/>
              <a:t>(x)</a:t>
            </a:r>
            <a:r>
              <a:rPr lang="ru-RU" dirty="0" smtClean="0"/>
              <a:t> =</a:t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= T(A, n) 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en-US" dirty="0"/>
              <a:t> </a:t>
            </a:r>
            <a:r>
              <a:rPr lang="en-US" dirty="0" err="1" smtClean="0"/>
              <a:t>Pn</a:t>
            </a:r>
            <a:r>
              <a:rPr lang="en-US" dirty="0" smtClean="0"/>
              <a:t>(x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/>
              <a:t>T(A, n)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Пример* – сложность в среднем</a:t>
            </a:r>
            <a:r>
              <a:rPr lang="en-US" dirty="0" smtClean="0"/>
              <a:t> 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= { x | 2^</a:t>
            </a:r>
            <a:r>
              <a:rPr lang="ru-RU" sz="2800" dirty="0"/>
              <a:t>(</a:t>
            </a:r>
            <a:r>
              <a:rPr lang="en-US" sz="2800" dirty="0"/>
              <a:t>n-1</a:t>
            </a:r>
            <a:r>
              <a:rPr lang="ru-RU" sz="2800" dirty="0"/>
              <a:t>)</a:t>
            </a:r>
            <a:r>
              <a:rPr lang="en-US" sz="2800" dirty="0"/>
              <a:t> &lt;= x &lt; 2^n</a:t>
            </a:r>
            <a:r>
              <a:rPr lang="ru-RU" sz="2800" dirty="0"/>
              <a:t>-1</a:t>
            </a:r>
            <a:r>
              <a:rPr lang="en-US" sz="2800" dirty="0"/>
              <a:t> }</a:t>
            </a:r>
          </a:p>
          <a:p>
            <a:r>
              <a:rPr lang="en-US" sz="2800" dirty="0"/>
              <a:t>|x| = </a:t>
            </a:r>
            <a:r>
              <a:rPr lang="ru-RU" sz="2800" dirty="0"/>
              <a:t>число битов в </a:t>
            </a:r>
            <a:r>
              <a:rPr lang="en-US" sz="2800" dirty="0"/>
              <a:t>x</a:t>
            </a:r>
          </a:p>
          <a:p>
            <a:r>
              <a:rPr lang="en-US" sz="2800" dirty="0" err="1"/>
              <a:t>Pn</a:t>
            </a:r>
            <a:r>
              <a:rPr lang="en-US" sz="2800" dirty="0"/>
              <a:t>(x) = 1/(</a:t>
            </a:r>
            <a:r>
              <a:rPr lang="ru-RU" sz="2800" dirty="0"/>
              <a:t>число элементов в </a:t>
            </a:r>
            <a:r>
              <a:rPr lang="en-US" sz="2800" dirty="0"/>
              <a:t>In) = 1/2^(n-1)</a:t>
            </a:r>
          </a:p>
          <a:p>
            <a:r>
              <a:rPr lang="en-US" sz="2800" u="sng" dirty="0"/>
              <a:t>T</a:t>
            </a:r>
            <a:r>
              <a:rPr lang="en-US" sz="2800" dirty="0"/>
              <a:t>(RS, n) =</a:t>
            </a:r>
            <a:br>
              <a:rPr lang="en-US" sz="2800" dirty="0"/>
            </a:br>
            <a:r>
              <a:rPr lang="en-US" sz="2800" dirty="0"/>
              <a:t>= </a:t>
            </a:r>
            <a:r>
              <a:rPr lang="en-US" sz="2800" dirty="0" err="1"/>
              <a:t>Pn</a:t>
            </a:r>
            <a:r>
              <a:rPr lang="en-US" sz="2800" dirty="0"/>
              <a:t>(</a:t>
            </a:r>
            <a:r>
              <a:rPr lang="ru-RU" sz="2800" dirty="0"/>
              <a:t>2</a:t>
            </a:r>
            <a:r>
              <a:rPr lang="en-US" sz="2800" dirty="0"/>
              <a:t>^(n-1))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/>
              <a:t>In</a:t>
            </a:r>
            <a:r>
              <a:rPr lang="en-US" sz="2800" dirty="0"/>
              <a:t>(|x|+</a:t>
            </a:r>
            <a:r>
              <a:rPr lang="ru-RU" sz="2800" dirty="0"/>
              <a:t>(число битов=1 в х)-2</a:t>
            </a:r>
            <a:r>
              <a:rPr lang="en-US" sz="2800" dirty="0"/>
              <a:t>)</a:t>
            </a:r>
            <a:r>
              <a:rPr lang="ru-RU" sz="2800" dirty="0"/>
              <a:t> =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en-US" sz="2800" dirty="0"/>
              <a:t>n-2+1+</a:t>
            </a:r>
            <a:r>
              <a:rPr lang="en-US" sz="2800" dirty="0"/>
              <a:t> </a:t>
            </a:r>
            <a:r>
              <a:rPr lang="en-US" sz="2800" dirty="0" err="1"/>
              <a:t>Pn</a:t>
            </a:r>
            <a:r>
              <a:rPr lang="en-US" sz="2800" dirty="0"/>
              <a:t>(</a:t>
            </a:r>
            <a:r>
              <a:rPr lang="ru-RU" sz="2800" dirty="0"/>
              <a:t>2</a:t>
            </a:r>
            <a:r>
              <a:rPr lang="en-US" sz="2800" dirty="0"/>
              <a:t>^(n-1))</a:t>
            </a:r>
            <a:r>
              <a:rPr lang="en-US" sz="2800" dirty="0"/>
              <a:t> </a:t>
            </a:r>
            <a:r>
              <a:rPr lang="el-GR" sz="2800" dirty="0"/>
              <a:t>Σ</a:t>
            </a:r>
            <a:r>
              <a:rPr lang="en-US" sz="2800" baseline="-25000" dirty="0"/>
              <a:t>x</a:t>
            </a:r>
            <a:r>
              <a:rPr lang="el-GR" sz="2800" baseline="-25000" dirty="0"/>
              <a:t> ∈ </a:t>
            </a:r>
            <a:r>
              <a:rPr lang="en-US" sz="2800" baseline="-25000" dirty="0"/>
              <a:t>In</a:t>
            </a:r>
            <a:r>
              <a:rPr lang="ru-RU" sz="2800" dirty="0"/>
              <a:t>(число </a:t>
            </a:r>
            <a:r>
              <a:rPr lang="ru-RU" sz="2800" dirty="0"/>
              <a:t>битов=1 в х</a:t>
            </a:r>
            <a:r>
              <a:rPr lang="ru-RU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Пример* – сложность в среднем</a:t>
            </a:r>
            <a:r>
              <a:rPr lang="en-US" dirty="0" smtClean="0"/>
              <a:t> 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kC</a:t>
            </a: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 = </a:t>
            </a:r>
            <a:r>
              <a:rPr lang="en-US" dirty="0" err="1" smtClean="0"/>
              <a:t>nC</a:t>
            </a:r>
            <a:r>
              <a:rPr lang="en-US" dirty="0" smtClean="0"/>
              <a:t>(n-1,k-1)</a:t>
            </a:r>
            <a:endParaRPr lang="ru-RU" dirty="0" smtClean="0"/>
          </a:p>
          <a:p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ru-RU" dirty="0"/>
              <a:t>(число битов=1 в х</a:t>
            </a:r>
            <a:r>
              <a:rPr lang="ru-RU" dirty="0" smtClean="0"/>
              <a:t>)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baseline="-25000" dirty="0" smtClean="0"/>
              <a:t>0&lt;=k&lt;=n-1</a:t>
            </a:r>
            <a:r>
              <a:rPr lang="en-US" dirty="0" smtClean="0"/>
              <a:t> </a:t>
            </a:r>
            <a:r>
              <a:rPr lang="en-US" dirty="0" err="1" smtClean="0"/>
              <a:t>kC</a:t>
            </a:r>
            <a:r>
              <a:rPr lang="en-US" dirty="0" smtClean="0"/>
              <a:t>(n-1,k) = </a:t>
            </a:r>
            <a:r>
              <a:rPr lang="el-GR" dirty="0" smtClean="0"/>
              <a:t>Σ</a:t>
            </a:r>
            <a:r>
              <a:rPr lang="en-US" baseline="-25000" dirty="0" smtClean="0"/>
              <a:t>1&lt;=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n-1</a:t>
            </a:r>
            <a:r>
              <a:rPr lang="en-US" dirty="0" smtClean="0"/>
              <a:t> (n-1)C(n-2,k-1)</a:t>
            </a:r>
            <a:br>
              <a:rPr lang="en-US" dirty="0" smtClean="0"/>
            </a:br>
            <a:r>
              <a:rPr lang="en-US" dirty="0" smtClean="0"/>
              <a:t>= (n-1) </a:t>
            </a:r>
            <a:r>
              <a:rPr lang="el-GR" dirty="0" smtClean="0"/>
              <a:t>Σ</a:t>
            </a:r>
            <a:r>
              <a:rPr lang="en-US" baseline="-25000" dirty="0" smtClean="0"/>
              <a:t>0&lt;=</a:t>
            </a:r>
            <a:r>
              <a:rPr lang="en-US" baseline="-25000" dirty="0"/>
              <a:t>k&lt;=</a:t>
            </a:r>
            <a:r>
              <a:rPr lang="en-US" baseline="-25000" dirty="0" smtClean="0"/>
              <a:t>n-2</a:t>
            </a:r>
            <a:r>
              <a:rPr lang="en-US" dirty="0" smtClean="0"/>
              <a:t> C(n-2,k) = (n-1)2^(n-2)</a:t>
            </a:r>
          </a:p>
          <a:p>
            <a:r>
              <a:rPr lang="en-US" dirty="0"/>
              <a:t>T(RS, n) =</a:t>
            </a:r>
            <a:r>
              <a:rPr lang="ru-RU" dirty="0"/>
              <a:t> </a:t>
            </a:r>
            <a:r>
              <a:rPr lang="en-US" dirty="0" smtClean="0"/>
              <a:t>n-1+Pn(0</a:t>
            </a:r>
            <a:r>
              <a:rPr lang="en-US" dirty="0"/>
              <a:t>) </a:t>
            </a:r>
            <a:r>
              <a:rPr lang="el-GR" dirty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/>
              <a:t>In</a:t>
            </a:r>
            <a:r>
              <a:rPr lang="ru-RU" dirty="0"/>
              <a:t>(число битов=1 в х</a:t>
            </a:r>
            <a:r>
              <a:rPr lang="ru-RU" dirty="0" smtClean="0"/>
              <a:t>)</a:t>
            </a:r>
            <a:r>
              <a:rPr lang="en-US" dirty="0" smtClean="0"/>
              <a:t> = n-1 + </a:t>
            </a:r>
            <a:r>
              <a:rPr lang="en-US" dirty="0" err="1" smtClean="0"/>
              <a:t>Pn</a:t>
            </a:r>
            <a:r>
              <a:rPr lang="en-US" dirty="0" smtClean="0"/>
              <a:t>(0)(n-1)2^(n-2) = 3(n-1)/2 &lt;= 2n-2</a:t>
            </a:r>
          </a:p>
        </p:txBody>
      </p:sp>
    </p:spTree>
    <p:extLst>
      <p:ext uri="{BB962C8B-B14F-4D97-AF65-F5344CB8AC3E}">
        <p14:creationId xmlns:p14="http://schemas.microsoft.com/office/powerpoint/2010/main" val="4533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Полиномиальные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называется программой с полиномиально ограниченной сложностью, если ее сложность </a:t>
            </a:r>
            <a:r>
              <a:rPr lang="en-US" dirty="0" smtClean="0"/>
              <a:t>O(|x|^d)</a:t>
            </a:r>
          </a:p>
          <a:p>
            <a:r>
              <a:rPr lang="ru-RU" dirty="0" smtClean="0"/>
              <a:t>Программа называется полиномиальной, если ее сложность полином</a:t>
            </a:r>
            <a:r>
              <a:rPr lang="ru-RU" dirty="0"/>
              <a:t>и</a:t>
            </a:r>
            <a:r>
              <a:rPr lang="ru-RU" dirty="0" smtClean="0"/>
              <a:t>ально ограничена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9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Оптимальные алгоритмы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класс программ</a:t>
            </a:r>
          </a:p>
          <a:p>
            <a:r>
              <a:rPr lang="ru-RU" dirty="0" smtClean="0"/>
              <a:t>Программа А</a:t>
            </a:r>
            <a:r>
              <a:rPr lang="en-US" dirty="0" smtClean="0"/>
              <a:t>*</a:t>
            </a:r>
            <a:r>
              <a:rPr lang="ru-RU" dirty="0" smtClean="0"/>
              <a:t> называется оптимальной в классе АА, если для любой программы А из АА и любого размера </a:t>
            </a:r>
            <a:r>
              <a:rPr lang="en-US" dirty="0" smtClean="0"/>
              <a:t>n </a:t>
            </a:r>
            <a:r>
              <a:rPr lang="ru-RU" dirty="0" smtClean="0"/>
              <a:t>входных данных </a:t>
            </a:r>
            <a:r>
              <a:rPr lang="en-US" dirty="0" smtClean="0"/>
              <a:t>T(A*</a:t>
            </a:r>
            <a:r>
              <a:rPr lang="ru-RU" dirty="0" smtClean="0"/>
              <a:t>, </a:t>
            </a:r>
            <a:r>
              <a:rPr lang="en-US" dirty="0" smtClean="0"/>
              <a:t>n) &lt;= T(A,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Пример* </a:t>
            </a:r>
            <a:r>
              <a:rPr lang="en-US" dirty="0" smtClean="0"/>
              <a:t>min max</a:t>
            </a:r>
            <a:r>
              <a:rPr lang="ru-RU" dirty="0" smtClean="0"/>
              <a:t> </a:t>
            </a:r>
            <a:r>
              <a:rPr lang="en-US" dirty="0" smtClean="0"/>
              <a:t>-- </a:t>
            </a:r>
            <a:r>
              <a:rPr lang="ru-RU" dirty="0" smtClean="0"/>
              <a:t>1/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АА – все программы для одновременного нахождения минимума и максимума в массиве</a:t>
            </a:r>
          </a:p>
          <a:p>
            <a:r>
              <a:rPr lang="ru-RU" dirty="0" smtClean="0"/>
              <a:t>Покажем, что сложность по числу сравнений оптимальной программы </a:t>
            </a:r>
            <a:r>
              <a:rPr lang="en-US" dirty="0" smtClean="0"/>
              <a:t>3n/2-2 </a:t>
            </a:r>
            <a:r>
              <a:rPr lang="ru-RU" dirty="0" smtClean="0"/>
              <a:t>и приведем оптимальную программу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* </a:t>
            </a:r>
            <a:r>
              <a:rPr lang="en-US" dirty="0"/>
              <a:t>min max</a:t>
            </a:r>
            <a:r>
              <a:rPr lang="ru-RU" dirty="0"/>
              <a:t> </a:t>
            </a:r>
            <a:r>
              <a:rPr lang="en-US" dirty="0"/>
              <a:t>--</a:t>
            </a:r>
            <a:r>
              <a:rPr lang="ru-RU" dirty="0" smtClean="0"/>
              <a:t> 2/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Каждый этап </a:t>
            </a:r>
            <a:r>
              <a:rPr lang="ru-RU" dirty="0" smtClean="0"/>
              <a:t>произвольной программы V</a:t>
            </a:r>
            <a:r>
              <a:rPr lang="ru-RU" dirty="0"/>
              <a:t>, </a:t>
            </a:r>
            <a:r>
              <a:rPr lang="ru-RU" dirty="0" smtClean="0"/>
              <a:t>решающей </a:t>
            </a:r>
            <a:r>
              <a:rPr lang="ru-RU" dirty="0"/>
              <a:t>эту задачу, </a:t>
            </a:r>
            <a:r>
              <a:rPr lang="ru-RU" dirty="0" smtClean="0"/>
              <a:t>характеризуется 4 множествами </a:t>
            </a:r>
            <a:r>
              <a:rPr lang="ru-RU" dirty="0"/>
              <a:t>элементов </a:t>
            </a:r>
            <a:r>
              <a:rPr lang="ru-RU" dirty="0" smtClean="0"/>
              <a:t>массива </a:t>
            </a:r>
            <a:r>
              <a:rPr lang="ru-RU" dirty="0"/>
              <a:t>(A,B,C,D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A </a:t>
            </a:r>
            <a:r>
              <a:rPr lang="ru-RU" dirty="0"/>
              <a:t>— </a:t>
            </a:r>
            <a:r>
              <a:rPr lang="ru-RU" dirty="0" smtClean="0"/>
              <a:t>множество элементов</a:t>
            </a:r>
            <a:r>
              <a:rPr lang="ru-RU" dirty="0"/>
              <a:t>, не участвовавших в </a:t>
            </a:r>
            <a:r>
              <a:rPr lang="ru-RU" dirty="0" smtClean="0"/>
              <a:t>сравнениях</a:t>
            </a:r>
          </a:p>
          <a:p>
            <a:pPr lvl="1"/>
            <a:r>
              <a:rPr lang="ru-RU" dirty="0" smtClean="0"/>
              <a:t>B </a:t>
            </a:r>
            <a:r>
              <a:rPr lang="ru-RU" dirty="0"/>
              <a:t>— множество элементов, которые во </a:t>
            </a:r>
            <a:r>
              <a:rPr lang="ru-RU" dirty="0" smtClean="0"/>
              <a:t>всех сравнениях </a:t>
            </a:r>
            <a:r>
              <a:rPr lang="ru-RU" dirty="0"/>
              <a:t>оказывались </a:t>
            </a:r>
            <a:r>
              <a:rPr lang="ru-RU" dirty="0" smtClean="0"/>
              <a:t>большими</a:t>
            </a:r>
          </a:p>
          <a:p>
            <a:pPr lvl="1"/>
            <a:r>
              <a:rPr lang="ru-RU" dirty="0" smtClean="0"/>
              <a:t>C </a:t>
            </a:r>
            <a:r>
              <a:rPr lang="ru-RU" dirty="0"/>
              <a:t>— множество элементов, которые во всех </a:t>
            </a:r>
            <a:r>
              <a:rPr lang="ru-RU" dirty="0" smtClean="0"/>
              <a:t>сравнениях оказывались меньшими</a:t>
            </a:r>
          </a:p>
          <a:p>
            <a:pPr lvl="1"/>
            <a:r>
              <a:rPr lang="ru-RU" dirty="0" smtClean="0"/>
              <a:t>D </a:t>
            </a:r>
            <a:r>
              <a:rPr lang="ru-RU" dirty="0"/>
              <a:t>— множество элементов, которые в некоторых сравнениях </a:t>
            </a:r>
            <a:r>
              <a:rPr lang="ru-RU" dirty="0" smtClean="0"/>
              <a:t>были больше</a:t>
            </a:r>
            <a:r>
              <a:rPr lang="ru-RU" dirty="0"/>
              <a:t>, а в других — </a:t>
            </a:r>
            <a:r>
              <a:rPr lang="ru-RU" dirty="0" smtClean="0"/>
              <a:t>меньше</a:t>
            </a:r>
          </a:p>
          <a:p>
            <a:r>
              <a:rPr lang="ru-RU" dirty="0" smtClean="0"/>
              <a:t>Начальная ситуация (n</a:t>
            </a:r>
            <a:r>
              <a:rPr lang="ru-RU" dirty="0"/>
              <a:t>, 0, 0, 0) , конечная — (0, 1, 1, n − 2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Пусть λ </a:t>
            </a:r>
            <a:r>
              <a:rPr lang="ru-RU" dirty="0"/>
              <a:t>(a,b,c) = </a:t>
            </a:r>
            <a:r>
              <a:rPr lang="ru-RU" dirty="0" smtClean="0"/>
              <a:t>3a/2 + </a:t>
            </a:r>
            <a:r>
              <a:rPr lang="ru-RU" dirty="0"/>
              <a:t>b + c − </a:t>
            </a:r>
            <a:r>
              <a:rPr lang="ru-RU" dirty="0" smtClean="0"/>
              <a:t>2, </a:t>
            </a:r>
            <a:r>
              <a:rPr lang="ru-RU" dirty="0"/>
              <a:t>где a, b и c </a:t>
            </a:r>
            <a:r>
              <a:rPr lang="ru-RU" dirty="0" smtClean="0"/>
              <a:t>-- число </a:t>
            </a:r>
            <a:r>
              <a:rPr lang="ru-RU" dirty="0"/>
              <a:t>элементов </a:t>
            </a:r>
            <a:r>
              <a:rPr lang="ru-RU" dirty="0" smtClean="0"/>
              <a:t>в A</a:t>
            </a:r>
            <a:r>
              <a:rPr lang="ru-RU" dirty="0"/>
              <a:t>, B и </a:t>
            </a:r>
            <a:r>
              <a:rPr lang="ru-RU" dirty="0" smtClean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* </a:t>
            </a:r>
            <a:r>
              <a:rPr lang="en-US" dirty="0"/>
              <a:t>min max</a:t>
            </a:r>
            <a:r>
              <a:rPr lang="ru-RU" dirty="0"/>
              <a:t> </a:t>
            </a:r>
            <a:r>
              <a:rPr lang="en-US" dirty="0"/>
              <a:t>--</a:t>
            </a:r>
            <a:r>
              <a:rPr lang="ru-RU" dirty="0" smtClean="0"/>
              <a:t> 3/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80176" y="1772816"/>
            <a:ext cx="2515816" cy="4572000"/>
          </a:xfrm>
        </p:spPr>
        <p:txBody>
          <a:bodyPr>
            <a:normAutofit/>
          </a:bodyPr>
          <a:lstStyle/>
          <a:p>
            <a:r>
              <a:rPr lang="ru-RU" sz="2400" dirty="0"/>
              <a:t>Н</a:t>
            </a:r>
            <a:r>
              <a:rPr lang="ru-RU" sz="2400" dirty="0"/>
              <a:t>ачинаем с λ = 3</a:t>
            </a:r>
            <a:r>
              <a:rPr lang="en-US" sz="2400" dirty="0"/>
              <a:t>n/2-2</a:t>
            </a:r>
            <a:r>
              <a:rPr lang="ru-RU" sz="2400" dirty="0"/>
              <a:t>,</a:t>
            </a:r>
          </a:p>
          <a:p>
            <a:r>
              <a:rPr lang="ru-RU" sz="2400" dirty="0"/>
              <a:t>Заканчиваем </a:t>
            </a:r>
            <a:r>
              <a:rPr lang="ru-RU" sz="2400" dirty="0"/>
              <a:t>λ = </a:t>
            </a:r>
            <a:r>
              <a:rPr lang="ru-RU" sz="2400" dirty="0"/>
              <a:t>0</a:t>
            </a:r>
          </a:p>
          <a:p>
            <a:r>
              <a:rPr lang="ru-RU" sz="2400" dirty="0"/>
              <a:t>За шаг уменьшаем не более, чем на 1</a:t>
            </a:r>
            <a:endParaRPr lang="ru-RU" sz="2400" dirty="0"/>
          </a:p>
          <a:p>
            <a:pPr lvl="1"/>
            <a:r>
              <a:rPr lang="ru-RU" sz="1600" dirty="0">
                <a:solidFill>
                  <a:srgbClr val="FF0000"/>
                </a:solidFill>
              </a:rPr>
              <a:t>Почему</a:t>
            </a:r>
            <a:r>
              <a:rPr lang="ru-RU" sz="1600" dirty="0"/>
              <a:t>??</a:t>
            </a:r>
          </a:p>
          <a:p>
            <a:r>
              <a:rPr lang="ru-RU" sz="2400" dirty="0"/>
              <a:t>Всего шагов не менее 3</a:t>
            </a:r>
            <a:r>
              <a:rPr lang="en-US" sz="2400" dirty="0"/>
              <a:t>n/2-2</a:t>
            </a:r>
            <a:endParaRPr lang="ru-RU" sz="2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53944"/>
              </p:ext>
            </p:extLst>
          </p:nvPr>
        </p:nvGraphicFramePr>
        <p:xfrm>
          <a:off x="2351584" y="1784350"/>
          <a:ext cx="532859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16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Сравнение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(</a:t>
                      </a:r>
                      <a:r>
                        <a:rPr lang="en-US" sz="1600" i="0" dirty="0" err="1" smtClean="0">
                          <a:latin typeface="+mn-lt"/>
                        </a:rPr>
                        <a:t>a,b,c,d</a:t>
                      </a:r>
                      <a:r>
                        <a:rPr lang="ru-RU" sz="1600" i="0" dirty="0" smtClean="0">
                          <a:latin typeface="+mn-lt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Изменение λ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АА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baseline="0" dirty="0" smtClean="0">
                          <a:latin typeface="+mn-lt"/>
                        </a:rPr>
                        <a:t>(a − 2,b +1,c +1,d) 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baseline="0" dirty="0" smtClean="0">
                          <a:latin typeface="+mn-lt"/>
                        </a:rPr>
                        <a:t>−1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AB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0" i="0" u="none" strike="noStrike" baseline="0" dirty="0" smtClean="0">
                          <a:latin typeface="+mn-lt"/>
                        </a:rPr>
                        <a:t>(a −1,b,c +1,d) | (a −1,b,c,d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6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600" b="0" i="0" u="none" strike="noStrike" baseline="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latin typeface="+mn-lt"/>
                        </a:rPr>
                        <a:t>-1/2 </a:t>
                      </a:r>
                      <a:r>
                        <a:rPr lang="ru-RU" sz="1600" b="0" i="0" u="none" strike="noStrike" baseline="0" dirty="0" smtClean="0">
                          <a:latin typeface="+mn-lt"/>
                        </a:rPr>
                        <a:t>|</a:t>
                      </a:r>
                      <a:r>
                        <a:rPr lang="en-US" sz="1600" b="0" i="0" u="none" strike="noStrike" baseline="0" dirty="0" smtClean="0">
                          <a:latin typeface="+mn-lt"/>
                        </a:rPr>
                        <a:t> -3/2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AD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−1,b +1,c,d) | (a −1,b,c +1,d)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-1/2 |-1/2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BB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(a,b −1,c −1,d + 2) | (a,b,c,d)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i="0" dirty="0" smtClean="0">
                          <a:latin typeface="+mn-lt"/>
                        </a:rPr>
                        <a:t>-2</a:t>
                      </a:r>
                      <a:r>
                        <a:rPr lang="en-US" sz="1600" i="0" dirty="0" smtClean="0">
                          <a:latin typeface="+mn-lt"/>
                        </a:rPr>
                        <a:t>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BD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−1,c,d +1) | 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CC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CD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−1,d +1) | 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-1|0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60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DD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a,b,c,d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n-lt"/>
                        </a:rPr>
                        <a:t>0</a:t>
                      </a:r>
                      <a:endParaRPr lang="ru-RU" sz="160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6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</a:t>
            </a:r>
            <a:r>
              <a:rPr lang="ru-RU" dirty="0"/>
              <a:t>А</a:t>
            </a:r>
            <a:r>
              <a:rPr lang="ru-RU" dirty="0" smtClean="0"/>
              <a:t>я </a:t>
            </a:r>
            <a:r>
              <a:rPr lang="ru-RU" dirty="0"/>
              <a:t>и </a:t>
            </a:r>
            <a:r>
              <a:rPr lang="ru-RU" dirty="0" smtClean="0"/>
              <a:t>ёмкостная </a:t>
            </a:r>
            <a:r>
              <a:rPr lang="ru-RU" dirty="0"/>
              <a:t>сложность </a:t>
            </a:r>
            <a:r>
              <a:rPr lang="ru-RU" dirty="0" smtClean="0"/>
              <a:t>программы</a:t>
            </a:r>
          </a:p>
          <a:p>
            <a:pPr lvl="1"/>
            <a:r>
              <a:rPr lang="ru-RU" dirty="0" smtClean="0"/>
              <a:t>Программа с точки зрения сложности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азмер входных данных</a:t>
            </a:r>
          </a:p>
          <a:p>
            <a:pPr lvl="1"/>
            <a:r>
              <a:rPr lang="ru-RU" dirty="0" smtClean="0"/>
              <a:t>Сложность в худшем, в среднем</a:t>
            </a:r>
          </a:p>
          <a:p>
            <a:r>
              <a:rPr lang="ru-RU" dirty="0" smtClean="0"/>
              <a:t>Понятие оптимальной программы</a:t>
            </a:r>
            <a:endParaRPr lang="ru-RU" dirty="0"/>
          </a:p>
          <a:p>
            <a:r>
              <a:rPr lang="ru-RU" dirty="0"/>
              <a:t>Классы вычислительной сложности </a:t>
            </a:r>
            <a:r>
              <a:rPr lang="ru-RU" dirty="0" smtClean="0"/>
              <a:t>программ</a:t>
            </a:r>
          </a:p>
          <a:p>
            <a:pPr lvl="1"/>
            <a:r>
              <a:rPr lang="ru-RU" dirty="0" smtClean="0"/>
              <a:t>Эквивалентность по сложности</a:t>
            </a:r>
          </a:p>
          <a:p>
            <a:pPr lvl="1"/>
            <a:r>
              <a:rPr lang="ru-RU" dirty="0" smtClean="0"/>
              <a:t>Примеры классов вычислительной сложности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* </a:t>
            </a:r>
            <a:r>
              <a:rPr lang="en-US" dirty="0"/>
              <a:t>min max</a:t>
            </a:r>
            <a:r>
              <a:rPr lang="ru-RU" dirty="0"/>
              <a:t> </a:t>
            </a:r>
            <a:r>
              <a:rPr lang="en-US" dirty="0"/>
              <a:t>--</a:t>
            </a:r>
            <a:r>
              <a:rPr lang="ru-RU" dirty="0" smtClean="0"/>
              <a:t> 4/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Построим оптимальную программу</a:t>
            </a:r>
          </a:p>
          <a:p>
            <a:r>
              <a:rPr lang="ru-RU" dirty="0" smtClean="0"/>
              <a:t>Дан массив </a:t>
            </a:r>
            <a:r>
              <a:rPr lang="ru-RU" dirty="0"/>
              <a:t>из n элементов </a:t>
            </a:r>
            <a:r>
              <a:rPr lang="ru-RU" dirty="0" smtClean="0"/>
              <a:t>x1 ,... , x</a:t>
            </a:r>
            <a:r>
              <a:rPr lang="en-US" dirty="0" smtClean="0"/>
              <a:t>n</a:t>
            </a:r>
            <a:endParaRPr lang="ru-RU" dirty="0" smtClean="0"/>
          </a:p>
          <a:p>
            <a:r>
              <a:rPr lang="ru-RU" dirty="0" smtClean="0"/>
              <a:t>Образуем пары x</a:t>
            </a:r>
            <a:r>
              <a:rPr lang="en-US" dirty="0" smtClean="0"/>
              <a:t>1</a:t>
            </a:r>
            <a:r>
              <a:rPr lang="ru-RU" dirty="0" smtClean="0"/>
              <a:t>, x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; </a:t>
            </a:r>
            <a:r>
              <a:rPr lang="ru-RU" dirty="0" smtClean="0"/>
              <a:t>x</a:t>
            </a:r>
            <a:r>
              <a:rPr lang="en-US" dirty="0" smtClean="0"/>
              <a:t>3</a:t>
            </a:r>
            <a:r>
              <a:rPr lang="ru-RU" dirty="0" smtClean="0"/>
              <a:t>, x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/>
              <a:t>; … </a:t>
            </a:r>
            <a:endParaRPr lang="en-US" dirty="0" smtClean="0"/>
          </a:p>
          <a:p>
            <a:r>
              <a:rPr lang="ru-RU" dirty="0" smtClean="0"/>
              <a:t>В каждой паре </a:t>
            </a:r>
            <a:r>
              <a:rPr lang="ru-RU" dirty="0"/>
              <a:t>найдём минимум и максимум за одно </a:t>
            </a:r>
            <a:r>
              <a:rPr lang="ru-RU" dirty="0" smtClean="0"/>
              <a:t>сравнение</a:t>
            </a:r>
          </a:p>
          <a:p>
            <a:r>
              <a:rPr lang="ru-RU" dirty="0" smtClean="0"/>
              <a:t>Пусть m1</a:t>
            </a:r>
            <a:r>
              <a:rPr lang="en-US" dirty="0" smtClean="0"/>
              <a:t>,</a:t>
            </a:r>
            <a:r>
              <a:rPr lang="ru-RU" dirty="0" smtClean="0"/>
              <a:t> m2,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массив минимальных элементов пар размера </a:t>
            </a:r>
            <a:r>
              <a:rPr lang="en-US" dirty="0" smtClean="0"/>
              <a:t>n/2</a:t>
            </a:r>
          </a:p>
          <a:p>
            <a:r>
              <a:rPr lang="ru-RU" dirty="0" smtClean="0"/>
              <a:t>Пусть M1, M2, ... – массив максимальных элементов пар </a:t>
            </a:r>
            <a:r>
              <a:rPr lang="ru-RU" dirty="0"/>
              <a:t>размера </a:t>
            </a:r>
            <a:r>
              <a:rPr lang="en-US" dirty="0"/>
              <a:t>n/2</a:t>
            </a:r>
            <a:endParaRPr lang="ru-RU" dirty="0" smtClean="0"/>
          </a:p>
          <a:p>
            <a:r>
              <a:rPr lang="ru-RU" dirty="0" smtClean="0"/>
              <a:t>Минимальный элемент исходного массива среди </a:t>
            </a:r>
            <a:r>
              <a:rPr lang="en-US" dirty="0" smtClean="0"/>
              <a:t>mi</a:t>
            </a:r>
            <a:endParaRPr lang="ru-RU" dirty="0" smtClean="0"/>
          </a:p>
          <a:p>
            <a:r>
              <a:rPr lang="ru-RU" dirty="0" smtClean="0"/>
              <a:t>Максимальный элемент исходного массива </a:t>
            </a:r>
            <a:r>
              <a:rPr lang="ru-RU" dirty="0"/>
              <a:t>среди </a:t>
            </a:r>
            <a:r>
              <a:rPr lang="en-US" dirty="0" err="1"/>
              <a:t>M</a:t>
            </a:r>
            <a:r>
              <a:rPr lang="en-US" dirty="0" err="1" smtClean="0"/>
              <a:t>i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на первом шаге был </a:t>
            </a:r>
            <a:r>
              <a:rPr lang="ru-RU" dirty="0" smtClean="0"/>
              <a:t>непарный</a:t>
            </a:r>
            <a:r>
              <a:rPr lang="en-US" dirty="0" smtClean="0"/>
              <a:t> </a:t>
            </a:r>
            <a:r>
              <a:rPr lang="ru-RU" dirty="0" smtClean="0"/>
              <a:t>элемент </a:t>
            </a:r>
            <a:r>
              <a:rPr lang="ru-RU" dirty="0"/>
              <a:t>(n — нечётное), то на него потребуется ещё два сравнения с </a:t>
            </a:r>
            <a:r>
              <a:rPr lang="ru-RU" dirty="0" smtClean="0"/>
              <a:t>найденными</a:t>
            </a:r>
            <a:r>
              <a:rPr lang="en-US" dirty="0" smtClean="0"/>
              <a:t> </a:t>
            </a:r>
            <a:r>
              <a:rPr lang="ru-RU" dirty="0" smtClean="0"/>
              <a:t>минимумом </a:t>
            </a:r>
            <a:r>
              <a:rPr lang="ru-RU" dirty="0"/>
              <a:t>и </a:t>
            </a:r>
            <a:r>
              <a:rPr lang="ru-RU" dirty="0" smtClean="0"/>
              <a:t>максимумом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итоге на каждую пару тратится 3 </a:t>
            </a:r>
            <a:r>
              <a:rPr lang="ru-RU" dirty="0" smtClean="0"/>
              <a:t>сравнения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f </a:t>
            </a:r>
            <a:r>
              <a:rPr lang="ru-RU" dirty="0" smtClean="0"/>
              <a:t>и </a:t>
            </a:r>
            <a:r>
              <a:rPr lang="en-US" dirty="0" smtClean="0"/>
              <a:t>g </a:t>
            </a:r>
            <a:r>
              <a:rPr lang="ru-RU" dirty="0" smtClean="0"/>
              <a:t>называются функциями одного порядка, если найдутся такие </a:t>
            </a:r>
            <a:r>
              <a:rPr lang="en-US" dirty="0" smtClean="0"/>
              <a:t>c1 </a:t>
            </a:r>
            <a:r>
              <a:rPr lang="ru-RU" dirty="0" smtClean="0"/>
              <a:t>и </a:t>
            </a:r>
            <a:r>
              <a:rPr lang="en-US" dirty="0" smtClean="0"/>
              <a:t>c2</a:t>
            </a:r>
            <a:r>
              <a:rPr lang="ru-RU" dirty="0" smtClean="0"/>
              <a:t>, что для любого набора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 smtClean="0"/>
              <a:t> значений аргументов </a:t>
            </a:r>
            <a:r>
              <a:rPr lang="en-US" dirty="0"/>
              <a:t>f </a:t>
            </a:r>
            <a:r>
              <a:rPr lang="ru-RU" dirty="0"/>
              <a:t>и </a:t>
            </a:r>
            <a:r>
              <a:rPr lang="en-US" dirty="0"/>
              <a:t>g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c1|g(n)| &lt; |f(n)| &lt; c2|g(n)|</a:t>
            </a:r>
            <a:endParaRPr lang="ru-RU" dirty="0" smtClean="0"/>
          </a:p>
          <a:p>
            <a:r>
              <a:rPr lang="ru-RU" dirty="0" smtClean="0"/>
              <a:t>Обозначается </a:t>
            </a:r>
            <a:r>
              <a:rPr lang="en-US" dirty="0" smtClean="0"/>
              <a:t>f ~ g</a:t>
            </a:r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en-US" dirty="0"/>
              <a:t>f </a:t>
            </a:r>
            <a:r>
              <a:rPr lang="ru-RU" dirty="0" smtClean="0"/>
              <a:t>-- омега функции </a:t>
            </a:r>
            <a:r>
              <a:rPr lang="en-US" dirty="0" smtClean="0"/>
              <a:t>g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если найдется такая константа </a:t>
            </a:r>
            <a:r>
              <a:rPr lang="pt-BR" dirty="0" smtClean="0"/>
              <a:t>c</a:t>
            </a:r>
            <a:r>
              <a:rPr lang="ru-RU" dirty="0" smtClean="0"/>
              <a:t>, что </a:t>
            </a:r>
            <a:r>
              <a:rPr lang="pt-BR" dirty="0" smtClean="0"/>
              <a:t>|f </a:t>
            </a:r>
            <a:r>
              <a:rPr lang="pt-BR" dirty="0"/>
              <a:t>(n</a:t>
            </a:r>
            <a:r>
              <a:rPr lang="pt-BR" dirty="0" smtClean="0"/>
              <a:t>)| </a:t>
            </a:r>
            <a:r>
              <a:rPr lang="pt-BR" dirty="0"/>
              <a:t>&gt; c </a:t>
            </a:r>
            <a:r>
              <a:rPr lang="pt-BR" dirty="0" smtClean="0"/>
              <a:t>| g(n) |</a:t>
            </a:r>
            <a:r>
              <a:rPr lang="ru-RU" dirty="0" smtClean="0"/>
              <a:t> для всех </a:t>
            </a:r>
            <a:r>
              <a:rPr lang="en-US" smtClean="0"/>
              <a:t>n</a:t>
            </a:r>
            <a:endParaRPr lang="ru-RU" dirty="0" smtClean="0"/>
          </a:p>
          <a:p>
            <a:r>
              <a:rPr lang="ru-RU" dirty="0"/>
              <a:t>Обозначается </a:t>
            </a:r>
            <a:r>
              <a:rPr lang="pt-BR" dirty="0" smtClean="0"/>
              <a:t>f </a:t>
            </a:r>
            <a:r>
              <a:rPr lang="pt-BR" dirty="0"/>
              <a:t>(n) = Ω(g(n))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А* называется </a:t>
            </a:r>
            <a:r>
              <a:rPr lang="ru-RU" dirty="0"/>
              <a:t>асимптотически </a:t>
            </a:r>
            <a:r>
              <a:rPr lang="ru-RU" dirty="0" smtClean="0"/>
              <a:t>оптимальной </a:t>
            </a:r>
            <a:r>
              <a:rPr lang="ru-RU" dirty="0"/>
              <a:t>(</a:t>
            </a:r>
            <a:r>
              <a:rPr lang="ru-RU" dirty="0" smtClean="0"/>
              <a:t>оптимальной по порядку </a:t>
            </a:r>
            <a:r>
              <a:rPr lang="ru-RU" dirty="0"/>
              <a:t>сложности</a:t>
            </a:r>
            <a:r>
              <a:rPr lang="ru-RU" dirty="0" smtClean="0"/>
              <a:t>) в классе АА, </a:t>
            </a:r>
            <a:r>
              <a:rPr lang="ru-RU" dirty="0"/>
              <a:t>если </a:t>
            </a:r>
            <a:r>
              <a:rPr lang="ru-RU" dirty="0" smtClean="0"/>
              <a:t>T(А*, n</a:t>
            </a:r>
            <a:r>
              <a:rPr lang="ru-RU" dirty="0"/>
              <a:t>) </a:t>
            </a:r>
            <a:r>
              <a:rPr lang="ru-RU" dirty="0" smtClean="0"/>
              <a:t>= </a:t>
            </a:r>
            <a:r>
              <a:rPr lang="pt-BR" dirty="0" smtClean="0"/>
              <a:t>Ω</a:t>
            </a:r>
            <a:r>
              <a:rPr lang="ru-RU" dirty="0" smtClean="0"/>
              <a:t>(Т(А</a:t>
            </a:r>
            <a:r>
              <a:rPr lang="en-US" dirty="0" smtClean="0"/>
              <a:t>, n)) </a:t>
            </a:r>
            <a:r>
              <a:rPr lang="ru-RU" dirty="0" smtClean="0"/>
              <a:t>для любой другой программы</a:t>
            </a:r>
            <a:r>
              <a:rPr lang="pt-BR" dirty="0" smtClean="0"/>
              <a:t> A </a:t>
            </a:r>
            <a:r>
              <a:rPr lang="ru-RU" dirty="0" smtClean="0"/>
              <a:t>из АА</a:t>
            </a:r>
          </a:p>
        </p:txBody>
      </p:sp>
    </p:spTree>
    <p:extLst>
      <p:ext uri="{BB962C8B-B14F-4D97-AF65-F5344CB8AC3E}">
        <p14:creationId xmlns:p14="http://schemas.microsoft.com/office/powerpoint/2010/main" val="36881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Асимптотически оптимальная программа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</a:t>
            </a:r>
            <a:r>
              <a:rPr lang="en-US" dirty="0" smtClean="0"/>
              <a:t>A* </a:t>
            </a:r>
            <a:r>
              <a:rPr lang="ru-RU" dirty="0" smtClean="0"/>
              <a:t>и </a:t>
            </a:r>
            <a:r>
              <a:rPr lang="en-US" dirty="0" smtClean="0"/>
              <a:t>B*</a:t>
            </a:r>
            <a:r>
              <a:rPr lang="ru-RU" dirty="0" smtClean="0"/>
              <a:t> -- оптимальные программы в классе АА, то </a:t>
            </a:r>
            <a:r>
              <a:rPr lang="ru-RU" dirty="0"/>
              <a:t>T(А*, n) = </a:t>
            </a:r>
            <a:r>
              <a:rPr lang="pt-BR" dirty="0"/>
              <a:t>Ω</a:t>
            </a:r>
            <a:r>
              <a:rPr lang="ru-RU" dirty="0" smtClean="0"/>
              <a:t>(Т(</a:t>
            </a:r>
            <a:r>
              <a:rPr lang="en-US" dirty="0" smtClean="0"/>
              <a:t>B*, </a:t>
            </a:r>
            <a:r>
              <a:rPr lang="en-US" dirty="0"/>
              <a:t>n))  </a:t>
            </a:r>
            <a:r>
              <a:rPr lang="ru-RU" dirty="0" smtClean="0"/>
              <a:t>и T(В*, </a:t>
            </a:r>
            <a:r>
              <a:rPr lang="ru-RU" dirty="0"/>
              <a:t>n) = </a:t>
            </a:r>
            <a:r>
              <a:rPr lang="pt-BR" dirty="0"/>
              <a:t>Ω</a:t>
            </a:r>
            <a:r>
              <a:rPr lang="ru-RU" dirty="0" smtClean="0"/>
              <a:t>(Т(А*</a:t>
            </a:r>
            <a:r>
              <a:rPr lang="en-US" dirty="0" smtClean="0"/>
              <a:t>, </a:t>
            </a:r>
            <a:r>
              <a:rPr lang="en-US" dirty="0"/>
              <a:t>n)) </a:t>
            </a:r>
            <a:r>
              <a:rPr lang="ru-RU" dirty="0" smtClean="0"/>
              <a:t> и </a:t>
            </a:r>
            <a:r>
              <a:rPr lang="ru-RU" dirty="0"/>
              <a:t>T(А*, n</a:t>
            </a:r>
            <a:r>
              <a:rPr lang="ru-RU" dirty="0" smtClean="0"/>
              <a:t>) </a:t>
            </a:r>
            <a:r>
              <a:rPr lang="en-US" dirty="0" smtClean="0"/>
              <a:t>~ </a:t>
            </a:r>
            <a:r>
              <a:rPr lang="ru-RU" dirty="0"/>
              <a:t>Т(</a:t>
            </a:r>
            <a:r>
              <a:rPr lang="en-US" dirty="0"/>
              <a:t>B*, n)</a:t>
            </a:r>
          </a:p>
          <a:p>
            <a:r>
              <a:rPr lang="ru-RU" dirty="0"/>
              <a:t>О</a:t>
            </a:r>
            <a:r>
              <a:rPr lang="ru-RU" dirty="0" smtClean="0"/>
              <a:t>птимальная асимптотическая сложность определена однозначно</a:t>
            </a:r>
          </a:p>
        </p:txBody>
      </p:sp>
    </p:spTree>
    <p:extLst>
      <p:ext uri="{BB962C8B-B14F-4D97-AF65-F5344CB8AC3E}">
        <p14:creationId xmlns:p14="http://schemas.microsoft.com/office/powerpoint/2010/main" val="22251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сложности задач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 </a:t>
            </a:r>
            <a:r>
              <a:rPr lang="ru-RU" dirty="0"/>
              <a:t>«задачей» будем понимать </a:t>
            </a:r>
            <a:r>
              <a:rPr lang="ru-RU" dirty="0" smtClean="0"/>
              <a:t>набор из трех объектов:</a:t>
            </a:r>
            <a:endParaRPr lang="ru-RU" dirty="0"/>
          </a:p>
          <a:p>
            <a:pPr lvl="1"/>
            <a:r>
              <a:rPr lang="ru-RU" dirty="0" smtClean="0"/>
              <a:t>функция </a:t>
            </a:r>
            <a:r>
              <a:rPr lang="en-US" dirty="0" smtClean="0"/>
              <a:t>P</a:t>
            </a:r>
            <a:r>
              <a:rPr lang="ru-RU" dirty="0" smtClean="0"/>
              <a:t>(.), которую требуется вычислить</a:t>
            </a:r>
            <a:endParaRPr lang="ru-RU" dirty="0"/>
          </a:p>
          <a:p>
            <a:pPr lvl="1"/>
            <a:r>
              <a:rPr lang="ru-RU" dirty="0" smtClean="0"/>
              <a:t>функция измерения входных данных </a:t>
            </a:r>
            <a:r>
              <a:rPr lang="en-US" dirty="0" smtClean="0"/>
              <a:t>|.|</a:t>
            </a:r>
            <a:endParaRPr lang="ru-RU" dirty="0" smtClean="0"/>
          </a:p>
          <a:p>
            <a:pPr lvl="1"/>
            <a:r>
              <a:rPr lang="ru-RU" dirty="0"/>
              <a:t>функция измерения числа </a:t>
            </a:r>
            <a:r>
              <a:rPr lang="ru-RU" dirty="0" smtClean="0"/>
              <a:t>операций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(.,.) </a:t>
            </a:r>
            <a:r>
              <a:rPr lang="ru-RU" dirty="0" smtClean="0"/>
              <a:t>в </a:t>
            </a:r>
            <a:r>
              <a:rPr lang="ru-RU" dirty="0"/>
              <a:t>алгоритме </a:t>
            </a:r>
            <a:r>
              <a:rPr lang="ru-RU" dirty="0" smtClean="0"/>
              <a:t>вычисления</a:t>
            </a:r>
            <a:r>
              <a:rPr lang="en-US" dirty="0" smtClean="0"/>
              <a:t> </a:t>
            </a:r>
            <a:r>
              <a:rPr lang="ru-RU" dirty="0" smtClean="0"/>
              <a:t>функции </a:t>
            </a:r>
            <a:r>
              <a:rPr lang="en-US" dirty="0" smtClean="0"/>
              <a:t>P</a:t>
            </a:r>
            <a:r>
              <a:rPr lang="ru-RU" dirty="0" smtClean="0"/>
              <a:t>(.)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382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сложности задач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en-US" dirty="0"/>
              <a:t>P </a:t>
            </a:r>
            <a:r>
              <a:rPr lang="ru-RU" dirty="0"/>
              <a:t>не сложнее </a:t>
            </a:r>
            <a:r>
              <a:rPr lang="en-US" dirty="0"/>
              <a:t>Q, </a:t>
            </a:r>
            <a:r>
              <a:rPr lang="ru-RU" dirty="0"/>
              <a:t>если для </a:t>
            </a:r>
            <a:r>
              <a:rPr lang="ru-RU" dirty="0" smtClean="0"/>
              <a:t>любой программы </a:t>
            </a:r>
            <a:r>
              <a:rPr lang="en-US" dirty="0" smtClean="0"/>
              <a:t>QA,</a:t>
            </a:r>
            <a:r>
              <a:rPr lang="ru-RU" dirty="0" smtClean="0"/>
              <a:t> решающей </a:t>
            </a:r>
            <a:r>
              <a:rPr lang="ru-RU" dirty="0"/>
              <a:t>задачу </a:t>
            </a:r>
            <a:r>
              <a:rPr lang="en-US" dirty="0" smtClean="0"/>
              <a:t>Q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найдётся </a:t>
            </a:r>
            <a:r>
              <a:rPr lang="ru-RU" dirty="0" smtClean="0"/>
              <a:t>программа </a:t>
            </a:r>
            <a:r>
              <a:rPr lang="en-US" dirty="0" smtClean="0"/>
              <a:t>PA, </a:t>
            </a:r>
            <a:r>
              <a:rPr lang="ru-RU" dirty="0" smtClean="0"/>
              <a:t>решающая </a:t>
            </a:r>
            <a:r>
              <a:rPr lang="ru-RU" dirty="0"/>
              <a:t>задачу </a:t>
            </a:r>
            <a:r>
              <a:rPr lang="en-US" dirty="0"/>
              <a:t>P, </a:t>
            </a:r>
            <a:r>
              <a:rPr lang="ru-RU" dirty="0" smtClean="0"/>
              <a:t>такая </a:t>
            </a:r>
            <a:r>
              <a:rPr lang="ru-RU" dirty="0"/>
              <a:t>что </a:t>
            </a:r>
            <a:r>
              <a:rPr lang="en-US" dirty="0" smtClean="0"/>
              <a:t>T(PA, n</a:t>
            </a:r>
            <a:r>
              <a:rPr lang="en-US" dirty="0"/>
              <a:t>) </a:t>
            </a:r>
            <a:r>
              <a:rPr lang="en-US" dirty="0" smtClean="0"/>
              <a:t>= O(T(QA</a:t>
            </a:r>
            <a:r>
              <a:rPr lang="ru-RU" dirty="0"/>
              <a:t>,</a:t>
            </a:r>
            <a:r>
              <a:rPr lang="en-US" dirty="0" smtClean="0"/>
              <a:t> n))</a:t>
            </a:r>
            <a:endParaRPr lang="en-US" dirty="0"/>
          </a:p>
          <a:p>
            <a:r>
              <a:rPr lang="ru-RU" dirty="0" smtClean="0"/>
              <a:t>Обозначение </a:t>
            </a:r>
            <a:r>
              <a:rPr lang="en-US" dirty="0"/>
              <a:t>P ≤ </a:t>
            </a:r>
            <a:r>
              <a:rPr lang="en-US" dirty="0" smtClean="0"/>
              <a:t>Q</a:t>
            </a:r>
          </a:p>
          <a:p>
            <a:r>
              <a:rPr lang="ru-RU" dirty="0"/>
              <a:t>Задачи P и Q, для которых одновременно верно P ≤ Q и Q ≤ P , </a:t>
            </a:r>
            <a:r>
              <a:rPr lang="ru-RU" dirty="0" smtClean="0"/>
              <a:t>называются </a:t>
            </a:r>
            <a:r>
              <a:rPr lang="ru-RU" dirty="0"/>
              <a:t>эквивалентными (по сложности</a:t>
            </a:r>
            <a:r>
              <a:rPr lang="ru-RU" dirty="0" smtClean="0"/>
              <a:t>)</a:t>
            </a:r>
          </a:p>
          <a:p>
            <a:r>
              <a:rPr lang="ru-RU" dirty="0"/>
              <a:t>Обозначение </a:t>
            </a:r>
            <a:r>
              <a:rPr lang="en-US" dirty="0" smtClean="0"/>
              <a:t>P &gt;&lt; Q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05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Рассмотрим следующие задачи:</a:t>
            </a:r>
          </a:p>
          <a:p>
            <a:pPr lvl="1"/>
            <a:r>
              <a:rPr lang="ru-RU" dirty="0"/>
              <a:t>M: умножение 2-х целых чисел a и b</a:t>
            </a:r>
          </a:p>
          <a:p>
            <a:pPr lvl="1"/>
            <a:r>
              <a:rPr lang="ru-RU" dirty="0"/>
              <a:t>D: деление целого a битовой длины ≤ 2m на целое b битовой длины m</a:t>
            </a:r>
          </a:p>
          <a:p>
            <a:pPr lvl="1"/>
            <a:r>
              <a:rPr lang="ru-RU" dirty="0"/>
              <a:t>S: возведение в квадрат целого a</a:t>
            </a:r>
          </a:p>
          <a:p>
            <a:pPr lvl="1"/>
            <a:r>
              <a:rPr lang="en-US" dirty="0"/>
              <a:t>R: </a:t>
            </a:r>
            <a:r>
              <a:rPr lang="ru-RU" dirty="0"/>
              <a:t>обращение целого 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dirty="0" smtClean="0"/>
              <a:t>Покажем, что </a:t>
            </a:r>
            <a:r>
              <a:rPr lang="en-US" dirty="0" smtClean="0"/>
              <a:t>M &gt;&lt; D &gt;&lt; S &gt;&lt; 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доказать, что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 c</a:t>
            </a:r>
            <a:r>
              <a:rPr lang="ru-RU" dirty="0" smtClean="0"/>
              <a:t>ложность </a:t>
            </a:r>
            <a:r>
              <a:rPr lang="en-US" dirty="0" smtClean="0"/>
              <a:t>f(.) </a:t>
            </a:r>
            <a:r>
              <a:rPr lang="ru-RU" dirty="0" smtClean="0"/>
              <a:t>любого из этих алгоритмов</a:t>
            </a:r>
            <a:endParaRPr lang="en-US" dirty="0" smtClean="0"/>
          </a:p>
          <a:p>
            <a:pPr lvl="1"/>
            <a:r>
              <a:rPr lang="ru-RU" dirty="0" smtClean="0"/>
              <a:t>не убывает</a:t>
            </a:r>
            <a:endParaRPr lang="en-US" dirty="0" smtClean="0"/>
          </a:p>
          <a:p>
            <a:pPr lvl="1"/>
            <a:r>
              <a:rPr lang="en-US" dirty="0" smtClean="0"/>
              <a:t>f(m) &gt;= m</a:t>
            </a:r>
          </a:p>
          <a:p>
            <a:pPr lvl="1"/>
            <a:r>
              <a:rPr lang="en-US" dirty="0" err="1" smtClean="0"/>
              <a:t>af</a:t>
            </a:r>
            <a:r>
              <a:rPr lang="en-US" dirty="0" smtClean="0"/>
              <a:t>(m) &lt;= f(am) &lt;= a^2f(m) </a:t>
            </a:r>
            <a:r>
              <a:rPr lang="ru-RU" dirty="0" smtClean="0"/>
              <a:t>для </a:t>
            </a:r>
            <a:r>
              <a:rPr lang="en-US" dirty="0" smtClean="0"/>
              <a:t>a &gt; 1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31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 &lt; S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 = ((</a:t>
            </a:r>
            <a:r>
              <a:rPr lang="en-US" dirty="0" err="1" smtClean="0"/>
              <a:t>a+b</a:t>
            </a:r>
            <a:r>
              <a:rPr lang="en-US" dirty="0" smtClean="0"/>
              <a:t>)^2-a^2-b^2)/2</a:t>
            </a:r>
          </a:p>
          <a:p>
            <a:pPr lvl="1"/>
            <a:r>
              <a:rPr lang="en-US" dirty="0" smtClean="0"/>
              <a:t>T(MA, m) = T(SA, m+1)+2T(</a:t>
            </a:r>
            <a:r>
              <a:rPr lang="en-US" dirty="0" err="1" smtClean="0"/>
              <a:t>SA,m</a:t>
            </a:r>
            <a:r>
              <a:rPr lang="en-US" dirty="0" smtClean="0"/>
              <a:t>)+O(m) = O(T(</a:t>
            </a:r>
            <a:r>
              <a:rPr lang="en-US" dirty="0" err="1" smtClean="0"/>
              <a:t>SA,m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S &lt; R</a:t>
            </a:r>
          </a:p>
          <a:p>
            <a:pPr lvl="1"/>
            <a:r>
              <a:rPr lang="en-US" dirty="0" smtClean="0"/>
              <a:t>a^2 = 1/(1/a-1/(a+1))-a</a:t>
            </a:r>
          </a:p>
          <a:p>
            <a:pPr lvl="1"/>
            <a:r>
              <a:rPr lang="en-US" dirty="0" smtClean="0"/>
              <a:t>T(SA, m) = O(T(RA, </a:t>
            </a:r>
            <a:r>
              <a:rPr lang="ru-RU" dirty="0" smtClean="0"/>
              <a:t>с*</a:t>
            </a:r>
            <a:r>
              <a:rPr lang="en-US" dirty="0" smtClean="0"/>
              <a:t>m)) – </a:t>
            </a:r>
            <a:r>
              <a:rPr lang="ru-RU" dirty="0" smtClean="0"/>
              <a:t>так как делить нужно в с раз более точно </a:t>
            </a:r>
          </a:p>
        </p:txBody>
      </p:sp>
    </p:spTree>
    <p:extLst>
      <p:ext uri="{BB962C8B-B14F-4D97-AF65-F5344CB8AC3E}">
        <p14:creationId xmlns:p14="http://schemas.microsoft.com/office/powerpoint/2010/main" val="8749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 &lt; M</a:t>
            </a:r>
          </a:p>
          <a:p>
            <a:pPr lvl="1"/>
            <a:r>
              <a:rPr lang="en-US" dirty="0" smtClean="0"/>
              <a:t>x[i]=2*x[i-1]-a*x[i-1]^2</a:t>
            </a:r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ходится к 1/а и </a:t>
            </a:r>
            <a:r>
              <a:rPr lang="en-US" dirty="0" smtClean="0"/>
              <a:t>x[i-1]=1/a*(1-</a:t>
            </a:r>
            <a:r>
              <a:rPr lang="el-GR" dirty="0"/>
              <a:t> ε</a:t>
            </a:r>
            <a:r>
              <a:rPr lang="en-US" dirty="0" smtClean="0"/>
              <a:t>) ==&gt; x[i]=</a:t>
            </a:r>
            <a:r>
              <a:rPr lang="en-US" dirty="0"/>
              <a:t>1/a*(1-</a:t>
            </a:r>
            <a:r>
              <a:rPr lang="el-GR" dirty="0"/>
              <a:t> </a:t>
            </a:r>
            <a:r>
              <a:rPr lang="el-GR" dirty="0" smtClean="0"/>
              <a:t>ε</a:t>
            </a:r>
            <a:r>
              <a:rPr lang="en-US" dirty="0" smtClean="0"/>
              <a:t>^2)</a:t>
            </a:r>
            <a:endParaRPr lang="ru-RU" dirty="0" smtClean="0"/>
          </a:p>
          <a:p>
            <a:pPr lvl="2"/>
            <a:r>
              <a:rPr lang="ru-RU" dirty="0" smtClean="0"/>
              <a:t>Почему?</a:t>
            </a:r>
            <a:endParaRPr lang="en-US" dirty="0" smtClean="0"/>
          </a:p>
          <a:p>
            <a:pPr lvl="1"/>
            <a:r>
              <a:rPr lang="en-US" dirty="0" smtClean="0"/>
              <a:t>T(RA, m) = O(T(</a:t>
            </a:r>
            <a:r>
              <a:rPr lang="en-US" dirty="0" err="1" smtClean="0"/>
              <a:t>MA,m</a:t>
            </a:r>
            <a:r>
              <a:rPr lang="en-US" dirty="0" smtClean="0"/>
              <a:t>))</a:t>
            </a:r>
          </a:p>
          <a:p>
            <a:r>
              <a:rPr lang="en-US" dirty="0" smtClean="0"/>
              <a:t>M &gt;&lt; S &gt;&lt; R</a:t>
            </a:r>
          </a:p>
          <a:p>
            <a:r>
              <a:rPr lang="en-US" dirty="0" smtClean="0"/>
              <a:t>D &lt; M</a:t>
            </a:r>
          </a:p>
          <a:p>
            <a:pPr lvl="1"/>
            <a:r>
              <a:rPr lang="en-US" dirty="0" smtClean="0"/>
              <a:t>a/b = a*(1/b)</a:t>
            </a:r>
          </a:p>
          <a:p>
            <a:r>
              <a:rPr lang="en-US" dirty="0" smtClean="0"/>
              <a:t>R &lt; D -- </a:t>
            </a:r>
            <a:r>
              <a:rPr lang="ru-RU" dirty="0" smtClean="0"/>
              <a:t>очевидно</a:t>
            </a:r>
          </a:p>
        </p:txBody>
      </p:sp>
    </p:spTree>
    <p:extLst>
      <p:ext uri="{BB962C8B-B14F-4D97-AF65-F5344CB8AC3E}">
        <p14:creationId xmlns:p14="http://schemas.microsoft.com/office/powerpoint/2010/main" val="1164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Программа, размер входных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ru-RU" dirty="0"/>
              <a:t>С</a:t>
            </a:r>
            <a:r>
              <a:rPr lang="en-US" dirty="0"/>
              <a:t>t</a:t>
            </a:r>
            <a:r>
              <a:rPr lang="ru-RU" dirty="0"/>
              <a:t>(А, х) и С</a:t>
            </a:r>
            <a:r>
              <a:rPr lang="en-US" dirty="0"/>
              <a:t>s(A, x) </a:t>
            </a:r>
            <a:r>
              <a:rPr lang="ru-RU" dirty="0" smtClean="0"/>
              <a:t>«затраты» по времени и по памяти </a:t>
            </a:r>
            <a:r>
              <a:rPr lang="ru-RU" dirty="0"/>
              <a:t>на вычисление </a:t>
            </a:r>
            <a:r>
              <a:rPr lang="ru-RU" dirty="0" smtClean="0"/>
              <a:t>результата </a:t>
            </a:r>
            <a:r>
              <a:rPr lang="ru-RU" dirty="0"/>
              <a:t>для данного </a:t>
            </a:r>
            <a:r>
              <a:rPr lang="ru-RU" dirty="0" smtClean="0"/>
              <a:t>х с помощью программы </a:t>
            </a:r>
            <a:r>
              <a:rPr lang="en-US" dirty="0"/>
              <a:t>A</a:t>
            </a:r>
          </a:p>
          <a:p>
            <a:r>
              <a:rPr lang="ru-RU" dirty="0" smtClean="0"/>
              <a:t>Обозначим </a:t>
            </a:r>
            <a:r>
              <a:rPr lang="en-US" dirty="0" smtClean="0"/>
              <a:t>|</a:t>
            </a:r>
            <a:r>
              <a:rPr lang="ru-RU" dirty="0" smtClean="0"/>
              <a:t>x</a:t>
            </a:r>
            <a:r>
              <a:rPr lang="en-US" dirty="0" smtClean="0"/>
              <a:t>|</a:t>
            </a:r>
            <a:r>
              <a:rPr lang="ru-RU" dirty="0"/>
              <a:t> </a:t>
            </a:r>
            <a:r>
              <a:rPr lang="ru-RU" dirty="0" smtClean="0"/>
              <a:t>«размер» входных данных программы</a:t>
            </a:r>
          </a:p>
          <a:p>
            <a:pPr lvl="1"/>
            <a:r>
              <a:rPr lang="en-US" dirty="0" smtClean="0"/>
              <a:t>|x| &gt;= 0</a:t>
            </a:r>
            <a:endParaRPr lang="ru-RU" dirty="0" smtClean="0"/>
          </a:p>
          <a:p>
            <a:pPr lvl="1"/>
            <a:r>
              <a:rPr lang="ru-RU" dirty="0" smtClean="0"/>
              <a:t>Конкретный выбор </a:t>
            </a:r>
            <a:r>
              <a:rPr lang="en-US" dirty="0" smtClean="0"/>
              <a:t>|.|</a:t>
            </a:r>
            <a:r>
              <a:rPr lang="ru-RU" smtClean="0"/>
              <a:t> зависит от программы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9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Задача, размер задачи как характеристика объема входных данных</a:t>
            </a:r>
          </a:p>
          <a:p>
            <a:r>
              <a:rPr lang="ru-RU" dirty="0"/>
              <a:t>ВременнАя и ёмкостная сложность программы как функции размера задачи</a:t>
            </a:r>
          </a:p>
          <a:p>
            <a:pPr lvl="1"/>
            <a:r>
              <a:rPr lang="ru-RU" dirty="0"/>
              <a:t>Верхняя, нижняя и средняя оценки</a:t>
            </a:r>
          </a:p>
          <a:p>
            <a:r>
              <a:rPr lang="ru-RU" dirty="0"/>
              <a:t>Классы вычислительной сложности алгоритмов</a:t>
            </a:r>
          </a:p>
          <a:p>
            <a:pPr lvl="1"/>
            <a:r>
              <a:rPr lang="ru-RU" dirty="0"/>
              <a:t>Эквивалентность по сложности</a:t>
            </a:r>
          </a:p>
          <a:p>
            <a:pPr lvl="1"/>
            <a:r>
              <a:rPr lang="ru-RU" dirty="0"/>
              <a:t>Примеры классов вычислительной сложности</a:t>
            </a:r>
          </a:p>
          <a:p>
            <a:r>
              <a:rPr lang="ru-RU" dirty="0"/>
              <a:t>Примеры определения класса вычислительной сложности задач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Умножение матриц </a:t>
            </a:r>
            <a:r>
              <a:rPr lang="en-US" dirty="0" smtClean="0"/>
              <a:t>MM</a:t>
            </a:r>
          </a:p>
          <a:p>
            <a:pPr lvl="1"/>
            <a:r>
              <a:rPr lang="en-US" dirty="0" smtClean="0"/>
              <a:t>|x| = </a:t>
            </a:r>
            <a:r>
              <a:rPr lang="ru-RU" dirty="0" smtClean="0"/>
              <a:t>порядок матрицы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Cs(MM, x) = </a:t>
            </a:r>
            <a:r>
              <a:rPr lang="ru-RU" dirty="0" smtClean="0"/>
              <a:t>3*</a:t>
            </a:r>
            <a:r>
              <a:rPr lang="en-US" dirty="0" smtClean="0"/>
              <a:t>|x|^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Ct(MM, x) = </a:t>
            </a:r>
            <a:r>
              <a:rPr lang="ru-RU" dirty="0" smtClean="0"/>
              <a:t>число умножени</a:t>
            </a:r>
            <a:r>
              <a:rPr lang="ru-RU" dirty="0"/>
              <a:t>й</a:t>
            </a:r>
            <a:r>
              <a:rPr lang="ru-RU" dirty="0" smtClean="0"/>
              <a:t> = </a:t>
            </a:r>
            <a:r>
              <a:rPr lang="en-US" dirty="0" smtClean="0"/>
              <a:t>|x|^3</a:t>
            </a:r>
            <a:endParaRPr lang="ru-RU" dirty="0" smtClean="0"/>
          </a:p>
          <a:p>
            <a:r>
              <a:rPr lang="ru-RU" dirty="0" smtClean="0"/>
              <a:t>Проверка на простоту пробными делениями </a:t>
            </a:r>
            <a:r>
              <a:rPr lang="en-US" dirty="0" smtClean="0"/>
              <a:t>TD</a:t>
            </a:r>
          </a:p>
          <a:p>
            <a:pPr lvl="1"/>
            <a:r>
              <a:rPr lang="en-US" dirty="0"/>
              <a:t>|x| = </a:t>
            </a:r>
            <a:r>
              <a:rPr lang="en-US" dirty="0" smtClean="0"/>
              <a:t>x</a:t>
            </a:r>
            <a:endParaRPr lang="en-US" dirty="0"/>
          </a:p>
          <a:p>
            <a:pPr lvl="1"/>
            <a:r>
              <a:rPr lang="en-US" dirty="0" smtClean="0"/>
              <a:t>Cs(TD, </a:t>
            </a:r>
            <a:r>
              <a:rPr lang="en-US" dirty="0"/>
              <a:t>x) = </a:t>
            </a:r>
            <a:r>
              <a:rPr lang="en-US" dirty="0" smtClean="0"/>
              <a:t>|x|</a:t>
            </a:r>
          </a:p>
          <a:p>
            <a:pPr lvl="1"/>
            <a:r>
              <a:rPr lang="en-US" dirty="0" smtClean="0"/>
              <a:t>1 &lt;= Ct(TD, </a:t>
            </a:r>
            <a:r>
              <a:rPr lang="en-US" dirty="0"/>
              <a:t>x) </a:t>
            </a:r>
            <a:r>
              <a:rPr lang="ru-RU" dirty="0" smtClean="0"/>
              <a:t>= число делений </a:t>
            </a:r>
            <a:r>
              <a:rPr lang="en-US" dirty="0" smtClean="0"/>
              <a:t>&lt;=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/>
              <a:t>|x|</a:t>
            </a:r>
            <a:r>
              <a:rPr lang="en-US" dirty="0" smtClean="0"/>
              <a:t>)-1</a:t>
            </a:r>
          </a:p>
          <a:p>
            <a:r>
              <a:rPr lang="ru-RU" dirty="0" smtClean="0"/>
              <a:t>Сортировка простыми вставками </a:t>
            </a:r>
            <a:r>
              <a:rPr lang="en-US" dirty="0" smtClean="0"/>
              <a:t>I</a:t>
            </a:r>
          </a:p>
          <a:p>
            <a:pPr lvl="1"/>
            <a:r>
              <a:rPr lang="en-US" dirty="0"/>
              <a:t>|x| = </a:t>
            </a:r>
            <a:r>
              <a:rPr lang="ru-RU" dirty="0" smtClean="0"/>
              <a:t>длина массива х</a:t>
            </a:r>
            <a:endParaRPr lang="en-US" dirty="0"/>
          </a:p>
          <a:p>
            <a:pPr lvl="1"/>
            <a:r>
              <a:rPr lang="en-US" dirty="0" smtClean="0"/>
              <a:t>Cs(I, </a:t>
            </a:r>
            <a:r>
              <a:rPr lang="en-US" dirty="0"/>
              <a:t>x) = |x|</a:t>
            </a:r>
            <a:endParaRPr lang="en-US" dirty="0" smtClean="0"/>
          </a:p>
          <a:p>
            <a:pPr lvl="1"/>
            <a:r>
              <a:rPr lang="en-US" dirty="0"/>
              <a:t>|x| </a:t>
            </a:r>
            <a:r>
              <a:rPr lang="en-US" dirty="0" smtClean="0"/>
              <a:t>-1 &lt;= Ct(I, </a:t>
            </a:r>
            <a:r>
              <a:rPr lang="en-US" dirty="0"/>
              <a:t>x) </a:t>
            </a:r>
            <a:r>
              <a:rPr lang="en-US" dirty="0" smtClean="0"/>
              <a:t>= </a:t>
            </a:r>
            <a:r>
              <a:rPr lang="ru-RU" dirty="0" smtClean="0"/>
              <a:t>число сравнений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/>
              <a:t>|x| </a:t>
            </a:r>
            <a:r>
              <a:rPr lang="en-US" dirty="0" smtClean="0"/>
              <a:t>*(|</a:t>
            </a:r>
            <a:r>
              <a:rPr lang="en-US" dirty="0"/>
              <a:t>x| </a:t>
            </a:r>
            <a:r>
              <a:rPr lang="en-US" dirty="0" smtClean="0"/>
              <a:t>-1)/2</a:t>
            </a:r>
          </a:p>
          <a:p>
            <a:r>
              <a:rPr lang="ru-RU" dirty="0" smtClean="0"/>
              <a:t>Как еще можно определить размер входа и «затраты» для этих программ?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ВременнОй сложностью (сложностью по времени в худшем случае) программы А называется функция от размера входных данных Т(А, </a:t>
            </a:r>
            <a:r>
              <a:rPr lang="en-US" dirty="0" smtClean="0"/>
              <a:t>n) = max{ Ct(A, x) | |x|=n }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0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Пространственная сложность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Пространственной сложностью </a:t>
            </a:r>
            <a:r>
              <a:rPr lang="ru-RU" dirty="0"/>
              <a:t>(сложностью по </a:t>
            </a:r>
            <a:r>
              <a:rPr lang="ru-RU" dirty="0" smtClean="0"/>
              <a:t>памяти </a:t>
            </a:r>
            <a:r>
              <a:rPr lang="ru-RU" dirty="0"/>
              <a:t>в худшем случае) </a:t>
            </a:r>
            <a:r>
              <a:rPr lang="ru-RU" dirty="0" smtClean="0"/>
              <a:t>программы А </a:t>
            </a:r>
            <a:r>
              <a:rPr lang="ru-RU" dirty="0"/>
              <a:t>называется функция от размера входных данных </a:t>
            </a:r>
            <a:r>
              <a:rPr lang="en-US" dirty="0" smtClean="0"/>
              <a:t>S</a:t>
            </a:r>
            <a:r>
              <a:rPr lang="ru-RU" dirty="0" smtClean="0"/>
              <a:t>(А</a:t>
            </a:r>
            <a:r>
              <a:rPr lang="ru-RU" dirty="0"/>
              <a:t>, </a:t>
            </a:r>
            <a:r>
              <a:rPr lang="en-US" dirty="0"/>
              <a:t>n) = max{ </a:t>
            </a:r>
            <a:r>
              <a:rPr lang="en-US" dirty="0" smtClean="0"/>
              <a:t>Cs(A</a:t>
            </a:r>
            <a:r>
              <a:rPr lang="en-US" dirty="0"/>
              <a:t>, x) | |x|=n }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05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 – </a:t>
            </a:r>
            <a:r>
              <a:rPr lang="ru-RU" dirty="0" smtClean="0"/>
              <a:t>временная сложость </a:t>
            </a:r>
            <a:r>
              <a:rPr lang="en-US" dirty="0" smtClean="0"/>
              <a:t>TD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</a:t>
            </a:r>
            <a:r>
              <a:rPr lang="en-US" dirty="0" smtClean="0"/>
              <a:t>|x| = </a:t>
            </a:r>
            <a:r>
              <a:rPr lang="ru-RU" dirty="0" smtClean="0"/>
              <a:t>число битов в </a:t>
            </a:r>
            <a:r>
              <a:rPr lang="en-US" dirty="0" smtClean="0"/>
              <a:t>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Пусть </a:t>
            </a:r>
            <a:r>
              <a:rPr lang="en-US" dirty="0" smtClean="0"/>
              <a:t>|x| = x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04981"/>
              </p:ext>
            </p:extLst>
          </p:nvPr>
        </p:nvGraphicFramePr>
        <p:xfrm>
          <a:off x="2999657" y="2420888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32-63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64-127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TD,|x</a:t>
                      </a:r>
                      <a:r>
                        <a:rPr lang="en-US" dirty="0" smtClean="0"/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82590"/>
              </p:ext>
            </p:extLst>
          </p:nvPr>
        </p:nvGraphicFramePr>
        <p:xfrm>
          <a:off x="2999657" y="5135592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|x|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TD,|x</a:t>
                      </a:r>
                      <a:r>
                        <a:rPr lang="en-US" dirty="0" smtClean="0"/>
                        <a:t>|)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возведение в степень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Возведение в степень методом повторных квадратов </a:t>
            </a:r>
            <a:r>
              <a:rPr lang="en-US" dirty="0" smtClean="0"/>
              <a:t>RS</a:t>
            </a:r>
          </a:p>
          <a:p>
            <a:r>
              <a:rPr lang="ru-RU" dirty="0" smtClean="0"/>
              <a:t>Пусть в </a:t>
            </a:r>
            <a:r>
              <a:rPr lang="en-US" dirty="0" smtClean="0"/>
              <a:t>2 c.c.</a:t>
            </a:r>
            <a:r>
              <a:rPr lang="ru-RU" dirty="0" smtClean="0"/>
              <a:t> </a:t>
            </a:r>
            <a:r>
              <a:rPr lang="en-US" dirty="0" smtClean="0"/>
              <a:t>x = </a:t>
            </a:r>
            <a:r>
              <a:rPr lang="el-GR" dirty="0" smtClean="0"/>
              <a:t>β</a:t>
            </a:r>
            <a:r>
              <a:rPr lang="en-US" dirty="0" smtClean="0"/>
              <a:t>[k]</a:t>
            </a:r>
            <a:r>
              <a:rPr lang="el-GR" dirty="0" smtClean="0"/>
              <a:t>β</a:t>
            </a:r>
            <a:r>
              <a:rPr lang="en-US" dirty="0" smtClean="0"/>
              <a:t>[k-1]</a:t>
            </a:r>
            <a:r>
              <a:rPr lang="el-GR" dirty="0" smtClean="0"/>
              <a:t> ...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[1]</a:t>
            </a:r>
            <a:r>
              <a:rPr lang="el-GR" dirty="0" smtClean="0"/>
              <a:t>β</a:t>
            </a:r>
            <a:r>
              <a:rPr lang="en-US" dirty="0" smtClean="0"/>
              <a:t>[0]</a:t>
            </a:r>
            <a:r>
              <a:rPr lang="ru-RU" dirty="0" smtClean="0"/>
              <a:t>, </a:t>
            </a:r>
            <a:r>
              <a:rPr lang="el-GR" dirty="0" smtClean="0"/>
              <a:t>β</a:t>
            </a:r>
            <a:r>
              <a:rPr lang="en-US" dirty="0" smtClean="0"/>
              <a:t>[i]∈{0,1}</a:t>
            </a:r>
          </a:p>
          <a:p>
            <a:r>
              <a:rPr lang="en-US" dirty="0" smtClean="0"/>
              <a:t>RS</a:t>
            </a:r>
            <a:br>
              <a:rPr lang="en-US" dirty="0" smtClean="0"/>
            </a:br>
            <a:r>
              <a:rPr lang="en-US" dirty="0" smtClean="0"/>
              <a:t>	q </a:t>
            </a:r>
            <a:r>
              <a:rPr lang="en-US" dirty="0"/>
              <a:t>:= a; u := </a:t>
            </a:r>
            <a:r>
              <a:rPr lang="en-US" dirty="0" smtClean="0"/>
              <a:t>1;</a:t>
            </a:r>
            <a:br>
              <a:rPr lang="en-US" dirty="0" smtClean="0"/>
            </a:br>
            <a:r>
              <a:rPr lang="en-US" dirty="0" smtClean="0"/>
              <a:t>	for </a:t>
            </a:r>
            <a:r>
              <a:rPr lang="en-US" dirty="0"/>
              <a:t>i = 0 to k </a:t>
            </a: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l-GR" dirty="0" smtClean="0"/>
              <a:t>β</a:t>
            </a:r>
            <a:r>
              <a:rPr lang="en-US" dirty="0" smtClean="0"/>
              <a:t>[i] </a:t>
            </a:r>
            <a:r>
              <a:rPr lang="en-US" dirty="0"/>
              <a:t>= 1 then u := u * q </a:t>
            </a:r>
            <a:r>
              <a:rPr lang="en-US" dirty="0" smtClean="0"/>
              <a:t>fi;</a:t>
            </a:r>
            <a:br>
              <a:rPr lang="en-US" dirty="0" smtClean="0"/>
            </a:br>
            <a:r>
              <a:rPr lang="en-US" dirty="0" smtClean="0"/>
              <a:t>		if </a:t>
            </a:r>
            <a:r>
              <a:rPr lang="en-US" dirty="0"/>
              <a:t>i &lt; k then q := </a:t>
            </a:r>
            <a:r>
              <a:rPr lang="en-US" dirty="0" smtClean="0"/>
              <a:t>q^2 fi;</a:t>
            </a:r>
            <a:br>
              <a:rPr lang="en-US" dirty="0" smtClean="0"/>
            </a:br>
            <a:r>
              <a:rPr lang="en-US" dirty="0" smtClean="0"/>
              <a:t>	od</a:t>
            </a:r>
          </a:p>
          <a:p>
            <a:r>
              <a:rPr lang="ru-RU" dirty="0" smtClean="0"/>
              <a:t>Чему равна временная сложность </a:t>
            </a:r>
            <a:r>
              <a:rPr lang="en-US" dirty="0" smtClean="0"/>
              <a:t>RS </a:t>
            </a:r>
            <a:r>
              <a:rPr lang="ru-RU" dirty="0" smtClean="0"/>
              <a:t>для </a:t>
            </a:r>
            <a:r>
              <a:rPr lang="en-US" dirty="0" smtClean="0"/>
              <a:t>|x| = x </a:t>
            </a:r>
            <a:r>
              <a:rPr lang="ru-RU" dirty="0" smtClean="0"/>
              <a:t>и для </a:t>
            </a:r>
            <a:r>
              <a:rPr lang="en-US" dirty="0" smtClean="0"/>
              <a:t>|x| = </a:t>
            </a:r>
            <a:r>
              <a:rPr lang="ru-RU" dirty="0" smtClean="0"/>
              <a:t>число битов в записи 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7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в среднем 1/3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Обозначим </a:t>
            </a:r>
            <a:r>
              <a:rPr lang="en-US" dirty="0" smtClean="0"/>
              <a:t>In = { x||x| = n } </a:t>
            </a:r>
            <a:r>
              <a:rPr lang="ru-RU" dirty="0" smtClean="0"/>
              <a:t>множество входных данных размера </a:t>
            </a:r>
            <a:r>
              <a:rPr lang="en-US" dirty="0" smtClean="0"/>
              <a:t>n</a:t>
            </a:r>
          </a:p>
          <a:p>
            <a:r>
              <a:rPr lang="ru-RU" dirty="0" smtClean="0"/>
              <a:t>Обозначим </a:t>
            </a:r>
            <a:r>
              <a:rPr lang="en-US" dirty="0" err="1" smtClean="0"/>
              <a:t>P</a:t>
            </a:r>
            <a:r>
              <a:rPr lang="en-US" dirty="0" err="1"/>
              <a:t>n</a:t>
            </a:r>
            <a:r>
              <a:rPr lang="en-US" dirty="0" smtClean="0"/>
              <a:t>(x) </a:t>
            </a:r>
            <a:r>
              <a:rPr lang="ru-RU" dirty="0" smtClean="0"/>
              <a:t>вероятность входных данных </a:t>
            </a:r>
            <a:r>
              <a:rPr lang="en-US" dirty="0" smtClean="0"/>
              <a:t>x</a:t>
            </a:r>
            <a:r>
              <a:rPr lang="el-GR" dirty="0"/>
              <a:t> ∈</a:t>
            </a:r>
            <a:r>
              <a:rPr lang="en-US" dirty="0" smtClean="0"/>
              <a:t> In</a:t>
            </a:r>
          </a:p>
          <a:p>
            <a:pPr lvl="1"/>
            <a:r>
              <a:rPr lang="ru-RU" dirty="0" smtClean="0"/>
              <a:t>Можно считать 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</a:t>
            </a:r>
            <a:r>
              <a:rPr lang="ru-RU" dirty="0" smtClean="0"/>
              <a:t> = 1/</a:t>
            </a:r>
            <a:r>
              <a:rPr lang="en-US" dirty="0" smtClean="0"/>
              <a:t>(</a:t>
            </a:r>
            <a:r>
              <a:rPr lang="ru-RU" dirty="0" smtClean="0"/>
              <a:t>число элементов в </a:t>
            </a:r>
            <a:r>
              <a:rPr lang="en-US" dirty="0" smtClean="0"/>
              <a:t>In)</a:t>
            </a:r>
          </a:p>
          <a:p>
            <a:pPr lvl="1"/>
            <a:r>
              <a:rPr lang="ru-RU" dirty="0" smtClean="0"/>
              <a:t>Иногда считают, что вероятность разных входных данных разная</a:t>
            </a:r>
            <a:endParaRPr lang="en-US" dirty="0" smtClean="0"/>
          </a:p>
          <a:p>
            <a:r>
              <a:rPr lang="ru-RU" dirty="0" smtClean="0"/>
              <a:t>По определению вероятности </a:t>
            </a:r>
            <a:r>
              <a:rPr lang="el-GR" dirty="0" smtClean="0"/>
              <a:t>Σ</a:t>
            </a:r>
            <a:r>
              <a:rPr lang="en-US" baseline="-25000" dirty="0"/>
              <a:t>x</a:t>
            </a:r>
            <a:r>
              <a:rPr lang="el-GR" baseline="-25000" dirty="0"/>
              <a:t> ∈ </a:t>
            </a:r>
            <a:r>
              <a:rPr lang="en-US" baseline="-25000" dirty="0" smtClean="0"/>
              <a:t>In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(x</a:t>
            </a:r>
            <a:r>
              <a:rPr lang="en-US" dirty="0" smtClean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42419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21240</TotalTime>
  <Words>1627</Words>
  <Application>Microsoft Office PowerPoint</Application>
  <PresentationFormat>Широкоэкранный</PresentationFormat>
  <Paragraphs>233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Оценка сложности вычислительных программ</vt:lpstr>
      <vt:lpstr>План лекции</vt:lpstr>
      <vt:lpstr>Программа, размер входных данных</vt:lpstr>
      <vt:lpstr>Примеры</vt:lpstr>
      <vt:lpstr>Временная сложность</vt:lpstr>
      <vt:lpstr>Пространственная сложность</vt:lpstr>
      <vt:lpstr>Пример – временная сложость TD</vt:lpstr>
      <vt:lpstr>Пример – возведение в степень</vt:lpstr>
      <vt:lpstr>Сложность в среднем 1/3</vt:lpstr>
      <vt:lpstr>Сложность в среднем 2/3</vt:lpstr>
      <vt:lpstr>Сложность в среднем 2/3</vt:lpstr>
      <vt:lpstr>Связь сложности в худшем случае и в среднем</vt:lpstr>
      <vt:lpstr>Пример* – сложность в среднем RS</vt:lpstr>
      <vt:lpstr>Пример* – сложность в среднем RS</vt:lpstr>
      <vt:lpstr>Полиномиальные программы</vt:lpstr>
      <vt:lpstr>Оптимальные алгоритмы</vt:lpstr>
      <vt:lpstr>Пример* min max -- 1/4</vt:lpstr>
      <vt:lpstr>Пример * min max -- 2/4</vt:lpstr>
      <vt:lpstr>Пример * min max -- 3/4</vt:lpstr>
      <vt:lpstr>Пример * min max -- 4/4</vt:lpstr>
      <vt:lpstr>Презентация PowerPoint</vt:lpstr>
      <vt:lpstr>Асимптотически оптимальная программа</vt:lpstr>
      <vt:lpstr>Асимптотически оптимальная программа</vt:lpstr>
      <vt:lpstr>Классы сложности задач</vt:lpstr>
      <vt:lpstr>Классы сложности задач</vt:lpstr>
      <vt:lpstr>Пример</vt:lpstr>
      <vt:lpstr>Пример</vt:lpstr>
      <vt:lpstr>Пример</vt:lpstr>
      <vt:lpstr>Пример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сложности вычислительных алгоритмов</dc:title>
  <dc:creator>Petrov, Evgueni S</dc:creator>
  <cp:lastModifiedBy>Лектор</cp:lastModifiedBy>
  <cp:revision>70</cp:revision>
  <dcterms:created xsi:type="dcterms:W3CDTF">2013-04-11T02:12:16Z</dcterms:created>
  <dcterms:modified xsi:type="dcterms:W3CDTF">2018-04-05T07:17:28Z</dcterms:modified>
</cp:coreProperties>
</file>