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8" r:id="rId3"/>
    <p:sldId id="350" r:id="rId4"/>
    <p:sldId id="317" r:id="rId5"/>
    <p:sldId id="318" r:id="rId6"/>
    <p:sldId id="351" r:id="rId7"/>
    <p:sldId id="319" r:id="rId8"/>
    <p:sldId id="353" r:id="rId9"/>
    <p:sldId id="333" r:id="rId10"/>
    <p:sldId id="334" r:id="rId11"/>
    <p:sldId id="335" r:id="rId12"/>
    <p:sldId id="336" r:id="rId13"/>
    <p:sldId id="327" r:id="rId14"/>
    <p:sldId id="354" r:id="rId15"/>
    <p:sldId id="337" r:id="rId16"/>
    <p:sldId id="338" r:id="rId17"/>
    <p:sldId id="322" r:id="rId18"/>
    <p:sldId id="339" r:id="rId19"/>
    <p:sldId id="340" r:id="rId20"/>
    <p:sldId id="341" r:id="rId21"/>
    <p:sldId id="329" r:id="rId22"/>
    <p:sldId id="342" r:id="rId23"/>
    <p:sldId id="331" r:id="rId24"/>
    <p:sldId id="343" r:id="rId25"/>
    <p:sldId id="344" r:id="rId26"/>
    <p:sldId id="345" r:id="rId27"/>
    <p:sldId id="349" r:id="rId2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66"/>
    <a:srgbClr val="FF9900"/>
    <a:srgbClr val="006600"/>
    <a:srgbClr val="CC33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728" autoAdjust="0"/>
  </p:normalViewPr>
  <p:slideViewPr>
    <p:cSldViewPr>
      <p:cViewPr varScale="1">
        <p:scale>
          <a:sx n="105" d="100"/>
          <a:sy n="105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02460B-C541-4CF0-A65B-CC8BB159366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87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242679-DCE7-4BF9-9681-DC9A4618EDD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763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47EB5-F8AA-47A1-AAC6-B75E27F24D64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6805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343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9323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56922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859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4391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5309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53365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611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665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506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7958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D290F-59EF-4B63-8DB6-F5CD3445FD9E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0233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09733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BC373-8568-4AFD-94AE-5ACF6473FF12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56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57742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5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613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148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216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546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701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848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2064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45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30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70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32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36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3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8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66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80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81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31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7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6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27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ерестановки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перестановки по таблице инверсий справа налево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N </a:t>
            </a:r>
            <a:r>
              <a:rPr lang="ru-RU" dirty="0"/>
              <a:t>&gt; 0 - количество элементов </a:t>
            </a:r>
            <a:r>
              <a:rPr lang="ru-RU" dirty="0" smtClean="0"/>
              <a:t>перестановки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b1</a:t>
            </a:r>
            <a:r>
              <a:rPr lang="ru-RU" dirty="0"/>
              <a:t>, b2 …, bN  – </a:t>
            </a:r>
            <a:r>
              <a:rPr lang="ru-RU" dirty="0" smtClean="0"/>
              <a:t>ТИ, 0 </a:t>
            </a:r>
            <a:r>
              <a:rPr lang="ru-RU" dirty="0"/>
              <a:t>≤ bj ≤ N − </a:t>
            </a:r>
            <a:r>
              <a:rPr lang="ru-RU" dirty="0" smtClean="0"/>
              <a:t>j</a:t>
            </a:r>
          </a:p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</a:t>
            </a:r>
            <a:r>
              <a:rPr lang="ru-RU" dirty="0"/>
              <a:t>= пустая </a:t>
            </a:r>
            <a:r>
              <a:rPr lang="ru-RU" dirty="0" smtClean="0"/>
              <a:t>последовательность</a:t>
            </a:r>
            <a:br>
              <a:rPr lang="ru-RU" dirty="0" smtClean="0"/>
            </a:br>
            <a:r>
              <a:rPr lang="ru-RU" dirty="0"/>
              <a:t>	цикл по j от N вниз до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      вставить </a:t>
            </a:r>
            <a:r>
              <a:rPr lang="ru-RU" dirty="0"/>
              <a:t>число j в </a:t>
            </a:r>
            <a:r>
              <a:rPr lang="ru-RU" dirty="0" smtClean="0"/>
              <a:t>П </a:t>
            </a:r>
            <a:r>
              <a:rPr lang="ru-RU" dirty="0"/>
              <a:t>после bj </a:t>
            </a:r>
            <a:r>
              <a:rPr lang="ru-RU" dirty="0" smtClean="0"/>
              <a:t>элементов</a:t>
            </a:r>
            <a:br>
              <a:rPr lang="ru-RU" dirty="0" smtClean="0"/>
            </a:br>
            <a:r>
              <a:rPr lang="ru-RU" dirty="0"/>
              <a:t>	конец </a:t>
            </a:r>
            <a:r>
              <a:rPr lang="ru-RU" dirty="0" smtClean="0"/>
              <a:t>цикла</a:t>
            </a:r>
            <a:endParaRPr lang="ru-RU" dirty="0"/>
          </a:p>
          <a:p>
            <a:r>
              <a:rPr lang="ru-RU" dirty="0" smtClean="0"/>
              <a:t>Выход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</a:t>
            </a:r>
            <a:r>
              <a:rPr lang="ru-RU" dirty="0"/>
              <a:t>− перестановка, соответствующая </a:t>
            </a:r>
            <a:r>
              <a:rPr lang="ru-RU" dirty="0" smtClean="0"/>
              <a:t>ТИ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561177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Построение перестановки по таблице </a:t>
            </a: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инверсий слева направо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601" y="1952204"/>
            <a:ext cx="7715199" cy="4429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ru-RU" sz="2200" dirty="0">
                <a:latin typeface="+mj-lt"/>
                <a:cs typeface="Times New Roman" pitchFamily="18" charset="0"/>
              </a:rPr>
              <a:t>Создается заготовка пустой перестановки длины </a:t>
            </a:r>
            <a:r>
              <a:rPr lang="en-US" sz="2200" dirty="0">
                <a:latin typeface="+mj-lt"/>
                <a:cs typeface="Times New Roman" pitchFamily="18" charset="0"/>
              </a:rPr>
              <a:t>N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latin typeface="+mj-lt"/>
                <a:cs typeface="Times New Roman" pitchFamily="18" charset="0"/>
              </a:rPr>
              <a:t>На каждом шаге для каждого элемента перестановки, начиная с 1, отсчитывается в ней столько пустых ячеек, какое число записано в соответствующей позиции в таблице инверсий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latin typeface="+mj-lt"/>
                <a:cs typeface="Times New Roman" pitchFamily="18" charset="0"/>
              </a:rPr>
              <a:t>В следующее за ними пустое место вставляется этот элемент</a:t>
            </a:r>
            <a:endParaRPr lang="ru-RU" sz="2200" dirty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ru-RU" sz="2200" dirty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ru-RU" sz="2200" dirty="0">
                <a:latin typeface="+mj-lt"/>
                <a:cs typeface="Courier New" pitchFamily="49" charset="0"/>
              </a:rPr>
              <a:t>Таблица инверсий		</a:t>
            </a:r>
            <a:r>
              <a:rPr lang="ru-RU" sz="2200">
                <a:latin typeface="+mj-lt"/>
                <a:cs typeface="Courier New" pitchFamily="49" charset="0"/>
              </a:rPr>
              <a:t>2  </a:t>
            </a:r>
            <a:r>
              <a:rPr lang="ru-RU" sz="2200" smtClean="0">
                <a:latin typeface="+mj-lt"/>
                <a:cs typeface="Courier New" pitchFamily="49" charset="0"/>
              </a:rPr>
              <a:t>  </a:t>
            </a:r>
            <a:r>
              <a:rPr lang="ru-RU" sz="2200">
                <a:latin typeface="+mj-lt"/>
                <a:cs typeface="Courier New" pitchFamily="49" charset="0"/>
              </a:rPr>
              <a:t>3   </a:t>
            </a:r>
            <a:r>
              <a:rPr lang="ru-RU" sz="2200" smtClean="0">
                <a:latin typeface="+mj-lt"/>
                <a:cs typeface="Courier New" pitchFamily="49" charset="0"/>
              </a:rPr>
              <a:t>  6      </a:t>
            </a:r>
            <a:r>
              <a:rPr lang="ru-RU" sz="2200">
                <a:latin typeface="+mj-lt"/>
                <a:cs typeface="Courier New" pitchFamily="49" charset="0"/>
              </a:rPr>
              <a:t>4  </a:t>
            </a:r>
            <a:r>
              <a:rPr lang="ru-RU" sz="2200" smtClean="0">
                <a:latin typeface="+mj-lt"/>
                <a:cs typeface="Courier New" pitchFamily="49" charset="0"/>
              </a:rPr>
              <a:t>  0     2     </a:t>
            </a:r>
            <a:r>
              <a:rPr lang="ru-RU" sz="2200">
                <a:latin typeface="+mj-lt"/>
                <a:cs typeface="Courier New" pitchFamily="49" charset="0"/>
              </a:rPr>
              <a:t>2   </a:t>
            </a:r>
            <a:r>
              <a:rPr lang="ru-RU" sz="2200" smtClean="0">
                <a:latin typeface="+mj-lt"/>
                <a:cs typeface="Courier New" pitchFamily="49" charset="0"/>
              </a:rPr>
              <a:t>  1      0</a:t>
            </a:r>
            <a:r>
              <a:rPr lang="ru-RU" sz="2200" smtClean="0">
                <a:latin typeface="+mj-lt"/>
                <a:cs typeface="Times New Roman" pitchFamily="18" charset="0"/>
              </a:rPr>
              <a:t> </a:t>
            </a:r>
            <a:endParaRPr lang="ru-RU" sz="2200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ru-RU" sz="2200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ru-RU" sz="2200" dirty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ru-RU" sz="2200" dirty="0">
                <a:latin typeface="+mj-lt"/>
                <a:cs typeface="Courier New" pitchFamily="49" charset="0"/>
              </a:rPr>
              <a:t>Перестановка</a:t>
            </a:r>
            <a:endParaRPr lang="ru-RU" dirty="0" smtClean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8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9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81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2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24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95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67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38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210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4" name="Стрелка вверх 13"/>
          <p:cNvSpPr/>
          <p:nvPr/>
        </p:nvSpPr>
        <p:spPr>
          <a:xfrm>
            <a:off x="6138913" y="4618286"/>
            <a:ext cx="28575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9243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673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533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3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2103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4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09914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5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388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710414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4958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8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528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3993 0.00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3 0.0007 L 0.07934 0.000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34 0.0007 L 0.11875 0.000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5 0.0007 L 0.15018 0.000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7 0.0007 L 0.18958 0.000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0.0007 L 0.229 0.000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 0.0007 L 0.26841 0.000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1 0.0007 L 0.30782 0.0007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перестановки по таблице инверсий слева направо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N </a:t>
            </a:r>
            <a:r>
              <a:rPr lang="ru-RU" dirty="0"/>
              <a:t>&gt; 0 - количество элементов </a:t>
            </a:r>
            <a:r>
              <a:rPr lang="ru-RU" dirty="0" smtClean="0"/>
              <a:t>перестановки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b1</a:t>
            </a:r>
            <a:r>
              <a:rPr lang="ru-RU" dirty="0"/>
              <a:t>, b2 …, bN  – </a:t>
            </a:r>
            <a:r>
              <a:rPr lang="ru-RU" dirty="0" smtClean="0"/>
              <a:t>ТИ, 0 </a:t>
            </a:r>
            <a:r>
              <a:rPr lang="ru-RU" dirty="0"/>
              <a:t>≤ bj ≤ N − </a:t>
            </a:r>
            <a:r>
              <a:rPr lang="ru-RU" dirty="0" smtClean="0"/>
              <a:t>j</a:t>
            </a:r>
          </a:p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= </a:t>
            </a:r>
            <a:r>
              <a:rPr lang="ru-RU" dirty="0"/>
              <a:t>последовательность из N пустых </a:t>
            </a:r>
            <a:r>
              <a:rPr lang="ru-RU" dirty="0" smtClean="0"/>
              <a:t>элементов</a:t>
            </a:r>
            <a:br>
              <a:rPr lang="ru-RU" dirty="0" smtClean="0"/>
            </a:br>
            <a:r>
              <a:rPr lang="ru-RU" dirty="0"/>
              <a:t>	цикл по i от 1 до N 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  </a:t>
            </a:r>
            <a:r>
              <a:rPr lang="ru-RU" dirty="0"/>
              <a:t>		пропустить bi пустых мест  в </a:t>
            </a:r>
            <a:r>
              <a:rPr lang="ru-RU" dirty="0" smtClean="0"/>
              <a:t>P</a:t>
            </a:r>
            <a:br>
              <a:rPr lang="ru-RU" dirty="0" smtClean="0"/>
            </a:br>
            <a:r>
              <a:rPr lang="ru-RU" dirty="0"/>
              <a:t>	 	поместить i на следующее пустое </a:t>
            </a:r>
            <a:r>
              <a:rPr lang="ru-RU" dirty="0" smtClean="0"/>
              <a:t>место</a:t>
            </a:r>
            <a:br>
              <a:rPr lang="ru-RU" dirty="0" smtClean="0"/>
            </a:br>
            <a:r>
              <a:rPr lang="ru-RU" dirty="0"/>
              <a:t>	конец цикла</a:t>
            </a:r>
          </a:p>
          <a:p>
            <a:r>
              <a:rPr lang="ru-RU" dirty="0" smtClean="0"/>
              <a:t>Выход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</a:t>
            </a:r>
            <a:r>
              <a:rPr lang="ru-RU" dirty="0"/>
              <a:t>− перестановка, соответствующая </a:t>
            </a:r>
            <a:r>
              <a:rPr lang="ru-RU" dirty="0" smtClean="0"/>
              <a:t>ТИ</a:t>
            </a:r>
            <a:r>
              <a:rPr lang="ru-RU" dirty="0"/>
              <a:t>	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Инверсионный метод поиска всех перестановок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Таблицы инверсий взаимно однозначно соответствуют перестановкам</a:t>
            </a:r>
          </a:p>
          <a:p>
            <a:pPr lvl="1"/>
            <a:r>
              <a:rPr lang="ru-RU" sz="2800" dirty="0" smtClean="0"/>
              <a:t>Почему?</a:t>
            </a:r>
            <a:endParaRPr lang="ru-RU" sz="2800" dirty="0"/>
          </a:p>
          <a:p>
            <a:endParaRPr lang="ru-RU" sz="3200" smtClean="0"/>
          </a:p>
          <a:p>
            <a:r>
              <a:rPr lang="ru-RU" sz="3200" smtClean="0"/>
              <a:t>Перебор </a:t>
            </a:r>
            <a:r>
              <a:rPr lang="ru-RU" sz="3200" dirty="0" smtClean="0"/>
              <a:t>ТИ сводится к перебору перестановок и наоборот</a:t>
            </a:r>
            <a:endParaRPr lang="ru-RU" sz="3200" dirty="0"/>
          </a:p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Инверсионный метод поиска всех перестановок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Рассмотрим </a:t>
            </a:r>
            <a:r>
              <a:rPr lang="ru-RU" dirty="0"/>
              <a:t>таблицу инверсий как N-значное число в </a:t>
            </a:r>
            <a:r>
              <a:rPr lang="ru-RU" dirty="0" smtClean="0"/>
              <a:t>«</a:t>
            </a:r>
            <a:r>
              <a:rPr lang="ru-RU" dirty="0"/>
              <a:t>системе счисления</a:t>
            </a:r>
            <a:r>
              <a:rPr lang="ru-RU" dirty="0" smtClean="0"/>
              <a:t>», где количество </a:t>
            </a:r>
            <a:r>
              <a:rPr lang="ru-RU" dirty="0"/>
              <a:t>цифр, которое можно использовать в i-м разряде (с конца, начиная с 0) равно </a:t>
            </a:r>
            <a:r>
              <a:rPr lang="ru-RU" dirty="0" smtClean="0"/>
              <a:t>i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Возьмем «нулевую» </a:t>
            </a:r>
            <a:r>
              <a:rPr lang="ru-RU" dirty="0"/>
              <a:t>таблицу и будем последовательно прибавлять к </a:t>
            </a:r>
            <a:r>
              <a:rPr lang="ru-RU" dirty="0" smtClean="0"/>
              <a:t>ней в нашей СС </a:t>
            </a:r>
            <a:r>
              <a:rPr lang="ru-RU" dirty="0"/>
              <a:t>единицу, </a:t>
            </a:r>
            <a:r>
              <a:rPr lang="ru-RU" dirty="0" smtClean="0"/>
              <a:t>пользуясь  </a:t>
            </a:r>
            <a:r>
              <a:rPr lang="ru-RU" dirty="0"/>
              <a:t>алгоритмом сложения с переносом для многоразрядных </a:t>
            </a:r>
            <a:r>
              <a:rPr lang="ru-RU" dirty="0" smtClean="0"/>
              <a:t>чисел</a:t>
            </a:r>
          </a:p>
          <a:p>
            <a:endParaRPr lang="ru-RU" dirty="0"/>
          </a:p>
          <a:p>
            <a:r>
              <a:rPr lang="ru-RU" dirty="0" smtClean="0"/>
              <a:t>Последовательно получим все ТИ и для каждой восстановим перестановку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9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9100" y="274638"/>
            <a:ext cx="7499350" cy="3683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Генерация таблиц инверсии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997623"/>
              </p:ext>
            </p:extLst>
          </p:nvPr>
        </p:nvGraphicFramePr>
        <p:xfrm>
          <a:off x="2959101" y="1447800"/>
          <a:ext cx="435134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4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3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2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1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53000" y="2214564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38938" y="2214564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09939" y="2214564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95750" y="2214564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10250" y="25717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38939" y="25717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09939" y="25717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95750" y="37147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95750" y="25717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53000" y="25717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10250" y="2214564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95750" y="4071939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53126" y="58578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81689" y="37147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24439" y="292893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10250" y="2928939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167189" y="58578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24439" y="3643314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2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024439" y="3286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024439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738939" y="3643314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09939" y="3286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095750" y="3286125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81689" y="3286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738939" y="3286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09939" y="292893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095750" y="2928939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38939" y="292893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738939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309939" y="550068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81689" y="550068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38939" y="550068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309939" y="5143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09939" y="407193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024439" y="407193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81689" y="407193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738939" y="4071939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309939" y="37147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738939" y="5143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309939" y="4786314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881689" y="4786314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738939" y="4786314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309939" y="4429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024439" y="4429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38939" y="4429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738939" y="58578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881689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095750" y="5500689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95750" y="51435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95875" y="51435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81689" y="5143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095750" y="4786314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024439" y="4786314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095750" y="4429125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881689" y="4429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024439" y="58578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309939" y="59293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309939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4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167189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3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095875" y="5500689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2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667626" y="1857376"/>
            <a:ext cx="1000125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1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2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3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4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5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6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7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8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9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10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…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119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</a:t>
            </a:r>
            <a:r>
              <a:rPr lang="ru-RU" dirty="0"/>
              <a:t>следующей таблицы инверсий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B </a:t>
            </a:r>
            <a:r>
              <a:rPr lang="ru-RU" dirty="0"/>
              <a:t>= b1, b2, ..., bN – </a:t>
            </a:r>
            <a:r>
              <a:rPr lang="ru-RU" dirty="0" smtClean="0"/>
              <a:t>ТИ</a:t>
            </a:r>
          </a:p>
          <a:p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не_всё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пока не_всё</a:t>
            </a:r>
            <a:br>
              <a:rPr lang="ru-RU" dirty="0" smtClean="0"/>
            </a:br>
            <a:r>
              <a:rPr lang="ru-RU" dirty="0" smtClean="0"/>
              <a:t>	x </a:t>
            </a:r>
            <a:r>
              <a:rPr lang="ru-RU" dirty="0"/>
              <a:t>= bi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x &gt; N – </a:t>
            </a:r>
            <a:r>
              <a:rPr lang="ru-RU" dirty="0" smtClean="0"/>
              <a:t>i то </a:t>
            </a:r>
            <a:br>
              <a:rPr lang="ru-RU" dirty="0" smtClean="0"/>
            </a:br>
            <a:r>
              <a:rPr lang="ru-RU" dirty="0"/>
              <a:t>		bi  = </a:t>
            </a:r>
            <a:r>
              <a:rPr lang="ru-RU" dirty="0" smtClean="0"/>
              <a:t>0</a:t>
            </a:r>
            <a:br>
              <a:rPr lang="ru-RU" dirty="0" smtClean="0"/>
            </a:br>
            <a:r>
              <a:rPr lang="ru-RU" dirty="0"/>
              <a:t>		i  =  i </a:t>
            </a:r>
            <a:r>
              <a:rPr lang="ru-RU" dirty="0" smtClean="0"/>
              <a:t>– 1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bi = x</a:t>
            </a:r>
            <a:br>
              <a:rPr lang="ru-RU" dirty="0" smtClean="0"/>
            </a:br>
            <a:r>
              <a:rPr lang="ru-RU" dirty="0" smtClean="0"/>
              <a:t>		не_всё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всё</a:t>
            </a:r>
            <a:br>
              <a:rPr lang="ru-RU" dirty="0" smtClean="0"/>
            </a:br>
            <a:r>
              <a:rPr lang="ru-RU" dirty="0" smtClean="0"/>
              <a:t>всё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Построение следующей </a:t>
            </a:r>
            <a:r>
              <a:rPr lang="ru-RU" dirty="0"/>
              <a:t>по </a:t>
            </a:r>
            <a:r>
              <a:rPr lang="ru-RU"/>
              <a:t>алфавиту </a:t>
            </a:r>
            <a:r>
              <a:rPr lang="ru-RU" smtClean="0"/>
              <a:t>перестановки (алгоритм Дейкстры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П. b </a:t>
            </a:r>
            <a:r>
              <a:rPr lang="ru-RU" dirty="0"/>
              <a:t>= b1, </a:t>
            </a:r>
            <a:r>
              <a:rPr lang="ru-RU" dirty="0" smtClean="0"/>
              <a:t>b2, </a:t>
            </a:r>
            <a:r>
              <a:rPr lang="ru-RU" dirty="0"/>
              <a:t>…, bN </a:t>
            </a:r>
            <a:r>
              <a:rPr lang="ru-RU" dirty="0" smtClean="0"/>
              <a:t>предшествует п. c </a:t>
            </a:r>
            <a:r>
              <a:rPr lang="ru-RU" dirty="0"/>
              <a:t>= c1, </a:t>
            </a:r>
            <a:r>
              <a:rPr lang="ru-RU" dirty="0" smtClean="0"/>
              <a:t>c2, </a:t>
            </a:r>
            <a:r>
              <a:rPr lang="ru-RU" dirty="0"/>
              <a:t>…, cN</a:t>
            </a:r>
            <a:r>
              <a:rPr lang="ru-RU" dirty="0" smtClean="0"/>
              <a:t> </a:t>
            </a:r>
            <a:r>
              <a:rPr lang="ru-RU" dirty="0"/>
              <a:t>в алфавитном (лексико­графическом) порядке, </a:t>
            </a:r>
            <a:r>
              <a:rPr lang="ru-RU" dirty="0" smtClean="0"/>
              <a:t>если </a:t>
            </a:r>
            <a:r>
              <a:rPr lang="en-US" dirty="0" smtClean="0"/>
              <a:t>b1=c1, b2=c2, …, b[k-1]=c[k-1] </a:t>
            </a:r>
            <a:r>
              <a:rPr lang="ru-RU" dirty="0" smtClean="0"/>
              <a:t>и bk </a:t>
            </a:r>
            <a:r>
              <a:rPr lang="ru-RU" dirty="0"/>
              <a:t>&lt; сk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k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Перестановка </a:t>
            </a:r>
            <a:r>
              <a:rPr lang="ru-RU" dirty="0"/>
              <a:t>1 2 3 4 5 предшествует  перестановке  </a:t>
            </a:r>
            <a:r>
              <a:rPr lang="ru-RU" dirty="0" smtClean="0"/>
              <a:t>1 </a:t>
            </a:r>
            <a:r>
              <a:rPr lang="ru-RU" dirty="0"/>
              <a:t>2 4 5 3 </a:t>
            </a:r>
            <a:r>
              <a:rPr lang="ru-RU" dirty="0" smtClean="0"/>
              <a:t>(k </a:t>
            </a:r>
            <a:r>
              <a:rPr lang="ru-RU" dirty="0"/>
              <a:t>= 3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Первой перестановкой в алфавитном порядке </a:t>
            </a:r>
            <a:r>
              <a:rPr lang="ru-RU" dirty="0" smtClean="0"/>
              <a:t>является перестановка </a:t>
            </a:r>
            <a:r>
              <a:rPr lang="ru-RU" dirty="0"/>
              <a:t>1,2,3, ..., N, </a:t>
            </a:r>
            <a:r>
              <a:rPr lang="ru-RU" dirty="0" smtClean="0"/>
              <a:t>а </a:t>
            </a:r>
            <a:r>
              <a:rPr lang="ru-RU" dirty="0"/>
              <a:t>последней — N</a:t>
            </a:r>
            <a:r>
              <a:rPr lang="ru-RU" dirty="0" smtClean="0"/>
              <a:t>, N-1, N-2, ..., 1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 заданной перестановки перейдем к следующей за </a:t>
            </a:r>
            <a:r>
              <a:rPr lang="ru-RU" dirty="0"/>
              <a:t>ней в алфавитном </a:t>
            </a:r>
            <a:r>
              <a:rPr lang="ru-RU" dirty="0" smtClean="0"/>
              <a:t>порядке и т.д., </a:t>
            </a:r>
            <a:r>
              <a:rPr lang="ru-RU" dirty="0"/>
              <a:t>пока не </a:t>
            </a:r>
            <a:r>
              <a:rPr lang="ru-RU" dirty="0" smtClean="0"/>
              <a:t>получим </a:t>
            </a:r>
            <a:r>
              <a:rPr lang="en-US" dirty="0" smtClean="0"/>
              <a:t>N, N-1, …, 1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Например, для </a:t>
            </a:r>
            <a:r>
              <a:rPr lang="ru-RU" dirty="0" smtClean="0"/>
              <a:t>перестановки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	1 4 6 2 9 5 8 7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следующей </a:t>
            </a:r>
            <a:r>
              <a:rPr lang="ru-RU" dirty="0"/>
              <a:t>по алфавиту </a:t>
            </a:r>
            <a:r>
              <a:rPr lang="ru-RU"/>
              <a:t>является </a:t>
            </a:r>
            <a:r>
              <a:rPr lang="ru-RU" smtClean="0"/>
              <a:t>перестановка</a:t>
            </a:r>
            <a:br>
              <a:rPr lang="ru-RU" smtClean="0"/>
            </a:br>
            <a:r>
              <a:rPr lang="ru-RU" smtClean="0"/>
              <a:t>1 </a:t>
            </a:r>
            <a:r>
              <a:rPr lang="ru-RU" dirty="0"/>
              <a:t>4 6 2 9 7 3 5 </a:t>
            </a:r>
            <a:r>
              <a:rPr lang="ru-RU" dirty="0" smtClean="0"/>
              <a:t>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</a:t>
            </a:r>
            <a:r>
              <a:rPr lang="ru-RU" dirty="0" smtClean="0"/>
              <a:t>енерация </a:t>
            </a:r>
            <a:r>
              <a:rPr lang="ru-RU" dirty="0"/>
              <a:t>следующей по алфавиту перестановки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Вход</a:t>
            </a:r>
            <a:br>
              <a:rPr lang="ru-RU" dirty="0" smtClean="0"/>
            </a:br>
            <a:r>
              <a:rPr lang="ru-RU" dirty="0" smtClean="0"/>
              <a:t>	П = a1</a:t>
            </a:r>
            <a:r>
              <a:rPr lang="ru-RU" dirty="0"/>
              <a:t>, a2, …,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N-1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aN  </a:t>
            </a:r>
            <a:r>
              <a:rPr lang="ru-RU" dirty="0" smtClean="0"/>
              <a:t>– перестановка </a:t>
            </a:r>
            <a:r>
              <a:rPr lang="ru-RU" dirty="0"/>
              <a:t>N &gt; 0 </a:t>
            </a:r>
            <a:r>
              <a:rPr lang="ru-RU" dirty="0" smtClean="0"/>
              <a:t>элементов</a:t>
            </a:r>
            <a:endParaRPr lang="ru-RU" dirty="0"/>
          </a:p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 smtClean="0"/>
              <a:t>Начиная </a:t>
            </a:r>
            <a:r>
              <a:rPr lang="ru-RU" dirty="0"/>
              <a:t>с последнего элемента, найдем такой номер i, что ai+1 &gt; ... &gt; aN и ai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i+1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Если </a:t>
            </a:r>
            <a:r>
              <a:rPr lang="ru-RU" dirty="0"/>
              <a:t>такого i нет, то </a:t>
            </a:r>
            <a:r>
              <a:rPr lang="ru-RU" dirty="0" smtClean="0"/>
              <a:t>П – последняя в алф. порядке</a:t>
            </a:r>
            <a:br>
              <a:rPr lang="ru-RU" dirty="0" smtClean="0"/>
            </a:br>
            <a:r>
              <a:rPr lang="ru-RU" dirty="0" smtClean="0"/>
              <a:t>Обозначим </a:t>
            </a:r>
            <a:r>
              <a:rPr lang="ru-RU" dirty="0"/>
              <a:t>aj наименьший элемент </a:t>
            </a:r>
            <a:r>
              <a:rPr lang="ru-RU" dirty="0" smtClean="0"/>
              <a:t>среди тех a</a:t>
            </a:r>
            <a:r>
              <a:rPr lang="en-US" dirty="0" smtClean="0"/>
              <a:t>[</a:t>
            </a:r>
            <a:r>
              <a:rPr lang="ru-RU" dirty="0" smtClean="0"/>
              <a:t>i+1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…, </a:t>
            </a:r>
            <a:r>
              <a:rPr lang="ru-RU" dirty="0" smtClean="0"/>
              <a:t>aN, которые строго больше ai</a:t>
            </a:r>
            <a:br>
              <a:rPr lang="ru-RU" dirty="0" smtClean="0"/>
            </a:br>
            <a:r>
              <a:rPr lang="ru-RU" dirty="0" smtClean="0"/>
              <a:t>Поменяем </a:t>
            </a:r>
            <a:r>
              <a:rPr lang="ru-RU" dirty="0"/>
              <a:t>местами ai и  </a:t>
            </a:r>
            <a:r>
              <a:rPr lang="ru-RU" dirty="0" smtClean="0"/>
              <a:t>aj</a:t>
            </a:r>
            <a:br>
              <a:rPr lang="ru-RU" dirty="0" smtClean="0"/>
            </a:br>
            <a:r>
              <a:rPr lang="ru-RU" dirty="0" smtClean="0"/>
              <a:t>Упорядочим a</a:t>
            </a:r>
            <a:r>
              <a:rPr lang="en-US" dirty="0" smtClean="0"/>
              <a:t>[</a:t>
            </a:r>
            <a:r>
              <a:rPr lang="ru-RU" dirty="0" smtClean="0"/>
              <a:t>i+1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…, aN по </a:t>
            </a:r>
            <a:r>
              <a:rPr lang="ru-RU" dirty="0" smtClean="0"/>
              <a:t>возрастанию</a:t>
            </a:r>
            <a:endParaRPr lang="en-US" dirty="0" smtClean="0"/>
          </a:p>
          <a:p>
            <a:r>
              <a:rPr lang="ru-RU" dirty="0" smtClean="0"/>
              <a:t>Выход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C</a:t>
            </a:r>
            <a:r>
              <a:rPr lang="ru-RU" dirty="0" smtClean="0"/>
              <a:t>ледующая </a:t>
            </a:r>
            <a:r>
              <a:rPr lang="ru-RU" dirty="0"/>
              <a:t>по </a:t>
            </a:r>
            <a:r>
              <a:rPr lang="ru-RU" dirty="0" smtClean="0"/>
              <a:t>алфавиту</a:t>
            </a:r>
            <a:r>
              <a:rPr lang="en-US" dirty="0" smtClean="0"/>
              <a:t> </a:t>
            </a:r>
            <a:r>
              <a:rPr lang="ru-RU" dirty="0" smtClean="0"/>
              <a:t>перестановка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Перестановки и </a:t>
            </a:r>
            <a:r>
              <a:rPr lang="ru-RU" dirty="0" smtClean="0"/>
              <a:t>инверсии</a:t>
            </a:r>
            <a:endParaRPr lang="ru-RU" dirty="0"/>
          </a:p>
          <a:p>
            <a:r>
              <a:rPr lang="ru-RU" dirty="0" smtClean="0"/>
              <a:t>Инверсии</a:t>
            </a:r>
          </a:p>
          <a:p>
            <a:pPr lvl="1"/>
            <a:r>
              <a:rPr lang="ru-RU" dirty="0" smtClean="0"/>
              <a:t>Связь со сложностью сортировки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/>
              <a:t>восстановления перестановки по таблице </a:t>
            </a:r>
            <a:r>
              <a:rPr lang="ru-RU" dirty="0" smtClean="0"/>
              <a:t>инверсий</a:t>
            </a:r>
          </a:p>
          <a:p>
            <a:pPr lvl="1"/>
            <a:r>
              <a:rPr lang="ru-RU" dirty="0" smtClean="0"/>
              <a:t>Итерационный </a:t>
            </a:r>
            <a:r>
              <a:rPr lang="ru-RU" dirty="0"/>
              <a:t>алгоритм генерации всех таблиц </a:t>
            </a:r>
            <a:r>
              <a:rPr lang="ru-RU" dirty="0" smtClean="0"/>
              <a:t>инверсий</a:t>
            </a:r>
            <a:endParaRPr lang="ru-RU" dirty="0"/>
          </a:p>
          <a:p>
            <a:r>
              <a:rPr lang="ru-RU" dirty="0" smtClean="0"/>
              <a:t>Перебор перестановок</a:t>
            </a:r>
          </a:p>
          <a:p>
            <a:pPr lvl="1"/>
            <a:r>
              <a:rPr lang="ru-RU" dirty="0" smtClean="0"/>
              <a:t>Рекурсивный</a:t>
            </a:r>
            <a:r>
              <a:rPr lang="ru-RU" dirty="0"/>
              <a:t>, </a:t>
            </a:r>
            <a:r>
              <a:rPr lang="ru-RU" dirty="0" smtClean="0"/>
              <a:t>через </a:t>
            </a:r>
            <a:r>
              <a:rPr lang="ru-RU" dirty="0"/>
              <a:t>перебор таблиц </a:t>
            </a:r>
            <a:r>
              <a:rPr lang="ru-RU" dirty="0" smtClean="0"/>
              <a:t>инверсий, </a:t>
            </a:r>
            <a:r>
              <a:rPr lang="ru-RU" dirty="0"/>
              <a:t>итерационный с лексикографическим </a:t>
            </a:r>
            <a:r>
              <a:rPr lang="ru-RU" dirty="0" smtClean="0"/>
              <a:t>упорядочением (Дейкстры)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следующей по алфавиту перестановки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02694" y="1930524"/>
            <a:ext cx="7497763" cy="17145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Для перестановки				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	1 4 6 2 9 5 8 7 3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Найти следующую по алфавиту.				</a:t>
            </a:r>
            <a:endParaRPr lang="ru-RU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74888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32138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6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03513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89388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9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60763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46638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8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18013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5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46701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7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703888" y="4002278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3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18013" y="4367114"/>
            <a:ext cx="28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6701" y="4367114"/>
            <a:ext cx="28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j</a:t>
            </a:r>
            <a:endParaRPr lang="ru-RU" sz="2400" b="1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Скругленная соединительная линия 16"/>
          <p:cNvCxnSpPr>
            <a:stCxn id="13" idx="2"/>
            <a:endCxn id="15" idx="2"/>
          </p:cNvCxnSpPr>
          <p:nvPr/>
        </p:nvCxnSpPr>
        <p:spPr>
          <a:xfrm rot="16200000" flipH="1">
            <a:off x="7026026" y="4363939"/>
            <a:ext cx="1588" cy="928687"/>
          </a:xfrm>
          <a:prstGeom prst="curvedConnector3">
            <a:avLst>
              <a:gd name="adj1" fmla="val 27447364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74702" y="4081363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Шаг  1: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774702" y="4867177"/>
            <a:ext cx="847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Шаг  2: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46139" y="5652988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Шаг  3:</a:t>
            </a:r>
          </a:p>
        </p:txBody>
      </p:sp>
      <p:sp>
        <p:nvSpPr>
          <p:cNvPr id="26" name="Левая фигурная скобка 25"/>
          <p:cNvSpPr/>
          <p:nvPr/>
        </p:nvSpPr>
        <p:spPr>
          <a:xfrm rot="16200000">
            <a:off x="7305427" y="5194202"/>
            <a:ext cx="439737" cy="1214437"/>
          </a:xfrm>
          <a:prstGeom prst="leftBrace">
            <a:avLst>
              <a:gd name="adj1" fmla="val 54001"/>
              <a:gd name="adj2" fmla="val 522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703389" y="4867177"/>
            <a:ext cx="2143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Поменять местами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846263" y="5652988"/>
            <a:ext cx="2357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Перевернуть хвост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07721 -0.0020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209 L -0.07617 7.40741E-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7031 -0.0011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-0.07031 0.0011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9" grpId="1"/>
      <p:bldP spid="9" grpId="2"/>
      <p:bldP spid="10" grpId="0"/>
      <p:bldP spid="10" grpId="1"/>
      <p:bldP spid="10" grpId="2"/>
      <p:bldP spid="10" grpId="3"/>
      <p:bldP spid="11" grpId="0"/>
      <p:bldP spid="11" grpId="1"/>
      <p:bldP spid="11" grpId="2"/>
      <p:bldP spid="12" grpId="0"/>
      <p:bldP spid="12" grpId="1"/>
      <p:bldP spid="12" grpId="2"/>
      <p:bldP spid="13" grpId="0"/>
      <p:bldP spid="15" grpId="0"/>
      <p:bldP spid="19" grpId="0"/>
      <p:bldP spid="24" grpId="0"/>
      <p:bldP spid="25" grpId="0"/>
      <p:bldP spid="26" grpId="0" animBg="1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Рекурсивный метод поиска всех перестановок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Метод рекурсивного перебора перестановок основан на идее сведения исходной задачи к аналогичной задаче на меньшем наборе входных данных</a:t>
                </a:r>
                <a:endParaRPr lang="en-US" dirty="0" smtClean="0"/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={}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\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рекурсивного перебора для M= {1,2,3,4}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24564" y="1979548"/>
            <a:ext cx="827855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>
                <a:latin typeface="+mj-lt"/>
                <a:cs typeface="Times New Roman" pitchFamily="18" charset="0"/>
              </a:rPr>
              <a:t>Ре</a:t>
            </a:r>
            <a:r>
              <a:rPr lang="en-US" sz="1800">
                <a:latin typeface="+mj-lt"/>
                <a:cs typeface="Times New Roman" pitchFamily="18" charset="0"/>
              </a:rPr>
              <a:t>r(M)</a:t>
            </a:r>
            <a:endParaRPr lang="ru-RU" sz="1800">
              <a:latin typeface="+mj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24126" y="2796739"/>
            <a:ext cx="185737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({2,3,4})</a:t>
            </a:r>
            <a:endParaRPr lang="ru-RU" sz="1800" dirty="0"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5293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({1,3,4})</a:t>
            </a:r>
            <a:endParaRPr lang="ru-RU" sz="1800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5318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({1,2,4})</a:t>
            </a:r>
            <a:endParaRPr lang="ru-RU" sz="1800" dirty="0">
              <a:latin typeface="+mj-l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24875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({1,2,3})</a:t>
            </a:r>
            <a:endParaRPr lang="ru-RU" sz="1800" dirty="0">
              <a:latin typeface="+mj-lt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309939" y="2380258"/>
            <a:ext cx="3128553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0"/>
          </p:cNvCxnSpPr>
          <p:nvPr/>
        </p:nvCxnSpPr>
        <p:spPr>
          <a:xfrm flipH="1">
            <a:off x="5006937" y="2380258"/>
            <a:ext cx="143155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0"/>
          </p:cNvCxnSpPr>
          <p:nvPr/>
        </p:nvCxnSpPr>
        <p:spPr>
          <a:xfrm>
            <a:off x="6438492" y="2380258"/>
            <a:ext cx="56869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438491" y="2380258"/>
            <a:ext cx="3229384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67001" y="3939738"/>
            <a:ext cx="986167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 {3,4})</a:t>
            </a:r>
            <a:endParaRPr lang="ru-RU" sz="1800" dirty="0">
              <a:latin typeface="+mj-lt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10126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({2,4})</a:t>
            </a:r>
            <a:endParaRPr lang="ru-RU" sz="1800" dirty="0">
              <a:latin typeface="+mj-lt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({2,3})</a:t>
            </a:r>
            <a:endParaRPr lang="ru-RU" sz="1800" dirty="0">
              <a:latin typeface="+mj-lt"/>
            </a:endParaRPr>
          </a:p>
        </p:txBody>
      </p:sp>
      <p:cxnSp>
        <p:nvCxnSpPr>
          <p:cNvPr id="22" name="Прямая со стрелкой 21"/>
          <p:cNvCxnSpPr>
            <a:stCxn id="5" idx="2"/>
            <a:endCxn id="18" idx="0"/>
          </p:cNvCxnSpPr>
          <p:nvPr/>
        </p:nvCxnSpPr>
        <p:spPr>
          <a:xfrm flipH="1">
            <a:off x="3160085" y="3166626"/>
            <a:ext cx="292729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2"/>
            <a:endCxn id="19" idx="0"/>
          </p:cNvCxnSpPr>
          <p:nvPr/>
        </p:nvCxnSpPr>
        <p:spPr>
          <a:xfrm>
            <a:off x="3452814" y="3166626"/>
            <a:ext cx="1823947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20" idx="0"/>
          </p:cNvCxnSpPr>
          <p:nvPr/>
        </p:nvCxnSpPr>
        <p:spPr>
          <a:xfrm>
            <a:off x="3452813" y="3166626"/>
            <a:ext cx="3967072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738439" y="5011300"/>
            <a:ext cx="7585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({4})</a:t>
            </a:r>
            <a:endParaRPr lang="ru-RU" sz="1800" dirty="0">
              <a:latin typeface="+mj-lt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881564" y="5011300"/>
            <a:ext cx="8114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 {3})</a:t>
            </a:r>
            <a:endParaRPr lang="ru-RU" sz="1800" dirty="0">
              <a:latin typeface="+mj-lt"/>
            </a:endParaRPr>
          </a:p>
        </p:txBody>
      </p:sp>
      <p:cxnSp>
        <p:nvCxnSpPr>
          <p:cNvPr id="30" name="Прямая со стрелкой 29"/>
          <p:cNvCxnSpPr>
            <a:stCxn id="18" idx="2"/>
            <a:endCxn id="27" idx="0"/>
          </p:cNvCxnSpPr>
          <p:nvPr/>
        </p:nvCxnSpPr>
        <p:spPr>
          <a:xfrm flipH="1">
            <a:off x="3117710" y="4309070"/>
            <a:ext cx="42375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8" idx="2"/>
            <a:endCxn id="28" idx="0"/>
          </p:cNvCxnSpPr>
          <p:nvPr/>
        </p:nvCxnSpPr>
        <p:spPr>
          <a:xfrm>
            <a:off x="3160084" y="4309070"/>
            <a:ext cx="2127200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81313" y="5939988"/>
            <a:ext cx="641522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({})</a:t>
            </a:r>
            <a:endParaRPr lang="ru-RU" sz="1800" dirty="0">
              <a:latin typeface="+mj-lt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53001" y="5939988"/>
            <a:ext cx="69442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 {})</a:t>
            </a:r>
            <a:endParaRPr lang="ru-RU" sz="1800" dirty="0">
              <a:latin typeface="+mj-lt"/>
            </a:endParaRPr>
          </a:p>
        </p:txBody>
      </p:sp>
      <p:cxnSp>
        <p:nvCxnSpPr>
          <p:cNvPr id="36" name="Прямая со стрелкой 35"/>
          <p:cNvCxnSpPr>
            <a:stCxn id="27" idx="2"/>
            <a:endCxn id="33" idx="0"/>
          </p:cNvCxnSpPr>
          <p:nvPr/>
        </p:nvCxnSpPr>
        <p:spPr>
          <a:xfrm>
            <a:off x="3117710" y="5380632"/>
            <a:ext cx="84365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34" idx="0"/>
          </p:cNvCxnSpPr>
          <p:nvPr/>
        </p:nvCxnSpPr>
        <p:spPr>
          <a:xfrm>
            <a:off x="5287285" y="5380632"/>
            <a:ext cx="12927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ru-RU" dirty="0"/>
              <a:t>языке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[256];</a:t>
            </a:r>
          </a:p>
          <a:p>
            <a:pPr marL="0" indent="0">
              <a:buNone/>
            </a:pPr>
            <a:endParaRPr lang="sv-SE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RemoveChar(</a:t>
            </a:r>
            <a:r>
              <a:rPr lang="sv-SE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strcpy(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AppendChar(</a:t>
            </a:r>
            <a:r>
              <a:rPr lang="sv-SE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6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oneChar[] = {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strcpy(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oneChar);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Permute(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pref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avail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availCount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strlen(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avail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availCount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== 0) {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pref);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availCount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i)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nextPref,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nextAvail;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strcpy(nextPref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pref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dst&lt;--src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strcpy(nextAvail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avail);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AppendChar(nextPref,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RemoveChar(avail, i));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Permute(nextPref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nextAvail);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всех перестановок методом Кнута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Идея</a:t>
            </a:r>
            <a:br>
              <a:rPr lang="ru-RU" dirty="0" smtClean="0"/>
            </a:br>
            <a:r>
              <a:rPr lang="ru-RU" dirty="0" smtClean="0"/>
              <a:t>Рекурсивная генерация начиная с пустой перестановки методом расширения базового множества перестановки элементами </a:t>
            </a:r>
            <a:r>
              <a:rPr lang="en-US" dirty="0" smtClean="0"/>
              <a:t>1, 2, 3, </a:t>
            </a:r>
            <a:r>
              <a:rPr lang="ru-RU" dirty="0" smtClean="0"/>
              <a:t>и т.д.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Если </a:t>
            </a:r>
            <a:r>
              <a:rPr lang="ru-RU" dirty="0"/>
              <a:t>построены все перестановки длины N, то для каждой такой перестановки можно построить N+1  перестановку длины </a:t>
            </a:r>
            <a:r>
              <a:rPr lang="ru-RU" dirty="0" smtClean="0"/>
              <a:t>N+1</a:t>
            </a:r>
            <a:endParaRPr lang="en-US" dirty="0"/>
          </a:p>
          <a:p>
            <a:endParaRPr lang="ru-RU" dirty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ru-RU" dirty="0"/>
              <a:t>перестановки 3241 можно построить 5 различных перестановок длины </a:t>
            </a:r>
            <a:r>
              <a:rPr lang="ru-RU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53241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35241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32541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32451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32415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 способ 1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дана перестановка длины </a:t>
            </a:r>
            <a:r>
              <a:rPr lang="ru-RU" dirty="0" smtClean="0"/>
              <a:t>N</a:t>
            </a:r>
            <a:endParaRPr lang="ru-RU" dirty="0"/>
          </a:p>
          <a:p>
            <a:r>
              <a:rPr lang="ru-RU" dirty="0" smtClean="0"/>
              <a:t>Допишем </a:t>
            </a:r>
            <a:r>
              <a:rPr lang="ru-RU" dirty="0"/>
              <a:t>в конец перестановки числа (2i+1)/2 (0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Перенумеровать элементы полученных перестановок в порядке их </a:t>
            </a:r>
            <a:r>
              <a:rPr lang="ru-RU" dirty="0" smtClean="0"/>
              <a:t>возрастания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0.5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1.5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2.5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3.5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4.5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способ 2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дана перестановка длины N: a1 a2 … </a:t>
            </a:r>
            <a:r>
              <a:rPr lang="ru-RU" dirty="0" smtClean="0"/>
              <a:t>aN</a:t>
            </a:r>
            <a:endParaRPr lang="ru-RU" dirty="0"/>
          </a:p>
          <a:p>
            <a:r>
              <a:rPr lang="ru-RU" dirty="0"/>
              <a:t>Дописать в конец перестановки числа </a:t>
            </a:r>
            <a:r>
              <a:rPr lang="ru-RU" dirty="0" smtClean="0"/>
              <a:t>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1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k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 +</a:t>
            </a:r>
            <a:r>
              <a:rPr lang="ru-RU" dirty="0" smtClean="0"/>
              <a:t>1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ru-RU" dirty="0"/>
              <a:t>ai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k заменить </a:t>
            </a:r>
            <a:r>
              <a:rPr lang="ru-RU" dirty="0" smtClean="0"/>
              <a:t>на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ru-RU" dirty="0" smtClean="0"/>
              <a:t>1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1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2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3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4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Перестановки и </a:t>
            </a:r>
            <a:r>
              <a:rPr lang="ru-RU" dirty="0" smtClean="0"/>
              <a:t>инверсии</a:t>
            </a:r>
            <a:endParaRPr lang="ru-RU" dirty="0"/>
          </a:p>
          <a:p>
            <a:r>
              <a:rPr lang="ru-RU" dirty="0" smtClean="0"/>
              <a:t>Инверсии</a:t>
            </a:r>
          </a:p>
          <a:p>
            <a:pPr lvl="1"/>
            <a:r>
              <a:rPr lang="ru-RU" dirty="0" smtClean="0"/>
              <a:t>Связь со сложностью сортировки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/>
              <a:t>восстановления перестановки по таблице </a:t>
            </a:r>
            <a:r>
              <a:rPr lang="ru-RU" dirty="0" smtClean="0"/>
              <a:t>инверсий</a:t>
            </a:r>
          </a:p>
          <a:p>
            <a:pPr lvl="1"/>
            <a:r>
              <a:rPr lang="ru-RU" dirty="0" smtClean="0"/>
              <a:t>Итерационный </a:t>
            </a:r>
            <a:r>
              <a:rPr lang="ru-RU" dirty="0"/>
              <a:t>алгоритм генерации всех таблиц </a:t>
            </a:r>
            <a:r>
              <a:rPr lang="ru-RU" dirty="0" smtClean="0"/>
              <a:t>инверсий</a:t>
            </a:r>
            <a:endParaRPr lang="ru-RU" dirty="0"/>
          </a:p>
          <a:p>
            <a:r>
              <a:rPr lang="ru-RU" dirty="0" smtClean="0"/>
              <a:t>Перебор перестановок</a:t>
            </a:r>
          </a:p>
          <a:p>
            <a:pPr lvl="1"/>
            <a:r>
              <a:rPr lang="ru-RU" dirty="0" smtClean="0"/>
              <a:t>Рекурсивный</a:t>
            </a:r>
            <a:r>
              <a:rPr lang="ru-RU" dirty="0"/>
              <a:t>, </a:t>
            </a:r>
            <a:r>
              <a:rPr lang="ru-RU" dirty="0" smtClean="0"/>
              <a:t>через </a:t>
            </a:r>
            <a:r>
              <a:rPr lang="ru-RU" dirty="0"/>
              <a:t>перебор таблиц </a:t>
            </a:r>
            <a:r>
              <a:rPr lang="ru-RU" dirty="0" smtClean="0"/>
              <a:t>инверсий, </a:t>
            </a:r>
            <a:r>
              <a:rPr lang="ru-RU" dirty="0"/>
              <a:t>итерационный с лексикографическим </a:t>
            </a:r>
            <a:r>
              <a:rPr lang="ru-RU" dirty="0" smtClean="0"/>
              <a:t>упорядочением (Дейкстры), Кнута с перенумерацией</a:t>
            </a:r>
            <a:endParaRPr lang="en-US" dirty="0" smtClean="0"/>
          </a:p>
          <a:p>
            <a:pPr marL="454914" lvl="1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9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Перестановкой порядка N </a:t>
            </a:r>
            <a:r>
              <a:rPr lang="ru-RU"/>
              <a:t>называется </a:t>
            </a:r>
            <a:r>
              <a:rPr lang="ru-RU" smtClean="0"/>
              <a:t>взаимно-однозначное отображение множества из N элементов в/на себя</a:t>
            </a:r>
            <a:endParaRPr lang="ru-RU" dirty="0"/>
          </a:p>
          <a:p>
            <a:endParaRPr lang="ru-RU" smtClean="0"/>
          </a:p>
          <a:p>
            <a:r>
              <a:rPr lang="ru-RU" smtClean="0"/>
              <a:t>Для  </a:t>
            </a:r>
            <a:r>
              <a:rPr lang="ru-RU" dirty="0" smtClean="0"/>
              <a:t>объектов а</a:t>
            </a:r>
            <a:r>
              <a:rPr lang="ru-RU" dirty="0"/>
              <a:t>, b и с </a:t>
            </a:r>
            <a:r>
              <a:rPr lang="ru-RU" dirty="0" smtClean="0"/>
              <a:t>есть шесть  перестановок</a:t>
            </a:r>
            <a:endParaRPr lang="ru-RU" dirty="0"/>
          </a:p>
          <a:p>
            <a:pPr lvl="1"/>
            <a:r>
              <a:rPr lang="ru-RU" dirty="0"/>
              <a:t>аbс, acb, bac, bса. cab, cba. </a:t>
            </a:r>
          </a:p>
          <a:p>
            <a:endParaRPr lang="ru-RU" smtClean="0"/>
          </a:p>
          <a:p>
            <a:r>
              <a:rPr lang="ru-RU" smtClean="0"/>
              <a:t>Далее </a:t>
            </a:r>
            <a:r>
              <a:rPr lang="ru-RU" dirty="0" smtClean="0"/>
              <a:t>будем рассматривать перестановки элементов множества {1, 2, 3, … , N}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множества из N элементов  можно построить N! различных  </a:t>
            </a:r>
            <a:r>
              <a:rPr lang="ru-RU" dirty="0" smtClean="0"/>
              <a:t>перестановок</a:t>
            </a:r>
          </a:p>
          <a:p>
            <a:pPr lvl="1"/>
            <a:r>
              <a:rPr lang="ru-RU" dirty="0" smtClean="0"/>
              <a:t>Первую </a:t>
            </a:r>
            <a:r>
              <a:rPr lang="ru-RU" dirty="0"/>
              <a:t>позицию  можно занять N </a:t>
            </a:r>
            <a:r>
              <a:rPr lang="ru-RU" dirty="0" smtClean="0"/>
              <a:t>способами</a:t>
            </a:r>
          </a:p>
          <a:p>
            <a:pPr lvl="1"/>
            <a:r>
              <a:rPr lang="ru-RU" dirty="0" smtClean="0"/>
              <a:t>Вторую </a:t>
            </a:r>
            <a:r>
              <a:rPr lang="ru-RU" dirty="0"/>
              <a:t>— (N – 1) способом и т. д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На </a:t>
            </a:r>
            <a:r>
              <a:rPr lang="ru-RU" dirty="0"/>
              <a:t>последнее место можно </a:t>
            </a:r>
            <a:r>
              <a:rPr lang="ru-RU" dirty="0" smtClean="0"/>
              <a:t>поставить </a:t>
            </a:r>
            <a:r>
              <a:rPr lang="ru-RU" dirty="0"/>
              <a:t>только один оставшийся </a:t>
            </a:r>
            <a:r>
              <a:rPr lang="ru-RU" dirty="0" smtClean="0"/>
              <a:t>элемент</a:t>
            </a:r>
            <a:endParaRPr lang="ru-RU" dirty="0"/>
          </a:p>
          <a:p>
            <a:endParaRPr lang="ru-RU" smtClean="0"/>
          </a:p>
          <a:p>
            <a:r>
              <a:rPr lang="ru-RU" smtClean="0"/>
              <a:t>Число </a:t>
            </a:r>
            <a:r>
              <a:rPr lang="ru-RU" dirty="0" smtClean="0"/>
              <a:t>перестановок из </a:t>
            </a:r>
            <a:r>
              <a:rPr lang="en-US" dirty="0" smtClean="0"/>
              <a:t>N </a:t>
            </a:r>
            <a:r>
              <a:rPr lang="ru-RU" dirty="0" smtClean="0"/>
              <a:t>элементов равно N * </a:t>
            </a:r>
            <a:r>
              <a:rPr lang="ru-RU" dirty="0"/>
              <a:t>(N −1) </a:t>
            </a:r>
            <a:r>
              <a:rPr lang="ru-RU" dirty="0" smtClean="0"/>
              <a:t>* </a:t>
            </a:r>
            <a:r>
              <a:rPr lang="ru-RU" dirty="0"/>
              <a:t>(N − 2) </a:t>
            </a:r>
            <a:r>
              <a:rPr lang="ru-RU" dirty="0" smtClean="0"/>
              <a:t>* </a:t>
            </a:r>
            <a:r>
              <a:rPr lang="ru-RU" dirty="0"/>
              <a:t>... </a:t>
            </a:r>
            <a:r>
              <a:rPr lang="ru-RU" dirty="0" smtClean="0"/>
              <a:t>* 1 </a:t>
            </a:r>
            <a:r>
              <a:rPr lang="ru-RU" dirty="0"/>
              <a:t>= N!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Пусть </a:t>
            </a:r>
            <a:r>
              <a:rPr lang="ru-RU" smtClean="0"/>
              <a:t>дана перестановка</a:t>
            </a:r>
            <a:endParaRPr lang="ru-RU" dirty="0"/>
          </a:p>
          <a:p>
            <a:pPr lvl="2"/>
            <a:endParaRPr lang="en-US" dirty="0" smtClean="0"/>
          </a:p>
          <a:p>
            <a:r>
              <a:rPr lang="ru-RU" dirty="0" smtClean="0"/>
              <a:t>Пара            </a:t>
            </a:r>
            <a:r>
              <a:rPr lang="en-US" dirty="0" smtClean="0"/>
              <a:t> 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 </a:t>
            </a:r>
            <a:r>
              <a:rPr lang="ru-RU" dirty="0"/>
              <a:t>, если               </a:t>
            </a:r>
            <a:r>
              <a:rPr lang="ru-RU" dirty="0" smtClean="0"/>
              <a:t>	при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endParaRPr lang="en-US" dirty="0" smtClean="0"/>
          </a:p>
          <a:p>
            <a:r>
              <a:rPr lang="ru-RU" dirty="0" smtClean="0"/>
              <a:t>Единственной </a:t>
            </a:r>
            <a:r>
              <a:rPr lang="ru-RU" dirty="0"/>
              <a:t>перестановкой, не содержащей  инверсий, является упорядоченная перестановка 1, 2, 3, ... , </a:t>
            </a:r>
            <a:r>
              <a:rPr lang="ru-RU" dirty="0" smtClean="0"/>
              <a:t>N</a:t>
            </a:r>
            <a:endParaRPr lang="ru-RU" dirty="0"/>
          </a:p>
          <a:p>
            <a:endParaRPr lang="ru-RU" smtClean="0"/>
          </a:p>
          <a:p>
            <a:r>
              <a:rPr lang="ru-RU" smtClean="0"/>
              <a:t>Каждая </a:t>
            </a:r>
            <a:r>
              <a:rPr lang="ru-RU" dirty="0"/>
              <a:t>инверсия — это пара элементов перестановки, нарушающих ее упорядоченность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38004"/>
              </p:ext>
            </p:extLst>
          </p:nvPr>
        </p:nvGraphicFramePr>
        <p:xfrm>
          <a:off x="5052218" y="1827705"/>
          <a:ext cx="2087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2"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218" y="1827705"/>
                        <a:ext cx="2087563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23279"/>
              </p:ext>
            </p:extLst>
          </p:nvPr>
        </p:nvGraphicFramePr>
        <p:xfrm>
          <a:off x="1991544" y="2564904"/>
          <a:ext cx="9366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3" name="Equation" r:id="rId6" imgW="457200" imgH="241200" progId="Equation.DSMT4">
                  <p:embed/>
                </p:oleObj>
              </mc:Choice>
              <mc:Fallback>
                <p:oleObj name="Equation" r:id="rId6" imgW="4572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564904"/>
                        <a:ext cx="936625" cy="493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66754"/>
              </p:ext>
            </p:extLst>
          </p:nvPr>
        </p:nvGraphicFramePr>
        <p:xfrm>
          <a:off x="4295800" y="2924944"/>
          <a:ext cx="9286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4" name="Equation" r:id="rId8" imgW="444240" imgH="241200" progId="Equation.DSMT4">
                  <p:embed/>
                </p:oleObj>
              </mc:Choice>
              <mc:Fallback>
                <p:oleObj name="Equation" r:id="rId8" imgW="4442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2924944"/>
                        <a:ext cx="928688" cy="45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инверсии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Перестановка </a:t>
            </a:r>
            <a:r>
              <a:rPr lang="ru-RU" dirty="0"/>
              <a:t>4, 1, 3, 2 имеет четыре </a:t>
            </a:r>
            <a:r>
              <a:rPr lang="ru-RU" dirty="0" smtClean="0"/>
              <a:t>инверсии (</a:t>
            </a:r>
            <a:r>
              <a:rPr lang="ru-RU" dirty="0"/>
              <a:t>4,1), (3,2), (4,3) и (4,2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smtClean="0"/>
          </a:p>
          <a:p>
            <a:r>
              <a:rPr lang="ru-RU" smtClean="0"/>
              <a:t>Почему</a:t>
            </a:r>
            <a:r>
              <a:rPr lang="ru-RU" dirty="0" smtClean="0"/>
              <a:t>?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Таблицей инверсий перестановки а1, а2, ..., </a:t>
            </a:r>
            <a:r>
              <a:rPr lang="en-US" sz="3200" dirty="0" err="1" smtClean="0"/>
              <a:t>aN</a:t>
            </a:r>
            <a:r>
              <a:rPr lang="en-US" sz="3200" dirty="0" smtClean="0"/>
              <a:t> </a:t>
            </a:r>
            <a:r>
              <a:rPr lang="ru-RU" sz="3200" dirty="0" smtClean="0"/>
              <a:t>называется</a:t>
            </a:r>
            <a:r>
              <a:rPr lang="en-US" sz="3200" dirty="0" smtClean="0"/>
              <a:t> </a:t>
            </a:r>
            <a:r>
              <a:rPr lang="ru-RU" sz="3200" dirty="0" smtClean="0"/>
              <a:t>последовательность чисел </a:t>
            </a:r>
            <a:r>
              <a:rPr lang="en-US" sz="3200" dirty="0" smtClean="0"/>
              <a:t>b1, b2, …, </a:t>
            </a:r>
            <a:r>
              <a:rPr lang="en-US" sz="3200" dirty="0" err="1" smtClean="0"/>
              <a:t>bN</a:t>
            </a:r>
            <a:r>
              <a:rPr lang="ru-RU" sz="3200" dirty="0" smtClean="0"/>
              <a:t>, где </a:t>
            </a:r>
            <a:r>
              <a:rPr lang="en-US" sz="3200" dirty="0" err="1" smtClean="0"/>
              <a:t>bj</a:t>
            </a:r>
            <a:r>
              <a:rPr lang="en-US" sz="3200" dirty="0" smtClean="0"/>
              <a:t> = </a:t>
            </a:r>
            <a:r>
              <a:rPr lang="ru-RU" sz="3200" dirty="0" smtClean="0"/>
              <a:t>число инверсий вида </a:t>
            </a:r>
            <a:r>
              <a:rPr lang="en-US" sz="3200" dirty="0" smtClean="0"/>
              <a:t>(x, j)</a:t>
            </a:r>
          </a:p>
          <a:p>
            <a:endParaRPr lang="en-US" sz="3200" dirty="0"/>
          </a:p>
          <a:p>
            <a:r>
              <a:rPr lang="ru-RU" sz="3200" smtClean="0"/>
              <a:t>Пример</a:t>
            </a:r>
          </a:p>
          <a:p>
            <a:pPr lvl="1"/>
            <a:r>
              <a:rPr lang="ru-RU" sz="2800" smtClean="0"/>
              <a:t>П=591826473</a:t>
            </a:r>
          </a:p>
          <a:p>
            <a:pPr lvl="1"/>
            <a:r>
              <a:rPr lang="ru-RU" sz="2800" smtClean="0"/>
              <a:t>ТИ=236402210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таблиц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элементов таблицы инверсий справедливы неравенства</a:t>
            </a:r>
          </a:p>
          <a:p>
            <a:pPr lvl="1"/>
            <a:r>
              <a:rPr lang="en-US" dirty="0" err="1" smtClean="0"/>
              <a:t>bN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0 &lt;= bi &lt;= N-i</a:t>
            </a:r>
          </a:p>
          <a:p>
            <a:pPr lvl="1"/>
            <a:r>
              <a:rPr lang="en-US" dirty="0" smtClean="0"/>
              <a:t>0 &lt;= b1 &lt;= N-1</a:t>
            </a:r>
          </a:p>
          <a:p>
            <a:endParaRPr lang="ru-RU" smtClean="0"/>
          </a:p>
          <a:p>
            <a:r>
              <a:rPr lang="ru-RU" smtClean="0"/>
              <a:t>Таблица </a:t>
            </a:r>
            <a:r>
              <a:rPr lang="ru-RU" dirty="0" smtClean="0"/>
              <a:t>инверсий определяет перестановку однозначно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6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по таблице инверсий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вставляем </a:t>
            </a:r>
            <a:r>
              <a:rPr lang="ru-RU" dirty="0"/>
              <a:t>следующий по величине элемент с учетом того, сколько элементов, больших него, должно стоять перед </a:t>
            </a:r>
            <a:r>
              <a:rPr lang="ru-RU" dirty="0" smtClean="0"/>
              <a:t>ним</a:t>
            </a:r>
            <a:endParaRPr lang="ru-RU" dirty="0"/>
          </a:p>
          <a:p>
            <a:r>
              <a:rPr lang="ru-RU" dirty="0" smtClean="0"/>
              <a:t>Таблица </a:t>
            </a:r>
            <a:r>
              <a:rPr lang="ru-RU" dirty="0"/>
              <a:t>инверсий:	2 3 6 4 0 2 2 1 0 </a:t>
            </a:r>
          </a:p>
          <a:p>
            <a:r>
              <a:rPr lang="ru-RU" b="1" dirty="0" smtClean="0">
                <a:solidFill>
                  <a:srgbClr val="92D050"/>
                </a:solidFill>
              </a:rPr>
              <a:t>9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9 </a:t>
            </a:r>
            <a:r>
              <a:rPr lang="ru-RU" b="1" dirty="0" smtClean="0">
                <a:solidFill>
                  <a:srgbClr val="92D050"/>
                </a:solidFill>
              </a:rPr>
              <a:t>8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9 </a:t>
            </a:r>
            <a:r>
              <a:rPr lang="ru-RU" dirty="0"/>
              <a:t>8 </a:t>
            </a:r>
            <a:r>
              <a:rPr lang="ru-RU" b="1" dirty="0" smtClean="0">
                <a:solidFill>
                  <a:srgbClr val="92D050"/>
                </a:solidFill>
              </a:rPr>
              <a:t>7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9 </a:t>
            </a:r>
            <a:r>
              <a:rPr lang="ru-RU" dirty="0"/>
              <a:t>8 </a:t>
            </a:r>
            <a:r>
              <a:rPr lang="ru-RU" b="1" dirty="0">
                <a:solidFill>
                  <a:srgbClr val="92D050"/>
                </a:solidFill>
              </a:rPr>
              <a:t>6</a:t>
            </a:r>
            <a:r>
              <a:rPr lang="ru-RU" dirty="0"/>
              <a:t> </a:t>
            </a:r>
            <a:r>
              <a:rPr lang="ru-RU" dirty="0" smtClean="0"/>
              <a:t>7</a:t>
            </a:r>
            <a:br>
              <a:rPr lang="ru-RU" dirty="0" smtClean="0"/>
            </a:br>
            <a:r>
              <a:rPr lang="ru-RU" b="1" dirty="0" smtClean="0">
                <a:solidFill>
                  <a:srgbClr val="92D050"/>
                </a:solidFill>
              </a:rPr>
              <a:t>5</a:t>
            </a:r>
            <a:r>
              <a:rPr lang="ru-RU" dirty="0" smtClean="0"/>
              <a:t> </a:t>
            </a:r>
            <a:r>
              <a:rPr lang="ru-RU" dirty="0"/>
              <a:t>9 8 6 </a:t>
            </a:r>
            <a:r>
              <a:rPr lang="ru-RU" dirty="0" smtClean="0"/>
              <a:t>7</a:t>
            </a:r>
            <a:br>
              <a:rPr lang="ru-RU" dirty="0" smtClean="0"/>
            </a:br>
            <a:r>
              <a:rPr lang="ru-RU" dirty="0" smtClean="0"/>
              <a:t>5 </a:t>
            </a:r>
            <a:r>
              <a:rPr lang="ru-RU" dirty="0"/>
              <a:t>9 8 6 </a:t>
            </a:r>
            <a:r>
              <a:rPr lang="ru-RU" b="1" dirty="0">
                <a:solidFill>
                  <a:srgbClr val="92D050"/>
                </a:solidFill>
              </a:rPr>
              <a:t>4</a:t>
            </a:r>
            <a:r>
              <a:rPr lang="ru-RU" dirty="0"/>
              <a:t> </a:t>
            </a:r>
            <a:r>
              <a:rPr lang="ru-RU" dirty="0" smtClean="0"/>
              <a:t>7</a:t>
            </a:r>
            <a:br>
              <a:rPr lang="ru-RU" dirty="0" smtClean="0"/>
            </a:br>
            <a:r>
              <a:rPr lang="ru-RU" dirty="0" smtClean="0"/>
              <a:t>5 </a:t>
            </a:r>
            <a:r>
              <a:rPr lang="ru-RU" dirty="0"/>
              <a:t>9 8 6 4 7 </a:t>
            </a:r>
            <a:r>
              <a:rPr lang="ru-RU" b="1" dirty="0" smtClean="0">
                <a:solidFill>
                  <a:srgbClr val="92D050"/>
                </a:solidFill>
              </a:rPr>
              <a:t>3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5 </a:t>
            </a:r>
            <a:r>
              <a:rPr lang="ru-RU" dirty="0"/>
              <a:t>9 8 </a:t>
            </a:r>
            <a:r>
              <a:rPr lang="ru-RU" b="1" dirty="0">
                <a:solidFill>
                  <a:srgbClr val="92D050"/>
                </a:solidFill>
              </a:rPr>
              <a:t>2</a:t>
            </a:r>
            <a:r>
              <a:rPr lang="ru-RU" dirty="0"/>
              <a:t> 6 4 7 </a:t>
            </a:r>
            <a:r>
              <a:rPr lang="ru-RU" dirty="0" smtClean="0"/>
              <a:t>3</a:t>
            </a:r>
            <a:br>
              <a:rPr lang="ru-RU" dirty="0" smtClean="0"/>
            </a:br>
            <a:r>
              <a:rPr lang="ru-RU" dirty="0" smtClean="0"/>
              <a:t>5 </a:t>
            </a:r>
            <a:r>
              <a:rPr lang="ru-RU" dirty="0"/>
              <a:t>9 </a:t>
            </a:r>
            <a:r>
              <a:rPr lang="ru-RU" b="1" dirty="0">
                <a:solidFill>
                  <a:srgbClr val="92D050"/>
                </a:solidFill>
              </a:rPr>
              <a:t>1</a:t>
            </a:r>
            <a:r>
              <a:rPr lang="ru-RU" dirty="0"/>
              <a:t> 8 2 6 4 7 </a:t>
            </a:r>
            <a:r>
              <a:rPr lang="ru-RU" dirty="0" smtClean="0"/>
              <a:t>3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3237</TotalTime>
  <Words>1074</Words>
  <Application>Microsoft Office PowerPoint</Application>
  <PresentationFormat>Широкоэкранный</PresentationFormat>
  <Paragraphs>293</Paragraphs>
  <Slides>27</Slides>
  <Notes>25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Wingdings 2</vt:lpstr>
      <vt:lpstr>Тема Office</vt:lpstr>
      <vt:lpstr>Equation</vt:lpstr>
      <vt:lpstr>Перестановки</vt:lpstr>
      <vt:lpstr>План лекции</vt:lpstr>
      <vt:lpstr>Перестановки</vt:lpstr>
      <vt:lpstr>Перестановки</vt:lpstr>
      <vt:lpstr>Инверсии </vt:lpstr>
      <vt:lpstr>Пример инверсии</vt:lpstr>
      <vt:lpstr>Таблица инверсий</vt:lpstr>
      <vt:lpstr>Свойства таблиц инверсий</vt:lpstr>
      <vt:lpstr>Построение перестановки по таблице инверсий</vt:lpstr>
      <vt:lpstr>Построение перестановки по таблице инверсий справа налево</vt:lpstr>
      <vt:lpstr>Построение перестановки по таблице инверсий слева направо</vt:lpstr>
      <vt:lpstr>Построение перестановки по таблице инверсий слева направо</vt:lpstr>
      <vt:lpstr>Инверсионный метод поиска всех перестановок </vt:lpstr>
      <vt:lpstr>Инверсионный метод поиска всех перестановок </vt:lpstr>
      <vt:lpstr>Генерация таблиц инверсии</vt:lpstr>
      <vt:lpstr>Нахождение следующей таблицы инверсий</vt:lpstr>
      <vt:lpstr>Построение следующей по алфавиту перестановки (алгоритм Дейкстры)</vt:lpstr>
      <vt:lpstr>Алгоритм Дейкстры</vt:lpstr>
      <vt:lpstr>Генерация следующей по алфавиту перестановки</vt:lpstr>
      <vt:lpstr>Пример построения следующей по алфавиту перестановки</vt:lpstr>
      <vt:lpstr>Рекурсивный метод поиска всех перестановок </vt:lpstr>
      <vt:lpstr>Пример рекурсивного перебора для M= {1,2,3,4}</vt:lpstr>
      <vt:lpstr>Реализация на языке Си</vt:lpstr>
      <vt:lpstr>Генерация всех перестановок методом Кнута</vt:lpstr>
      <vt:lpstr>Генерация перестановок методом Кнута –  способ 1</vt:lpstr>
      <vt:lpstr>Генерация перестановок методом Кнута – способ 2</vt:lpstr>
      <vt:lpstr>Заключение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Лектор</cp:lastModifiedBy>
  <cp:revision>191</cp:revision>
  <dcterms:created xsi:type="dcterms:W3CDTF">2006-06-15T11:25:02Z</dcterms:created>
  <dcterms:modified xsi:type="dcterms:W3CDTF">2018-05-03T07:04:53Z</dcterms:modified>
</cp:coreProperties>
</file>